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33"/>
  </p:notesMasterIdLst>
  <p:sldIdLst>
    <p:sldId id="257" r:id="rId7"/>
    <p:sldId id="258" r:id="rId8"/>
    <p:sldId id="260" r:id="rId9"/>
    <p:sldId id="290" r:id="rId10"/>
    <p:sldId id="261" r:id="rId11"/>
    <p:sldId id="262" r:id="rId12"/>
    <p:sldId id="263" r:id="rId13"/>
    <p:sldId id="265" r:id="rId14"/>
    <p:sldId id="266" r:id="rId15"/>
    <p:sldId id="291" r:id="rId16"/>
    <p:sldId id="267" r:id="rId17"/>
    <p:sldId id="268" r:id="rId18"/>
    <p:sldId id="269" r:id="rId19"/>
    <p:sldId id="270" r:id="rId20"/>
    <p:sldId id="283" r:id="rId21"/>
    <p:sldId id="271" r:id="rId22"/>
    <p:sldId id="272" r:id="rId23"/>
    <p:sldId id="273" r:id="rId24"/>
    <p:sldId id="274" r:id="rId25"/>
    <p:sldId id="284" r:id="rId26"/>
    <p:sldId id="275" r:id="rId27"/>
    <p:sldId id="286" r:id="rId28"/>
    <p:sldId id="285" r:id="rId29"/>
    <p:sldId id="279" r:id="rId30"/>
    <p:sldId id="282" r:id="rId31"/>
    <p:sldId id="29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67" autoAdjust="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ABEA5-3FA9-492E-A67D-02A29D55A394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3F95A-7548-4F1A-86AD-268FC1E99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4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Calibri" pitchFamily="34" charset="0"/>
            </a:endParaRPr>
          </a:p>
        </p:txBody>
      </p:sp>
      <p:sp>
        <p:nvSpPr>
          <p:cNvPr id="737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B96FE68-F6FB-473D-AF68-D71B6CD87FD3}" type="slidenum">
              <a:rPr lang="en-US" sz="1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algn="r"/>
              <a:t>1</a:t>
            </a:fld>
            <a:endParaRPr lang="en-US" sz="12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Please understand this concept well. Know what a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siderophore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is and its effects</a:t>
            </a:r>
            <a:r>
              <a:rPr lang="en-US" baseline="0" dirty="0" smtClean="0">
                <a:latin typeface="Calibri" pitchFamily="34" charset="0"/>
                <a:ea typeface="ＭＳ Ｐゴシック" pitchFamily="34" charset="-128"/>
              </a:rPr>
              <a:t> on bacterial and host cells.</a:t>
            </a: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Please know the bolded terms.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summary of the information</a:t>
            </a:r>
            <a:r>
              <a:rPr lang="en-US" baseline="0" dirty="0" smtClean="0"/>
              <a:t> on the following slides</a:t>
            </a:r>
            <a:r>
              <a:rPr lang="en-US" baseline="0" dirty="0" smtClean="0"/>
              <a:t>. Photo credit </a:t>
            </a:r>
            <a:r>
              <a:rPr lang="en-US" baseline="0" dirty="0" err="1" smtClean="0"/>
              <a:t>Tortora</a:t>
            </a:r>
            <a:r>
              <a:rPr lang="en-US" baseline="0" dirty="0" smtClean="0"/>
              <a:t> Microbiology.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3F95A-7548-4F1A-86AD-268FC1E99E5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6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Exotoxins are among the most lethal substances known</a:t>
            </a:r>
          </a:p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Exotoxins produce the signs and symptoms of the disease, not the bacteria</a:t>
            </a:r>
          </a:p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Example – Botulism is caused by the ingestion of the exotoxin not a bacterial infection</a:t>
            </a:r>
          </a:p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Please know this slide well.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You</a:t>
            </a:r>
            <a:r>
              <a:rPr lang="en-US" baseline="0" dirty="0" smtClean="0">
                <a:latin typeface="Calibri" pitchFamily="34" charset="0"/>
                <a:ea typeface="ＭＳ Ｐゴシック" pitchFamily="34" charset="-128"/>
              </a:rPr>
              <a:t> do not need to know the steps in order; however, please understand the difference between part A and B and their functions in the process of toxicity.</a:t>
            </a: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Please know the bolded terms well.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Understand these concepts well.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Understand</a:t>
            </a:r>
            <a:r>
              <a:rPr lang="en-US" baseline="0" dirty="0" smtClean="0"/>
              <a:t> how endotoxins are released and which portion causes the symptoms. Also, understand why symptoms may worsen at the start of antibiotic chemotherapy.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3F95A-7548-4F1A-86AD-268FC1E99E5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10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Know these concepts well.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Please know the</a:t>
            </a:r>
            <a:r>
              <a:rPr lang="en-US" baseline="0" dirty="0" smtClean="0">
                <a:latin typeface="Calibri" pitchFamily="34" charset="0"/>
                <a:ea typeface="ＭＳ Ｐゴシック" pitchFamily="34" charset="-128"/>
              </a:rPr>
              <a:t> bolded terms well.</a:t>
            </a: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Please</a:t>
            </a:r>
            <a:r>
              <a:rPr lang="en-US" baseline="0" dirty="0" smtClean="0">
                <a:latin typeface="Calibri" pitchFamily="34" charset="0"/>
                <a:ea typeface="ＭＳ Ｐゴシック" pitchFamily="34" charset="-128"/>
              </a:rPr>
              <a:t> know what (rye, peanuts or mushrooms) produces these three fungal toxins</a:t>
            </a: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Know these well.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Please know this information well.</a:t>
            </a:r>
          </a:p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parenteral – pronounced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pah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-RENT-uh-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rull</a:t>
            </a: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Please understand</a:t>
            </a:r>
            <a:r>
              <a:rPr lang="en-US" baseline="0" dirty="0" smtClean="0">
                <a:latin typeface="Calibri" pitchFamily="34" charset="0"/>
                <a:ea typeface="ＭＳ Ｐゴシック" pitchFamily="34" charset="-128"/>
              </a:rPr>
              <a:t> the difference between infectious and lethal doses. Also, know the terms virulence versus potency. You do not need to know any of the numbers in the tables.</a:t>
            </a: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Understand</a:t>
            </a:r>
            <a:r>
              <a:rPr lang="en-US" baseline="0" dirty="0" smtClean="0">
                <a:latin typeface="Calibri" pitchFamily="34" charset="0"/>
                <a:ea typeface="ＭＳ Ｐゴシック" pitchFamily="34" charset="-128"/>
              </a:rPr>
              <a:t> this information well.</a:t>
            </a: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review from past chapters.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3F95A-7548-4F1A-86AD-268FC1E99E5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48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Please</a:t>
            </a:r>
            <a:r>
              <a:rPr lang="en-US" baseline="0" dirty="0" smtClean="0">
                <a:latin typeface="Calibri" pitchFamily="34" charset="0"/>
                <a:ea typeface="ＭＳ Ｐゴシック" pitchFamily="34" charset="-128"/>
              </a:rPr>
              <a:t> understand all of these penetration components well.</a:t>
            </a: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Please know these enzymes well and how they benefit the bacteria and increase the chances of infecting</a:t>
            </a:r>
            <a:r>
              <a:rPr lang="en-US" baseline="0" dirty="0" smtClean="0">
                <a:latin typeface="Calibri" pitchFamily="34" charset="0"/>
                <a:ea typeface="ＭＳ Ｐゴシック" pitchFamily="34" charset="-128"/>
              </a:rPr>
              <a:t> a host cell.</a:t>
            </a: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understand how antigenic variation improves</a:t>
            </a:r>
            <a:r>
              <a:rPr lang="en-US" baseline="0" dirty="0" smtClean="0"/>
              <a:t> a microorganisms ability to infect host cells.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3F95A-7548-4F1A-86AD-268FC1E99E5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18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B94B-44CA-4EF5-BC7C-03C9B7275046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94B-0E20-48CC-8606-D924E4378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B94B-44CA-4EF5-BC7C-03C9B7275046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94B-0E20-48CC-8606-D924E4378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B94B-44CA-4EF5-BC7C-03C9B7275046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94B-0E20-48CC-8606-D924E4378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ag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11813" y="0"/>
            <a:ext cx="3529012" cy="6858000"/>
          </a:xfrm>
          <a:prstGeom prst="rect">
            <a:avLst/>
          </a:prstGeom>
          <a:solidFill>
            <a:schemeClr val="bg1">
              <a:alpha val="1490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50350" cy="136525"/>
          </a:xfrm>
          <a:prstGeom prst="rect">
            <a:avLst/>
          </a:prstGeom>
          <a:solidFill>
            <a:srgbClr val="0073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0034" name="Title Placeholder 1"/>
          <p:cNvSpPr>
            <a:spLocks noGrp="1"/>
          </p:cNvSpPr>
          <p:nvPr>
            <p:ph type="ctrTitle"/>
          </p:nvPr>
        </p:nvSpPr>
        <p:spPr>
          <a:xfrm>
            <a:off x="5776913" y="1187450"/>
            <a:ext cx="3198812" cy="639763"/>
          </a:xfrm>
        </p:spPr>
        <p:txBody>
          <a:bodyPr/>
          <a:lstStyle>
            <a:lvl1pPr algn="ctr">
              <a:defRPr sz="4000" smtClean="0">
                <a:solidFill>
                  <a:srgbClr val="DA472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300035" name="Text Placeholder 2"/>
          <p:cNvSpPr>
            <a:spLocks noGrp="1"/>
          </p:cNvSpPr>
          <p:nvPr>
            <p:ph type="subTitle" idx="1"/>
          </p:nvPr>
        </p:nvSpPr>
        <p:spPr>
          <a:xfrm>
            <a:off x="5776913" y="2284413"/>
            <a:ext cx="3198812" cy="2101850"/>
          </a:xfrm>
        </p:spPr>
        <p:txBody>
          <a:bodyPr lIns="91440" tIns="45720" rIns="91440" bIns="45720"/>
          <a:lstStyle>
            <a:lvl1pPr marL="0" indent="0" algn="ctr">
              <a:buFont typeface="Wingdings" pitchFamily="48" charset="2"/>
              <a:buNone/>
              <a:defRPr b="1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3625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Calibri" pitchFamily="34" charset="0"/>
              <a:buChar char="–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B94B-44CA-4EF5-BC7C-03C9B7275046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94B-0E20-48CC-8606-D924E4378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ag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11813" y="0"/>
            <a:ext cx="3529012" cy="6858000"/>
          </a:xfrm>
          <a:prstGeom prst="rect">
            <a:avLst/>
          </a:prstGeom>
          <a:solidFill>
            <a:schemeClr val="bg1">
              <a:alpha val="14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 pitchFamily="8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50350" cy="136525"/>
          </a:xfrm>
          <a:prstGeom prst="rect">
            <a:avLst/>
          </a:prstGeom>
          <a:solidFill>
            <a:srgbClr val="0073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 pitchFamily="84" charset="-128"/>
            </a:endParaRPr>
          </a:p>
        </p:txBody>
      </p:sp>
      <p:sp>
        <p:nvSpPr>
          <p:cNvPr id="300034" name="Title Placeholder 1"/>
          <p:cNvSpPr>
            <a:spLocks noGrp="1"/>
          </p:cNvSpPr>
          <p:nvPr>
            <p:ph type="ctrTitle"/>
          </p:nvPr>
        </p:nvSpPr>
        <p:spPr>
          <a:xfrm>
            <a:off x="5776913" y="1187450"/>
            <a:ext cx="3198812" cy="639763"/>
          </a:xfrm>
        </p:spPr>
        <p:txBody>
          <a:bodyPr/>
          <a:lstStyle>
            <a:lvl1pPr algn="ctr">
              <a:defRPr sz="4000" smtClean="0">
                <a:solidFill>
                  <a:srgbClr val="DA472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300035" name="Text Placeholder 2"/>
          <p:cNvSpPr>
            <a:spLocks noGrp="1"/>
          </p:cNvSpPr>
          <p:nvPr>
            <p:ph type="subTitle" idx="1"/>
          </p:nvPr>
        </p:nvSpPr>
        <p:spPr>
          <a:xfrm>
            <a:off x="5776913" y="2284413"/>
            <a:ext cx="3198812" cy="2101850"/>
          </a:xfrm>
        </p:spPr>
        <p:txBody>
          <a:bodyPr lIns="91440" tIns="45720" rIns="91440" bIns="45720"/>
          <a:lstStyle>
            <a:lvl1pPr marL="0" indent="0" algn="ctr">
              <a:buFont typeface="Wingdings" pitchFamily="48" charset="2"/>
              <a:buNone/>
              <a:defRPr b="1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3625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Calibri" pitchFamily="34" charset="0"/>
              <a:buChar char="–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B94B-44CA-4EF5-BC7C-03C9B7275046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94B-0E20-48CC-8606-D924E4378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93333F43-3E86-47E4-BFBB-2476D384E1C6}" type="datetime4">
              <a:rPr lang="en-US" smtClean="0"/>
              <a:pPr/>
              <a:t>January 15,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044814" y="683895"/>
            <a:ext cx="1315721" cy="365125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39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93333F43-3E86-47E4-BFBB-2476D384E1C6}" type="datetime4">
              <a:rPr lang="en-US" smtClean="0"/>
              <a:pPr/>
              <a:t>January 15,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044814" y="683895"/>
            <a:ext cx="1315721" cy="365125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506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93333F43-3E86-47E4-BFBB-2476D384E1C6}" type="datetime4">
              <a:rPr lang="en-US" smtClean="0"/>
              <a:pPr/>
              <a:t>January 15,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044814" y="683895"/>
            <a:ext cx="1315721" cy="365125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689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gray">
          <a:xfrm>
            <a:off x="5600700" y="0"/>
            <a:ext cx="3543300" cy="6553200"/>
          </a:xfrm>
          <a:prstGeom prst="rect">
            <a:avLst/>
          </a:prstGeom>
          <a:solidFill>
            <a:srgbClr val="8282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5" name="Picture 5" descr="73360Tortora11e_thumbnai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56991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 userDrawn="1"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7" name="Picture 7" descr="Pearson_Bound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2063" y="6356350"/>
            <a:ext cx="152876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Pearson_Strap_Bound_Whit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56350"/>
            <a:ext cx="17621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9"/>
          <p:cNvSpPr>
            <a:spLocks noChangeShapeType="1"/>
          </p:cNvSpPr>
          <p:nvPr userDrawn="1"/>
        </p:nvSpPr>
        <p:spPr bwMode="gray">
          <a:xfrm>
            <a:off x="0" y="6397625"/>
            <a:ext cx="9139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>
            <a:off x="0" y="0"/>
            <a:ext cx="9144000" cy="152400"/>
          </a:xfrm>
          <a:prstGeom prst="rect">
            <a:avLst/>
          </a:prstGeom>
          <a:solidFill>
            <a:srgbClr val="3333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Text Box 1031"/>
          <p:cNvSpPr txBox="1">
            <a:spLocks noChangeArrowheads="1"/>
          </p:cNvSpPr>
          <p:nvPr userDrawn="1"/>
        </p:nvSpPr>
        <p:spPr bwMode="auto">
          <a:xfrm>
            <a:off x="227013" y="6188075"/>
            <a:ext cx="5256212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</a:rPr>
              <a:t>© 2013 Pearson Education, Inc.</a:t>
            </a:r>
          </a:p>
        </p:txBody>
      </p:sp>
      <p:sp>
        <p:nvSpPr>
          <p:cNvPr id="12" name="Text Box 1032"/>
          <p:cNvSpPr txBox="1">
            <a:spLocks noChangeArrowheads="1"/>
          </p:cNvSpPr>
          <p:nvPr userDrawn="1"/>
        </p:nvSpPr>
        <p:spPr bwMode="auto">
          <a:xfrm>
            <a:off x="5611813" y="6019800"/>
            <a:ext cx="3529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FFFFFF"/>
                </a:solidFill>
                <a:latin typeface="Arial Narrow" charset="0"/>
              </a:rPr>
              <a:t>Lectures prepared by Christine L. Case</a:t>
            </a:r>
            <a:endParaRPr lang="en-US" sz="1600" b="1" smtClean="0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776913" y="1187450"/>
            <a:ext cx="3198812" cy="660400"/>
          </a:xfrm>
        </p:spPr>
        <p:txBody>
          <a:bodyPr/>
          <a:lstStyle>
            <a:lvl1pPr algn="ctr">
              <a:defRPr sz="4000">
                <a:solidFill>
                  <a:srgbClr val="DA472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776913" y="2284413"/>
            <a:ext cx="3198812" cy="21018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B94B-44CA-4EF5-BC7C-03C9B7275046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94B-0E20-48CC-8606-D924E4378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13" y="1279525"/>
            <a:ext cx="4265612" cy="5210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79525"/>
            <a:ext cx="4265613" cy="5210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227013"/>
            <a:ext cx="2170113" cy="6262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013" y="227013"/>
            <a:ext cx="6361112" cy="6262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gray">
          <a:xfrm>
            <a:off x="5600700" y="0"/>
            <a:ext cx="3543300" cy="6553200"/>
          </a:xfrm>
          <a:prstGeom prst="rect">
            <a:avLst/>
          </a:prstGeom>
          <a:solidFill>
            <a:srgbClr val="8282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5" name="Picture 5" descr="73360Tortora11e_thumbnai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56991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 userDrawn="1"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7" name="Picture 7" descr="Pearson_Bound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2063" y="6356350"/>
            <a:ext cx="152876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Pearson_Strap_Bound_Whit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56350"/>
            <a:ext cx="17621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9"/>
          <p:cNvSpPr>
            <a:spLocks noChangeShapeType="1"/>
          </p:cNvSpPr>
          <p:nvPr userDrawn="1"/>
        </p:nvSpPr>
        <p:spPr bwMode="gray">
          <a:xfrm>
            <a:off x="0" y="6397625"/>
            <a:ext cx="9139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>
            <a:off x="0" y="0"/>
            <a:ext cx="9144000" cy="152400"/>
          </a:xfrm>
          <a:prstGeom prst="rect">
            <a:avLst/>
          </a:prstGeom>
          <a:solidFill>
            <a:srgbClr val="3333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Text Box 1031"/>
          <p:cNvSpPr txBox="1">
            <a:spLocks noChangeArrowheads="1"/>
          </p:cNvSpPr>
          <p:nvPr userDrawn="1"/>
        </p:nvSpPr>
        <p:spPr bwMode="auto">
          <a:xfrm>
            <a:off x="227013" y="6188075"/>
            <a:ext cx="5256212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</a:rPr>
              <a:t>© 2013 Pearson Education, Inc.</a:t>
            </a:r>
          </a:p>
        </p:txBody>
      </p:sp>
      <p:sp>
        <p:nvSpPr>
          <p:cNvPr id="12" name="Text Box 1032"/>
          <p:cNvSpPr txBox="1">
            <a:spLocks noChangeArrowheads="1"/>
          </p:cNvSpPr>
          <p:nvPr userDrawn="1"/>
        </p:nvSpPr>
        <p:spPr bwMode="auto">
          <a:xfrm>
            <a:off x="5611813" y="6019800"/>
            <a:ext cx="3529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FFFFFF"/>
                </a:solidFill>
                <a:latin typeface="Arial Narrow" charset="0"/>
              </a:rPr>
              <a:t>Lectures prepared by Christine L. Case</a:t>
            </a:r>
            <a:endParaRPr lang="en-US" sz="1600" b="1" smtClean="0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776913" y="1187450"/>
            <a:ext cx="3198812" cy="660400"/>
          </a:xfrm>
        </p:spPr>
        <p:txBody>
          <a:bodyPr/>
          <a:lstStyle>
            <a:lvl1pPr algn="ctr">
              <a:defRPr sz="4000">
                <a:solidFill>
                  <a:srgbClr val="DA472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776913" y="2284413"/>
            <a:ext cx="3198812" cy="21018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B94B-44CA-4EF5-BC7C-03C9B7275046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94B-0E20-48CC-8606-D924E4378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13" y="1279525"/>
            <a:ext cx="4265612" cy="5210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79525"/>
            <a:ext cx="4265613" cy="5210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227013"/>
            <a:ext cx="2170113" cy="6262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013" y="227013"/>
            <a:ext cx="6361112" cy="6262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gray">
          <a:xfrm>
            <a:off x="5600700" y="0"/>
            <a:ext cx="3543300" cy="6553200"/>
          </a:xfrm>
          <a:prstGeom prst="rect">
            <a:avLst/>
          </a:prstGeom>
          <a:solidFill>
            <a:srgbClr val="8282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5" name="Picture 5" descr="73360Tortora11e_thumbnai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56991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 userDrawn="1"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7" name="Picture 7" descr="Pearson_Bound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2063" y="6356350"/>
            <a:ext cx="152876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Pearson_Strap_Bound_Whit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56350"/>
            <a:ext cx="17621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9"/>
          <p:cNvSpPr>
            <a:spLocks noChangeShapeType="1"/>
          </p:cNvSpPr>
          <p:nvPr userDrawn="1"/>
        </p:nvSpPr>
        <p:spPr bwMode="gray">
          <a:xfrm>
            <a:off x="0" y="6397625"/>
            <a:ext cx="9139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>
            <a:off x="0" y="0"/>
            <a:ext cx="9144000" cy="152400"/>
          </a:xfrm>
          <a:prstGeom prst="rect">
            <a:avLst/>
          </a:prstGeom>
          <a:solidFill>
            <a:srgbClr val="3333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Text Box 1031"/>
          <p:cNvSpPr txBox="1">
            <a:spLocks noChangeArrowheads="1"/>
          </p:cNvSpPr>
          <p:nvPr userDrawn="1"/>
        </p:nvSpPr>
        <p:spPr bwMode="auto">
          <a:xfrm>
            <a:off x="227013" y="6188075"/>
            <a:ext cx="5256212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</a:rPr>
              <a:t>© 2013 Pearson Education, Inc.</a:t>
            </a:r>
          </a:p>
        </p:txBody>
      </p:sp>
      <p:sp>
        <p:nvSpPr>
          <p:cNvPr id="12" name="Text Box 1032"/>
          <p:cNvSpPr txBox="1">
            <a:spLocks noChangeArrowheads="1"/>
          </p:cNvSpPr>
          <p:nvPr userDrawn="1"/>
        </p:nvSpPr>
        <p:spPr bwMode="auto">
          <a:xfrm>
            <a:off x="5611813" y="6019800"/>
            <a:ext cx="3529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FFFFFF"/>
                </a:solidFill>
                <a:latin typeface="Arial Narrow" charset="0"/>
              </a:rPr>
              <a:t>Lectures prepared by Christine L. Case</a:t>
            </a:r>
            <a:endParaRPr lang="en-US" sz="1600" b="1" smtClean="0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776913" y="1187450"/>
            <a:ext cx="3198812" cy="660400"/>
          </a:xfrm>
        </p:spPr>
        <p:txBody>
          <a:bodyPr/>
          <a:lstStyle>
            <a:lvl1pPr algn="ctr">
              <a:defRPr sz="4000">
                <a:solidFill>
                  <a:srgbClr val="DA472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776913" y="2284413"/>
            <a:ext cx="3198812" cy="21018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B94B-44CA-4EF5-BC7C-03C9B7275046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94B-0E20-48CC-8606-D924E4378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13" y="1279525"/>
            <a:ext cx="4265612" cy="5210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79525"/>
            <a:ext cx="4265613" cy="5210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227013"/>
            <a:ext cx="2170113" cy="6262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013" y="227013"/>
            <a:ext cx="6361112" cy="6262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B94B-44CA-4EF5-BC7C-03C9B7275046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94B-0E20-48CC-8606-D924E4378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B94B-44CA-4EF5-BC7C-03C9B7275046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94B-0E20-48CC-8606-D924E4378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B94B-44CA-4EF5-BC7C-03C9B7275046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94B-0E20-48CC-8606-D924E4378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2B94B-44CA-4EF5-BC7C-03C9B7275046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ED94B-0E20-48CC-8606-D924E4378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0"/>
            <a:ext cx="8683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7013" y="838200"/>
            <a:ext cx="86836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609600"/>
            <a:ext cx="9150350" cy="136525"/>
          </a:xfrm>
          <a:prstGeom prst="rect">
            <a:avLst/>
          </a:prstGeom>
          <a:solidFill>
            <a:srgbClr val="0073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73AE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600"/>
        </a:spcAft>
        <a:buClr>
          <a:srgbClr val="0073AE"/>
        </a:buClr>
        <a:buFont typeface="Wingdings" pitchFamily="2" charset="2"/>
        <a:buChar char="§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ts val="600"/>
        </a:spcAft>
        <a:buClr>
          <a:srgbClr val="0073AE"/>
        </a:buClr>
        <a:buFont typeface="Calibri" pitchFamily="34" charset="0"/>
        <a:buChar char="–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ts val="600"/>
        </a:spcAft>
        <a:buClr>
          <a:srgbClr val="0073AE"/>
        </a:buClr>
        <a:buFont typeface="Symbol" pitchFamily="18" charset="2"/>
        <a:buChar char=""/>
        <a:defRPr sz="22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ts val="600"/>
        </a:spcAft>
        <a:buClr>
          <a:srgbClr val="0073AE"/>
        </a:buClr>
        <a:buFont typeface="Symbol" pitchFamily="18" charset="2"/>
        <a:buChar char="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ts val="600"/>
        </a:spcAft>
        <a:buClr>
          <a:srgbClr val="0073AE"/>
        </a:buClr>
        <a:buFont typeface="Symbol" pitchFamily="18" charset="2"/>
        <a:buChar char="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0"/>
            <a:ext cx="8683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7013" y="838200"/>
            <a:ext cx="86836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09600"/>
            <a:ext cx="9150350" cy="136525"/>
          </a:xfrm>
          <a:prstGeom prst="rect">
            <a:avLst/>
          </a:prstGeom>
          <a:solidFill>
            <a:srgbClr val="0073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 pitchFamily="8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32" r:id="rId12"/>
    <p:sldLayoutId id="2147483733" r:id="rId13"/>
    <p:sldLayoutId id="2147483734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73AE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600"/>
        </a:spcAft>
        <a:buClr>
          <a:srgbClr val="0073AE"/>
        </a:buClr>
        <a:buFont typeface="Wingdings" pitchFamily="2" charset="2"/>
        <a:buChar char="§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ts val="600"/>
        </a:spcAft>
        <a:buClr>
          <a:srgbClr val="0073AE"/>
        </a:buClr>
        <a:buFont typeface="Calibri" pitchFamily="34" charset="0"/>
        <a:buChar char="–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ts val="600"/>
        </a:spcAft>
        <a:buClr>
          <a:srgbClr val="0073AE"/>
        </a:buClr>
        <a:buFont typeface="Symbol" pitchFamily="18" charset="2"/>
        <a:buChar char=""/>
        <a:defRPr sz="22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ts val="600"/>
        </a:spcAft>
        <a:buClr>
          <a:srgbClr val="0073AE"/>
        </a:buClr>
        <a:buFont typeface="Symbol" pitchFamily="18" charset="2"/>
        <a:buChar char="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ts val="600"/>
        </a:spcAft>
        <a:buClr>
          <a:srgbClr val="0073AE"/>
        </a:buClr>
        <a:buFont typeface="Symbol" pitchFamily="18" charset="2"/>
        <a:buChar char="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013" y="227013"/>
            <a:ext cx="8683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013" y="1279525"/>
            <a:ext cx="868362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50350" cy="1365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</a:rPr>
              <a:t>© 2013 Pearson Education, Inc.</a:t>
            </a:r>
            <a:endParaRPr lang="en-US" sz="240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+mj-lt"/>
          <a:ea typeface="ＭＳ Ｐゴシック"/>
          <a:cs typeface="ＭＳ Ｐゴシック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pitchFamily="34" charset="0"/>
          <a:ea typeface="ＭＳ Ｐゴシック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pitchFamily="34" charset="0"/>
          <a:ea typeface="ＭＳ Ｐゴシック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pitchFamily="34" charset="0"/>
          <a:ea typeface="ＭＳ Ｐゴシック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pitchFamily="34" charset="0"/>
          <a:ea typeface="ＭＳ Ｐゴシック"/>
          <a:cs typeface="ＭＳ Ｐゴシック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3AE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ＭＳ Ｐゴシック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3AE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3AE"/>
        </a:buClr>
        <a:buFont typeface="Symbol" pitchFamily="18" charset="2"/>
        <a:buChar char=""/>
        <a:defRPr sz="2400">
          <a:solidFill>
            <a:schemeClr val="tx1"/>
          </a:solidFill>
          <a:latin typeface="+mn-lt"/>
          <a:ea typeface="ＭＳ Ｐゴシック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3AE"/>
        </a:buClr>
        <a:buFont typeface="Symbol" pitchFamily="18" charset="2"/>
        <a:buChar char=""/>
        <a:defRPr sz="2400">
          <a:solidFill>
            <a:schemeClr val="tx1"/>
          </a:solidFill>
          <a:latin typeface="+mn-lt"/>
          <a:ea typeface="ＭＳ Ｐゴシック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3AE"/>
        </a:buClr>
        <a:buFont typeface="Symbol" pitchFamily="18" charset="2"/>
        <a:buChar char=""/>
        <a:defRPr sz="2400">
          <a:solidFill>
            <a:schemeClr val="tx1"/>
          </a:solidFill>
          <a:latin typeface="+mn-lt"/>
          <a:ea typeface="ＭＳ Ｐゴシック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3AE"/>
        </a:buClr>
        <a:buFont typeface="Symbol" pitchFamily="18" charset="2"/>
        <a:buChar char="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3AE"/>
        </a:buClr>
        <a:buFont typeface="Symbol" pitchFamily="18" charset="2"/>
        <a:buChar char="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3AE"/>
        </a:buClr>
        <a:buFont typeface="Symbol" pitchFamily="18" charset="2"/>
        <a:buChar char="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3AE"/>
        </a:buClr>
        <a:buFont typeface="Symbol" pitchFamily="18" charset="2"/>
        <a:buChar char="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013" y="227013"/>
            <a:ext cx="8683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013" y="1279525"/>
            <a:ext cx="868362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50350" cy="1365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</a:rPr>
              <a:t>© 2013 Pearson Education, Inc.</a:t>
            </a:r>
            <a:endParaRPr lang="en-US" sz="240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+mj-lt"/>
          <a:ea typeface="ＭＳ Ｐゴシック"/>
          <a:cs typeface="ＭＳ Ｐゴシック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pitchFamily="34" charset="0"/>
          <a:ea typeface="ＭＳ Ｐゴシック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pitchFamily="34" charset="0"/>
          <a:ea typeface="ＭＳ Ｐゴシック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pitchFamily="34" charset="0"/>
          <a:ea typeface="ＭＳ Ｐゴシック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pitchFamily="34" charset="0"/>
          <a:ea typeface="ＭＳ Ｐゴシック"/>
          <a:cs typeface="ＭＳ Ｐゴシック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3AE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ＭＳ Ｐゴシック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3AE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3AE"/>
        </a:buClr>
        <a:buFont typeface="Symbol" pitchFamily="18" charset="2"/>
        <a:buChar char=""/>
        <a:defRPr sz="2400">
          <a:solidFill>
            <a:schemeClr val="tx1"/>
          </a:solidFill>
          <a:latin typeface="+mn-lt"/>
          <a:ea typeface="ＭＳ Ｐゴシック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3AE"/>
        </a:buClr>
        <a:buFont typeface="Symbol" pitchFamily="18" charset="2"/>
        <a:buChar char=""/>
        <a:defRPr sz="2400">
          <a:solidFill>
            <a:schemeClr val="tx1"/>
          </a:solidFill>
          <a:latin typeface="+mn-lt"/>
          <a:ea typeface="ＭＳ Ｐゴシック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3AE"/>
        </a:buClr>
        <a:buFont typeface="Symbol" pitchFamily="18" charset="2"/>
        <a:buChar char=""/>
        <a:defRPr sz="2400">
          <a:solidFill>
            <a:schemeClr val="tx1"/>
          </a:solidFill>
          <a:latin typeface="+mn-lt"/>
          <a:ea typeface="ＭＳ Ｐゴシック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3AE"/>
        </a:buClr>
        <a:buFont typeface="Symbol" pitchFamily="18" charset="2"/>
        <a:buChar char="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3AE"/>
        </a:buClr>
        <a:buFont typeface="Symbol" pitchFamily="18" charset="2"/>
        <a:buChar char="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3AE"/>
        </a:buClr>
        <a:buFont typeface="Symbol" pitchFamily="18" charset="2"/>
        <a:buChar char="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3AE"/>
        </a:buClr>
        <a:buFont typeface="Symbol" pitchFamily="18" charset="2"/>
        <a:buChar char="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013" y="227013"/>
            <a:ext cx="8683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013" y="1279525"/>
            <a:ext cx="868362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50350" cy="1365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</a:rPr>
              <a:t>© 2013 Pearson Education, Inc.</a:t>
            </a:r>
            <a:endParaRPr lang="en-US" sz="240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+mj-lt"/>
          <a:ea typeface="ＭＳ Ｐゴシック"/>
          <a:cs typeface="ＭＳ Ｐゴシック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pitchFamily="34" charset="0"/>
          <a:ea typeface="ＭＳ Ｐゴシック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pitchFamily="34" charset="0"/>
          <a:ea typeface="ＭＳ Ｐゴシック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pitchFamily="34" charset="0"/>
          <a:ea typeface="ＭＳ Ｐゴシック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pitchFamily="34" charset="0"/>
          <a:ea typeface="ＭＳ Ｐゴシック"/>
          <a:cs typeface="ＭＳ Ｐゴシック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3AE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ＭＳ Ｐゴシック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3AE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3AE"/>
        </a:buClr>
        <a:buFont typeface="Symbol" pitchFamily="18" charset="2"/>
        <a:buChar char=""/>
        <a:defRPr sz="2400">
          <a:solidFill>
            <a:schemeClr val="tx1"/>
          </a:solidFill>
          <a:latin typeface="+mn-lt"/>
          <a:ea typeface="ＭＳ Ｐゴシック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3AE"/>
        </a:buClr>
        <a:buFont typeface="Symbol" pitchFamily="18" charset="2"/>
        <a:buChar char=""/>
        <a:defRPr sz="2400">
          <a:solidFill>
            <a:schemeClr val="tx1"/>
          </a:solidFill>
          <a:latin typeface="+mn-lt"/>
          <a:ea typeface="ＭＳ Ｐゴシック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3AE"/>
        </a:buClr>
        <a:buFont typeface="Symbol" pitchFamily="18" charset="2"/>
        <a:buChar char=""/>
        <a:defRPr sz="2400">
          <a:solidFill>
            <a:schemeClr val="tx1"/>
          </a:solidFill>
          <a:latin typeface="+mn-lt"/>
          <a:ea typeface="ＭＳ Ｐゴシック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3AE"/>
        </a:buClr>
        <a:buFont typeface="Symbol" pitchFamily="18" charset="2"/>
        <a:buChar char="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3AE"/>
        </a:buClr>
        <a:buFont typeface="Symbol" pitchFamily="18" charset="2"/>
        <a:buChar char="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3AE"/>
        </a:buClr>
        <a:buFont typeface="Symbol" pitchFamily="18" charset="2"/>
        <a:buChar char="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3AE"/>
        </a:buClr>
        <a:buFont typeface="Symbol" pitchFamily="18" charset="2"/>
        <a:buChar char="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gray">
          <a:xfrm>
            <a:off x="5600700" y="0"/>
            <a:ext cx="3543300" cy="6553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1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5776913" y="1187450"/>
            <a:ext cx="3198812" cy="660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 smtClean="0">
                <a:solidFill>
                  <a:srgbClr val="DA472B"/>
                </a:solidFill>
                <a:latin typeface="Arial" pitchFamily="34" charset="0"/>
              </a:rPr>
              <a:t>Chapter 15</a:t>
            </a:r>
          </a:p>
        </p:txBody>
      </p:sp>
      <p:sp>
        <p:nvSpPr>
          <p:cNvPr id="7172" name="Rectangle 1027"/>
          <p:cNvSpPr>
            <a:spLocks noGrp="1" noChangeArrowheads="1"/>
          </p:cNvSpPr>
          <p:nvPr>
            <p:ph type="subTitle" idx="4294967295"/>
          </p:nvPr>
        </p:nvSpPr>
        <p:spPr>
          <a:xfrm>
            <a:off x="5776913" y="2284413"/>
            <a:ext cx="3198812" cy="2101850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Mechanisms of Pathogenicity</a:t>
            </a:r>
            <a:endParaRPr lang="en-US" b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gray">
          <a:xfrm>
            <a:off x="0" y="0"/>
            <a:ext cx="9144000" cy="152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gray">
          <a:xfrm>
            <a:off x="0" y="6553200"/>
            <a:ext cx="9144000" cy="304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4944824" cy="64008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15.17</a:t>
            </a:r>
            <a:endParaRPr lang="en-US" dirty="0"/>
          </a:p>
        </p:txBody>
      </p:sp>
      <p:pic>
        <p:nvPicPr>
          <p:cNvPr id="2" name="Picture Placeholder 1" descr="OSC_Microbio_15_03_Phago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37" b="-1323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342900" indent="-342900">
              <a:buFontTx/>
              <a:buAutoNum type="alphaLcParenBoth"/>
            </a:pPr>
            <a:r>
              <a:rPr lang="en-US" sz="1300" dirty="0" smtClean="0"/>
              <a:t>A </a:t>
            </a:r>
            <a:r>
              <a:rPr lang="en-US" sz="1300" dirty="0"/>
              <a:t>micrograph of capsules around bacterial cells.</a:t>
            </a:r>
            <a:r>
              <a:rPr lang="en-US" sz="1300" dirty="0" smtClean="0"/>
              <a:t> </a:t>
            </a:r>
            <a:endParaRPr lang="en-US" sz="1300" dirty="0"/>
          </a:p>
          <a:p>
            <a:pPr marL="342900" indent="-342900">
              <a:buFontTx/>
              <a:buAutoNum type="alphaLcParenBoth"/>
            </a:pPr>
            <a:r>
              <a:rPr lang="en-US" sz="1300" dirty="0" smtClean="0"/>
              <a:t>Antibodies </a:t>
            </a:r>
            <a:r>
              <a:rPr lang="en-US" sz="1300" dirty="0"/>
              <a:t>normally function by binding </a:t>
            </a:r>
            <a:r>
              <a:rPr lang="en-US" sz="1300" dirty="0" smtClean="0"/>
              <a:t>to antigens</a:t>
            </a:r>
            <a:r>
              <a:rPr lang="en-US" sz="1300" dirty="0"/>
              <a:t>, molecules on the surface of pathogenic bacteria. Phagocytes then bind to the antibody, </a:t>
            </a:r>
            <a:r>
              <a:rPr lang="en-US" sz="1300" dirty="0" smtClean="0"/>
              <a:t>initiating phagocytosis.</a:t>
            </a:r>
          </a:p>
          <a:p>
            <a:pPr marL="342900" indent="-342900">
              <a:buFontTx/>
              <a:buAutoNum type="alphaLcParenBoth"/>
            </a:pPr>
            <a:r>
              <a:rPr lang="en-US" sz="1300" dirty="0" smtClean="0"/>
              <a:t>Some </a:t>
            </a:r>
            <a:r>
              <a:rPr lang="en-US" sz="1300" dirty="0"/>
              <a:t>bacteria also produce proteases, virulence factors that break down host antibodies to </a:t>
            </a:r>
            <a:r>
              <a:rPr lang="en-US" sz="1300" dirty="0" smtClean="0"/>
              <a:t>evade phagocytosis</a:t>
            </a:r>
            <a:r>
              <a:rPr lang="en-US" sz="1300" dirty="0"/>
              <a:t>. (credit a: modification of work by Centers for Disease Control and Prevention)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98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Penetrating Host Defenses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91600" cy="5867400"/>
          </a:xfrm>
        </p:spPr>
        <p:txBody>
          <a:bodyPr/>
          <a:lstStyle/>
          <a:p>
            <a:pPr eaLnBrk="1" hangingPunct="1"/>
            <a:r>
              <a:rPr lang="en-US" b="1" dirty="0" smtClean="0"/>
              <a:t>Antigenic variation</a:t>
            </a:r>
          </a:p>
          <a:p>
            <a:pPr lvl="1" eaLnBrk="1" hangingPunct="1">
              <a:spcAft>
                <a:spcPct val="0"/>
              </a:spcAft>
            </a:pPr>
            <a:r>
              <a:rPr lang="en-US" dirty="0" smtClean="0"/>
              <a:t>Some species can alter their surface proteins (antigens)</a:t>
            </a:r>
          </a:p>
          <a:p>
            <a:pPr lvl="1" eaLnBrk="1" hangingPunct="1">
              <a:spcAft>
                <a:spcPct val="0"/>
              </a:spcAft>
            </a:pPr>
            <a:r>
              <a:rPr lang="en-US" dirty="0" smtClean="0"/>
              <a:t>The immune system creates antibodies against antigens (this takes time to complete)</a:t>
            </a:r>
          </a:p>
          <a:p>
            <a:pPr lvl="1" eaLnBrk="1" hangingPunct="1">
              <a:spcAft>
                <a:spcPct val="0"/>
              </a:spcAft>
            </a:pPr>
            <a:r>
              <a:rPr lang="en-US" dirty="0" smtClean="0"/>
              <a:t>By the time the antibodies are formed and ready to attack the bacteria has changed its antigens so…</a:t>
            </a:r>
          </a:p>
          <a:p>
            <a:pPr lvl="1" eaLnBrk="1" hangingPunct="1">
              <a:spcAft>
                <a:spcPct val="0"/>
              </a:spcAft>
            </a:pPr>
            <a:r>
              <a:rPr lang="en-US" dirty="0" smtClean="0"/>
              <a:t>The antibodies formed against a pathogen can’t adhere; become ineffective</a:t>
            </a:r>
          </a:p>
          <a:p>
            <a:pPr lvl="1"/>
            <a:r>
              <a:rPr lang="en-US" dirty="0" err="1" smtClean="0"/>
              <a:t>Influenzavirus</a:t>
            </a:r>
            <a:r>
              <a:rPr lang="en-US" dirty="0" smtClean="0"/>
              <a:t> and </a:t>
            </a:r>
          </a:p>
          <a:p>
            <a:pPr lvl="1">
              <a:buNone/>
            </a:pPr>
            <a:r>
              <a:rPr lang="en-US" dirty="0" smtClean="0"/>
              <a:t>N. </a:t>
            </a:r>
            <a:r>
              <a:rPr lang="en-US" dirty="0" err="1" smtClean="0"/>
              <a:t>gonorrhoeae</a:t>
            </a:r>
            <a:r>
              <a:rPr lang="en-US" dirty="0" smtClean="0"/>
              <a:t> are </a:t>
            </a:r>
          </a:p>
          <a:p>
            <a:pPr lvl="1">
              <a:buNone/>
            </a:pPr>
            <a:r>
              <a:rPr lang="en-US" dirty="0" smtClean="0"/>
              <a:t>notorious for antigenic </a:t>
            </a:r>
          </a:p>
          <a:p>
            <a:pPr lvl="1">
              <a:buNone/>
            </a:pPr>
            <a:r>
              <a:rPr lang="en-US" dirty="0" err="1" smtClean="0"/>
              <a:t>varitaion</a:t>
            </a:r>
            <a:endParaRPr lang="en-US" dirty="0" smtClean="0"/>
          </a:p>
        </p:txBody>
      </p:sp>
      <p:pic>
        <p:nvPicPr>
          <p:cNvPr id="4" name="Picture 9" descr="figure_22_16_labeled"/>
          <p:cNvPicPr>
            <a:picLocks noChangeAspect="1" noChangeArrowheads="1"/>
          </p:cNvPicPr>
          <p:nvPr/>
        </p:nvPicPr>
        <p:blipFill>
          <a:blip r:embed="rId3" cstate="print"/>
          <a:srcRect b="2884"/>
          <a:stretch>
            <a:fillRect/>
          </a:stretch>
        </p:blipFill>
        <p:spPr bwMode="auto">
          <a:xfrm>
            <a:off x="3886200" y="3610978"/>
            <a:ext cx="4876800" cy="317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C:\Users\Denise Steele\Documents\Teaching\River Valley Community College\Biology I\from the book\Chapter_05\B_Jpegs_of_Art_and_Photos\05_Labeled_Art_and_Photos\05_01aPlasmaMembrane-L.jpg"/>
          <p:cNvPicPr>
            <a:picLocks noChangeAspect="1" noChangeArrowheads="1"/>
          </p:cNvPicPr>
          <p:nvPr/>
        </p:nvPicPr>
        <p:blipFill>
          <a:blip r:embed="rId3" cstate="print"/>
          <a:srcRect b="3569"/>
          <a:stretch>
            <a:fillRect/>
          </a:stretch>
        </p:blipFill>
        <p:spPr bwMode="auto">
          <a:xfrm>
            <a:off x="6519863" y="3276600"/>
            <a:ext cx="26241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Penetration into the Host Cell Cytoskeleton</a:t>
            </a:r>
          </a:p>
        </p:txBody>
      </p:sp>
      <p:sp>
        <p:nvSpPr>
          <p:cNvPr id="12292" name="Rectangle 5"/>
          <p:cNvSpPr>
            <a:spLocks noGrp="1" noChangeArrowheads="1"/>
          </p:cNvSpPr>
          <p:nvPr>
            <p:ph idx="1"/>
          </p:nvPr>
        </p:nvSpPr>
        <p:spPr>
          <a:xfrm>
            <a:off x="74613" y="685800"/>
            <a:ext cx="3811587" cy="5867400"/>
          </a:xfrm>
        </p:spPr>
        <p:txBody>
          <a:bodyPr/>
          <a:lstStyle/>
          <a:p>
            <a:pPr eaLnBrk="1" hangingPunct="1"/>
            <a:r>
              <a:rPr lang="en-US" smtClean="0"/>
              <a:t>Attachment by adhesins can activate host cytoskeleton &amp; allow entrance</a:t>
            </a:r>
          </a:p>
          <a:p>
            <a:pPr lvl="1" eaLnBrk="1" hangingPunct="1"/>
            <a:r>
              <a:rPr lang="en-US" b="1" smtClean="0"/>
              <a:t>invasins </a:t>
            </a:r>
            <a:r>
              <a:rPr lang="en-US" smtClean="0"/>
              <a:t>– bacterial surface proteins</a:t>
            </a:r>
          </a:p>
          <a:p>
            <a:pPr lvl="2" eaLnBrk="1" hangingPunct="1"/>
            <a:r>
              <a:rPr lang="en-US" smtClean="0"/>
              <a:t>rearrange cytoskeleton actin filaments into membrane ruffles</a:t>
            </a:r>
          </a:p>
          <a:p>
            <a:pPr lvl="2" eaLnBrk="1" hangingPunct="1"/>
            <a:r>
              <a:rPr lang="en-US" smtClean="0"/>
              <a:t>bacterium sinks into ruffles &amp; into cell</a:t>
            </a:r>
            <a:endParaRPr lang="en-US" b="1" smtClean="0"/>
          </a:p>
        </p:txBody>
      </p:sp>
      <p:pic>
        <p:nvPicPr>
          <p:cNvPr id="14341" name="Picture 6" descr="three_fiber_cytoskeleton_738"/>
          <p:cNvPicPr>
            <a:picLocks noChangeAspect="1" noChangeArrowheads="1"/>
          </p:cNvPicPr>
          <p:nvPr/>
        </p:nvPicPr>
        <p:blipFill>
          <a:blip r:embed="rId4" cstate="print"/>
          <a:srcRect t="3877" r="18248"/>
          <a:stretch>
            <a:fillRect/>
          </a:stretch>
        </p:blipFill>
        <p:spPr bwMode="auto">
          <a:xfrm>
            <a:off x="4191000" y="762000"/>
            <a:ext cx="49530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6" descr="figure_15_02_labele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34"/>
          <a:stretch>
            <a:fillRect/>
          </a:stretch>
        </p:blipFill>
        <p:spPr bwMode="auto">
          <a:xfrm>
            <a:off x="2819400" y="4343400"/>
            <a:ext cx="37861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C:\Users\Denise\Desktop\Picture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86000"/>
            <a:ext cx="464820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Bacterial Pathogens Damage Host Cells</a:t>
            </a:r>
          </a:p>
        </p:txBody>
      </p:sp>
      <p:sp>
        <p:nvSpPr>
          <p:cNvPr id="13316" name="Rectangle 5"/>
          <p:cNvSpPr>
            <a:spLocks noGrp="1" noChangeArrowheads="1"/>
          </p:cNvSpPr>
          <p:nvPr>
            <p:ph idx="1"/>
          </p:nvPr>
        </p:nvSpPr>
        <p:spPr>
          <a:xfrm>
            <a:off x="227013" y="838200"/>
            <a:ext cx="8683625" cy="4267200"/>
          </a:xfrm>
        </p:spPr>
        <p:txBody>
          <a:bodyPr/>
          <a:lstStyle/>
          <a:p>
            <a:pPr eaLnBrk="1" hangingPunct="1"/>
            <a:r>
              <a:rPr lang="en-US" smtClean="0"/>
              <a:t>Using the host’s nutrients</a:t>
            </a:r>
          </a:p>
          <a:p>
            <a:pPr lvl="1" eaLnBrk="1" hangingPunct="1"/>
            <a:r>
              <a:rPr lang="en-US" b="1" smtClean="0"/>
              <a:t>siderophores</a:t>
            </a:r>
            <a:r>
              <a:rPr lang="en-US" smtClean="0"/>
              <a:t> – proteins; sequester host iron for bacteria use</a:t>
            </a:r>
          </a:p>
          <a:p>
            <a:pPr lvl="2" eaLnBrk="1" hangingPunct="1"/>
            <a:r>
              <a:rPr lang="en-US" smtClean="0"/>
              <a:t>Most bacteria need iron to survive, human body has relatively small amount of free iron </a:t>
            </a:r>
          </a:p>
          <a:p>
            <a:pPr lvl="2" eaLnBrk="1" hangingPunct="1"/>
            <a:r>
              <a:rPr lang="en-US" smtClean="0"/>
              <a:t>bind iron more tightly than host molecules</a:t>
            </a:r>
          </a:p>
          <a:p>
            <a:pPr lvl="2" eaLnBrk="1" hangingPunct="1"/>
            <a:r>
              <a:rPr lang="en-US" smtClean="0"/>
              <a:t>bring iron into bacteria</a:t>
            </a:r>
          </a:p>
          <a:p>
            <a:pPr lvl="2" eaLnBrk="1" hangingPunct="1"/>
            <a:r>
              <a:rPr lang="en-US" smtClean="0"/>
              <a:t>indirect damage</a:t>
            </a:r>
          </a:p>
          <a:p>
            <a:pPr lvl="2" eaLnBrk="1" hangingPunct="1"/>
            <a:endParaRPr lang="en-US" smtClean="0"/>
          </a:p>
          <a:p>
            <a:pPr eaLnBrk="1" hangingPunct="1"/>
            <a:r>
              <a:rPr lang="en-US" smtClean="0"/>
              <a:t>Direct damage</a:t>
            </a:r>
          </a:p>
          <a:p>
            <a:pPr lvl="1" eaLnBrk="1" hangingPunct="1"/>
            <a:r>
              <a:rPr lang="en-US" smtClean="0"/>
              <a:t>multiply in cells, make them rupture</a:t>
            </a:r>
          </a:p>
          <a:p>
            <a:pPr lvl="1" eaLnBrk="1" hangingPunct="1"/>
            <a:r>
              <a:rPr lang="en-US" smtClean="0"/>
              <a:t>disrupt host cell function</a:t>
            </a:r>
          </a:p>
          <a:p>
            <a:pPr lvl="1" eaLnBrk="1" hangingPunct="1"/>
            <a:r>
              <a:rPr lang="en-US" smtClean="0"/>
              <a:t>produce waste products</a:t>
            </a:r>
          </a:p>
          <a:p>
            <a:pPr lvl="1" eaLnBrk="1" hangingPunct="1"/>
            <a:r>
              <a:rPr lang="en-US" smtClean="0"/>
              <a:t>produce toxins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Production of Toxins</a:t>
            </a:r>
          </a:p>
        </p:txBody>
      </p:sp>
      <p:sp>
        <p:nvSpPr>
          <p:cNvPr id="15364" name="Rectangle 5"/>
          <p:cNvSpPr>
            <a:spLocks noGrp="1" noChangeArrowheads="1"/>
          </p:cNvSpPr>
          <p:nvPr>
            <p:ph idx="1"/>
          </p:nvPr>
        </p:nvSpPr>
        <p:spPr>
          <a:xfrm>
            <a:off x="227013" y="838200"/>
            <a:ext cx="6249987" cy="5867400"/>
          </a:xfrm>
        </p:spPr>
        <p:txBody>
          <a:bodyPr/>
          <a:lstStyle/>
          <a:p>
            <a:pPr eaLnBrk="1" hangingPunct="1"/>
            <a:r>
              <a:rPr lang="en-US" b="1" smtClean="0"/>
              <a:t>Toxin</a:t>
            </a:r>
            <a:r>
              <a:rPr lang="en-US" smtClean="0"/>
              <a:t> – poisonous substance; contributes to pathogenicity</a:t>
            </a:r>
          </a:p>
          <a:p>
            <a:pPr lvl="1" eaLnBrk="1" hangingPunct="1"/>
            <a:r>
              <a:rPr lang="en-US" b="1" smtClean="0"/>
              <a:t>toxigenicity</a:t>
            </a:r>
            <a:r>
              <a:rPr lang="en-US" smtClean="0"/>
              <a:t> – ability to produce a toxin</a:t>
            </a:r>
          </a:p>
          <a:p>
            <a:pPr lvl="1" eaLnBrk="1" hangingPunct="1"/>
            <a:r>
              <a:rPr lang="en-US" b="1" smtClean="0"/>
              <a:t>toxemia</a:t>
            </a:r>
            <a:r>
              <a:rPr lang="en-US" smtClean="0"/>
              <a:t> – presence of toxin in host's blood</a:t>
            </a:r>
          </a:p>
          <a:p>
            <a:pPr lvl="1" eaLnBrk="1" hangingPunct="1"/>
            <a:r>
              <a:rPr lang="en-US" smtClean="0"/>
              <a:t>effects:</a:t>
            </a:r>
          </a:p>
          <a:p>
            <a:pPr lvl="2" eaLnBrk="1" hangingPunct="1">
              <a:buFont typeface="Calibri" pitchFamily="34" charset="0"/>
              <a:buChar char="–"/>
            </a:pPr>
            <a:r>
              <a:rPr lang="en-US" smtClean="0"/>
              <a:t>fever, heart disturbances, diarrhea, shock</a:t>
            </a:r>
          </a:p>
          <a:p>
            <a:pPr lvl="3" eaLnBrk="1" hangingPunct="1">
              <a:buFont typeface="Calibri" pitchFamily="34" charset="0"/>
              <a:buChar char="–"/>
            </a:pPr>
            <a:r>
              <a:rPr lang="en-US" b="1" smtClean="0"/>
              <a:t>shock</a:t>
            </a:r>
            <a:r>
              <a:rPr lang="en-US" smtClean="0"/>
              <a:t> – life-threatening decrease in blood pressure</a:t>
            </a:r>
          </a:p>
          <a:p>
            <a:pPr lvl="3" eaLnBrk="1" hangingPunct="1">
              <a:buFont typeface="Calibri" pitchFamily="34" charset="0"/>
              <a:buChar char="–"/>
            </a:pPr>
            <a:r>
              <a:rPr lang="en-US" b="1" smtClean="0"/>
              <a:t>septic shock</a:t>
            </a:r>
            <a:r>
              <a:rPr lang="en-US" smtClean="0"/>
              <a:t> – shock from bacteria</a:t>
            </a:r>
          </a:p>
          <a:p>
            <a:pPr lvl="2" eaLnBrk="1" hangingPunct="1">
              <a:buFont typeface="Calibri" pitchFamily="34" charset="0"/>
              <a:buChar char="–"/>
            </a:pPr>
            <a:r>
              <a:rPr lang="en-US" smtClean="0"/>
              <a:t>inhibit protein synthesis</a:t>
            </a:r>
          </a:p>
          <a:p>
            <a:pPr lvl="2" eaLnBrk="1" hangingPunct="1">
              <a:buFont typeface="Calibri" pitchFamily="34" charset="0"/>
              <a:buChar char="–"/>
            </a:pPr>
            <a:r>
              <a:rPr lang="en-US" smtClean="0"/>
              <a:t>destroy blood cells</a:t>
            </a:r>
          </a:p>
          <a:p>
            <a:pPr lvl="2" eaLnBrk="1" hangingPunct="1">
              <a:buFont typeface="Calibri" pitchFamily="34" charset="0"/>
              <a:buChar char="–"/>
            </a:pPr>
            <a:r>
              <a:rPr lang="en-US" smtClean="0"/>
              <a:t>disrupt nervous system</a:t>
            </a:r>
          </a:p>
          <a:p>
            <a:pPr lvl="2" eaLnBrk="1" hangingPunct="1">
              <a:buFont typeface="Calibri" pitchFamily="34" charset="0"/>
              <a:buChar char="–"/>
            </a:pPr>
            <a:r>
              <a:rPr lang="en-US" smtClean="0"/>
              <a:t>damage cell membranes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 txBox="1">
            <a:spLocks/>
          </p:cNvSpPr>
          <p:nvPr/>
        </p:nvSpPr>
        <p:spPr bwMode="auto">
          <a:xfrm>
            <a:off x="127000" y="76200"/>
            <a:ext cx="891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</a:rPr>
              <a:t>Figure 15.4 Mechanisms of Exotoxins and Endotoxins.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61963" y="2346325"/>
            <a:ext cx="8193087" cy="4206875"/>
            <a:chOff x="461963" y="2346325"/>
            <a:chExt cx="8193087" cy="4206875"/>
          </a:xfrm>
        </p:grpSpPr>
        <p:pic>
          <p:nvPicPr>
            <p:cNvPr id="36884" name="Picture 1"/>
            <p:cNvPicPr>
              <a:picLocks noChangeAspect="1"/>
            </p:cNvPicPr>
            <p:nvPr/>
          </p:nvPicPr>
          <p:blipFill>
            <a:blip r:embed="rId3" cstate="print"/>
            <a:srcRect l="-8" t="44640" r="52591" b="20168"/>
            <a:stretch>
              <a:fillRect/>
            </a:stretch>
          </p:blipFill>
          <p:spPr bwMode="auto">
            <a:xfrm>
              <a:off x="461963" y="2346325"/>
              <a:ext cx="4024312" cy="2103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5" name="Picture 5"/>
            <p:cNvPicPr>
              <a:picLocks noChangeAspect="1"/>
            </p:cNvPicPr>
            <p:nvPr/>
          </p:nvPicPr>
          <p:blipFill>
            <a:blip r:embed="rId3" cstate="print"/>
            <a:srcRect l="55774" t="29338" r="2200" b="275"/>
            <a:stretch>
              <a:fillRect/>
            </a:stretch>
          </p:blipFill>
          <p:spPr bwMode="auto">
            <a:xfrm>
              <a:off x="5087938" y="2346325"/>
              <a:ext cx="3567112" cy="420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565150" y="1228725"/>
            <a:ext cx="368458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300" b="1" kern="0">
                <a:solidFill>
                  <a:sysClr val="windowText" lastClr="000000"/>
                </a:solidFill>
              </a:rPr>
              <a:t>Exotoxins are proteins produced inside pathogenic bacteria, most commonly gram-positive bacteria, as part of their growth and metabolism. The exotoxins are then secreted into the surrounding medium during log phase.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4905375" y="1228725"/>
            <a:ext cx="370522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300" b="1" kern="0">
                <a:solidFill>
                  <a:sysClr val="windowText" lastClr="000000"/>
                </a:solidFill>
              </a:rPr>
              <a:t>Endotoxins are the lipid portions of lipopolysaccharides (LPS) that are part of the outer membrane of the cell wall of gram-negative bacteria (lipid A; see Figure 4.13c). The endotoxins are liberated when the bacteria die and the cell wall breaks apart.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495425" y="444500"/>
            <a:ext cx="182562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rgbClr val="4F81BD">
                    <a:lumMod val="60000"/>
                    <a:lumOff val="40000"/>
                  </a:srgbClr>
                </a:solidFill>
                <a:latin typeface="Arial Black" pitchFamily="34" charset="0"/>
              </a:rPr>
              <a:t>exotoxins</a:t>
            </a:r>
          </a:p>
        </p:txBody>
      </p:sp>
      <p:sp>
        <p:nvSpPr>
          <p:cNvPr id="51" name="Isosceles Triangle 50"/>
          <p:cNvSpPr/>
          <p:nvPr/>
        </p:nvSpPr>
        <p:spPr>
          <a:xfrm rot="10800000">
            <a:off x="2198688" y="866775"/>
            <a:ext cx="417512" cy="247650"/>
          </a:xfrm>
          <a:prstGeom prst="triangle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4F81B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743575" y="444500"/>
            <a:ext cx="202882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rgbClr val="4F81BD">
                    <a:lumMod val="60000"/>
                    <a:lumOff val="40000"/>
                  </a:srgbClr>
                </a:solidFill>
                <a:latin typeface="Arial Black" pitchFamily="34" charset="0"/>
              </a:rPr>
              <a:t>endotoxins</a:t>
            </a:r>
          </a:p>
        </p:txBody>
      </p:sp>
      <p:sp>
        <p:nvSpPr>
          <p:cNvPr id="53" name="Isosceles Triangle 52"/>
          <p:cNvSpPr/>
          <p:nvPr/>
        </p:nvSpPr>
        <p:spPr>
          <a:xfrm rot="10800000">
            <a:off x="6550025" y="866775"/>
            <a:ext cx="415925" cy="247650"/>
          </a:xfrm>
          <a:prstGeom prst="triangle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4F81B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4" name="Rectangle 8"/>
          <p:cNvSpPr>
            <a:spLocks noChangeArrowheads="1"/>
          </p:cNvSpPr>
          <p:nvPr/>
        </p:nvSpPr>
        <p:spPr bwMode="auto">
          <a:xfrm>
            <a:off x="1384300" y="2406650"/>
            <a:ext cx="8524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b="1" kern="0">
                <a:solidFill>
                  <a:sysClr val="windowText" lastClr="000000"/>
                </a:solidFill>
              </a:rPr>
              <a:t>Cell wall</a:t>
            </a:r>
          </a:p>
        </p:txBody>
      </p:sp>
      <p:cxnSp>
        <p:nvCxnSpPr>
          <p:cNvPr id="36875" name="Straight Connector 54"/>
          <p:cNvCxnSpPr>
            <a:cxnSpLocks noChangeShapeType="1"/>
          </p:cNvCxnSpPr>
          <p:nvPr/>
        </p:nvCxnSpPr>
        <p:spPr bwMode="auto">
          <a:xfrm>
            <a:off x="1247775" y="2552700"/>
            <a:ext cx="18256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409575" y="4243388"/>
            <a:ext cx="210343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300" b="1" kern="0">
                <a:solidFill>
                  <a:sysClr val="windowText" lastClr="000000"/>
                </a:solidFill>
              </a:rPr>
              <a:t>Exotoxin: toxic</a:t>
            </a:r>
          </a:p>
          <a:p>
            <a:pPr>
              <a:lnSpc>
                <a:spcPct val="80000"/>
              </a:lnSpc>
              <a:defRPr/>
            </a:pPr>
            <a:r>
              <a:rPr lang="en-US" sz="1300" b="1" kern="0">
                <a:solidFill>
                  <a:sysClr val="windowText" lastClr="000000"/>
                </a:solidFill>
              </a:rPr>
              <a:t>substances released</a:t>
            </a:r>
          </a:p>
          <a:p>
            <a:pPr>
              <a:lnSpc>
                <a:spcPct val="80000"/>
              </a:lnSpc>
              <a:defRPr/>
            </a:pPr>
            <a:r>
              <a:rPr lang="en-US" sz="1300" b="1" kern="0">
                <a:solidFill>
                  <a:sysClr val="windowText" lastClr="000000"/>
                </a:solidFill>
              </a:rPr>
              <a:t>outside the cell</a:t>
            </a:r>
          </a:p>
        </p:txBody>
      </p:sp>
      <p:cxnSp>
        <p:nvCxnSpPr>
          <p:cNvPr id="36877" name="Straight Connector 56"/>
          <p:cNvCxnSpPr>
            <a:cxnSpLocks noChangeShapeType="1"/>
          </p:cNvCxnSpPr>
          <p:nvPr/>
        </p:nvCxnSpPr>
        <p:spPr bwMode="auto">
          <a:xfrm flipH="1">
            <a:off x="1339850" y="3724275"/>
            <a:ext cx="698500" cy="519113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58" name="Rectangle 16"/>
          <p:cNvSpPr>
            <a:spLocks noChangeArrowheads="1"/>
          </p:cNvSpPr>
          <p:nvPr/>
        </p:nvSpPr>
        <p:spPr bwMode="auto">
          <a:xfrm>
            <a:off x="2360613" y="4367213"/>
            <a:ext cx="213518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300" b="1" i="1" kern="0">
                <a:solidFill>
                  <a:sysClr val="windowText" lastClr="000000"/>
                </a:solidFill>
              </a:rPr>
              <a:t>Clostridium botulinum</a:t>
            </a:r>
            <a:r>
              <a:rPr lang="en-US" sz="1300" b="1" kern="0">
                <a:solidFill>
                  <a:sysClr val="windowText" lastClr="000000"/>
                </a:solidFill>
              </a:rPr>
              <a:t>, an example of a gram-positive bacterium that</a:t>
            </a:r>
          </a:p>
          <a:p>
            <a:pPr>
              <a:lnSpc>
                <a:spcPct val="80000"/>
              </a:lnSpc>
              <a:defRPr/>
            </a:pPr>
            <a:r>
              <a:rPr lang="en-US" sz="1300" b="1" kern="0">
                <a:solidFill>
                  <a:sysClr val="windowText" lastClr="000000"/>
                </a:solidFill>
              </a:rPr>
              <a:t>produces exotoxins</a:t>
            </a:r>
          </a:p>
        </p:txBody>
      </p:sp>
      <p:sp>
        <p:nvSpPr>
          <p:cNvPr id="59" name="Rectangle 17"/>
          <p:cNvSpPr>
            <a:spLocks noChangeArrowheads="1"/>
          </p:cNvSpPr>
          <p:nvPr/>
        </p:nvSpPr>
        <p:spPr bwMode="auto">
          <a:xfrm>
            <a:off x="6945313" y="5299075"/>
            <a:ext cx="188436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300" b="1" kern="0">
                <a:solidFill>
                  <a:sysClr val="windowText" lastClr="000000"/>
                </a:solidFill>
              </a:rPr>
              <a:t>Endotoxins: toxins</a:t>
            </a:r>
          </a:p>
          <a:p>
            <a:pPr>
              <a:lnSpc>
                <a:spcPct val="80000"/>
              </a:lnSpc>
              <a:defRPr/>
            </a:pPr>
            <a:r>
              <a:rPr lang="en-US" sz="1300" b="1" kern="0">
                <a:solidFill>
                  <a:sysClr val="windowText" lastClr="000000"/>
                </a:solidFill>
              </a:rPr>
              <a:t>composed of lipids</a:t>
            </a:r>
          </a:p>
          <a:p>
            <a:pPr>
              <a:lnSpc>
                <a:spcPct val="80000"/>
              </a:lnSpc>
              <a:defRPr/>
            </a:pPr>
            <a:r>
              <a:rPr lang="en-US" sz="1300" b="1" kern="0">
                <a:solidFill>
                  <a:sysClr val="windowText" lastClr="000000"/>
                </a:solidFill>
              </a:rPr>
              <a:t>that are part of the</a:t>
            </a:r>
          </a:p>
          <a:p>
            <a:pPr>
              <a:lnSpc>
                <a:spcPct val="80000"/>
              </a:lnSpc>
              <a:defRPr/>
            </a:pPr>
            <a:r>
              <a:rPr lang="en-US" sz="1300" b="1" kern="0">
                <a:solidFill>
                  <a:sysClr val="windowText" lastClr="000000"/>
                </a:solidFill>
              </a:rPr>
              <a:t>cell membrane</a:t>
            </a:r>
          </a:p>
        </p:txBody>
      </p:sp>
      <p:cxnSp>
        <p:nvCxnSpPr>
          <p:cNvPr id="36880" name="Straight Connector 59"/>
          <p:cNvCxnSpPr>
            <a:cxnSpLocks noChangeShapeType="1"/>
          </p:cNvCxnSpPr>
          <p:nvPr/>
        </p:nvCxnSpPr>
        <p:spPr bwMode="auto">
          <a:xfrm>
            <a:off x="6657975" y="5410200"/>
            <a:ext cx="307975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61" name="Rectangle 20"/>
          <p:cNvSpPr>
            <a:spLocks noChangeArrowheads="1"/>
          </p:cNvSpPr>
          <p:nvPr/>
        </p:nvSpPr>
        <p:spPr bwMode="auto">
          <a:xfrm>
            <a:off x="6572250" y="4310063"/>
            <a:ext cx="2286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300" b="1" i="1" kern="0">
                <a:solidFill>
                  <a:sysClr val="windowText" lastClr="000000"/>
                </a:solidFill>
              </a:rPr>
              <a:t>Salmonella typhimurium</a:t>
            </a:r>
            <a:r>
              <a:rPr lang="en-US" sz="1300" b="1" kern="0">
                <a:solidFill>
                  <a:sysClr val="windowText" lastClr="000000"/>
                </a:solidFill>
              </a:rPr>
              <a:t>, an example of a gram-negative bacterium that produces endotoxins</a:t>
            </a:r>
          </a:p>
        </p:txBody>
      </p:sp>
      <p:sp>
        <p:nvSpPr>
          <p:cNvPr id="62" name="Rounded Rectangle 61"/>
          <p:cNvSpPr/>
          <p:nvPr/>
        </p:nvSpPr>
        <p:spPr bwMode="auto">
          <a:xfrm>
            <a:off x="490538" y="1158875"/>
            <a:ext cx="3833812" cy="1128713"/>
          </a:xfrm>
          <a:prstGeom prst="roundRect">
            <a:avLst>
              <a:gd name="adj" fmla="val 10760"/>
            </a:avLst>
          </a:prstGeom>
          <a:noFill/>
          <a:ln w="254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4905375" y="1152525"/>
            <a:ext cx="3833813" cy="1128713"/>
          </a:xfrm>
          <a:prstGeom prst="roundRect">
            <a:avLst>
              <a:gd name="adj" fmla="val 10760"/>
            </a:avLst>
          </a:prstGeom>
          <a:noFill/>
          <a:ln w="254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Production of Toxins</a:t>
            </a:r>
          </a:p>
        </p:txBody>
      </p:sp>
      <p:sp>
        <p:nvSpPr>
          <p:cNvPr id="15364" name="Rectangle 5"/>
          <p:cNvSpPr>
            <a:spLocks noGrp="1" noChangeArrowheads="1"/>
          </p:cNvSpPr>
          <p:nvPr>
            <p:ph idx="1"/>
          </p:nvPr>
        </p:nvSpPr>
        <p:spPr>
          <a:xfrm>
            <a:off x="227013" y="762000"/>
            <a:ext cx="8916987" cy="5410200"/>
          </a:xfrm>
        </p:spPr>
        <p:txBody>
          <a:bodyPr/>
          <a:lstStyle/>
          <a:p>
            <a:pPr eaLnBrk="1" hangingPunct="1"/>
            <a:r>
              <a:rPr lang="en-US" b="1" smtClean="0"/>
              <a:t>Exotoxins</a:t>
            </a:r>
            <a:r>
              <a:rPr lang="en-US" smtClean="0"/>
              <a:t> – toxic proteins secreted by bacteria into surroundings</a:t>
            </a:r>
          </a:p>
          <a:p>
            <a:pPr lvl="1" eaLnBrk="1" hangingPunct="1"/>
            <a:r>
              <a:rPr lang="en-US" smtClean="0"/>
              <a:t>Work by destroying particular part’s of the host cell or by inhibiting metabolic functions</a:t>
            </a:r>
          </a:p>
          <a:p>
            <a:pPr lvl="1" eaLnBrk="1" hangingPunct="1"/>
            <a:r>
              <a:rPr lang="en-US" smtClean="0"/>
              <a:t>Produced inside some bacteria as part of growth and metabolism</a:t>
            </a:r>
          </a:p>
          <a:p>
            <a:pPr lvl="1" eaLnBrk="1" hangingPunct="1"/>
            <a:r>
              <a:rPr lang="en-US" smtClean="0"/>
              <a:t>Toxins can be specific from genes on plasmids</a:t>
            </a:r>
          </a:p>
          <a:p>
            <a:pPr lvl="1" eaLnBrk="1" hangingPunct="1"/>
            <a:r>
              <a:rPr lang="en-US" smtClean="0"/>
              <a:t>often enzymes: specific effects on host tissues</a:t>
            </a:r>
          </a:p>
          <a:p>
            <a:pPr lvl="2" eaLnBrk="1" hangingPunct="1"/>
            <a:r>
              <a:rPr lang="en-US" smtClean="0"/>
              <a:t>even small amounts very harmful</a:t>
            </a:r>
          </a:p>
          <a:p>
            <a:pPr lvl="1" eaLnBrk="1" hangingPunct="1"/>
            <a:r>
              <a:rPr lang="en-US" smtClean="0"/>
              <a:t>Released via secretion or during lysis of the cell</a:t>
            </a:r>
          </a:p>
          <a:p>
            <a:pPr lvl="1" eaLnBrk="1" hangingPunct="1"/>
            <a:r>
              <a:rPr lang="en-US" smtClean="0"/>
              <a:t>From gram-positive or negative bacteria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b="1" smtClean="0"/>
              <a:t>antitoxins</a:t>
            </a:r>
            <a:r>
              <a:rPr lang="en-US" smtClean="0"/>
              <a:t> – antibodies that provide immunity to exotoxins</a:t>
            </a:r>
          </a:p>
          <a:p>
            <a:pPr lvl="1" eaLnBrk="1" hangingPunct="1"/>
            <a:r>
              <a:rPr lang="en-US" b="1" smtClean="0"/>
              <a:t>toxoid</a:t>
            </a:r>
            <a:r>
              <a:rPr lang="en-US" smtClean="0"/>
              <a:t> – inactivated toxin used in a vaccine</a:t>
            </a:r>
          </a:p>
          <a:p>
            <a:pPr lvl="1" eaLnBrk="1" hangingPunct="1"/>
            <a:endParaRPr lang="en-US" smtClean="0"/>
          </a:p>
        </p:txBody>
      </p:sp>
      <p:pic>
        <p:nvPicPr>
          <p:cNvPr id="17412" name="Picture 7" descr="figure_15_04_labele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641" b="50302"/>
          <a:stretch>
            <a:fillRect/>
          </a:stretch>
        </p:blipFill>
        <p:spPr bwMode="auto">
          <a:xfrm>
            <a:off x="6705600" y="3276600"/>
            <a:ext cx="243840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Production of Toxins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Exotoxins are divided into three principle types based on their structure and function</a:t>
            </a: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en-US" smtClean="0"/>
              <a:t>A-B Toxins</a:t>
            </a: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en-US" smtClean="0"/>
              <a:t>Membrane disrupting toxins</a:t>
            </a: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en-US" smtClean="0"/>
              <a:t>Superantigens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Exotoxins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idx="1"/>
          </p:nvPr>
        </p:nvSpPr>
        <p:spPr>
          <a:xfrm>
            <a:off x="227013" y="838200"/>
            <a:ext cx="4268787" cy="5867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A-B Toxins</a:t>
            </a:r>
          </a:p>
          <a:p>
            <a:pPr eaLnBrk="1" hangingPunct="1"/>
            <a:r>
              <a:rPr lang="en-US" smtClean="0"/>
              <a:t>most exotoxins</a:t>
            </a:r>
          </a:p>
          <a:p>
            <a:pPr eaLnBrk="1" hangingPunct="1"/>
            <a:r>
              <a:rPr lang="en-US" smtClean="0"/>
              <a:t>2 polypeptide parts:</a:t>
            </a:r>
          </a:p>
          <a:p>
            <a:pPr lvl="1" eaLnBrk="1" hangingPunct="1"/>
            <a:r>
              <a:rPr lang="en-US" smtClean="0"/>
              <a:t>A: active enzyme component</a:t>
            </a:r>
          </a:p>
          <a:p>
            <a:pPr lvl="2" eaLnBrk="1" hangingPunct="1"/>
            <a:r>
              <a:rPr lang="en-US" smtClean="0"/>
              <a:t>alters cell function</a:t>
            </a:r>
          </a:p>
          <a:p>
            <a:pPr lvl="1" eaLnBrk="1" hangingPunct="1"/>
            <a:r>
              <a:rPr lang="en-US" smtClean="0"/>
              <a:t>B: binding component</a:t>
            </a:r>
          </a:p>
          <a:p>
            <a:pPr lvl="2" eaLnBrk="1" hangingPunct="1"/>
            <a:r>
              <a:rPr lang="en-US" smtClean="0"/>
              <a:t>binds to host cell &amp; allows entry</a:t>
            </a:r>
          </a:p>
          <a:p>
            <a:pPr eaLnBrk="1" hangingPunct="1"/>
            <a:endParaRPr lang="en-US" smtClean="0"/>
          </a:p>
        </p:txBody>
      </p:sp>
      <p:pic>
        <p:nvPicPr>
          <p:cNvPr id="7" name="Picture Placeholder 1" descr="OSC_Microbio_15_03_ABTox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155" b="-18155"/>
          <a:stretch>
            <a:fillRect/>
          </a:stretch>
        </p:blipFill>
        <p:spPr>
          <a:xfrm>
            <a:off x="1371600" y="4419600"/>
            <a:ext cx="6435588" cy="2793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Exotoxins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idx="1"/>
          </p:nvPr>
        </p:nvSpPr>
        <p:spPr>
          <a:xfrm>
            <a:off x="227013" y="838200"/>
            <a:ext cx="6478587" cy="5867400"/>
          </a:xfrm>
        </p:spPr>
        <p:txBody>
          <a:bodyPr/>
          <a:lstStyle/>
          <a:p>
            <a:pPr eaLnBrk="1" hangingPunct="1"/>
            <a:r>
              <a:rPr lang="en-US" b="1" smtClean="0"/>
              <a:t>Membrane-disrupting toxins</a:t>
            </a:r>
          </a:p>
          <a:p>
            <a:pPr lvl="1" eaLnBrk="1" hangingPunct="1"/>
            <a:r>
              <a:rPr lang="en-US" smtClean="0"/>
              <a:t>lyse host cells by disrupting cell membrane</a:t>
            </a:r>
          </a:p>
          <a:p>
            <a:pPr lvl="1" eaLnBrk="1" hangingPunct="1"/>
            <a:r>
              <a:rPr lang="en-US" smtClean="0"/>
              <a:t>Can form protein channels in the membrane</a:t>
            </a:r>
          </a:p>
          <a:p>
            <a:pPr lvl="1" eaLnBrk="1" hangingPunct="1"/>
            <a:r>
              <a:rPr lang="en-US" smtClean="0"/>
              <a:t>kill phagocytes &amp; macrophages (leukocidins)</a:t>
            </a:r>
          </a:p>
          <a:p>
            <a:pPr eaLnBrk="1" hangingPunct="1"/>
            <a:r>
              <a:rPr lang="en-US" b="1" smtClean="0"/>
              <a:t>Superantigens</a:t>
            </a:r>
          </a:p>
          <a:p>
            <a:pPr lvl="1" eaLnBrk="1" hangingPunct="1"/>
            <a:r>
              <a:rPr lang="en-US" smtClean="0"/>
              <a:t>cause intense immune response</a:t>
            </a:r>
          </a:p>
          <a:p>
            <a:pPr lvl="2" eaLnBrk="1" hangingPunct="1"/>
            <a:r>
              <a:rPr lang="en-US" smtClean="0"/>
              <a:t>stimulate T cell (regulatory white blood cell) proliferation</a:t>
            </a:r>
          </a:p>
          <a:p>
            <a:pPr lvl="2" eaLnBrk="1" hangingPunct="1"/>
            <a:r>
              <a:rPr lang="en-US" smtClean="0"/>
              <a:t>T cells release huge amounts of </a:t>
            </a:r>
            <a:r>
              <a:rPr lang="en-US" b="1" smtClean="0"/>
              <a:t>cytokines</a:t>
            </a:r>
            <a:r>
              <a:rPr lang="en-US" smtClean="0"/>
              <a:t> (regulate immune communication)</a:t>
            </a:r>
          </a:p>
          <a:p>
            <a:pPr lvl="2" eaLnBrk="1" hangingPunct="1"/>
            <a:r>
              <a:rPr lang="en-US" smtClean="0"/>
              <a:t>symptoms: fever, nausea, vomiting, diarrhea, shock, death</a:t>
            </a:r>
          </a:p>
        </p:txBody>
      </p:sp>
      <p:pic>
        <p:nvPicPr>
          <p:cNvPr id="15365" name="Picture 5" descr="http://www.lbl.gov/Science-Articles/Archive/assets/images/2003/Sep-25-2003/synapse_pic.jpg"/>
          <p:cNvPicPr>
            <a:picLocks noChangeAspect="1" noChangeArrowheads="1"/>
          </p:cNvPicPr>
          <p:nvPr/>
        </p:nvPicPr>
        <p:blipFill>
          <a:blip r:embed="rId3" cstate="print"/>
          <a:srcRect l="25999" b="18240"/>
          <a:stretch>
            <a:fillRect/>
          </a:stretch>
        </p:blipFill>
        <p:spPr bwMode="auto">
          <a:xfrm>
            <a:off x="6627813" y="4572000"/>
            <a:ext cx="25161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5" descr="C:\Users\Denise Steele\Documents\Teaching\River Valley Community College\Biology I\from the book\Chapter_05\B_Jpegs_of_Art_and_Photos\05_Labeled_Art_and_Photos\05_05TonicityAnimalPlant-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DF1FF"/>
              </a:clrFrom>
              <a:clrTo>
                <a:srgbClr val="DDF1FF">
                  <a:alpha val="0"/>
                </a:srgbClr>
              </a:clrTo>
            </a:clrChange>
            <a:lum bright="40000"/>
            <a:grayscl/>
          </a:blip>
          <a:srcRect l="42615" t="7449" r="33163" b="59264"/>
          <a:stretch>
            <a:fillRect/>
          </a:stretch>
        </p:blipFill>
        <p:spPr bwMode="auto">
          <a:xfrm>
            <a:off x="6324600" y="1066800"/>
            <a:ext cx="24003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www.itb.cnr.it/flex/images/D.0ce220a1911164afd50b/boraschi_1.jpg"/>
          <p:cNvPicPr>
            <a:picLocks noChangeAspect="1" noChangeArrowheads="1"/>
          </p:cNvPicPr>
          <p:nvPr/>
        </p:nvPicPr>
        <p:blipFill>
          <a:blip r:embed="rId3" cstate="print"/>
          <a:srcRect b="2295"/>
          <a:stretch>
            <a:fillRect/>
          </a:stretch>
        </p:blipFill>
        <p:spPr bwMode="auto">
          <a:xfrm>
            <a:off x="6280150" y="1143000"/>
            <a:ext cx="28638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Mechanisms of Pathogenicity</a:t>
            </a:r>
            <a:br>
              <a:rPr lang="en-US" smtClean="0"/>
            </a:br>
            <a:endParaRPr lang="en-US" smtClean="0"/>
          </a:p>
        </p:txBody>
      </p:sp>
      <p:sp>
        <p:nvSpPr>
          <p:cNvPr id="2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Pathogenicity</a:t>
            </a:r>
            <a:r>
              <a:rPr lang="en-US" smtClean="0"/>
              <a:t> – ability to cause disease</a:t>
            </a:r>
          </a:p>
          <a:p>
            <a:pPr eaLnBrk="1" hangingPunct="1"/>
            <a:r>
              <a:rPr lang="en-US" b="1" smtClean="0"/>
              <a:t>Virulence</a:t>
            </a:r>
            <a:r>
              <a:rPr lang="en-US" smtClean="0"/>
              <a:t> – extent of pathogenicity</a:t>
            </a:r>
          </a:p>
          <a:p>
            <a:pPr eaLnBrk="1" hangingPunct="1"/>
            <a:r>
              <a:rPr lang="en-US" smtClean="0"/>
              <a:t>Activities of pathogens:</a:t>
            </a:r>
          </a:p>
          <a:p>
            <a:pPr lvl="1" eaLnBrk="1" hangingPunct="1"/>
            <a:r>
              <a:rPr lang="en-US" smtClean="0"/>
              <a:t>gain access to host</a:t>
            </a:r>
          </a:p>
          <a:p>
            <a:pPr lvl="1" eaLnBrk="1" hangingPunct="1"/>
            <a:r>
              <a:rPr lang="en-US" smtClean="0"/>
              <a:t>adhere to host</a:t>
            </a:r>
          </a:p>
          <a:p>
            <a:pPr lvl="1" eaLnBrk="1" hangingPunct="1"/>
            <a:r>
              <a:rPr lang="en-US" smtClean="0"/>
              <a:t>penetrate or evade host defenses (i.e. phagocytes)</a:t>
            </a:r>
          </a:p>
          <a:p>
            <a:pPr lvl="1" eaLnBrk="1" hangingPunct="1"/>
            <a:r>
              <a:rPr lang="en-US" smtClean="0"/>
              <a:t>most damage the host:</a:t>
            </a:r>
          </a:p>
          <a:p>
            <a:pPr lvl="2" eaLnBrk="1" hangingPunct="1"/>
            <a:r>
              <a:rPr lang="en-US" smtClean="0"/>
              <a:t>Use host nutrients</a:t>
            </a:r>
          </a:p>
          <a:p>
            <a:pPr lvl="2" eaLnBrk="1" hangingPunct="1">
              <a:spcAft>
                <a:spcPct val="0"/>
              </a:spcAft>
            </a:pPr>
            <a:r>
              <a:rPr lang="en-US" smtClean="0"/>
              <a:t>Direct damage to tissues near invasion site</a:t>
            </a:r>
          </a:p>
          <a:p>
            <a:pPr lvl="2" eaLnBrk="1" hangingPunct="1"/>
            <a:r>
              <a:rPr lang="en-US" smtClean="0"/>
              <a:t>Toxins</a:t>
            </a:r>
          </a:p>
          <a:p>
            <a:pPr lvl="2" eaLnBrk="1" hangingPunct="1"/>
            <a:r>
              <a:rPr lang="en-US" smtClean="0"/>
              <a:t>Waste Products</a:t>
            </a:r>
          </a:p>
          <a:p>
            <a:pPr lvl="2" eaLnBrk="1" hangingPunct="1">
              <a:spcAft>
                <a:spcPct val="0"/>
              </a:spcAft>
            </a:pPr>
            <a:r>
              <a:rPr lang="en-US" smtClean="0"/>
              <a:t>Hypersensitivity reactions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3" y="139700"/>
            <a:ext cx="8683625" cy="684213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Exotoxin</a:t>
            </a:r>
          </a:p>
        </p:txBody>
      </p:sp>
      <p:graphicFrame>
        <p:nvGraphicFramePr>
          <p:cNvPr id="47139" name="Group 35"/>
          <p:cNvGraphicFramePr>
            <a:graphicFrameLocks noGrp="1"/>
          </p:cNvGraphicFramePr>
          <p:nvPr/>
        </p:nvGraphicFramePr>
        <p:xfrm>
          <a:off x="495300" y="1600200"/>
          <a:ext cx="8162925" cy="2979738"/>
        </p:xfrm>
        <a:graphic>
          <a:graphicData uri="http://schemas.openxmlformats.org/drawingml/2006/table">
            <a:tbl>
              <a:tblPr/>
              <a:tblGrid>
                <a:gridCol w="3836988"/>
                <a:gridCol w="4325937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Source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Mostly gram-positive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Relation to microbe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By-products of growing cell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Chemistry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Protein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Fever?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Neutralized by antitoxin?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LD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50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Small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Production of Toxins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7013" y="838200"/>
            <a:ext cx="8764587" cy="4648200"/>
          </a:xfrm>
        </p:spPr>
        <p:txBody>
          <a:bodyPr/>
          <a:lstStyle/>
          <a:p>
            <a:pPr eaLnBrk="1" hangingPunct="1"/>
            <a:r>
              <a:rPr lang="en-US" b="1" smtClean="0"/>
              <a:t>Endotoxins</a:t>
            </a:r>
            <a:r>
              <a:rPr lang="en-US" smtClean="0"/>
              <a:t> – toxic outer portion of	gram-negative cell wall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lvl="1" eaLnBrk="1" hangingPunct="1"/>
            <a:r>
              <a:rPr lang="en-US" smtClean="0"/>
              <a:t>lipid A: lipopolysaccharide (LPS)</a:t>
            </a:r>
          </a:p>
          <a:p>
            <a:pPr lvl="1" eaLnBrk="1" hangingPunct="1"/>
            <a:r>
              <a:rPr lang="en-US" smtClean="0"/>
              <a:t>released when bacteria die and cell wall undergoes lysis</a:t>
            </a:r>
          </a:p>
          <a:p>
            <a:pPr lvl="1" eaLnBrk="1" hangingPunct="1"/>
            <a:r>
              <a:rPr lang="en-US" smtClean="0"/>
              <a:t>Can also be released during multiplication</a:t>
            </a:r>
          </a:p>
          <a:p>
            <a:pPr lvl="1" eaLnBrk="1" hangingPunct="1"/>
            <a:r>
              <a:rPr lang="en-US" smtClean="0"/>
              <a:t>If you treat a bacterial infection with antibiotics, the bacterial will die and release the endotoxins making the patient worse at first</a:t>
            </a:r>
          </a:p>
          <a:p>
            <a:endParaRPr lang="en-US" smtClean="0"/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5943600" y="1333500"/>
            <a:ext cx="3048000" cy="1371600"/>
            <a:chOff x="6096000" y="3962400"/>
            <a:chExt cx="3048000" cy="1371600"/>
          </a:xfrm>
        </p:grpSpPr>
        <p:pic>
          <p:nvPicPr>
            <p:cNvPr id="21510" name="Picture 7" descr="figure_15_04_labeled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922" r="29947" b="60104"/>
            <a:stretch>
              <a:fillRect/>
            </a:stretch>
          </p:blipFill>
          <p:spPr bwMode="auto">
            <a:xfrm>
              <a:off x="6096000" y="3962400"/>
              <a:ext cx="30480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1" name="Picture 7" descr="figure_15_04_labeled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824" r="82045" b="88361"/>
            <a:stretch>
              <a:fillRect/>
            </a:stretch>
          </p:blipFill>
          <p:spPr bwMode="auto">
            <a:xfrm>
              <a:off x="6400800" y="4248150"/>
              <a:ext cx="685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6" descr="C:\Users\Denise Steele\Documents\Teaching\River Valley Community College\Microbiology\textbook\chapter_04\b_jpeg_images_and_tables\a_labeled\figure_04_13c_label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986" b="4720"/>
          <a:stretch>
            <a:fillRect/>
          </a:stretch>
        </p:blipFill>
        <p:spPr bwMode="auto">
          <a:xfrm>
            <a:off x="1817688" y="4800600"/>
            <a:ext cx="75549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Pyrogenic</a:t>
            </a:r>
            <a:r>
              <a:rPr lang="en-US" dirty="0" smtClean="0"/>
              <a:t> response - Fever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16987" cy="5867400"/>
          </a:xfrm>
        </p:spPr>
        <p:txBody>
          <a:bodyPr/>
          <a:lstStyle/>
          <a:p>
            <a:pPr eaLnBrk="1" hangingPunct="1"/>
            <a:r>
              <a:rPr lang="en-US" dirty="0" err="1" smtClean="0"/>
              <a:t>endotoxins</a:t>
            </a:r>
            <a:r>
              <a:rPr lang="en-US" dirty="0" smtClean="0"/>
              <a:t> released as bacteria are digested by phagocytes</a:t>
            </a:r>
          </a:p>
          <a:p>
            <a:pPr eaLnBrk="1" hangingPunct="1"/>
            <a:r>
              <a:rPr lang="en-US" dirty="0" smtClean="0"/>
              <a:t>cytokines released and travel to brain - reset “thermostat”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95600"/>
            <a:ext cx="8534400" cy="366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87" name="Group 35"/>
          <p:cNvGraphicFramePr>
            <a:graphicFrameLocks noGrp="1"/>
          </p:cNvGraphicFramePr>
          <p:nvPr/>
        </p:nvGraphicFramePr>
        <p:xfrm>
          <a:off x="533400" y="1130300"/>
          <a:ext cx="8077200" cy="3213101"/>
        </p:xfrm>
        <a:graphic>
          <a:graphicData uri="http://schemas.openxmlformats.org/drawingml/2006/table">
            <a:tbl>
              <a:tblPr/>
              <a:tblGrid>
                <a:gridCol w="3886200"/>
                <a:gridCol w="41910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Source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Gram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charset="0"/>
                          <a:sym typeface="Symbol" charset="2"/>
                        </a:rPr>
                        <a:t>-negative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Relation to Microbe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Outer membrane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Chemistry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Lipid A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Fever?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Neutralized by Antitoxin?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LD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50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Relatively large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57" name="Rectangle 65"/>
          <p:cNvSpPr>
            <a:spLocks noGrp="1" noChangeArrowheads="1"/>
          </p:cNvSpPr>
          <p:nvPr>
            <p:ph type="title"/>
          </p:nvPr>
        </p:nvSpPr>
        <p:spPr>
          <a:xfrm>
            <a:off x="139700" y="25400"/>
            <a:ext cx="8683625" cy="914400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Endotoxins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 descr="Amanita-phalloides"/>
          <p:cNvPicPr>
            <a:picLocks noChangeAspect="1" noChangeArrowheads="1"/>
          </p:cNvPicPr>
          <p:nvPr/>
        </p:nvPicPr>
        <p:blipFill>
          <a:blip r:embed="rId3" cstate="print"/>
          <a:srcRect l="11111"/>
          <a:stretch>
            <a:fillRect/>
          </a:stretch>
        </p:blipFill>
        <p:spPr bwMode="auto">
          <a:xfrm>
            <a:off x="6765925" y="4851400"/>
            <a:ext cx="237807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http://www.southtexascollege.edu/nilsson/4_GB_Lecture_figs_f/4_GB_21_Fungi_Fig_f/Mader_SacFungi_6_Ergot_rye.gif"/>
          <p:cNvPicPr>
            <a:picLocks noChangeAspect="1" noChangeArrowheads="1"/>
          </p:cNvPicPr>
          <p:nvPr/>
        </p:nvPicPr>
        <p:blipFill>
          <a:blip r:embed="rId4" cstate="print"/>
          <a:srcRect l="18750" t="11667" r="14999" b="5000"/>
          <a:stretch>
            <a:fillRect/>
          </a:stretch>
        </p:blipFill>
        <p:spPr bwMode="auto">
          <a:xfrm>
            <a:off x="6765925" y="914400"/>
            <a:ext cx="2378075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Pathogenic Properties of Fungi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idx="1"/>
          </p:nvPr>
        </p:nvSpPr>
        <p:spPr>
          <a:xfrm>
            <a:off x="76200" y="838200"/>
            <a:ext cx="6783388" cy="5867400"/>
          </a:xfrm>
        </p:spPr>
        <p:txBody>
          <a:bodyPr/>
          <a:lstStyle/>
          <a:p>
            <a:pPr eaLnBrk="1" hangingPunct="1"/>
            <a:r>
              <a:rPr lang="en-US" smtClean="0"/>
              <a:t>Fungal waste products may cause symptoms</a:t>
            </a:r>
          </a:p>
          <a:p>
            <a:pPr eaLnBrk="1" hangingPunct="1"/>
            <a:r>
              <a:rPr lang="en-US" smtClean="0"/>
              <a:t>Chronic infections provoke allergic response</a:t>
            </a:r>
          </a:p>
          <a:p>
            <a:pPr eaLnBrk="1" hangingPunct="1"/>
            <a:r>
              <a:rPr lang="en-US" smtClean="0"/>
              <a:t>Ergot toxin</a:t>
            </a:r>
          </a:p>
          <a:p>
            <a:pPr lvl="1" eaLnBrk="1" hangingPunct="1"/>
            <a:r>
              <a:rPr lang="en-US" smtClean="0"/>
              <a:t>grows on grains (rye)</a:t>
            </a:r>
          </a:p>
          <a:p>
            <a:pPr lvl="1" eaLnBrk="1" hangingPunct="1"/>
            <a:r>
              <a:rPr lang="en-US" smtClean="0"/>
              <a:t>natural source of LSD, causes hallucinations</a:t>
            </a:r>
          </a:p>
          <a:p>
            <a:pPr lvl="1" eaLnBrk="1" hangingPunct="1"/>
            <a:r>
              <a:rPr lang="en-US" smtClean="0"/>
              <a:t>Outbreak in the Middle Ages</a:t>
            </a:r>
          </a:p>
          <a:p>
            <a:pPr eaLnBrk="1" hangingPunct="1"/>
            <a:r>
              <a:rPr lang="en-US" smtClean="0"/>
              <a:t>Aflatoxin</a:t>
            </a:r>
          </a:p>
          <a:p>
            <a:pPr lvl="1" eaLnBrk="1" hangingPunct="1"/>
            <a:r>
              <a:rPr lang="en-US" smtClean="0"/>
              <a:t>carcinogenic toxin on plants (peanuts)</a:t>
            </a:r>
          </a:p>
          <a:p>
            <a:pPr eaLnBrk="1" hangingPunct="1"/>
            <a:r>
              <a:rPr lang="en-US" smtClean="0"/>
              <a:t>Mycotoxins</a:t>
            </a:r>
          </a:p>
          <a:p>
            <a:pPr lvl="1" eaLnBrk="1" hangingPunct="1"/>
            <a:r>
              <a:rPr lang="en-US" smtClean="0"/>
              <a:t>produced by mushrooms</a:t>
            </a:r>
            <a:endParaRPr lang="en-US" b="1" smtClean="0"/>
          </a:p>
          <a:p>
            <a:pPr lvl="1" eaLnBrk="1" hangingPunct="1">
              <a:spcAft>
                <a:spcPct val="0"/>
              </a:spcAft>
            </a:pPr>
            <a:r>
              <a:rPr lang="en-US" smtClean="0"/>
              <a:t>phalloidin &amp; amanitin: neurotoxins produced</a:t>
            </a:r>
            <a:endParaRPr lang="en-US" i="1" smtClean="0"/>
          </a:p>
          <a:p>
            <a:pPr lvl="1" eaLnBrk="1" hangingPunct="1">
              <a:buFont typeface="Calibri" pitchFamily="34" charset="0"/>
              <a:buNone/>
            </a:pPr>
            <a:r>
              <a:rPr lang="en-US" smtClean="0"/>
              <a:t>	by </a:t>
            </a:r>
            <a:r>
              <a:rPr lang="en-US" i="1" smtClean="0"/>
              <a:t>Amanita phalloides</a:t>
            </a:r>
            <a:r>
              <a:rPr lang="en-US" smtClean="0"/>
              <a:t> (“death cap”)</a:t>
            </a:r>
          </a:p>
        </p:txBody>
      </p:sp>
      <p:pic>
        <p:nvPicPr>
          <p:cNvPr id="7" name="Picture 7" descr="Peanuts affected by aflatox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2750" y="3352800"/>
            <a:ext cx="2381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Portals of Exit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idx="1"/>
          </p:nvPr>
        </p:nvSpPr>
        <p:spPr>
          <a:xfrm>
            <a:off x="227013" y="838200"/>
            <a:ext cx="8535987" cy="6019800"/>
          </a:xfrm>
        </p:spPr>
        <p:txBody>
          <a:bodyPr/>
          <a:lstStyle/>
          <a:p>
            <a:pPr eaLnBrk="1" hangingPunct="1"/>
            <a:r>
              <a:rPr lang="en-US" smtClean="0"/>
              <a:t>Generally similar to portals of entry</a:t>
            </a:r>
          </a:p>
          <a:p>
            <a:pPr eaLnBrk="1" hangingPunct="1"/>
            <a:r>
              <a:rPr lang="en-US" smtClean="0"/>
              <a:t>Secretion, excretion, discharge, or shed tissue</a:t>
            </a:r>
          </a:p>
          <a:p>
            <a:pPr eaLnBrk="1" hangingPunct="1"/>
            <a:r>
              <a:rPr lang="en-US" smtClean="0"/>
              <a:t>Respiratory tract</a:t>
            </a:r>
          </a:p>
          <a:p>
            <a:pPr lvl="1" eaLnBrk="1" hangingPunct="1"/>
            <a:r>
              <a:rPr lang="en-US" smtClean="0"/>
              <a:t>coughing and sneezing: mucous droplets</a:t>
            </a:r>
          </a:p>
          <a:p>
            <a:pPr eaLnBrk="1" hangingPunct="1"/>
            <a:r>
              <a:rPr lang="en-US" smtClean="0"/>
              <a:t>Gastrointestinal tract</a:t>
            </a:r>
          </a:p>
          <a:p>
            <a:pPr lvl="1" eaLnBrk="1" hangingPunct="1"/>
            <a:r>
              <a:rPr lang="en-US" smtClean="0"/>
              <a:t>feces and saliva</a:t>
            </a:r>
          </a:p>
          <a:p>
            <a:pPr eaLnBrk="1" hangingPunct="1"/>
            <a:r>
              <a:rPr lang="en-US" smtClean="0"/>
              <a:t>Genitourinary tract</a:t>
            </a:r>
          </a:p>
          <a:p>
            <a:pPr lvl="1" eaLnBrk="1" hangingPunct="1"/>
            <a:r>
              <a:rPr lang="en-US" smtClean="0"/>
              <a:t>urine, secretions from penis or vagina</a:t>
            </a:r>
          </a:p>
          <a:p>
            <a:pPr eaLnBrk="1" hangingPunct="1"/>
            <a:r>
              <a:rPr lang="en-US" smtClean="0"/>
              <a:t>Skin</a:t>
            </a:r>
          </a:p>
          <a:p>
            <a:pPr eaLnBrk="1" hangingPunct="1"/>
            <a:r>
              <a:rPr lang="en-US" smtClean="0"/>
              <a:t>Blood</a:t>
            </a:r>
          </a:p>
          <a:p>
            <a:pPr lvl="1" eaLnBrk="1" hangingPunct="1"/>
            <a:r>
              <a:rPr lang="en-US" smtClean="0"/>
              <a:t>biting arthropods, needles or syringes</a:t>
            </a:r>
          </a:p>
          <a:p>
            <a:pPr lvl="1" eaLnBrk="1" hangingPunct="1"/>
            <a:r>
              <a:rPr lang="en-US" smtClean="0"/>
              <a:t>Drainage from wounds</a:t>
            </a:r>
          </a:p>
        </p:txBody>
      </p:sp>
      <p:pic>
        <p:nvPicPr>
          <p:cNvPr id="4" name="Picture 7" descr="C:\Users\Denise Steele\Documents\Teaching\River Valley Community College\Microbiology, fall 2009\textbook\chapter_14\chapter_14\b_jpeg_images_and_tables\a_labeled\figure_14_06_labeled.jpg"/>
          <p:cNvPicPr>
            <a:picLocks noChangeAspect="1" noChangeArrowheads="1"/>
          </p:cNvPicPr>
          <p:nvPr/>
        </p:nvPicPr>
        <p:blipFill>
          <a:blip r:embed="rId3" cstate="print"/>
          <a:srcRect l="51823" t="43951" r="1004" b="25298"/>
          <a:stretch>
            <a:fillRect/>
          </a:stretch>
        </p:blipFill>
        <p:spPr bwMode="auto">
          <a:xfrm>
            <a:off x="5668963" y="1981200"/>
            <a:ext cx="3475037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igure_12_30_labeled"/>
          <p:cNvPicPr>
            <a:picLocks noChangeAspect="1" noChangeArrowheads="1"/>
          </p:cNvPicPr>
          <p:nvPr/>
        </p:nvPicPr>
        <p:blipFill>
          <a:blip r:embed="rId4" cstate="print"/>
          <a:srcRect b="4172"/>
          <a:stretch>
            <a:fillRect/>
          </a:stretch>
        </p:blipFill>
        <p:spPr bwMode="auto">
          <a:xfrm>
            <a:off x="5668963" y="4572000"/>
            <a:ext cx="3475037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15.18</a:t>
            </a:r>
            <a:endParaRPr lang="en-US" dirty="0"/>
          </a:p>
        </p:txBody>
      </p:sp>
      <p:pic>
        <p:nvPicPr>
          <p:cNvPr id="2" name="Picture Placeholder 1" descr="OSC_Microbio_15_03_Flu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64" r="-12464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140" dirty="0"/>
              <a:t>Antigenic drift and antigenic shift in influenza viruses</a:t>
            </a:r>
            <a:r>
              <a:rPr lang="en-US" sz="1140" dirty="0" smtClean="0"/>
              <a:t>.</a:t>
            </a:r>
          </a:p>
          <a:p>
            <a:pPr marL="342900" indent="-342900">
              <a:buAutoNum type="alphaLcParenBoth"/>
            </a:pPr>
            <a:r>
              <a:rPr lang="en-US" sz="1140" dirty="0" smtClean="0"/>
              <a:t>In </a:t>
            </a:r>
            <a:r>
              <a:rPr lang="en-US" sz="1140" dirty="0"/>
              <a:t>antigenic drift, mutations in the genes </a:t>
            </a:r>
            <a:r>
              <a:rPr lang="en-US" sz="1140" dirty="0" smtClean="0"/>
              <a:t>for the </a:t>
            </a:r>
            <a:r>
              <a:rPr lang="en-US" sz="1140" dirty="0"/>
              <a:t>surface proteins neuraminidase and/or </a:t>
            </a:r>
            <a:r>
              <a:rPr lang="en-US" sz="1140" dirty="0" err="1"/>
              <a:t>hemagglutinin</a:t>
            </a:r>
            <a:r>
              <a:rPr lang="en-US" sz="1140" dirty="0"/>
              <a:t> result in small antigenic changes over time</a:t>
            </a:r>
            <a:r>
              <a:rPr lang="en-US" sz="1140" dirty="0" smtClean="0"/>
              <a:t>.</a:t>
            </a:r>
          </a:p>
          <a:p>
            <a:pPr marL="342900" indent="-342900">
              <a:buAutoNum type="alphaLcParenBoth"/>
            </a:pPr>
            <a:r>
              <a:rPr lang="en-US" sz="1140" dirty="0" smtClean="0"/>
              <a:t>In antigenic shift</a:t>
            </a:r>
            <a:r>
              <a:rPr lang="en-US" sz="1140" dirty="0"/>
              <a:t>, simultaneous infection of a cell with two different influenza viruses results in mixing of the genes. The </a:t>
            </a:r>
            <a:r>
              <a:rPr lang="en-US" sz="1140" dirty="0" smtClean="0"/>
              <a:t>resultant virus </a:t>
            </a:r>
            <a:r>
              <a:rPr lang="en-US" sz="1140" dirty="0"/>
              <a:t>possesses a mixture of the proteins of the original viruses. Influenza pandemics can often be traced to </a:t>
            </a:r>
            <a:r>
              <a:rPr lang="en-US" sz="1140" dirty="0" smtClean="0"/>
              <a:t>antigenic shifts</a:t>
            </a:r>
            <a:r>
              <a:rPr lang="en-US" sz="1140" dirty="0"/>
              <a:t>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39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Denise\Desktop\Pict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8313" y="1600200"/>
            <a:ext cx="23256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Portals of Entry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8683625" cy="58674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48" charset="2"/>
              <a:buChar char="§"/>
              <a:defRPr/>
            </a:pPr>
            <a:r>
              <a:rPr lang="en-US" dirty="0" smtClean="0">
                <a:latin typeface="Calibri" charset="0"/>
              </a:rPr>
              <a:t>Portals of entry for pathogens: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Calibri" charset="0"/>
              </a:rPr>
              <a:t>Mucous membranes</a:t>
            </a:r>
            <a:r>
              <a:rPr lang="en-US" dirty="0" smtClean="0">
                <a:latin typeface="Calibri" charset="0"/>
              </a:rPr>
              <a:t> – most common</a:t>
            </a:r>
            <a:endParaRPr lang="en-US" b="1" dirty="0" smtClean="0">
              <a:latin typeface="Calibri" charset="0"/>
            </a:endParaRPr>
          </a:p>
          <a:p>
            <a:pPr lvl="2" eaLnBrk="1" hangingPunct="1">
              <a:buFont typeface="Symbol" pitchFamily="48" charset="2"/>
              <a:buChar char=""/>
              <a:defRPr/>
            </a:pPr>
            <a:r>
              <a:rPr lang="en-US" dirty="0" smtClean="0">
                <a:latin typeface="Calibri" charset="0"/>
              </a:rPr>
              <a:t>respiratory tract: inhaled through mouth or nose</a:t>
            </a:r>
          </a:p>
          <a:p>
            <a:pPr lvl="2" eaLnBrk="1" hangingPunct="1">
              <a:buFont typeface="Symbol" pitchFamily="48" charset="2"/>
              <a:buChar char=""/>
              <a:defRPr/>
            </a:pPr>
            <a:r>
              <a:rPr lang="en-US" dirty="0" smtClean="0">
                <a:latin typeface="Calibri" charset="0"/>
              </a:rPr>
              <a:t>gastrointestinal tract: in food &amp; water, or on fingers</a:t>
            </a:r>
          </a:p>
          <a:p>
            <a:pPr lvl="2" eaLnBrk="1" hangingPunct="1">
              <a:buFont typeface="Symbol" pitchFamily="48" charset="2"/>
              <a:buChar char=""/>
              <a:defRPr/>
            </a:pPr>
            <a:r>
              <a:rPr lang="en-US" dirty="0" smtClean="0">
                <a:latin typeface="Calibri" charset="0"/>
              </a:rPr>
              <a:t>genitourinary tract: sexually transmitted</a:t>
            </a:r>
          </a:p>
          <a:p>
            <a:pPr lvl="2" eaLnBrk="1" hangingPunct="1">
              <a:buFont typeface="Symbol" pitchFamily="48" charset="2"/>
              <a:buChar char=""/>
              <a:defRPr/>
            </a:pPr>
            <a:r>
              <a:rPr lang="en-US" dirty="0" smtClean="0">
                <a:latin typeface="Calibri" charset="0"/>
              </a:rPr>
              <a:t>conjunctiva: eyes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Calibri" charset="0"/>
              </a:rPr>
              <a:t>Skin</a:t>
            </a:r>
          </a:p>
          <a:p>
            <a:pPr lvl="2" eaLnBrk="1" hangingPunct="1">
              <a:buFont typeface="Symbol" pitchFamily="48" charset="2"/>
              <a:buChar char=""/>
              <a:defRPr/>
            </a:pPr>
            <a:r>
              <a:rPr lang="en-US" dirty="0" smtClean="0">
                <a:latin typeface="Calibri" charset="0"/>
              </a:rPr>
              <a:t>impenetrable by most microbes when unbroken</a:t>
            </a:r>
          </a:p>
          <a:p>
            <a:pPr lvl="2" eaLnBrk="1" hangingPunct="1">
              <a:buFont typeface="Symbol" pitchFamily="48" charset="2"/>
              <a:buChar char=""/>
              <a:defRPr/>
            </a:pPr>
            <a:r>
              <a:rPr lang="en-US" dirty="0" smtClean="0">
                <a:latin typeface="Calibri" charset="0"/>
              </a:rPr>
              <a:t>entry through sweat glands &amp; hair follicles</a:t>
            </a:r>
          </a:p>
          <a:p>
            <a:pPr lvl="2" eaLnBrk="1" hangingPunct="1">
              <a:buFont typeface="Symbol" pitchFamily="48" charset="2"/>
              <a:buChar char=""/>
              <a:defRPr/>
            </a:pPr>
            <a:r>
              <a:rPr lang="en-US" dirty="0" smtClean="0">
                <a:latin typeface="Calibri" charset="0"/>
              </a:rPr>
              <a:t>fungi can grow on skin, hookworm larvae can penetrate it</a:t>
            </a:r>
          </a:p>
          <a:p>
            <a:pPr lvl="1" eaLnBrk="1" hangingPunct="1">
              <a:defRPr/>
            </a:pPr>
            <a:r>
              <a:rPr lang="en-US" b="1" dirty="0" err="1" smtClean="0">
                <a:latin typeface="Calibri" charset="0"/>
              </a:rPr>
              <a:t>Parenteral</a:t>
            </a:r>
            <a:r>
              <a:rPr lang="en-US" b="1" dirty="0" smtClean="0">
                <a:latin typeface="Calibri" charset="0"/>
              </a:rPr>
              <a:t> route</a:t>
            </a:r>
          </a:p>
          <a:p>
            <a:pPr lvl="2" eaLnBrk="1" hangingPunct="1">
              <a:buFont typeface="Symbol" pitchFamily="48" charset="2"/>
              <a:buChar char=""/>
              <a:defRPr/>
            </a:pPr>
            <a:r>
              <a:rPr lang="en-US" dirty="0" smtClean="0">
                <a:latin typeface="Calibri" charset="0"/>
              </a:rPr>
              <a:t>deposited into tissues through punctures or other wounds</a:t>
            </a:r>
          </a:p>
          <a:p>
            <a:pPr lvl="1" eaLnBrk="1" hangingPunct="1">
              <a:defRPr/>
            </a:pPr>
            <a:r>
              <a:rPr lang="en-US" dirty="0" smtClean="0">
                <a:latin typeface="Calibri" charset="0"/>
              </a:rPr>
              <a:t>Preferred portal of entry</a:t>
            </a:r>
          </a:p>
          <a:p>
            <a:pPr lvl="2" eaLnBrk="1" hangingPunct="1">
              <a:buFont typeface="Symbol" pitchFamily="48" charset="2"/>
              <a:buChar char=""/>
              <a:defRPr/>
            </a:pPr>
            <a:r>
              <a:rPr lang="en-US" dirty="0" smtClean="0">
                <a:latin typeface="Calibri" charset="0"/>
              </a:rPr>
              <a:t>many microbes only pathogenic if entering through preferred portal of entry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Portals of Entry</a:t>
            </a:r>
            <a:endParaRPr lang="en-US" dirty="0"/>
          </a:p>
        </p:txBody>
      </p:sp>
      <p:pic>
        <p:nvPicPr>
          <p:cNvPr id="2" name="Picture Placeholder 1" descr="OSC_Microbio_15_02_Portal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199" r="-4519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Shown are different portals of entry where pathogens can gain access into the body. With the </a:t>
            </a:r>
            <a:r>
              <a:rPr lang="en-US" sz="1600" dirty="0" smtClean="0"/>
              <a:t>exception of </a:t>
            </a:r>
            <a:r>
              <a:rPr lang="en-US" sz="1600" dirty="0"/>
              <a:t>the placenta, many of these locations are directly exposed to the external environment.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4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Numbers of Invading Microbes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idx="1"/>
          </p:nvPr>
        </p:nvSpPr>
        <p:spPr>
          <a:xfrm>
            <a:off x="227013" y="838200"/>
            <a:ext cx="3963987" cy="5486400"/>
          </a:xfrm>
        </p:spPr>
        <p:txBody>
          <a:bodyPr/>
          <a:lstStyle/>
          <a:p>
            <a:pPr eaLnBrk="1" hangingPunct="1"/>
            <a:r>
              <a:rPr lang="en-US" smtClean="0"/>
              <a:t>Disease likelier with more pathogens</a:t>
            </a:r>
          </a:p>
          <a:p>
            <a:pPr eaLnBrk="1" hangingPunct="1"/>
            <a:r>
              <a:rPr lang="en-US" b="1" smtClean="0"/>
              <a:t>ID</a:t>
            </a:r>
            <a:r>
              <a:rPr lang="en-US" b="1" baseline="-25000" smtClean="0"/>
              <a:t>50</a:t>
            </a:r>
            <a:r>
              <a:rPr lang="en-US" smtClean="0"/>
              <a:t>: infectious dose for 50% of test population</a:t>
            </a:r>
          </a:p>
          <a:p>
            <a:pPr lvl="1" eaLnBrk="1" hangingPunct="1"/>
            <a:r>
              <a:rPr lang="en-US" smtClean="0"/>
              <a:t>virulence (how easy it is to acquire)</a:t>
            </a:r>
          </a:p>
          <a:p>
            <a:pPr eaLnBrk="1" hangingPunct="1"/>
            <a:r>
              <a:rPr lang="en-US" b="1" smtClean="0"/>
              <a:t>LD</a:t>
            </a:r>
            <a:r>
              <a:rPr lang="en-US" b="1" baseline="-25000" smtClean="0"/>
              <a:t>50</a:t>
            </a:r>
            <a:r>
              <a:rPr lang="en-US" smtClean="0"/>
              <a:t>: lethal dose (of a toxin) for 50% of test population</a:t>
            </a:r>
          </a:p>
          <a:p>
            <a:pPr lvl="1" eaLnBrk="1" hangingPunct="1"/>
            <a:r>
              <a:rPr lang="en-US" smtClean="0"/>
              <a:t>potency (how much is necessary for lethality)</a:t>
            </a:r>
          </a:p>
        </p:txBody>
      </p:sp>
      <p:pic>
        <p:nvPicPr>
          <p:cNvPr id="7" name="Picture Placeholder 1" descr="OSC_Microbio_15_02_PopCurv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127" b="-19127"/>
          <a:stretch>
            <a:fillRect/>
          </a:stretch>
        </p:blipFill>
        <p:spPr>
          <a:xfrm>
            <a:off x="4489450" y="1087437"/>
            <a:ext cx="4032250" cy="5256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figure_15_01_labeled"/>
          <p:cNvPicPr>
            <a:picLocks noChangeAspect="1" noChangeArrowheads="1"/>
          </p:cNvPicPr>
          <p:nvPr/>
        </p:nvPicPr>
        <p:blipFill>
          <a:blip r:embed="rId3" cstate="print"/>
          <a:srcRect r="52975" b="49364"/>
          <a:stretch>
            <a:fillRect/>
          </a:stretch>
        </p:blipFill>
        <p:spPr bwMode="auto">
          <a:xfrm>
            <a:off x="6010275" y="742950"/>
            <a:ext cx="3133725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Adherence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idx="1"/>
          </p:nvPr>
        </p:nvSpPr>
        <p:spPr>
          <a:xfrm>
            <a:off x="-1588" y="838200"/>
            <a:ext cx="6097588" cy="6019800"/>
          </a:xfrm>
        </p:spPr>
        <p:txBody>
          <a:bodyPr/>
          <a:lstStyle/>
          <a:p>
            <a:pPr eaLnBrk="1" hangingPunct="1"/>
            <a:r>
              <a:rPr lang="en-US" smtClean="0"/>
              <a:t>Almost all pathogens attach themselves to the host tissue at their portal of entry = Adherence</a:t>
            </a:r>
          </a:p>
          <a:p>
            <a:pPr eaLnBrk="1" hangingPunct="1"/>
            <a:r>
              <a:rPr lang="en-US" b="1" smtClean="0"/>
              <a:t>Adhesins</a:t>
            </a:r>
            <a:r>
              <a:rPr lang="en-US" smtClean="0"/>
              <a:t> (</a:t>
            </a:r>
            <a:r>
              <a:rPr lang="en-US" b="1" smtClean="0"/>
              <a:t>ligands</a:t>
            </a:r>
            <a:r>
              <a:rPr lang="en-US" smtClean="0"/>
              <a:t>) bind microbes to </a:t>
            </a:r>
            <a:r>
              <a:rPr lang="en-US" b="1" smtClean="0"/>
              <a:t>receptors</a:t>
            </a:r>
            <a:r>
              <a:rPr lang="en-US" smtClean="0"/>
              <a:t> on host cells</a:t>
            </a:r>
          </a:p>
          <a:p>
            <a:pPr lvl="1" eaLnBrk="1" hangingPunct="1"/>
            <a:r>
              <a:rPr lang="en-US" smtClean="0"/>
              <a:t>adhesins: mostly glycoproteins or lipoproteins</a:t>
            </a:r>
          </a:p>
          <a:p>
            <a:pPr lvl="2" eaLnBrk="1" hangingPunct="1">
              <a:buFont typeface="Calibri" pitchFamily="34" charset="0"/>
              <a:buChar char="–"/>
            </a:pPr>
            <a:r>
              <a:rPr lang="en-US" smtClean="0"/>
              <a:t>may vary between pathogen strains</a:t>
            </a:r>
          </a:p>
          <a:p>
            <a:pPr lvl="1" eaLnBrk="1" hangingPunct="1"/>
            <a:r>
              <a:rPr lang="en-US" smtClean="0"/>
              <a:t>receptors: typically sugars</a:t>
            </a:r>
          </a:p>
          <a:p>
            <a:pPr lvl="2" eaLnBrk="1" hangingPunct="1">
              <a:buFont typeface="Calibri" pitchFamily="34" charset="0"/>
              <a:buChar char="–"/>
            </a:pPr>
            <a:r>
              <a:rPr lang="en-US" smtClean="0"/>
              <a:t>may vary between cell types</a:t>
            </a:r>
          </a:p>
          <a:p>
            <a:pPr lvl="1" eaLnBrk="1" hangingPunct="1"/>
            <a:r>
              <a:rPr lang="en-US" smtClean="0"/>
              <a:t>Adhesins bind specifically to complementary receptors</a:t>
            </a:r>
          </a:p>
          <a:p>
            <a:pPr eaLnBrk="1" hangingPunct="1"/>
            <a:r>
              <a:rPr lang="en-US" sz="2400" smtClean="0"/>
              <a:t>If adhesins and/or receptors are altered, adherence can be prevented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Biofilms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Biofilms</a:t>
            </a:r>
            <a:r>
              <a:rPr lang="en-US" smtClean="0"/>
              <a:t> – microbial communities; form in layers on surfaces</a:t>
            </a:r>
          </a:p>
          <a:p>
            <a:pPr lvl="1" eaLnBrk="1" hangingPunct="1"/>
            <a:r>
              <a:rPr lang="en-US" smtClean="0"/>
              <a:t>bacteria adhere, secrete glycocalyx, more bacteria adhere</a:t>
            </a:r>
          </a:p>
          <a:p>
            <a:pPr lvl="2" eaLnBrk="1" hangingPunct="1"/>
            <a:r>
              <a:rPr lang="en-US" smtClean="0"/>
              <a:t>Can be several layers thick and can contain more than 1 organsim</a:t>
            </a:r>
          </a:p>
          <a:p>
            <a:pPr lvl="1" eaLnBrk="1" hangingPunct="1"/>
            <a:r>
              <a:rPr lang="en-US" smtClean="0"/>
              <a:t>resist disinfectants &amp; antibiotics</a:t>
            </a:r>
          </a:p>
          <a:p>
            <a:pPr lvl="1" eaLnBrk="1" hangingPunct="1"/>
            <a:r>
              <a:rPr lang="en-US" smtClean="0"/>
              <a:t>dental plaque – biofilm that mineralizes over time</a:t>
            </a:r>
          </a:p>
          <a:p>
            <a:pPr lvl="1" eaLnBrk="1" hangingPunct="1"/>
            <a:r>
              <a:rPr lang="en-US" smtClean="0"/>
              <a:t>Biofilms of </a:t>
            </a:r>
            <a:r>
              <a:rPr lang="en-US" i="1" smtClean="0"/>
              <a:t>E.coli</a:t>
            </a:r>
            <a:r>
              <a:rPr lang="en-US" smtClean="0"/>
              <a:t> in the intestine</a:t>
            </a:r>
          </a:p>
          <a:p>
            <a:endParaRPr lang="en-US" smtClean="0"/>
          </a:p>
        </p:txBody>
      </p:sp>
      <p:pic>
        <p:nvPicPr>
          <p:cNvPr id="6" name="Picture Placeholder 1" descr="OSC_Microbio_15_02_adhe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24" r="-28324"/>
          <a:stretch>
            <a:fillRect/>
          </a:stretch>
        </p:blipFill>
        <p:spPr>
          <a:xfrm>
            <a:off x="1295400" y="4064343"/>
            <a:ext cx="6435588" cy="2793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figure_24_12_labeled"/>
          <p:cNvPicPr>
            <a:picLocks noChangeAspect="1" noChangeArrowheads="1"/>
          </p:cNvPicPr>
          <p:nvPr/>
        </p:nvPicPr>
        <p:blipFill>
          <a:blip r:embed="rId3" cstate="print"/>
          <a:srcRect b="4053"/>
          <a:stretch>
            <a:fillRect/>
          </a:stretch>
        </p:blipFill>
        <p:spPr bwMode="auto">
          <a:xfrm>
            <a:off x="5410200" y="2667000"/>
            <a:ext cx="37338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Penetrating Host Defenses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Capsule</a:t>
            </a:r>
            <a:r>
              <a:rPr lang="en-US" smtClean="0"/>
              <a:t> – glycocalyx material around cell wall</a:t>
            </a:r>
          </a:p>
          <a:p>
            <a:pPr lvl="1" eaLnBrk="1" hangingPunct="1"/>
            <a:r>
              <a:rPr lang="en-US" smtClean="0"/>
              <a:t>generally increases virulence</a:t>
            </a:r>
          </a:p>
          <a:p>
            <a:pPr lvl="1" eaLnBrk="1" hangingPunct="1"/>
            <a:r>
              <a:rPr lang="en-US" smtClean="0"/>
              <a:t>keeps phagocytic cells from adhering</a:t>
            </a:r>
          </a:p>
          <a:p>
            <a:pPr lvl="2" eaLnBrk="1" hangingPunct="1"/>
            <a:r>
              <a:rPr lang="en-US" smtClean="0"/>
              <a:t>unless immune system antibodies are attached</a:t>
            </a:r>
          </a:p>
          <a:p>
            <a:pPr eaLnBrk="1" hangingPunct="1"/>
            <a:r>
              <a:rPr lang="en-US" b="1" smtClean="0"/>
              <a:t>Cell wall components:</a:t>
            </a:r>
          </a:p>
          <a:p>
            <a:pPr lvl="1" eaLnBrk="1" hangingPunct="1"/>
            <a:r>
              <a:rPr lang="en-US" smtClean="0"/>
              <a:t>M protein</a:t>
            </a:r>
          </a:p>
          <a:p>
            <a:pPr lvl="2" eaLnBrk="1" hangingPunct="1"/>
            <a:r>
              <a:rPr lang="en-US" smtClean="0"/>
              <a:t>resists phagocytosis</a:t>
            </a:r>
          </a:p>
          <a:p>
            <a:pPr lvl="2" eaLnBrk="1" hangingPunct="1"/>
            <a:r>
              <a:rPr lang="en-US" smtClean="0"/>
              <a:t>heat &amp; acid-resistant</a:t>
            </a:r>
          </a:p>
          <a:p>
            <a:pPr lvl="1" eaLnBrk="1" hangingPunct="1"/>
            <a:r>
              <a:rPr lang="en-US" smtClean="0"/>
              <a:t>opa protein</a:t>
            </a:r>
          </a:p>
          <a:p>
            <a:pPr lvl="2" eaLnBrk="1" hangingPunct="1"/>
            <a:r>
              <a:rPr lang="en-US" smtClean="0"/>
              <a:t>inhibits T helper cells</a:t>
            </a:r>
          </a:p>
          <a:p>
            <a:pPr lvl="2" eaLnBrk="1" hangingPunct="1"/>
            <a:r>
              <a:rPr lang="en-US" smtClean="0"/>
              <a:t>attaches to host cells &amp; induces them to take in bacterial cells</a:t>
            </a:r>
          </a:p>
          <a:p>
            <a:pPr lvl="1" eaLnBrk="1" hangingPunct="1"/>
            <a:r>
              <a:rPr lang="en-US" smtClean="0"/>
              <a:t>mycolic acid (waxy lipid)</a:t>
            </a:r>
          </a:p>
          <a:p>
            <a:pPr lvl="2" eaLnBrk="1" hangingPunct="1"/>
            <a:r>
              <a:rPr lang="en-US" smtClean="0"/>
              <a:t>resists digestion by phagocytes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Penetrating Host Defenses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7013" y="838200"/>
            <a:ext cx="7164387" cy="5867400"/>
          </a:xfrm>
        </p:spPr>
        <p:txBody>
          <a:bodyPr/>
          <a:lstStyle/>
          <a:p>
            <a:pPr eaLnBrk="1" hangingPunct="1"/>
            <a:r>
              <a:rPr lang="en-US" b="1" smtClean="0"/>
              <a:t>Exoenzymes</a:t>
            </a:r>
            <a:r>
              <a:rPr lang="en-US" smtClean="0"/>
              <a:t> – extracellular enzymes</a:t>
            </a:r>
          </a:p>
          <a:p>
            <a:pPr lvl="1" eaLnBrk="1" hangingPunct="1"/>
            <a:r>
              <a:rPr lang="en-US" b="1" smtClean="0"/>
              <a:t>coagulase</a:t>
            </a:r>
            <a:r>
              <a:rPr lang="en-US" smtClean="0"/>
              <a:t> – coagulates (clots) fibrinogen into fibrin</a:t>
            </a:r>
          </a:p>
          <a:p>
            <a:pPr lvl="2" eaLnBrk="1" hangingPunct="1"/>
            <a:r>
              <a:rPr lang="en-US" smtClean="0"/>
              <a:t>protects bacteria from host defenses – isolates it from the host immune cells</a:t>
            </a:r>
          </a:p>
          <a:p>
            <a:pPr lvl="1" eaLnBrk="1" hangingPunct="1"/>
            <a:r>
              <a:rPr lang="en-US" b="1" smtClean="0"/>
              <a:t>kinase</a:t>
            </a:r>
            <a:r>
              <a:rPr lang="en-US" smtClean="0"/>
              <a:t> – digests fibrin clots formed by the body to isolate the infection</a:t>
            </a:r>
          </a:p>
          <a:p>
            <a:pPr lvl="2" eaLnBrk="1" hangingPunct="1"/>
            <a:r>
              <a:rPr lang="en-US" smtClean="0"/>
              <a:t>keeps body from isolating infection</a:t>
            </a:r>
          </a:p>
          <a:p>
            <a:pPr lvl="1" eaLnBrk="1" hangingPunct="1"/>
            <a:r>
              <a:rPr lang="en-US" b="1" smtClean="0"/>
              <a:t>IgA protease </a:t>
            </a:r>
            <a:r>
              <a:rPr lang="en-US" smtClean="0"/>
              <a:t>– destroys IgA antibodies</a:t>
            </a:r>
          </a:p>
          <a:p>
            <a:pPr lvl="2" eaLnBrk="1" hangingPunct="1">
              <a:buFont typeface="Calibri" pitchFamily="34" charset="0"/>
              <a:buChar char="–"/>
            </a:pPr>
            <a:r>
              <a:rPr lang="en-US" smtClean="0"/>
              <a:t>lets pathogens adhere to mucosal surfaces</a:t>
            </a:r>
          </a:p>
          <a:p>
            <a:pPr lvl="1" eaLnBrk="1" hangingPunct="1"/>
            <a:r>
              <a:rPr lang="en-US" b="1" smtClean="0"/>
              <a:t>Collagenase </a:t>
            </a:r>
            <a:r>
              <a:rPr lang="en-US" smtClean="0"/>
              <a:t>– breaks down the protein collagen which forms the connective tissues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orto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orto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ORTORA_TEMP">
  <a:themeElements>
    <a:clrScheme name="TORTORA_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RTORA_TEMP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ORTORA_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RTORA_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RTORA_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RTORA_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RTORA_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RTORA_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RTORA_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RTORA_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RTORA_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RTORA_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RTORA_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RTORA_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ORTORA_TEMP">
  <a:themeElements>
    <a:clrScheme name="TORTORA_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RTORA_TEMP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ORTORA_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RTORA_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RTORA_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RTORA_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RTORA_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RTORA_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RTORA_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RTORA_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RTORA_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RTORA_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RTORA_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RTORA_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TORTORA_TEMP">
  <a:themeElements>
    <a:clrScheme name="TORTORA_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RTORA_TEMP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ORTORA_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RTORA_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RTORA_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RTORA_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RTORA_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RTORA_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RTORA_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RTORA_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RTORA_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RTORA_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RTORA_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RTORA_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1682</Words>
  <Application>Microsoft Office PowerPoint</Application>
  <PresentationFormat>On-screen Show (4:3)</PresentationFormat>
  <Paragraphs>266</Paragraphs>
  <Slides>26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Office Theme</vt:lpstr>
      <vt:lpstr>Tortora</vt:lpstr>
      <vt:lpstr>1_Tortora</vt:lpstr>
      <vt:lpstr>TORTORA_TEMP</vt:lpstr>
      <vt:lpstr>1_TORTORA_TEMP</vt:lpstr>
      <vt:lpstr>2_TORTORA_TEMP</vt:lpstr>
      <vt:lpstr>Chapter 15</vt:lpstr>
      <vt:lpstr>Mechanisms of Pathogenicity </vt:lpstr>
      <vt:lpstr>Portals of Entry</vt:lpstr>
      <vt:lpstr>Portals of Entry</vt:lpstr>
      <vt:lpstr>Numbers of Invading Microbes</vt:lpstr>
      <vt:lpstr>Adherence</vt:lpstr>
      <vt:lpstr>Biofilms</vt:lpstr>
      <vt:lpstr>Penetrating Host Defenses</vt:lpstr>
      <vt:lpstr>Penetrating Host Defenses</vt:lpstr>
      <vt:lpstr>Figure 15.17</vt:lpstr>
      <vt:lpstr>Penetrating Host Defenses</vt:lpstr>
      <vt:lpstr>Penetration into the Host Cell Cytoskeleton</vt:lpstr>
      <vt:lpstr>How Bacterial Pathogens Damage Host Cells</vt:lpstr>
      <vt:lpstr>The Production of Toxins</vt:lpstr>
      <vt:lpstr>PowerPoint Presentation</vt:lpstr>
      <vt:lpstr>The Production of Toxins</vt:lpstr>
      <vt:lpstr>The Production of Toxins</vt:lpstr>
      <vt:lpstr>Types of Exotoxins</vt:lpstr>
      <vt:lpstr>Types of Exotoxins</vt:lpstr>
      <vt:lpstr>Exotoxin</vt:lpstr>
      <vt:lpstr>The Production of Toxins</vt:lpstr>
      <vt:lpstr>Pyrogenic response - Fever</vt:lpstr>
      <vt:lpstr>Endotoxins</vt:lpstr>
      <vt:lpstr>Pathogenic Properties of Fungi</vt:lpstr>
      <vt:lpstr>Portals of Exit</vt:lpstr>
      <vt:lpstr>Figure 15.18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</dc:title>
  <dc:creator>Bonnie</dc:creator>
  <cp:lastModifiedBy>joseph</cp:lastModifiedBy>
  <cp:revision>33</cp:revision>
  <dcterms:created xsi:type="dcterms:W3CDTF">2012-12-23T20:57:28Z</dcterms:created>
  <dcterms:modified xsi:type="dcterms:W3CDTF">2017-01-15T23:46:28Z</dcterms:modified>
</cp:coreProperties>
</file>