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6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3" r:id="rId17"/>
    <p:sldId id="275" r:id="rId18"/>
    <p:sldId id="279" r:id="rId19"/>
    <p:sldId id="276" r:id="rId20"/>
    <p:sldId id="277" r:id="rId21"/>
    <p:sldId id="278" r:id="rId22"/>
    <p:sldId id="280" r:id="rId23"/>
    <p:sldId id="281" r:id="rId24"/>
    <p:sldId id="282" r:id="rId25"/>
    <p:sldId id="283" r:id="rId26"/>
    <p:sldId id="284" r:id="rId27"/>
    <p:sldId id="285" r:id="rId28"/>
    <p:sldId id="286" r:id="rId29"/>
    <p:sldId id="287" r:id="rId30"/>
    <p:sldId id="289"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43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FCCD50-221E-4103-BD23-3D0B231471DD}" type="datetimeFigureOut">
              <a:rPr lang="en-US" smtClean="0"/>
              <a:t>9/6/2018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2B2F03-6FC9-41F1-9A97-40865B03348C}" type="slidenum">
              <a:rPr lang="en-US" smtClean="0"/>
              <a:t>‹#›</a:t>
            </a:fld>
            <a:endParaRPr lang="en-US"/>
          </a:p>
        </p:txBody>
      </p:sp>
    </p:spTree>
    <p:extLst>
      <p:ext uri="{BB962C8B-B14F-4D97-AF65-F5344CB8AC3E}">
        <p14:creationId xmlns:p14="http://schemas.microsoft.com/office/powerpoint/2010/main" val="130532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a:t>
            </a:r>
            <a:r>
              <a:rPr lang="en-US" baseline="0" dirty="0" smtClean="0"/>
              <a:t> of your background in Chemistry and Algebra, please consult all of these slides. Pay attention to these notes at the bottom of the slides as well as the audio clips I have embedded on some of the slides. You will also need to complete the quiz and earn a 100% to move forward in this course. If you have questions with any of this information, please do not hesitate to email me as needed.</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1</a:t>
            </a:fld>
            <a:endParaRPr lang="en-US"/>
          </a:p>
        </p:txBody>
      </p:sp>
    </p:spTree>
    <p:extLst>
      <p:ext uri="{BB962C8B-B14F-4D97-AF65-F5344CB8AC3E}">
        <p14:creationId xmlns:p14="http://schemas.microsoft.com/office/powerpoint/2010/main" val="370584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move onto the basic chemistry concepts to be familiar with for Microbiology.</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16</a:t>
            </a:fld>
            <a:endParaRPr lang="en-US"/>
          </a:p>
        </p:txBody>
      </p:sp>
    </p:spTree>
    <p:extLst>
      <p:ext uri="{BB962C8B-B14F-4D97-AF65-F5344CB8AC3E}">
        <p14:creationId xmlns:p14="http://schemas.microsoft.com/office/powerpoint/2010/main" val="403164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defTabSz="922338"/>
            <a:r>
              <a:rPr lang="en-US" dirty="0" smtClean="0">
                <a:latin typeface="Calibri" pitchFamily="34" charset="0"/>
              </a:rPr>
              <a:t>Please listen to audio.</a:t>
            </a:r>
          </a:p>
        </p:txBody>
      </p:sp>
      <p:sp>
        <p:nvSpPr>
          <p:cNvPr id="43012" name="Slide Number Placeholder 3"/>
          <p:cNvSpPr>
            <a:spLocks noGrp="1"/>
          </p:cNvSpPr>
          <p:nvPr>
            <p:ph type="sldNum" sz="quarter" idx="5"/>
          </p:nvPr>
        </p:nvSpPr>
        <p:spPr>
          <a:noFill/>
        </p:spPr>
        <p:txBody>
          <a:bodyPr/>
          <a:lstStyle/>
          <a:p>
            <a:fld id="{0D8D7112-AFB0-49A9-8C2D-AB69615636A7}" type="slidenum">
              <a:rPr lang="en-US">
                <a:solidFill>
                  <a:prstClr val="black"/>
                </a:solidFill>
                <a:latin typeface="Calibri" pitchFamily="34" charset="0"/>
              </a:rPr>
              <a:pPr/>
              <a:t>17</a:t>
            </a:fld>
            <a:endParaRPr lang="en-US">
              <a:solidFill>
                <a:prstClr val="black"/>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these symbols</a:t>
            </a:r>
            <a:r>
              <a:rPr lang="en-US" baseline="0" dirty="0" smtClean="0"/>
              <a:t> well for this course.</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18</a:t>
            </a:fld>
            <a:endParaRPr lang="en-US"/>
          </a:p>
        </p:txBody>
      </p:sp>
    </p:spTree>
    <p:extLst>
      <p:ext uri="{BB962C8B-B14F-4D97-AF65-F5344CB8AC3E}">
        <p14:creationId xmlns:p14="http://schemas.microsoft.com/office/powerpoint/2010/main" val="7196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this slide</a:t>
            </a:r>
            <a:r>
              <a:rPr lang="en-US" baseline="0" dirty="0" smtClean="0"/>
              <a:t> and these definitions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19</a:t>
            </a:fld>
            <a:endParaRPr lang="en-US"/>
          </a:p>
        </p:txBody>
      </p:sp>
    </p:spTree>
    <p:extLst>
      <p:ext uri="{BB962C8B-B14F-4D97-AF65-F5344CB8AC3E}">
        <p14:creationId xmlns:p14="http://schemas.microsoft.com/office/powerpoint/2010/main" val="679505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where electrons</a:t>
            </a:r>
            <a:r>
              <a:rPr lang="en-US" baseline="0" dirty="0" smtClean="0"/>
              <a:t> are located in comparison to protons, neutrons and the nucleus of an atom.</a:t>
            </a:r>
          </a:p>
          <a:p>
            <a:r>
              <a:rPr lang="en-US" baseline="0" dirty="0" smtClean="0"/>
              <a:t>Hint: Do not confuse the nucleus of an atom with that of a cell.</a:t>
            </a:r>
            <a:endParaRPr lang="en-US" dirty="0" smtClean="0"/>
          </a:p>
          <a:p>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20</a:t>
            </a:fld>
            <a:endParaRPr lang="en-US"/>
          </a:p>
        </p:txBody>
      </p:sp>
    </p:spTree>
    <p:extLst>
      <p:ext uri="{BB962C8B-B14F-4D97-AF65-F5344CB8AC3E}">
        <p14:creationId xmlns:p14="http://schemas.microsoft.com/office/powerpoint/2010/main" val="2247486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21</a:t>
            </a:fld>
            <a:endParaRPr lang="en-US"/>
          </a:p>
        </p:txBody>
      </p:sp>
    </p:spTree>
    <p:extLst>
      <p:ext uri="{BB962C8B-B14F-4D97-AF65-F5344CB8AC3E}">
        <p14:creationId xmlns:p14="http://schemas.microsoft.com/office/powerpoint/2010/main" val="116218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answer the following questions on</a:t>
            </a:r>
            <a:r>
              <a:rPr lang="en-US" baseline="0" dirty="0" smtClean="0"/>
              <a:t> a sheet of paper and then check your answers below:</a:t>
            </a:r>
          </a:p>
          <a:p>
            <a:endParaRPr lang="en-US" baseline="0" dirty="0" smtClean="0"/>
          </a:p>
          <a:p>
            <a:pPr marL="228600" indent="-228600">
              <a:buAutoNum type="arabicParenR"/>
            </a:pPr>
            <a:r>
              <a:rPr lang="en-US" baseline="0" dirty="0" smtClean="0"/>
              <a:t>12 neutrons (23-11 = # of neutrons).</a:t>
            </a:r>
          </a:p>
          <a:p>
            <a:pPr marL="228600" indent="-228600">
              <a:buAutoNum type="arabicParenR"/>
            </a:pPr>
            <a:r>
              <a:rPr lang="en-US" baseline="0" dirty="0" smtClean="0"/>
              <a:t>17 electrons (assuming an overall neutral charge, then the number of protons (positive charge) must equal the number of negative charges (electrons).</a:t>
            </a:r>
          </a:p>
          <a:p>
            <a:pPr marL="228600" indent="-228600">
              <a:buAutoNum type="arabicParenR"/>
            </a:pPr>
            <a:r>
              <a:rPr lang="en-US" baseline="0" dirty="0" smtClean="0"/>
              <a:t>30 protons (atomic number is the number of protons).</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22</a:t>
            </a:fld>
            <a:endParaRPr lang="en-US"/>
          </a:p>
        </p:txBody>
      </p:sp>
    </p:spTree>
    <p:extLst>
      <p:ext uri="{BB962C8B-B14F-4D97-AF65-F5344CB8AC3E}">
        <p14:creationId xmlns:p14="http://schemas.microsoft.com/office/powerpoint/2010/main" val="2789401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rPr>
              <a:t>Here, most atoms want to share a total of 8 electrons in the valence shell, this is known as the octet rule. An exception is Hydrogen, which only wants to share a total of 2 electrons.</a:t>
            </a:r>
          </a:p>
          <a:p>
            <a:endParaRPr lang="en-US" dirty="0" smtClean="0">
              <a:latin typeface="Calibri" pitchFamily="34" charset="0"/>
            </a:endParaRPr>
          </a:p>
        </p:txBody>
      </p:sp>
      <p:sp>
        <p:nvSpPr>
          <p:cNvPr id="44036" name="Slide Number Placeholder 3"/>
          <p:cNvSpPr>
            <a:spLocks noGrp="1"/>
          </p:cNvSpPr>
          <p:nvPr>
            <p:ph type="sldNum" sz="quarter" idx="5"/>
          </p:nvPr>
        </p:nvSpPr>
        <p:spPr>
          <a:noFill/>
        </p:spPr>
        <p:txBody>
          <a:bodyPr/>
          <a:lstStyle/>
          <a:p>
            <a:fld id="{ABB4D346-B281-4AAF-B8B5-FDF5C5CE7759}" type="slidenum">
              <a:rPr lang="en-US">
                <a:solidFill>
                  <a:prstClr val="black"/>
                </a:solidFill>
                <a:latin typeface="Calibri" pitchFamily="34" charset="0"/>
              </a:rPr>
              <a:pPr/>
              <a:t>23</a:t>
            </a:fld>
            <a:endParaRPr lang="en-US">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dirty="0" smtClean="0">
                <a:latin typeface="Calibri" pitchFamily="34" charset="0"/>
              </a:rPr>
              <a:t>Chlorine takes an electron from sodium, causing Na+ and Cl-, opposites attract so the two atoms bond together</a:t>
            </a:r>
          </a:p>
          <a:p>
            <a:r>
              <a:rPr lang="en-US" dirty="0" smtClean="0">
                <a:latin typeface="Calibri" pitchFamily="34" charset="0"/>
              </a:rPr>
              <a:t>In general, non-metals form covalent bonds and metals form ionic bonds with non-metals</a:t>
            </a:r>
          </a:p>
          <a:p>
            <a:r>
              <a:rPr lang="en-US" dirty="0" smtClean="0">
                <a:latin typeface="Calibri" pitchFamily="34" charset="0"/>
              </a:rPr>
              <a:t>Question: If Sodium lost an electron, why is it designated as being “+”? Hint:</a:t>
            </a:r>
            <a:r>
              <a:rPr lang="en-US" baseline="0" dirty="0" smtClean="0">
                <a:latin typeface="Calibri" pitchFamily="34" charset="0"/>
              </a:rPr>
              <a:t> what charge does an electron have?</a:t>
            </a:r>
            <a:endParaRPr lang="en-US" dirty="0" smtClean="0">
              <a:latin typeface="Calibri" pitchFamily="34" charset="0"/>
            </a:endParaRPr>
          </a:p>
          <a:p>
            <a:endParaRPr lang="en-US" dirty="0" smtClean="0">
              <a:latin typeface="Calibri" pitchFamily="34" charset="0"/>
            </a:endParaRPr>
          </a:p>
        </p:txBody>
      </p:sp>
      <p:sp>
        <p:nvSpPr>
          <p:cNvPr id="45060" name="Slide Number Placeholder 3"/>
          <p:cNvSpPr>
            <a:spLocks noGrp="1"/>
          </p:cNvSpPr>
          <p:nvPr>
            <p:ph type="sldNum" sz="quarter" idx="5"/>
          </p:nvPr>
        </p:nvSpPr>
        <p:spPr>
          <a:noFill/>
        </p:spPr>
        <p:txBody>
          <a:bodyPr/>
          <a:lstStyle/>
          <a:p>
            <a:fld id="{DF6482AC-64A4-47EF-9766-4E5186711711}" type="slidenum">
              <a:rPr lang="en-US">
                <a:solidFill>
                  <a:prstClr val="black"/>
                </a:solidFill>
                <a:latin typeface="Calibri" pitchFamily="34" charset="0"/>
              </a:rPr>
              <a:pPr/>
              <a:t>24</a:t>
            </a:fld>
            <a:endParaRPr lang="en-US">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r>
              <a:rPr lang="el-GR" dirty="0" smtClean="0"/>
              <a:t>δ</a:t>
            </a:r>
            <a:r>
              <a:rPr lang="en-US" baseline="0" dirty="0" smtClean="0"/>
              <a:t> means partially, or weakly (negative or positive) in charge</a:t>
            </a:r>
          </a:p>
          <a:p>
            <a:pPr eaLnBrk="1" hangingPunct="1"/>
            <a:r>
              <a:rPr lang="en-US" baseline="0" dirty="0" smtClean="0">
                <a:latin typeface="Calibri" pitchFamily="34" charset="0"/>
              </a:rPr>
              <a:t>Hydrogen bonding is what allows for the surface tension of water. For example, if you have two droplets of water near each other what happens as they touch? Do they remain as two drops? What happens when you jump into a pool? Does the water break into individual molecules or do droplets cause a splash? Which is less painful a cannonball into a pool or a belly flop? Why? (Hint: think surface area versus surface tension). These are all examples of Hydrogen bonding. </a:t>
            </a:r>
            <a:endParaRPr lang="en-US" dirty="0" smtClean="0">
              <a:latin typeface="Calibri" pitchFamily="34" charset="0"/>
            </a:endParaRPr>
          </a:p>
          <a:p>
            <a:pPr eaLnBrk="1" hangingPunct="1"/>
            <a:endParaRPr lang="en-US" dirty="0" smtClean="0">
              <a:latin typeface="Calibri" pitchFamily="34" charset="0"/>
            </a:endParaRPr>
          </a:p>
        </p:txBody>
      </p:sp>
      <p:sp>
        <p:nvSpPr>
          <p:cNvPr id="46084" name="Slide Number Placeholder 3"/>
          <p:cNvSpPr>
            <a:spLocks noGrp="1"/>
          </p:cNvSpPr>
          <p:nvPr>
            <p:ph type="sldNum" sz="quarter" idx="5"/>
          </p:nvPr>
        </p:nvSpPr>
        <p:spPr>
          <a:noFill/>
        </p:spPr>
        <p:txBody>
          <a:bodyPr/>
          <a:lstStyle/>
          <a:p>
            <a:fld id="{8E17624A-B00C-47D6-979E-11A71897A011}" type="slidenum">
              <a:rPr lang="en-US">
                <a:solidFill>
                  <a:prstClr val="black"/>
                </a:solidFill>
                <a:latin typeface="Calibri" pitchFamily="34" charset="0"/>
              </a:rPr>
              <a:pPr/>
              <a:t>25</a:t>
            </a:fld>
            <a:endParaRPr lang="en-US">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need to know basic math and chemistry concepts in Microbiology?</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2</a:t>
            </a:fld>
            <a:endParaRPr lang="en-US"/>
          </a:p>
        </p:txBody>
      </p:sp>
    </p:spTree>
    <p:extLst>
      <p:ext uri="{BB962C8B-B14F-4D97-AF65-F5344CB8AC3E}">
        <p14:creationId xmlns:p14="http://schemas.microsoft.com/office/powerpoint/2010/main" val="1326912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eaLnBrk="1" hangingPunct="1"/>
            <a:r>
              <a:rPr lang="en-US" dirty="0" smtClean="0">
                <a:latin typeface="Calibri" pitchFamily="34" charset="0"/>
              </a:rPr>
              <a:t>Please know these definitions well.</a:t>
            </a:r>
          </a:p>
        </p:txBody>
      </p:sp>
      <p:sp>
        <p:nvSpPr>
          <p:cNvPr id="51204" name="Slide Number Placeholder 3"/>
          <p:cNvSpPr>
            <a:spLocks noGrp="1"/>
          </p:cNvSpPr>
          <p:nvPr>
            <p:ph type="sldNum" sz="quarter" idx="5"/>
          </p:nvPr>
        </p:nvSpPr>
        <p:spPr>
          <a:noFill/>
        </p:spPr>
        <p:txBody>
          <a:bodyPr/>
          <a:lstStyle/>
          <a:p>
            <a:fld id="{1D69F170-0E45-4355-A570-5BE5BEB3B732}" type="slidenum">
              <a:rPr lang="en-US">
                <a:solidFill>
                  <a:prstClr val="black"/>
                </a:solidFill>
                <a:latin typeface="Calibri" pitchFamily="34" charset="0"/>
              </a:rPr>
              <a:pPr/>
              <a:t>27</a:t>
            </a:fld>
            <a:endParaRPr lang="en-US">
              <a:solidFill>
                <a:prstClr val="black"/>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rPr>
              <a:t>Please</a:t>
            </a:r>
            <a:r>
              <a:rPr lang="en-US" baseline="0" dirty="0" smtClean="0">
                <a:latin typeface="Calibri" pitchFamily="34" charset="0"/>
              </a:rPr>
              <a:t> be familiar with the info on the left side of the slide. You do NOT need to know the pH of the liquids given, they are simply a reference for you.</a:t>
            </a:r>
            <a:endParaRPr lang="en-US" dirty="0" smtClean="0">
              <a:latin typeface="Calibri" pitchFamily="34" charset="0"/>
            </a:endParaRPr>
          </a:p>
          <a:p>
            <a:pPr eaLnBrk="1" hangingPunct="1"/>
            <a:endParaRPr lang="en-US" dirty="0" smtClean="0">
              <a:latin typeface="Calibri" pitchFamily="34" charset="0"/>
            </a:endParaRPr>
          </a:p>
        </p:txBody>
      </p:sp>
      <p:sp>
        <p:nvSpPr>
          <p:cNvPr id="52228" name="Slide Number Placeholder 3"/>
          <p:cNvSpPr>
            <a:spLocks noGrp="1"/>
          </p:cNvSpPr>
          <p:nvPr>
            <p:ph type="sldNum" sz="quarter" idx="5"/>
          </p:nvPr>
        </p:nvSpPr>
        <p:spPr>
          <a:noFill/>
        </p:spPr>
        <p:txBody>
          <a:bodyPr/>
          <a:lstStyle/>
          <a:p>
            <a:fld id="{2719BCD2-8E1C-490B-A76C-BE4B664F490D}" type="slidenum">
              <a:rPr lang="en-US">
                <a:solidFill>
                  <a:prstClr val="black"/>
                </a:solidFill>
                <a:latin typeface="Calibri" pitchFamily="34" charset="0"/>
              </a:rPr>
              <a:pPr/>
              <a:t>28</a:t>
            </a:fld>
            <a:endParaRPr lang="en-US">
              <a:solidFill>
                <a:prstClr val="black"/>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answer the following questions on a separate sheet of paper</a:t>
            </a:r>
            <a:r>
              <a:rPr lang="en-US" baseline="0" dirty="0" smtClean="0"/>
              <a:t> and then check your answers below:</a:t>
            </a:r>
          </a:p>
          <a:p>
            <a:endParaRPr lang="en-US" baseline="0" dirty="0" smtClean="0"/>
          </a:p>
          <a:p>
            <a:pPr marL="228600" indent="-228600">
              <a:buAutoNum type="arabicParenR"/>
            </a:pPr>
            <a:r>
              <a:rPr lang="en-US" baseline="0" dirty="0" smtClean="0"/>
              <a:t>pH 3</a:t>
            </a:r>
          </a:p>
          <a:p>
            <a:pPr marL="228600" indent="-228600">
              <a:buAutoNum type="arabicParenR"/>
            </a:pPr>
            <a:r>
              <a:rPr lang="en-US" baseline="0" dirty="0" smtClean="0"/>
              <a:t>pH 7 (by comparison, even though 7 itself is considered neutral).</a:t>
            </a:r>
          </a:p>
          <a:p>
            <a:pPr marL="228600" indent="-228600">
              <a:buAutoNum type="arabicParenR"/>
            </a:pPr>
            <a:r>
              <a:rPr lang="en-US" baseline="0" dirty="0" smtClean="0"/>
              <a:t>pH 9</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29</a:t>
            </a:fld>
            <a:endParaRPr lang="en-US"/>
          </a:p>
        </p:txBody>
      </p:sp>
    </p:spTree>
    <p:extLst>
      <p:ext uri="{BB962C8B-B14F-4D97-AF65-F5344CB8AC3E}">
        <p14:creationId xmlns:p14="http://schemas.microsoft.com/office/powerpoint/2010/main" val="2558446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31</a:t>
            </a:fld>
            <a:endParaRPr lang="en-US"/>
          </a:p>
        </p:txBody>
      </p:sp>
    </p:spTree>
    <p:extLst>
      <p:ext uri="{BB962C8B-B14F-4D97-AF65-F5344CB8AC3E}">
        <p14:creationId xmlns:p14="http://schemas.microsoft.com/office/powerpoint/2010/main" val="214613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with basic Algebra/Math</a:t>
            </a:r>
            <a:r>
              <a:rPr lang="en-US" baseline="0" dirty="0" smtClean="0"/>
              <a:t> skills….</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3</a:t>
            </a:fld>
            <a:endParaRPr lang="en-US"/>
          </a:p>
        </p:txBody>
      </p:sp>
    </p:spTree>
    <p:extLst>
      <p:ext uri="{BB962C8B-B14F-4D97-AF65-F5344CB8AC3E}">
        <p14:creationId xmlns:p14="http://schemas.microsoft.com/office/powerpoint/2010/main" val="2814221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be very comfortable with this concept.</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4</a:t>
            </a:fld>
            <a:endParaRPr lang="en-US"/>
          </a:p>
        </p:txBody>
      </p:sp>
    </p:spTree>
    <p:extLst>
      <p:ext uri="{BB962C8B-B14F-4D97-AF65-F5344CB8AC3E}">
        <p14:creationId xmlns:p14="http://schemas.microsoft.com/office/powerpoint/2010/main" val="4205373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make the following conversions on a piece of paper. You may check your answers below:</a:t>
            </a:r>
          </a:p>
          <a:p>
            <a:endParaRPr lang="en-US" dirty="0" smtClean="0"/>
          </a:p>
          <a:p>
            <a:pPr marL="228600" indent="-228600">
              <a:buAutoNum type="arabicParenR"/>
            </a:pPr>
            <a:r>
              <a:rPr lang="en-US" dirty="0" smtClean="0"/>
              <a:t>4.56 x</a:t>
            </a:r>
            <a:r>
              <a:rPr lang="en-US" baseline="0" dirty="0" smtClean="0"/>
              <a:t> 10</a:t>
            </a:r>
            <a:r>
              <a:rPr lang="en-US" baseline="30000" dirty="0" smtClean="0"/>
              <a:t>9</a:t>
            </a:r>
          </a:p>
          <a:p>
            <a:pPr marL="228600" indent="-228600">
              <a:buAutoNum type="arabicParenR"/>
            </a:pPr>
            <a:r>
              <a:rPr lang="en-US" baseline="0" dirty="0" smtClean="0"/>
              <a:t>2.4 x 10</a:t>
            </a:r>
            <a:r>
              <a:rPr lang="en-US" baseline="30000" dirty="0" smtClean="0"/>
              <a:t>3</a:t>
            </a:r>
          </a:p>
          <a:p>
            <a:pPr marL="228600" indent="-228600">
              <a:buAutoNum type="arabicParenR"/>
            </a:pPr>
            <a:r>
              <a:rPr lang="en-US" baseline="0" dirty="0" smtClean="0"/>
              <a:t>3.45 x 10</a:t>
            </a:r>
            <a:r>
              <a:rPr lang="en-US" baseline="30000" dirty="0" smtClean="0"/>
              <a:t>-4</a:t>
            </a:r>
          </a:p>
          <a:p>
            <a:pPr marL="228600" indent="-228600">
              <a:buAutoNum type="arabicParenR"/>
            </a:pPr>
            <a:r>
              <a:rPr lang="en-US" baseline="0" dirty="0" smtClean="0"/>
              <a:t>6.0 x 10</a:t>
            </a:r>
            <a:r>
              <a:rPr lang="en-US" baseline="30000" dirty="0" smtClean="0"/>
              <a:t>-7</a:t>
            </a:r>
          </a:p>
          <a:p>
            <a:pPr marL="0" indent="0">
              <a:buNone/>
            </a:pPr>
            <a:endParaRPr lang="en-US" dirty="0" smtClean="0"/>
          </a:p>
          <a:p>
            <a:pPr marL="228600" indent="-228600">
              <a:buAutoNum type="arabicParenR"/>
            </a:pPr>
            <a:r>
              <a:rPr lang="en-US" dirty="0" smtClean="0"/>
              <a:t>560,000,000</a:t>
            </a:r>
          </a:p>
          <a:p>
            <a:pPr marL="228600" indent="-228600">
              <a:buAutoNum type="arabicParenR"/>
            </a:pPr>
            <a:r>
              <a:rPr lang="en-US" dirty="0" smtClean="0"/>
              <a:t> 14,000</a:t>
            </a:r>
          </a:p>
          <a:p>
            <a:pPr marL="228600" indent="-228600">
              <a:buAutoNum type="arabicParenR"/>
            </a:pPr>
            <a:r>
              <a:rPr lang="en-US" dirty="0" smtClean="0"/>
              <a:t>0.00003</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7</a:t>
            </a:fld>
            <a:endParaRPr lang="en-US"/>
          </a:p>
        </p:txBody>
      </p:sp>
    </p:spTree>
    <p:extLst>
      <p:ext uri="{BB962C8B-B14F-4D97-AF65-F5344CB8AC3E}">
        <p14:creationId xmlns:p14="http://schemas.microsoft.com/office/powerpoint/2010/main" val="383143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 following</a:t>
            </a:r>
            <a:r>
              <a:rPr lang="en-US" baseline="0" dirty="0" smtClean="0"/>
              <a:t> prefixes well as they will be used often in this course: </a:t>
            </a:r>
            <a:r>
              <a:rPr lang="en-US" baseline="0" dirty="0" err="1" smtClean="0"/>
              <a:t>nano</a:t>
            </a:r>
            <a:r>
              <a:rPr lang="en-US" baseline="0" dirty="0" smtClean="0"/>
              <a:t>, micro, </a:t>
            </a:r>
            <a:r>
              <a:rPr lang="en-US" baseline="0" dirty="0" err="1" smtClean="0"/>
              <a:t>milli</a:t>
            </a:r>
            <a:r>
              <a:rPr lang="en-US" baseline="0" dirty="0" smtClean="0"/>
              <a:t>, </a:t>
            </a:r>
            <a:r>
              <a:rPr lang="en-US" baseline="0" dirty="0" err="1" smtClean="0"/>
              <a:t>centi</a:t>
            </a:r>
            <a:r>
              <a:rPr lang="en-US" baseline="0" dirty="0" smtClean="0"/>
              <a:t>, kilo, mega and </a:t>
            </a:r>
            <a:r>
              <a:rPr lang="en-US" baseline="0" dirty="0" err="1" smtClean="0"/>
              <a:t>giga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9</a:t>
            </a:fld>
            <a:endParaRPr lang="en-US"/>
          </a:p>
        </p:txBody>
      </p:sp>
    </p:spTree>
    <p:extLst>
      <p:ext uri="{BB962C8B-B14F-4D97-AF65-F5344CB8AC3E}">
        <p14:creationId xmlns:p14="http://schemas.microsoft.com/office/powerpoint/2010/main" val="982273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practice the following</a:t>
            </a:r>
            <a:r>
              <a:rPr lang="en-US" baseline="0" dirty="0" smtClean="0"/>
              <a:t> conversions and then look below for the answers (hint: please write in scientific notation whenever possible):</a:t>
            </a:r>
          </a:p>
          <a:p>
            <a:endParaRPr lang="en-US" baseline="0" dirty="0" smtClean="0"/>
          </a:p>
          <a:p>
            <a:pPr marL="228600" indent="-228600">
              <a:buAutoNum type="arabicParenR"/>
            </a:pPr>
            <a:r>
              <a:rPr lang="en-US" baseline="0" dirty="0" smtClean="0"/>
              <a:t>4 x 10</a:t>
            </a:r>
            <a:r>
              <a:rPr lang="en-US" baseline="30000" dirty="0" smtClean="0"/>
              <a:t>-6</a:t>
            </a:r>
            <a:r>
              <a:rPr lang="en-US" baseline="0" dirty="0" smtClean="0"/>
              <a:t> m.</a:t>
            </a:r>
          </a:p>
          <a:p>
            <a:pPr marL="228600" indent="-228600">
              <a:buAutoNum type="arabicParenR"/>
            </a:pPr>
            <a:r>
              <a:rPr lang="en-US" baseline="0" dirty="0" smtClean="0"/>
              <a:t> 3.4 x 10</a:t>
            </a:r>
            <a:r>
              <a:rPr lang="en-US" baseline="30000" dirty="0" smtClean="0"/>
              <a:t>-2</a:t>
            </a:r>
            <a:r>
              <a:rPr lang="en-US" baseline="0" dirty="0" smtClean="0"/>
              <a:t> g.</a:t>
            </a:r>
          </a:p>
          <a:p>
            <a:pPr marL="228600" indent="-228600">
              <a:buAutoNum type="arabicParenR"/>
            </a:pPr>
            <a:r>
              <a:rPr lang="en-US" baseline="0" dirty="0" smtClean="0"/>
              <a:t>1.50 x 10</a:t>
            </a:r>
            <a:r>
              <a:rPr lang="en-US" baseline="30000" dirty="0" smtClean="0"/>
              <a:t>-1</a:t>
            </a:r>
            <a:r>
              <a:rPr lang="en-US" baseline="0" dirty="0" smtClean="0"/>
              <a:t> L.</a:t>
            </a:r>
          </a:p>
          <a:p>
            <a:pPr marL="228600" indent="-228600">
              <a:buAutoNum type="arabicParenR"/>
            </a:pPr>
            <a:r>
              <a:rPr lang="en-US" baseline="0" dirty="0" smtClean="0"/>
              <a:t>3.0 x 10</a:t>
            </a:r>
            <a:r>
              <a:rPr lang="en-US" baseline="30000" dirty="0" smtClean="0"/>
              <a:t>3</a:t>
            </a:r>
            <a:r>
              <a:rPr lang="en-US" baseline="0" dirty="0" smtClean="0"/>
              <a:t> </a:t>
            </a:r>
            <a:r>
              <a:rPr lang="en-US" dirty="0" smtClean="0"/>
              <a:t>µL</a:t>
            </a:r>
          </a:p>
          <a:p>
            <a:pPr marL="228600" indent="-228600">
              <a:buAutoNum type="arabicParenR"/>
            </a:pPr>
            <a:r>
              <a:rPr lang="en-US" dirty="0" smtClean="0"/>
              <a:t>1.0 cm.</a:t>
            </a:r>
          </a:p>
          <a:p>
            <a:pPr marL="228600" indent="-228600">
              <a:buAutoNum type="arabicParenR"/>
            </a:pPr>
            <a:r>
              <a:rPr lang="en-US" dirty="0" smtClean="0"/>
              <a:t>6.0 x 10</a:t>
            </a:r>
            <a:r>
              <a:rPr lang="en-US" baseline="30000" dirty="0" smtClean="0"/>
              <a:t>-3</a:t>
            </a:r>
            <a:r>
              <a:rPr lang="en-US" dirty="0" smtClean="0"/>
              <a:t> mg.</a:t>
            </a:r>
          </a:p>
          <a:p>
            <a:pPr marL="228600" indent="-228600">
              <a:buAutoNum type="arabicParenR"/>
            </a:pPr>
            <a:endParaRPr lang="en-US" dirty="0" smtClean="0"/>
          </a:p>
          <a:p>
            <a:pPr marL="228600" indent="-228600">
              <a:buAutoNum type="arabicParenR"/>
            </a:pPr>
            <a:endParaRPr lang="en-US" baseline="0" dirty="0" smtClean="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10</a:t>
            </a:fld>
            <a:endParaRPr lang="en-US"/>
          </a:p>
        </p:txBody>
      </p:sp>
    </p:spTree>
    <p:extLst>
      <p:ext uri="{BB962C8B-B14F-4D97-AF65-F5344CB8AC3E}">
        <p14:creationId xmlns:p14="http://schemas.microsoft.com/office/powerpoint/2010/main" val="101069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be using a metric ruler often to measure small lengths in this course. Please be familiar with how a metric ruler is read. For example, please realize that 10mm is the same as 1cm. When listing your measurements in this course you must be careful to label your units correctly as mm or cm. </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11</a:t>
            </a:fld>
            <a:endParaRPr lang="en-US"/>
          </a:p>
        </p:txBody>
      </p:sp>
    </p:spTree>
    <p:extLst>
      <p:ext uri="{BB962C8B-B14F-4D97-AF65-F5344CB8AC3E}">
        <p14:creationId xmlns:p14="http://schemas.microsoft.com/office/powerpoint/2010/main" val="34912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review these practice examples.</a:t>
            </a:r>
            <a:r>
              <a:rPr lang="en-US" baseline="0" dirty="0" smtClean="0"/>
              <a:t> Please note: for the examples without visible answers, please perform them on a sheet of paper and then if you click just below the equation, you will be able to move the white box and reveal the answer.</a:t>
            </a:r>
            <a:endParaRPr lang="en-US" dirty="0"/>
          </a:p>
        </p:txBody>
      </p:sp>
      <p:sp>
        <p:nvSpPr>
          <p:cNvPr id="4" name="Slide Number Placeholder 3"/>
          <p:cNvSpPr>
            <a:spLocks noGrp="1"/>
          </p:cNvSpPr>
          <p:nvPr>
            <p:ph type="sldNum" sz="quarter" idx="10"/>
          </p:nvPr>
        </p:nvSpPr>
        <p:spPr/>
        <p:txBody>
          <a:bodyPr/>
          <a:lstStyle/>
          <a:p>
            <a:fld id="{962B2F03-6FC9-41F1-9A97-40865B03348C}" type="slidenum">
              <a:rPr lang="en-US" smtClean="0"/>
              <a:t>15</a:t>
            </a:fld>
            <a:endParaRPr lang="en-US"/>
          </a:p>
        </p:txBody>
      </p:sp>
    </p:spTree>
    <p:extLst>
      <p:ext uri="{BB962C8B-B14F-4D97-AF65-F5344CB8AC3E}">
        <p14:creationId xmlns:p14="http://schemas.microsoft.com/office/powerpoint/2010/main" val="323116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88B9D62-A833-4133-B4E5-B28B0C163222}" type="datetimeFigureOut">
              <a:rPr lang="en-US" smtClean="0"/>
              <a:t>9/6/2018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BC0443D-66D8-45D9-BE6F-2A7B0F6DF57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8B9D62-A833-4133-B4E5-B28B0C163222}"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8B9D62-A833-4133-B4E5-B28B0C163222}"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172201"/>
            <a:ext cx="3429000" cy="304800"/>
          </a:xfrm>
          <a:prstGeom prst="rect">
            <a:avLst/>
          </a:prstGeom>
        </p:spPr>
        <p:txBody>
          <a:bodyPr/>
          <a:lstStyle/>
          <a:p>
            <a:fld id="{93333F43-3E86-47E4-BFBB-2476D384E1C6}" type="datetime4">
              <a:rPr lang="en-US" smtClean="0"/>
              <a:pPr/>
              <a:t>September 6, 2018</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044814" y="683895"/>
            <a:ext cx="1315721" cy="365125"/>
          </a:xfrm>
          <a:prstGeom prst="rect">
            <a:avLst/>
          </a:prstGeom>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0006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8B9D62-A833-4133-B4E5-B28B0C163222}"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88B9D62-A833-4133-B4E5-B28B0C163222}"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0443D-66D8-45D9-BE6F-2A7B0F6DF578}"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8B9D62-A833-4133-B4E5-B28B0C163222}"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88B9D62-A833-4133-B4E5-B28B0C163222}" type="datetimeFigureOut">
              <a:rPr lang="en-US" smtClean="0"/>
              <a:t>9/6/2018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88B9D62-A833-4133-B4E5-B28B0C163222}" type="datetimeFigureOut">
              <a:rPr lang="en-US" smtClean="0"/>
              <a:t>9/6/2018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B9D62-A833-4133-B4E5-B28B0C163222}" type="datetimeFigureOut">
              <a:rPr lang="en-US" smtClean="0"/>
              <a:t>9/6/2018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8B9D62-A833-4133-B4E5-B28B0C163222}"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C0443D-66D8-45D9-BE6F-2A7B0F6DF57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88B9D62-A833-4133-B4E5-B28B0C163222}"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BC0443D-66D8-45D9-BE6F-2A7B0F6DF578}"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88B9D62-A833-4133-B4E5-B28B0C163222}" type="datetimeFigureOut">
              <a:rPr lang="en-US" smtClean="0"/>
              <a:t>9/6/2018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BC0443D-66D8-45D9-BE6F-2A7B0F6DF578}"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hyperlink" Target="http://www.ginifab.com/feeds/cm_to_inch/actual_size_ruler.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i8ndfW_dfYAhXxQt8KHVVbC-UQjRx6BAgAEAY&amp;url=https://www.basic-math-explained.com/order-of-operations.html&amp;psig=AOvVaw3hbClH4Q7yzRMWEAzVd3Pg&amp;ust=151603742681142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s://www.google.com/imgres?imgurl=http://i.imgur.com/DrD3B.jpg&amp;imgrefurl=http://chemteacher.chemeddl.org/joomla/index.php?option%3Dcom_content%26view%3Darticle%26id%3D25&amp;docid=vSOMxfdEo35k3M&amp;tbnid=C7gtBpidcJnPuM:&amp;vet=10ahUKEwibn42F1aHdAhVsleAKHWkVBMgQMwj-ASgqMCo..i&amp;w=625&amp;h=367&amp;bih=723&amp;biw=1518&amp;q=scientific%20notation&amp;ved=0ahUKEwibn42F1aHdAhVsleAKHWkVBMgQMwj-ASgqMCo&amp;iact=mrc&amp;uact=8"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s://www.google.com/imgres?imgurl=http://i.imgur.com/DrD3B.jpg&amp;imgrefurl=http://chemteacher.chemeddl.org/joomla/index.php?option%3Dcom_content%26view%3Darticle%26id%3D25&amp;docid=vSOMxfdEo35k3M&amp;tbnid=C7gtBpidcJnPuM:&amp;vet=10ahUKEwibn42F1aHdAhVsleAKHWkVBMgQMwj-ASgqMCo..i&amp;w=625&amp;h=367&amp;bih=723&amp;biw=1518&amp;q=scientific%20notation&amp;ved=0ahUKEwibn42F1aHdAhVsleAKHWkVBMgQMwj-ASgqMCo&amp;iact=mrc&amp;uact=8"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hyperlink" Target="http://www.google.com/url?sa=i&amp;rct=j&amp;q=&amp;esrc=s&amp;source=images&amp;cd=&amp;cad=rja&amp;uact=8&amp;ved=2ahUKEwi78cvj6tfYAhXwYd8KHU1zBcIQjRx6BAgAEAY&amp;url=http://www.hcrowder.com/metric-system/learn-at-home&amp;psig=AOvVaw2YO4dudRsrKeM0pagAH5-x&amp;ust=1516032336257868"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Math Skills and Chemistry</a:t>
            </a:r>
            <a:br>
              <a:rPr lang="en-US" dirty="0" smtClean="0"/>
            </a:br>
            <a:r>
              <a:rPr lang="en-US" dirty="0" smtClean="0"/>
              <a:t>Workshop for</a:t>
            </a:r>
            <a:br>
              <a:rPr lang="en-US" dirty="0" smtClean="0"/>
            </a:br>
            <a:r>
              <a:rPr lang="en-US" dirty="0" smtClean="0"/>
              <a:t>Elements of Microbiology</a:t>
            </a:r>
            <a:endParaRPr lang="en-US" dirty="0"/>
          </a:p>
        </p:txBody>
      </p:sp>
      <p:sp>
        <p:nvSpPr>
          <p:cNvPr id="3" name="Subtitle 2"/>
          <p:cNvSpPr>
            <a:spLocks noGrp="1"/>
          </p:cNvSpPr>
          <p:nvPr>
            <p:ph type="subTitle" idx="1"/>
          </p:nvPr>
        </p:nvSpPr>
        <p:spPr/>
        <p:txBody>
          <a:bodyPr/>
          <a:lstStyle/>
          <a:p>
            <a:pPr algn="ctr"/>
            <a:r>
              <a:rPr lang="en-US" dirty="0" smtClean="0"/>
              <a:t>Revised Fall 2018</a:t>
            </a:r>
          </a:p>
          <a:p>
            <a:pPr algn="ctr"/>
            <a:r>
              <a:rPr lang="en-US" dirty="0" smtClean="0"/>
              <a:t>CCV – Rutland </a:t>
            </a:r>
          </a:p>
          <a:p>
            <a:pPr algn="ctr"/>
            <a:r>
              <a:rPr lang="en-US" dirty="0" smtClean="0"/>
              <a:t>Professor Dionne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181600"/>
            <a:ext cx="609600" cy="609600"/>
          </a:xfrm>
          <a:prstGeom prst="rect">
            <a:avLst/>
          </a:prstGeom>
        </p:spPr>
      </p:pic>
    </p:spTree>
    <p:extLst>
      <p:ext uri="{BB962C8B-B14F-4D97-AF65-F5344CB8AC3E}">
        <p14:creationId xmlns:p14="http://schemas.microsoft.com/office/powerpoint/2010/main" val="1107203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in the Metric System</a:t>
            </a:r>
            <a:endParaRPr lang="en-US" dirty="0"/>
          </a:p>
        </p:txBody>
      </p:sp>
      <p:sp>
        <p:nvSpPr>
          <p:cNvPr id="3" name="Content Placeholder 2"/>
          <p:cNvSpPr>
            <a:spLocks noGrp="1"/>
          </p:cNvSpPr>
          <p:nvPr>
            <p:ph idx="1"/>
          </p:nvPr>
        </p:nvSpPr>
        <p:spPr/>
        <p:txBody>
          <a:bodyPr/>
          <a:lstStyle/>
          <a:p>
            <a:r>
              <a:rPr lang="en-US" dirty="0" smtClean="0"/>
              <a:t>Please complete the following conversions:</a:t>
            </a:r>
          </a:p>
          <a:p>
            <a:pPr marL="514350" indent="-514350">
              <a:buFont typeface="+mj-lt"/>
              <a:buAutoNum type="arabicPeriod"/>
            </a:pPr>
            <a:r>
              <a:rPr lang="en-US" dirty="0"/>
              <a:t>4</a:t>
            </a:r>
            <a:r>
              <a:rPr lang="en-US" dirty="0" smtClean="0"/>
              <a:t> </a:t>
            </a:r>
            <a:r>
              <a:rPr lang="en-US" dirty="0"/>
              <a:t>µ</a:t>
            </a:r>
            <a:r>
              <a:rPr lang="en-US" dirty="0" smtClean="0"/>
              <a:t>m. = ___________m.</a:t>
            </a:r>
          </a:p>
          <a:p>
            <a:pPr marL="514350" indent="-514350">
              <a:buFont typeface="+mj-lt"/>
              <a:buAutoNum type="arabicPeriod"/>
            </a:pPr>
            <a:r>
              <a:rPr lang="en-US" dirty="0" smtClean="0"/>
              <a:t>34 mg. = ____________g.</a:t>
            </a:r>
            <a:endParaRPr lang="en-US" dirty="0"/>
          </a:p>
          <a:p>
            <a:pPr marL="514350" indent="-514350">
              <a:buFont typeface="+mj-lt"/>
              <a:buAutoNum type="arabicPeriod"/>
            </a:pPr>
            <a:r>
              <a:rPr lang="en-US" dirty="0" smtClean="0"/>
              <a:t>150 </a:t>
            </a:r>
            <a:r>
              <a:rPr lang="en-US" dirty="0" err="1" smtClean="0"/>
              <a:t>mL.</a:t>
            </a:r>
            <a:r>
              <a:rPr lang="en-US" dirty="0" smtClean="0"/>
              <a:t> = ____________L.</a:t>
            </a:r>
          </a:p>
          <a:p>
            <a:pPr marL="514350" indent="-514350">
              <a:buFont typeface="+mj-lt"/>
              <a:buAutoNum type="arabicPeriod"/>
            </a:pPr>
            <a:r>
              <a:rPr lang="en-US" dirty="0" smtClean="0"/>
              <a:t>3 </a:t>
            </a:r>
            <a:r>
              <a:rPr lang="en-US" dirty="0" err="1" smtClean="0"/>
              <a:t>mL.</a:t>
            </a:r>
            <a:r>
              <a:rPr lang="en-US" dirty="0" smtClean="0"/>
              <a:t> = _____________µL.</a:t>
            </a:r>
          </a:p>
          <a:p>
            <a:pPr marL="514350" indent="-514350">
              <a:buFont typeface="+mj-lt"/>
              <a:buAutoNum type="arabicPeriod"/>
            </a:pPr>
            <a:r>
              <a:rPr lang="en-US" dirty="0" smtClean="0"/>
              <a:t>10 mm. = ___________ cm.</a:t>
            </a:r>
          </a:p>
          <a:p>
            <a:pPr marL="514350" indent="-514350">
              <a:buFont typeface="+mj-lt"/>
              <a:buAutoNum type="arabicPeriod"/>
            </a:pPr>
            <a:r>
              <a:rPr lang="en-US" dirty="0" smtClean="0"/>
              <a:t>6 µg. = _____________ mg.</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3733800"/>
            <a:ext cx="609600" cy="609600"/>
          </a:xfrm>
          <a:prstGeom prst="rect">
            <a:avLst/>
          </a:prstGeom>
        </p:spPr>
      </p:pic>
    </p:spTree>
    <p:extLst>
      <p:ext uri="{BB962C8B-B14F-4D97-AF65-F5344CB8AC3E}">
        <p14:creationId xmlns:p14="http://schemas.microsoft.com/office/powerpoint/2010/main" val="3416270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 Metric Ruler</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Image result for metric rul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3048000" cy="9536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metric ruler"/>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metric ruler"/>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Image result for metric ru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9" y="2834881"/>
            <a:ext cx="6455169" cy="402311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609600" y="1905000"/>
            <a:ext cx="1066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219200" y="2209800"/>
            <a:ext cx="457200" cy="762000"/>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5358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Equations - Tips</a:t>
            </a:r>
            <a:endParaRPr lang="en-US" dirty="0"/>
          </a:p>
        </p:txBody>
      </p:sp>
      <p:sp>
        <p:nvSpPr>
          <p:cNvPr id="3" name="Content Placeholder 2"/>
          <p:cNvSpPr>
            <a:spLocks noGrp="1"/>
          </p:cNvSpPr>
          <p:nvPr>
            <p:ph idx="1"/>
          </p:nvPr>
        </p:nvSpPr>
        <p:spPr/>
        <p:txBody>
          <a:bodyPr/>
          <a:lstStyle/>
          <a:p>
            <a:r>
              <a:rPr lang="en-US" dirty="0" smtClean="0"/>
              <a:t>Simplify equation when possible</a:t>
            </a:r>
          </a:p>
          <a:p>
            <a:r>
              <a:rPr lang="en-US" dirty="0" smtClean="0"/>
              <a:t>Think of “=“ as a balance</a:t>
            </a:r>
          </a:p>
          <a:p>
            <a:r>
              <a:rPr lang="en-US" dirty="0" smtClean="0"/>
              <a:t>Do each step separately</a:t>
            </a:r>
          </a:p>
          <a:p>
            <a:r>
              <a:rPr lang="en-US" dirty="0" smtClean="0"/>
              <a:t>What you do to one side of equation, you must do to the other side</a:t>
            </a:r>
          </a:p>
          <a:p>
            <a:r>
              <a:rPr lang="en-US" dirty="0" smtClean="0"/>
              <a:t>Keep track of units when necessary</a:t>
            </a:r>
          </a:p>
          <a:p>
            <a:r>
              <a:rPr lang="en-US" dirty="0" smtClean="0"/>
              <a:t>Reduce whenever possible</a:t>
            </a:r>
          </a:p>
          <a:p>
            <a:r>
              <a:rPr lang="en-US" dirty="0" smtClean="0"/>
              <a:t>Proceed in order of priority: PEMDAS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34200" y="4572000"/>
            <a:ext cx="609600" cy="609600"/>
          </a:xfrm>
          <a:prstGeom prst="rect">
            <a:avLst/>
          </a:prstGeom>
        </p:spPr>
      </p:pic>
    </p:spTree>
    <p:extLst>
      <p:ext uri="{BB962C8B-B14F-4D97-AF65-F5344CB8AC3E}">
        <p14:creationId xmlns:p14="http://schemas.microsoft.com/office/powerpoint/2010/main" val="1067545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Operations</a:t>
            </a:r>
            <a:endParaRPr lang="en-US" dirty="0"/>
          </a:p>
        </p:txBody>
      </p:sp>
      <p:sp>
        <p:nvSpPr>
          <p:cNvPr id="3" name="Content Placeholder 2"/>
          <p:cNvSpPr>
            <a:spLocks noGrp="1"/>
          </p:cNvSpPr>
          <p:nvPr>
            <p:ph idx="1"/>
          </p:nvPr>
        </p:nvSpPr>
        <p:spPr/>
        <p:txBody>
          <a:bodyPr>
            <a:normAutofit lnSpcReduction="10000"/>
          </a:bodyPr>
          <a:lstStyle/>
          <a:p>
            <a:r>
              <a:rPr lang="en-US" dirty="0" smtClean="0"/>
              <a:t>PEMDAS – </a:t>
            </a:r>
            <a:r>
              <a:rPr lang="en-US" dirty="0" smtClean="0">
                <a:solidFill>
                  <a:srgbClr val="00B050"/>
                </a:solidFill>
              </a:rPr>
              <a:t>“Please Excuse My Dear Aunt Sally”</a:t>
            </a:r>
          </a:p>
          <a:p>
            <a:r>
              <a:rPr lang="en-US" dirty="0" smtClean="0"/>
              <a:t>When two or more operations are present in a single equation, the order of the letters PEMDAS, tells you what to calculate first, second, etc.</a:t>
            </a:r>
          </a:p>
          <a:p>
            <a:r>
              <a:rPr lang="en-US" dirty="0" smtClean="0">
                <a:solidFill>
                  <a:srgbClr val="FF0000"/>
                </a:solidFill>
              </a:rPr>
              <a:t>P</a:t>
            </a:r>
            <a:r>
              <a:rPr lang="en-US" dirty="0" smtClean="0"/>
              <a:t> - Parenthesis</a:t>
            </a:r>
          </a:p>
          <a:p>
            <a:r>
              <a:rPr lang="en-US" dirty="0" smtClean="0">
                <a:solidFill>
                  <a:srgbClr val="FF0000"/>
                </a:solidFill>
              </a:rPr>
              <a:t>E</a:t>
            </a:r>
            <a:r>
              <a:rPr lang="en-US" dirty="0" smtClean="0"/>
              <a:t> - Exponents</a:t>
            </a:r>
          </a:p>
          <a:p>
            <a:r>
              <a:rPr lang="en-US" dirty="0" smtClean="0">
                <a:solidFill>
                  <a:srgbClr val="FF0000"/>
                </a:solidFill>
              </a:rPr>
              <a:t>M</a:t>
            </a:r>
            <a:r>
              <a:rPr lang="en-US" dirty="0" smtClean="0"/>
              <a:t> - Multiplication</a:t>
            </a:r>
          </a:p>
          <a:p>
            <a:r>
              <a:rPr lang="en-US" dirty="0" smtClean="0">
                <a:solidFill>
                  <a:srgbClr val="FF0000"/>
                </a:solidFill>
              </a:rPr>
              <a:t>D</a:t>
            </a:r>
            <a:r>
              <a:rPr lang="en-US" dirty="0" smtClean="0"/>
              <a:t> - Division</a:t>
            </a:r>
          </a:p>
          <a:p>
            <a:r>
              <a:rPr lang="en-US" dirty="0" smtClean="0">
                <a:solidFill>
                  <a:srgbClr val="FF0000"/>
                </a:solidFill>
              </a:rPr>
              <a:t>A</a:t>
            </a:r>
            <a:r>
              <a:rPr lang="en-US" dirty="0" smtClean="0"/>
              <a:t> - Addition</a:t>
            </a:r>
          </a:p>
          <a:p>
            <a:r>
              <a:rPr lang="en-US" dirty="0" smtClean="0">
                <a:solidFill>
                  <a:srgbClr val="FF0000"/>
                </a:solidFill>
              </a:rPr>
              <a:t>S</a:t>
            </a:r>
            <a:r>
              <a:rPr lang="en-US" dirty="0" smtClean="0"/>
              <a:t> - Subtraction</a:t>
            </a:r>
            <a:endParaRPr lang="en-US" dirty="0"/>
          </a:p>
        </p:txBody>
      </p:sp>
      <p:sp>
        <p:nvSpPr>
          <p:cNvPr id="4" name="TextBox 3"/>
          <p:cNvSpPr txBox="1"/>
          <p:nvPr/>
        </p:nvSpPr>
        <p:spPr>
          <a:xfrm>
            <a:off x="4952999" y="3581400"/>
            <a:ext cx="1778179" cy="369332"/>
          </a:xfrm>
          <a:prstGeom prst="rect">
            <a:avLst/>
          </a:prstGeom>
          <a:noFill/>
        </p:spPr>
        <p:txBody>
          <a:bodyPr wrap="none" rtlCol="0">
            <a:spAutoFit/>
          </a:bodyPr>
          <a:lstStyle/>
          <a:p>
            <a:r>
              <a:rPr lang="en-US" dirty="0" smtClean="0">
                <a:solidFill>
                  <a:srgbClr val="FF0000"/>
                </a:solidFill>
              </a:rPr>
              <a:t>Highest Priority</a:t>
            </a:r>
            <a:endParaRPr lang="en-US" dirty="0">
              <a:solidFill>
                <a:srgbClr val="FF0000"/>
              </a:solidFill>
            </a:endParaRPr>
          </a:p>
        </p:txBody>
      </p:sp>
      <p:sp>
        <p:nvSpPr>
          <p:cNvPr id="5" name="TextBox 4"/>
          <p:cNvSpPr txBox="1"/>
          <p:nvPr/>
        </p:nvSpPr>
        <p:spPr>
          <a:xfrm>
            <a:off x="5105400" y="5791200"/>
            <a:ext cx="1696170" cy="369332"/>
          </a:xfrm>
          <a:prstGeom prst="rect">
            <a:avLst/>
          </a:prstGeom>
          <a:noFill/>
        </p:spPr>
        <p:txBody>
          <a:bodyPr wrap="none" rtlCol="0">
            <a:spAutoFit/>
          </a:bodyPr>
          <a:lstStyle/>
          <a:p>
            <a:r>
              <a:rPr lang="en-US" dirty="0" smtClean="0">
                <a:solidFill>
                  <a:srgbClr val="FF0000"/>
                </a:solidFill>
              </a:rPr>
              <a:t>Lowest Priority</a:t>
            </a:r>
            <a:endParaRPr lang="en-US" dirty="0">
              <a:solidFill>
                <a:srgbClr val="FF0000"/>
              </a:solidFill>
            </a:endParaRPr>
          </a:p>
        </p:txBody>
      </p:sp>
      <p:sp>
        <p:nvSpPr>
          <p:cNvPr id="6" name="Down Arrow 5"/>
          <p:cNvSpPr/>
          <p:nvPr/>
        </p:nvSpPr>
        <p:spPr>
          <a:xfrm>
            <a:off x="5842088" y="4038600"/>
            <a:ext cx="253912" cy="1676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4800" y="4876800"/>
            <a:ext cx="609600" cy="609600"/>
          </a:xfrm>
          <a:prstGeom prst="rect">
            <a:avLst/>
          </a:prstGeom>
        </p:spPr>
      </p:pic>
    </p:spTree>
    <p:extLst>
      <p:ext uri="{BB962C8B-B14F-4D97-AF65-F5344CB8AC3E}">
        <p14:creationId xmlns:p14="http://schemas.microsoft.com/office/powerpoint/2010/main" val="262381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86227" fill="hold"/>
                                        <p:tgtEl>
                                          <p:spTgt spid="7"/>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7"/>
                </p:tgtEl>
              </p:cMediaNode>
            </p:audio>
          </p:childTnLst>
        </p:cTn>
      </p:par>
    </p:tnLst>
    <p:bldLst>
      <p:bldP spid="4" grpId="0"/>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Solving for an Unknown Variable</a:t>
            </a:r>
            <a:endParaRPr lang="en-US" dirty="0"/>
          </a:p>
        </p:txBody>
      </p:sp>
      <p:sp>
        <p:nvSpPr>
          <p:cNvPr id="3" name="Content Placeholder 2"/>
          <p:cNvSpPr>
            <a:spLocks noGrp="1"/>
          </p:cNvSpPr>
          <p:nvPr>
            <p:ph idx="1"/>
          </p:nvPr>
        </p:nvSpPr>
        <p:spPr/>
        <p:txBody>
          <a:bodyPr/>
          <a:lstStyle/>
          <a:p>
            <a:r>
              <a:rPr lang="en-US" dirty="0" smtClean="0"/>
              <a:t>Please convert the following equation to solve for A:</a:t>
            </a:r>
          </a:p>
          <a:p>
            <a:pPr lvl="1"/>
            <a:r>
              <a:rPr lang="en-US" dirty="0" smtClean="0"/>
              <a:t>A x B = C x D</a:t>
            </a:r>
          </a:p>
          <a:p>
            <a:pPr lvl="1"/>
            <a:r>
              <a:rPr lang="en-US" u="sng" dirty="0" smtClean="0"/>
              <a:t>A x B </a:t>
            </a:r>
            <a:r>
              <a:rPr lang="en-US" dirty="0" smtClean="0"/>
              <a:t>= </a:t>
            </a:r>
            <a:r>
              <a:rPr lang="en-US" u="sng" dirty="0" smtClean="0"/>
              <a:t>C x D</a:t>
            </a:r>
          </a:p>
          <a:p>
            <a:pPr marL="393192" lvl="1" indent="0">
              <a:buNone/>
            </a:pPr>
            <a:r>
              <a:rPr lang="en-US" dirty="0" smtClean="0"/>
              <a:t>	B	 B</a:t>
            </a:r>
          </a:p>
          <a:p>
            <a:pPr lvl="1"/>
            <a:r>
              <a:rPr lang="en-US" dirty="0" smtClean="0"/>
              <a:t>A = </a:t>
            </a:r>
            <a:r>
              <a:rPr lang="en-US" u="sng" dirty="0" smtClean="0"/>
              <a:t>C x D</a:t>
            </a:r>
          </a:p>
          <a:p>
            <a:pPr marL="393192" lvl="1" indent="0">
              <a:buNone/>
            </a:pPr>
            <a:r>
              <a:rPr lang="en-US" dirty="0"/>
              <a:t>	 </a:t>
            </a:r>
            <a:r>
              <a:rPr lang="en-US" dirty="0" smtClean="0"/>
              <a:t>      B</a:t>
            </a:r>
          </a:p>
          <a:p>
            <a:pPr lvl="1"/>
            <a:r>
              <a:rPr lang="en-US" dirty="0" smtClean="0"/>
              <a:t>If B = 2, C = 4, and D = 6, what is A?</a:t>
            </a:r>
          </a:p>
          <a:p>
            <a:pPr lvl="1"/>
            <a:r>
              <a:rPr lang="en-US" dirty="0" smtClean="0"/>
              <a:t>A = </a:t>
            </a:r>
            <a:r>
              <a:rPr lang="en-US" dirty="0" smtClean="0">
                <a:solidFill>
                  <a:srgbClr val="FF0000"/>
                </a:solidFill>
              </a:rPr>
              <a:t>?</a:t>
            </a:r>
            <a:endParaRPr lang="en-US" dirty="0">
              <a:solidFill>
                <a:srgbClr val="FF000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32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8717" fill="hold"/>
                                        <p:tgtEl>
                                          <p:spTgt spid="4"/>
                                        </p:tgtEl>
                                      </p:cBhvr>
                                    </p:cmd>
                                  </p:childTnLst>
                                </p:cTn>
                              </p:par>
                            </p:childTnLst>
                          </p:cTn>
                        </p:par>
                      </p:childTnLst>
                    </p:cTn>
                  </p:par>
                </p:childTnLst>
              </p:cTn>
              <p:nextCondLst>
                <p:cond evt="onClick" delay="0">
                  <p:tgtEl>
                    <p:spTgt spid="4"/>
                  </p:tgtEl>
                </p:cond>
              </p:nextCondLst>
            </p:seq>
            <p:audio>
              <p:cMediaNode vol="80000">
                <p:cTn id="39"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a:t>
            </a:r>
            <a:endParaRPr lang="en-US" dirty="0"/>
          </a:p>
        </p:txBody>
      </p:sp>
      <p:sp>
        <p:nvSpPr>
          <p:cNvPr id="3" name="Content Placeholder 2"/>
          <p:cNvSpPr>
            <a:spLocks noGrp="1"/>
          </p:cNvSpPr>
          <p:nvPr>
            <p:ph idx="1"/>
          </p:nvPr>
        </p:nvSpPr>
        <p:spPr/>
        <p:txBody>
          <a:bodyPr/>
          <a:lstStyle/>
          <a:p>
            <a:endParaRPr lang="en-US"/>
          </a:p>
        </p:txBody>
      </p:sp>
      <p:pic>
        <p:nvPicPr>
          <p:cNvPr id="3074" name="Picture 2" descr="Image result for PEMDAS practic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16" y="1852153"/>
            <a:ext cx="7696200" cy="4999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6413956"/>
            <a:ext cx="3932487" cy="215444"/>
          </a:xfrm>
          <a:prstGeom prst="rect">
            <a:avLst/>
          </a:prstGeom>
          <a:noFill/>
        </p:spPr>
        <p:txBody>
          <a:bodyPr wrap="none" rtlCol="0">
            <a:spAutoFit/>
          </a:bodyPr>
          <a:lstStyle/>
          <a:p>
            <a:r>
              <a:rPr lang="en-US" sz="800" dirty="0" smtClean="0"/>
              <a:t>https://www.basic-math-explained.com/order-of-operations.html#.WluUZmwwvIU</a:t>
            </a:r>
            <a:endParaRPr lang="en-US" sz="800" dirty="0"/>
          </a:p>
        </p:txBody>
      </p:sp>
      <p:sp>
        <p:nvSpPr>
          <p:cNvPr id="6" name="Rectangle 5"/>
          <p:cNvSpPr/>
          <p:nvPr/>
        </p:nvSpPr>
        <p:spPr>
          <a:xfrm>
            <a:off x="1143000" y="3352800"/>
            <a:ext cx="914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581399" y="2454729"/>
            <a:ext cx="1051843"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71699" y="5219700"/>
            <a:ext cx="9144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03716" y="4531426"/>
            <a:ext cx="1129526" cy="688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248400" y="2438400"/>
            <a:ext cx="1066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248400" y="4724400"/>
            <a:ext cx="1676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66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Chemistry for Microbiology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2219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enise\Desktop\periodic table.PNG"/>
          <p:cNvPicPr>
            <a:picLocks noChangeAspect="1" noChangeArrowheads="1"/>
          </p:cNvPicPr>
          <p:nvPr/>
        </p:nvPicPr>
        <p:blipFill>
          <a:blip r:embed="rId5" cstate="print"/>
          <a:srcRect l="2457" t="5882" r="1726" b="4706"/>
          <a:stretch>
            <a:fillRect/>
          </a:stretch>
        </p:blipFill>
        <p:spPr bwMode="auto">
          <a:xfrm>
            <a:off x="1066800" y="1676400"/>
            <a:ext cx="6858000" cy="4454338"/>
          </a:xfrm>
          <a:prstGeom prst="rect">
            <a:avLst/>
          </a:prstGeom>
          <a:noFill/>
          <a:ln w="9525">
            <a:noFill/>
            <a:miter lim="800000"/>
            <a:headEnd/>
            <a:tailEnd/>
          </a:ln>
        </p:spPr>
      </p:pic>
      <p:sp>
        <p:nvSpPr>
          <p:cNvPr id="4099" name="Title 3"/>
          <p:cNvSpPr>
            <a:spLocks noGrp="1"/>
          </p:cNvSpPr>
          <p:nvPr>
            <p:ph type="title"/>
          </p:nvPr>
        </p:nvSpPr>
        <p:spPr/>
        <p:txBody>
          <a:bodyPr/>
          <a:lstStyle/>
          <a:p>
            <a:r>
              <a:rPr lang="en-US" smtClean="0"/>
              <a:t>Composition of Matter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105400"/>
            <a:ext cx="609600" cy="609600"/>
          </a:xfrm>
          <a:prstGeom prst="rect">
            <a:avLst/>
          </a:prstGeom>
        </p:spPr>
      </p:pic>
    </p:spTree>
    <p:extLst>
      <p:ext uri="{BB962C8B-B14F-4D97-AF65-F5344CB8AC3E}">
        <p14:creationId xmlns:p14="http://schemas.microsoft.com/office/powerpoint/2010/main" val="101339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07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Element Symbols to Know for this Course</a:t>
            </a:r>
            <a:endParaRPr lang="en-US" dirty="0"/>
          </a:p>
        </p:txBody>
      </p:sp>
      <p:sp>
        <p:nvSpPr>
          <p:cNvPr id="4" name="Content Placeholder 3"/>
          <p:cNvSpPr>
            <a:spLocks noGrp="1"/>
          </p:cNvSpPr>
          <p:nvPr>
            <p:ph sz="half" idx="1"/>
          </p:nvPr>
        </p:nvSpPr>
        <p:spPr/>
        <p:txBody>
          <a:bodyPr>
            <a:noAutofit/>
          </a:bodyPr>
          <a:lstStyle/>
          <a:p>
            <a:r>
              <a:rPr lang="en-US" sz="3600" dirty="0" smtClean="0">
                <a:solidFill>
                  <a:srgbClr val="FF0000"/>
                </a:solidFill>
              </a:rPr>
              <a:t>H</a:t>
            </a:r>
            <a:r>
              <a:rPr lang="en-US" sz="3600" dirty="0" smtClean="0"/>
              <a:t> - Hydrogen</a:t>
            </a:r>
          </a:p>
          <a:p>
            <a:r>
              <a:rPr lang="en-US" sz="3600" dirty="0" smtClean="0">
                <a:solidFill>
                  <a:srgbClr val="FF0000"/>
                </a:solidFill>
              </a:rPr>
              <a:t>C</a:t>
            </a:r>
            <a:r>
              <a:rPr lang="en-US" sz="3600" dirty="0" smtClean="0"/>
              <a:t> - Carbon</a:t>
            </a:r>
          </a:p>
          <a:p>
            <a:r>
              <a:rPr lang="en-US" sz="3600" dirty="0" smtClean="0">
                <a:solidFill>
                  <a:srgbClr val="FF0000"/>
                </a:solidFill>
              </a:rPr>
              <a:t>N</a:t>
            </a:r>
            <a:r>
              <a:rPr lang="en-US" sz="3600" dirty="0" smtClean="0"/>
              <a:t> - Nitrogen</a:t>
            </a:r>
          </a:p>
          <a:p>
            <a:r>
              <a:rPr lang="en-US" sz="3600" dirty="0" smtClean="0">
                <a:solidFill>
                  <a:srgbClr val="FF0000"/>
                </a:solidFill>
              </a:rPr>
              <a:t>O</a:t>
            </a:r>
            <a:r>
              <a:rPr lang="en-US" sz="3600" dirty="0" smtClean="0"/>
              <a:t> - Oxygen</a:t>
            </a:r>
          </a:p>
          <a:p>
            <a:r>
              <a:rPr lang="en-US" sz="3600" dirty="0" smtClean="0">
                <a:solidFill>
                  <a:srgbClr val="FF0000"/>
                </a:solidFill>
              </a:rPr>
              <a:t>Na</a:t>
            </a:r>
            <a:r>
              <a:rPr lang="en-US" sz="3600" dirty="0" smtClean="0"/>
              <a:t> – Sodiu</a:t>
            </a:r>
            <a:r>
              <a:rPr lang="en-US" sz="3600" dirty="0"/>
              <a:t>m</a:t>
            </a:r>
            <a:endParaRPr lang="en-US" sz="3600" dirty="0" smtClean="0"/>
          </a:p>
          <a:p>
            <a:r>
              <a:rPr lang="en-US" sz="3600" dirty="0" smtClean="0">
                <a:solidFill>
                  <a:srgbClr val="FF0000"/>
                </a:solidFill>
              </a:rPr>
              <a:t>P</a:t>
            </a:r>
            <a:r>
              <a:rPr lang="en-US" sz="3600" dirty="0" smtClean="0"/>
              <a:t> - Phosphorus</a:t>
            </a:r>
          </a:p>
          <a:p>
            <a:endParaRPr lang="en-US" sz="3600" dirty="0"/>
          </a:p>
        </p:txBody>
      </p:sp>
      <p:sp>
        <p:nvSpPr>
          <p:cNvPr id="5" name="Content Placeholder 4"/>
          <p:cNvSpPr>
            <a:spLocks noGrp="1"/>
          </p:cNvSpPr>
          <p:nvPr>
            <p:ph sz="half" idx="2"/>
          </p:nvPr>
        </p:nvSpPr>
        <p:spPr/>
        <p:txBody>
          <a:bodyPr>
            <a:normAutofit/>
          </a:bodyPr>
          <a:lstStyle/>
          <a:p>
            <a:r>
              <a:rPr lang="en-US" sz="3600" dirty="0" smtClean="0">
                <a:solidFill>
                  <a:srgbClr val="FF0000"/>
                </a:solidFill>
              </a:rPr>
              <a:t>S</a:t>
            </a:r>
            <a:r>
              <a:rPr lang="en-US" sz="3600" dirty="0" smtClean="0"/>
              <a:t> - Sulfur</a:t>
            </a:r>
          </a:p>
          <a:p>
            <a:r>
              <a:rPr lang="en-US" sz="3600" dirty="0" smtClean="0">
                <a:solidFill>
                  <a:srgbClr val="FF0000"/>
                </a:solidFill>
              </a:rPr>
              <a:t>Cl</a:t>
            </a:r>
            <a:r>
              <a:rPr lang="en-US" sz="3600" dirty="0" smtClean="0"/>
              <a:t> - Chlorine</a:t>
            </a:r>
          </a:p>
          <a:p>
            <a:r>
              <a:rPr lang="en-US" sz="3600" dirty="0" smtClean="0">
                <a:solidFill>
                  <a:srgbClr val="FF0000"/>
                </a:solidFill>
              </a:rPr>
              <a:t>K</a:t>
            </a:r>
            <a:r>
              <a:rPr lang="en-US" sz="3600" dirty="0" smtClean="0"/>
              <a:t> - Potassium</a:t>
            </a:r>
          </a:p>
          <a:p>
            <a:r>
              <a:rPr lang="en-US" sz="3600" dirty="0" smtClean="0">
                <a:solidFill>
                  <a:srgbClr val="FF0000"/>
                </a:solidFill>
              </a:rPr>
              <a:t>Ca</a:t>
            </a:r>
            <a:r>
              <a:rPr lang="en-US" sz="3600" dirty="0" smtClean="0"/>
              <a:t> - Calcium</a:t>
            </a:r>
            <a:endParaRPr lang="en-US" sz="3600" dirty="0"/>
          </a:p>
        </p:txBody>
      </p:sp>
    </p:spTree>
    <p:extLst>
      <p:ext uri="{BB962C8B-B14F-4D97-AF65-F5344CB8AC3E}">
        <p14:creationId xmlns:p14="http://schemas.microsoft.com/office/powerpoint/2010/main" val="1590383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Matter</a:t>
            </a:r>
            <a:endParaRPr lang="en-US" dirty="0"/>
          </a:p>
        </p:txBody>
      </p:sp>
      <p:sp>
        <p:nvSpPr>
          <p:cNvPr id="3" name="Content Placeholder 2"/>
          <p:cNvSpPr>
            <a:spLocks noGrp="1"/>
          </p:cNvSpPr>
          <p:nvPr>
            <p:ph idx="1"/>
          </p:nvPr>
        </p:nvSpPr>
        <p:spPr/>
        <p:txBody>
          <a:bodyPr/>
          <a:lstStyle/>
          <a:p>
            <a:r>
              <a:rPr lang="en-US" b="1" dirty="0" smtClean="0"/>
              <a:t>Matter</a:t>
            </a:r>
            <a:r>
              <a:rPr lang="en-US" dirty="0" smtClean="0"/>
              <a:t> – anything that has mass &amp; occupies space</a:t>
            </a:r>
          </a:p>
          <a:p>
            <a:r>
              <a:rPr lang="en-US" b="1" dirty="0" smtClean="0"/>
              <a:t>Elements</a:t>
            </a:r>
            <a:r>
              <a:rPr lang="en-US" dirty="0" smtClean="0"/>
              <a:t> – basic building blocks of matter</a:t>
            </a:r>
          </a:p>
          <a:p>
            <a:r>
              <a:rPr lang="en-US" b="1" dirty="0" smtClean="0"/>
              <a:t>Atom</a:t>
            </a:r>
            <a:r>
              <a:rPr lang="en-US" dirty="0" smtClean="0"/>
              <a:t> – smallest possible piece of an element</a:t>
            </a:r>
          </a:p>
          <a:p>
            <a:pPr eaLnBrk="1" hangingPunct="1"/>
            <a:endParaRPr lang="en-US" dirty="0" smtClean="0"/>
          </a:p>
          <a:p>
            <a:pPr eaLnBrk="1" hangingPunct="1"/>
            <a:r>
              <a:rPr lang="en-US" dirty="0" smtClean="0"/>
              <a:t>Atoms are composed of</a:t>
            </a:r>
          </a:p>
          <a:p>
            <a:pPr lvl="1" eaLnBrk="1" hangingPunct="1"/>
            <a:r>
              <a:rPr lang="en-US" b="1" dirty="0" smtClean="0"/>
              <a:t>Electrons</a:t>
            </a:r>
            <a:r>
              <a:rPr lang="en-US" dirty="0" smtClean="0"/>
              <a:t>: negatively charged particles</a:t>
            </a:r>
          </a:p>
          <a:p>
            <a:pPr lvl="1" eaLnBrk="1" hangingPunct="1"/>
            <a:r>
              <a:rPr lang="en-US" b="1" dirty="0" smtClean="0"/>
              <a:t>Protons</a:t>
            </a:r>
            <a:r>
              <a:rPr lang="en-US" dirty="0" smtClean="0"/>
              <a:t>: positively charged particles</a:t>
            </a:r>
          </a:p>
          <a:p>
            <a:pPr lvl="1" eaLnBrk="1" hangingPunct="1"/>
            <a:r>
              <a:rPr lang="en-US" b="1" dirty="0" smtClean="0"/>
              <a:t>Neutrons</a:t>
            </a:r>
            <a:r>
              <a:rPr lang="en-US" dirty="0" smtClean="0"/>
              <a:t>: uncharged particles</a:t>
            </a:r>
          </a:p>
          <a:p>
            <a:endParaRPr lang="en-US" dirty="0"/>
          </a:p>
        </p:txBody>
      </p:sp>
    </p:spTree>
    <p:extLst>
      <p:ext uri="{BB962C8B-B14F-4D97-AF65-F5344CB8AC3E}">
        <p14:creationId xmlns:p14="http://schemas.microsoft.com/office/powerpoint/2010/main" val="1446788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a:t>
            </a:r>
            <a:endParaRPr lang="en-US" b="1" dirty="0"/>
          </a:p>
        </p:txBody>
      </p:sp>
      <p:sp>
        <p:nvSpPr>
          <p:cNvPr id="3" name="Content Placeholder 2"/>
          <p:cNvSpPr>
            <a:spLocks noGrp="1"/>
          </p:cNvSpPr>
          <p:nvPr>
            <p:ph sz="half" idx="1"/>
          </p:nvPr>
        </p:nvSpPr>
        <p:spPr/>
        <p:txBody>
          <a:bodyPr/>
          <a:lstStyle/>
          <a:p>
            <a:r>
              <a:rPr lang="en-US" b="1" dirty="0" smtClean="0"/>
              <a:t>Why Algebra?</a:t>
            </a:r>
          </a:p>
          <a:p>
            <a:pPr lvl="1"/>
            <a:r>
              <a:rPr lang="en-US" dirty="0" smtClean="0"/>
              <a:t>Solve equations</a:t>
            </a:r>
          </a:p>
          <a:p>
            <a:pPr lvl="1"/>
            <a:r>
              <a:rPr lang="en-US" dirty="0" smtClean="0"/>
              <a:t>Critical thinking</a:t>
            </a:r>
          </a:p>
          <a:p>
            <a:pPr lvl="1"/>
            <a:r>
              <a:rPr lang="en-US" dirty="0" smtClean="0"/>
              <a:t>Scientific notation</a:t>
            </a:r>
          </a:p>
          <a:p>
            <a:pPr lvl="1"/>
            <a:r>
              <a:rPr lang="en-US" dirty="0" smtClean="0"/>
              <a:t>Metric system</a:t>
            </a:r>
          </a:p>
        </p:txBody>
      </p:sp>
      <p:sp>
        <p:nvSpPr>
          <p:cNvPr id="4" name="Content Placeholder 3"/>
          <p:cNvSpPr>
            <a:spLocks noGrp="1"/>
          </p:cNvSpPr>
          <p:nvPr>
            <p:ph sz="half" idx="2"/>
          </p:nvPr>
        </p:nvSpPr>
        <p:spPr/>
        <p:txBody>
          <a:bodyPr/>
          <a:lstStyle/>
          <a:p>
            <a:r>
              <a:rPr lang="en-US" b="1" dirty="0" smtClean="0"/>
              <a:t>Why Chemistry?</a:t>
            </a:r>
          </a:p>
          <a:p>
            <a:pPr lvl="1"/>
            <a:r>
              <a:rPr lang="en-US" dirty="0" smtClean="0"/>
              <a:t>Everything is made of chemicals</a:t>
            </a:r>
          </a:p>
          <a:p>
            <a:pPr lvl="1"/>
            <a:r>
              <a:rPr lang="en-US" dirty="0" smtClean="0"/>
              <a:t>Biochemical reactions</a:t>
            </a:r>
          </a:p>
          <a:p>
            <a:pPr lvl="1"/>
            <a:r>
              <a:rPr lang="en-US" dirty="0" smtClean="0"/>
              <a:t>pH ranges</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6873" y="4876800"/>
            <a:ext cx="609600" cy="609600"/>
          </a:xfrm>
          <a:prstGeom prst="rect">
            <a:avLst/>
          </a:prstGeom>
        </p:spPr>
      </p:pic>
    </p:spTree>
    <p:extLst>
      <p:ext uri="{BB962C8B-B14F-4D97-AF65-F5344CB8AC3E}">
        <p14:creationId xmlns:p14="http://schemas.microsoft.com/office/powerpoint/2010/main" val="408331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1697" fill="hold"/>
                                        <p:tgtEl>
                                          <p:spTgt spid="5"/>
                                        </p:tgtEl>
                                      </p:cBhvr>
                                    </p:cmd>
                                  </p:childTnLst>
                                </p:cTn>
                              </p:par>
                            </p:childTnLst>
                          </p:cTn>
                        </p:par>
                      </p:childTnLst>
                    </p:cTn>
                  </p:par>
                </p:childTnLst>
              </p:cTn>
              <p:nextCondLst>
                <p:cond evt="onClick" delay="0">
                  <p:tgtEl>
                    <p:spTgt spid="5"/>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152400" y="8906"/>
            <a:ext cx="8229600" cy="1143000"/>
          </a:xfrm>
        </p:spPr>
        <p:txBody>
          <a:bodyPr/>
          <a:lstStyle/>
          <a:p>
            <a:r>
              <a:rPr lang="en-US" dirty="0" smtClean="0"/>
              <a:t>Basic Atomic Structure</a:t>
            </a:r>
          </a:p>
        </p:txBody>
      </p:sp>
      <p:sp>
        <p:nvSpPr>
          <p:cNvPr id="3" name="Content Placeholder 2"/>
          <p:cNvSpPr>
            <a:spLocks noGrp="1"/>
          </p:cNvSpPr>
          <p:nvPr>
            <p:ph idx="1"/>
          </p:nvPr>
        </p:nvSpPr>
        <p:spPr>
          <a:xfrm>
            <a:off x="76200" y="3429000"/>
            <a:ext cx="9144000" cy="3429000"/>
          </a:xfrm>
        </p:spPr>
        <p:txBody>
          <a:bodyPr/>
          <a:lstStyle/>
          <a:p>
            <a:r>
              <a:rPr lang="en-US" sz="2400" dirty="0" smtClean="0"/>
              <a:t>Atoms – made of protons (+1),  neutrons (0), &amp; electrons (–1)</a:t>
            </a:r>
          </a:p>
          <a:p>
            <a:pPr lvl="1"/>
            <a:r>
              <a:rPr lang="en-US" b="1" dirty="0" smtClean="0"/>
              <a:t>nucleus</a:t>
            </a:r>
            <a:r>
              <a:rPr lang="en-US" dirty="0" smtClean="0"/>
              <a:t> – center of atom</a:t>
            </a:r>
          </a:p>
          <a:p>
            <a:pPr lvl="2"/>
            <a:r>
              <a:rPr lang="en-US" dirty="0" smtClean="0"/>
              <a:t>contains protons &amp; neutrons (positive)</a:t>
            </a:r>
          </a:p>
          <a:p>
            <a:pPr lvl="1"/>
            <a:r>
              <a:rPr lang="en-US" dirty="0" smtClean="0"/>
              <a:t>electrons move around outside the nucleus, creating an electron cloud</a:t>
            </a:r>
          </a:p>
          <a:p>
            <a:pPr lvl="2"/>
            <a:r>
              <a:rPr lang="en-US" dirty="0" smtClean="0"/>
              <a:t>negative electrons attracted to positive nucleus</a:t>
            </a:r>
          </a:p>
          <a:p>
            <a:pPr lvl="2"/>
            <a:r>
              <a:rPr lang="en-US" dirty="0" smtClean="0"/>
              <a:t>electrons can’t leave atom without input of energy</a:t>
            </a:r>
          </a:p>
        </p:txBody>
      </p:sp>
      <p:pic>
        <p:nvPicPr>
          <p:cNvPr id="6" name="Picture Placeholder 1" descr="OSC_Microbio_00_AA_atom.jpg"/>
          <p:cNvPicPr>
            <a:picLocks noChangeAspect="1"/>
          </p:cNvPicPr>
          <p:nvPr/>
        </p:nvPicPr>
        <p:blipFill>
          <a:blip r:embed="rId5">
            <a:extLst>
              <a:ext uri="{28A0092B-C50C-407E-A947-70E740481C1C}">
                <a14:useLocalDpi xmlns:a14="http://schemas.microsoft.com/office/drawing/2010/main" val="0"/>
              </a:ext>
            </a:extLst>
          </a:blip>
          <a:srcRect l="-21413" r="-21413"/>
          <a:stretch>
            <a:fillRect/>
          </a:stretch>
        </p:blipFill>
        <p:spPr>
          <a:xfrm>
            <a:off x="1128157" y="988499"/>
            <a:ext cx="5867400" cy="254701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562600"/>
            <a:ext cx="609600" cy="609600"/>
          </a:xfrm>
          <a:prstGeom prst="rect">
            <a:avLst/>
          </a:prstGeom>
        </p:spPr>
      </p:pic>
    </p:spTree>
    <p:extLst>
      <p:ext uri="{BB962C8B-B14F-4D97-AF65-F5344CB8AC3E}">
        <p14:creationId xmlns:p14="http://schemas.microsoft.com/office/powerpoint/2010/main" val="42424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3489"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6" y="-2969"/>
            <a:ext cx="8229600" cy="1143000"/>
          </a:xfrm>
        </p:spPr>
        <p:txBody>
          <a:bodyPr/>
          <a:lstStyle/>
          <a:p>
            <a:r>
              <a:rPr lang="en-US" dirty="0" smtClean="0"/>
              <a:t>Elemental Properties</a:t>
            </a:r>
            <a:endParaRPr lang="en-US" dirty="0"/>
          </a:p>
        </p:txBody>
      </p:sp>
      <p:sp>
        <p:nvSpPr>
          <p:cNvPr id="3" name="Content Placeholder 2"/>
          <p:cNvSpPr>
            <a:spLocks noGrp="1"/>
          </p:cNvSpPr>
          <p:nvPr>
            <p:ph idx="1"/>
          </p:nvPr>
        </p:nvSpPr>
        <p:spPr>
          <a:xfrm>
            <a:off x="167294" y="1219200"/>
            <a:ext cx="3430587" cy="5867400"/>
          </a:xfrm>
        </p:spPr>
        <p:txBody>
          <a:bodyPr/>
          <a:lstStyle/>
          <a:p>
            <a:r>
              <a:rPr lang="en-US" b="1" dirty="0" smtClean="0"/>
              <a:t>Atomic Number </a:t>
            </a:r>
            <a:r>
              <a:rPr lang="en-US" dirty="0" smtClean="0"/>
              <a:t>– number of protons</a:t>
            </a:r>
          </a:p>
          <a:p>
            <a:pPr lvl="1"/>
            <a:r>
              <a:rPr lang="en-US" dirty="0" smtClean="0"/>
              <a:t>Defines an element</a:t>
            </a:r>
          </a:p>
          <a:p>
            <a:r>
              <a:rPr lang="en-US" b="1" dirty="0" smtClean="0"/>
              <a:t>Mass Number </a:t>
            </a:r>
            <a:r>
              <a:rPr lang="en-US" dirty="0" smtClean="0"/>
              <a:t>(atomic weight) – number of protons and neutrons</a:t>
            </a:r>
          </a:p>
          <a:p>
            <a:pPr lvl="1"/>
            <a:r>
              <a:rPr lang="en-US" dirty="0" smtClean="0"/>
              <a:t>Almost every element will have an isotope (a version of the element with more neutrons)</a:t>
            </a:r>
            <a:endParaRPr lang="en-US" dirty="0"/>
          </a:p>
        </p:txBody>
      </p:sp>
      <p:pic>
        <p:nvPicPr>
          <p:cNvPr id="4" name="Picture 9" descr="table_02_01_unlabeled"/>
          <p:cNvPicPr>
            <a:picLocks noChangeAspect="1" noChangeArrowheads="1"/>
          </p:cNvPicPr>
          <p:nvPr/>
        </p:nvPicPr>
        <p:blipFill rotWithShape="1">
          <a:blip r:embed="rId5" cstate="print"/>
          <a:srcRect l="3600" t="6195" r="4111" b="11420"/>
          <a:stretch/>
        </p:blipFill>
        <p:spPr bwMode="auto">
          <a:xfrm>
            <a:off x="3657600" y="1154243"/>
            <a:ext cx="5257800" cy="5216578"/>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1700" y="228600"/>
            <a:ext cx="609600" cy="609600"/>
          </a:xfrm>
          <a:prstGeom prst="rect">
            <a:avLst/>
          </a:prstGeom>
        </p:spPr>
      </p:pic>
    </p:spTree>
    <p:extLst>
      <p:ext uri="{BB962C8B-B14F-4D97-AF65-F5344CB8AC3E}">
        <p14:creationId xmlns:p14="http://schemas.microsoft.com/office/powerpoint/2010/main" val="3298684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Problems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Sodium has an atomic number of 11 and a mass number of 23. How many neutrons are in its nucleus?</a:t>
            </a:r>
          </a:p>
          <a:p>
            <a:pPr marL="514350" indent="-514350">
              <a:buFont typeface="+mj-lt"/>
              <a:buAutoNum type="arabicPeriod"/>
            </a:pPr>
            <a:r>
              <a:rPr lang="en-US" dirty="0" smtClean="0"/>
              <a:t>Chlorine has an atomic number of 17 and a mass number 35. Assuming an overall neutral charge, how many electrons are present?</a:t>
            </a:r>
          </a:p>
          <a:p>
            <a:pPr marL="514350" indent="-514350">
              <a:buFont typeface="+mj-lt"/>
              <a:buAutoNum type="arabicPeriod"/>
            </a:pPr>
            <a:r>
              <a:rPr lang="en-US" dirty="0" smtClean="0"/>
              <a:t>Element X has an atomic number of 30 and a mass number of 70. Assuming an overall neutral charge, how many protons are present?</a:t>
            </a:r>
          </a:p>
          <a:p>
            <a:pPr marL="514350" indent="-514350">
              <a:buFont typeface="+mj-lt"/>
              <a:buAutoNum type="arabicPeriod"/>
            </a:pPr>
            <a:endParaRPr lang="en-US" dirty="0"/>
          </a:p>
        </p:txBody>
      </p:sp>
    </p:spTree>
    <p:extLst>
      <p:ext uri="{BB962C8B-B14F-4D97-AF65-F5344CB8AC3E}">
        <p14:creationId xmlns:p14="http://schemas.microsoft.com/office/powerpoint/2010/main" val="61211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3">
                                            <p:txEl>
                                              <p:pRg st="1" end="1"/>
                                            </p:txEl>
                                          </p:spTgt>
                                        </p:tgtEl>
                                      </p:cBhvr>
                                    </p:animEffect>
                                    <p:set>
                                      <p:cBhvr>
                                        <p:cTn id="21"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8229600" cy="1143000"/>
          </a:xfrm>
        </p:spPr>
        <p:txBody>
          <a:bodyPr/>
          <a:lstStyle/>
          <a:p>
            <a:r>
              <a:rPr lang="en-US" dirty="0" smtClean="0"/>
              <a:t>Covalent Bonds</a:t>
            </a:r>
          </a:p>
        </p:txBody>
      </p:sp>
      <p:sp>
        <p:nvSpPr>
          <p:cNvPr id="3" name="Content Placeholder 2"/>
          <p:cNvSpPr>
            <a:spLocks noGrp="1"/>
          </p:cNvSpPr>
          <p:nvPr>
            <p:ph idx="1"/>
          </p:nvPr>
        </p:nvSpPr>
        <p:spPr>
          <a:xfrm>
            <a:off x="152400" y="1371600"/>
            <a:ext cx="5335587" cy="5867400"/>
          </a:xfrm>
        </p:spPr>
        <p:txBody>
          <a:bodyPr/>
          <a:lstStyle/>
          <a:p>
            <a:r>
              <a:rPr lang="en-US" dirty="0" smtClean="0"/>
              <a:t>When atoms come together to form molecules, it’s always the valence electrons that interact</a:t>
            </a:r>
          </a:p>
          <a:p>
            <a:pPr lvl="1"/>
            <a:r>
              <a:rPr lang="en-US" b="1" dirty="0" smtClean="0"/>
              <a:t>valence electrons </a:t>
            </a:r>
            <a:r>
              <a:rPr lang="en-US" dirty="0" smtClean="0"/>
              <a:t>– in outer shell</a:t>
            </a:r>
          </a:p>
          <a:p>
            <a:r>
              <a:rPr lang="en-US" b="1" dirty="0" smtClean="0"/>
              <a:t>Covalent bond </a:t>
            </a:r>
            <a:r>
              <a:rPr lang="en-US" dirty="0" smtClean="0"/>
              <a:t>–results from valence electrons being shared between two nuclei; bond holds molecules together</a:t>
            </a:r>
          </a:p>
          <a:p>
            <a:pPr lvl="1"/>
            <a:r>
              <a:rPr lang="en-US" u="sng" dirty="0" smtClean="0"/>
              <a:t>electrons are shared</a:t>
            </a:r>
          </a:p>
          <a:p>
            <a:pPr lvl="1"/>
            <a:r>
              <a:rPr lang="en-US" dirty="0" smtClean="0"/>
              <a:t>very strong bond</a:t>
            </a:r>
          </a:p>
          <a:p>
            <a:pPr lvl="1"/>
            <a:r>
              <a:rPr lang="en-US" dirty="0" smtClean="0"/>
              <a:t>generally between nonmetals</a:t>
            </a:r>
          </a:p>
          <a:p>
            <a:pPr marL="457200" lvl="1" indent="0">
              <a:buNone/>
            </a:pPr>
            <a:endParaRPr lang="en-US" dirty="0" smtClean="0"/>
          </a:p>
        </p:txBody>
      </p:sp>
      <p:pic>
        <p:nvPicPr>
          <p:cNvPr id="9220" name="Picture 3" descr="05_170_a_FIG"/>
          <p:cNvPicPr>
            <a:picLocks noChangeAspect="1" noChangeArrowheads="1"/>
          </p:cNvPicPr>
          <p:nvPr/>
        </p:nvPicPr>
        <p:blipFill>
          <a:blip r:embed="rId5" cstate="print"/>
          <a:srcRect b="4314"/>
          <a:stretch>
            <a:fillRect/>
          </a:stretch>
        </p:blipFill>
        <p:spPr bwMode="auto">
          <a:xfrm>
            <a:off x="5562600" y="2355891"/>
            <a:ext cx="3276600" cy="3257550"/>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0800" y="533400"/>
            <a:ext cx="609600" cy="609600"/>
          </a:xfrm>
          <a:prstGeom prst="rect">
            <a:avLst/>
          </a:prstGeom>
        </p:spPr>
      </p:pic>
    </p:spTree>
    <p:extLst>
      <p:ext uri="{BB962C8B-B14F-4D97-AF65-F5344CB8AC3E}">
        <p14:creationId xmlns:p14="http://schemas.microsoft.com/office/powerpoint/2010/main" val="7913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8201" fill="hold"/>
                                        <p:tgtEl>
                                          <p:spTgt spid="5"/>
                                        </p:tgtEl>
                                      </p:cBhvr>
                                    </p:cmd>
                                  </p:childTnLst>
                                </p:cTn>
                              </p:par>
                            </p:childTnLst>
                          </p:cTn>
                        </p:par>
                      </p:childTnLst>
                    </p:cTn>
                  </p:par>
                </p:childTnLst>
              </p:cTn>
              <p:nextCondLst>
                <p:cond evt="onClick" delay="0">
                  <p:tgtEl>
                    <p:spTgt spid="5"/>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834" y="0"/>
            <a:ext cx="8229600" cy="1143000"/>
          </a:xfrm>
        </p:spPr>
        <p:txBody>
          <a:bodyPr>
            <a:normAutofit fontScale="90000"/>
          </a:bodyPr>
          <a:lstStyle/>
          <a:p>
            <a:r>
              <a:rPr lang="en-US" dirty="0" smtClean="0"/>
              <a:t>Ionic Bonds – Transferring Electrons</a:t>
            </a:r>
          </a:p>
        </p:txBody>
      </p:sp>
      <p:sp>
        <p:nvSpPr>
          <p:cNvPr id="3" name="Content Placeholder 2"/>
          <p:cNvSpPr>
            <a:spLocks noGrp="1"/>
          </p:cNvSpPr>
          <p:nvPr>
            <p:ph idx="1"/>
          </p:nvPr>
        </p:nvSpPr>
        <p:spPr>
          <a:xfrm>
            <a:off x="227013" y="838200"/>
            <a:ext cx="8683625" cy="3429000"/>
          </a:xfrm>
        </p:spPr>
        <p:txBody>
          <a:bodyPr/>
          <a:lstStyle/>
          <a:p>
            <a:r>
              <a:rPr lang="en-US" b="1" dirty="0" smtClean="0"/>
              <a:t>Ionic bond </a:t>
            </a:r>
            <a:r>
              <a:rPr lang="en-US" dirty="0" smtClean="0"/>
              <a:t>– a bond between two ions, formed when atoms of one give up electrons and the atoms of the other accept electrons</a:t>
            </a:r>
          </a:p>
          <a:p>
            <a:pPr lvl="1"/>
            <a:r>
              <a:rPr lang="en-US" u="sng" dirty="0" smtClean="0"/>
              <a:t>electrons are transferred</a:t>
            </a:r>
            <a:r>
              <a:rPr lang="en-US" dirty="0" smtClean="0"/>
              <a:t>, NOT shared</a:t>
            </a:r>
            <a:endParaRPr lang="en-US" u="sng" dirty="0" smtClean="0"/>
          </a:p>
          <a:p>
            <a:pPr lvl="2"/>
            <a:r>
              <a:rPr lang="en-US" dirty="0" smtClean="0"/>
              <a:t>electrons lost by metal, gained by nonmetal</a:t>
            </a:r>
          </a:p>
          <a:p>
            <a:pPr lvl="1"/>
            <a:r>
              <a:rPr lang="en-US" dirty="0" smtClean="0"/>
              <a:t>oppositely charged ions attract each other</a:t>
            </a:r>
          </a:p>
          <a:p>
            <a:pPr lvl="1"/>
            <a:r>
              <a:rPr lang="en-US" dirty="0" smtClean="0"/>
              <a:t>moderately strong bond</a:t>
            </a:r>
          </a:p>
        </p:txBody>
      </p:sp>
      <p:pic>
        <p:nvPicPr>
          <p:cNvPr id="5" name="Picture 17" descr="C:\Users\Denise Steele\Documents\Teaching\River Valley Community College\Biology I\extras from book\Chapter_02\B_Jpegs_of_Art_and_Photos\02_Labeled_Art_and_Photos\02_07aIonicBondSalt_2-L.jpg"/>
          <p:cNvPicPr>
            <a:picLocks noChangeAspect="1" noChangeArrowheads="1"/>
          </p:cNvPicPr>
          <p:nvPr/>
        </p:nvPicPr>
        <p:blipFill>
          <a:blip r:embed="rId5" cstate="print"/>
          <a:srcRect l="48598" b="5035"/>
          <a:stretch>
            <a:fillRect/>
          </a:stretch>
        </p:blipFill>
        <p:spPr bwMode="auto">
          <a:xfrm>
            <a:off x="4572000" y="3886200"/>
            <a:ext cx="3984625" cy="2971800"/>
          </a:xfrm>
          <a:prstGeom prst="rect">
            <a:avLst/>
          </a:prstGeom>
          <a:noFill/>
          <a:ln w="9525">
            <a:noFill/>
            <a:miter lim="800000"/>
            <a:headEnd/>
            <a:tailEnd/>
          </a:ln>
        </p:spPr>
      </p:pic>
      <p:pic>
        <p:nvPicPr>
          <p:cNvPr id="8" name="Picture 17" descr="C:\Users\Denise Steele\Documents\Teaching\River Valley Community College\Biology I\extras from book\Chapter_02\B_Jpegs_of_Art_and_Photos\02_Labeled_Art_and_Photos\02_07aIonicBondSalt_2-L.jpg"/>
          <p:cNvPicPr>
            <a:picLocks noChangeAspect="1" noChangeArrowheads="1"/>
          </p:cNvPicPr>
          <p:nvPr/>
        </p:nvPicPr>
        <p:blipFill>
          <a:blip r:embed="rId5" cstate="print"/>
          <a:srcRect r="51402" b="5035"/>
          <a:stretch>
            <a:fillRect/>
          </a:stretch>
        </p:blipFill>
        <p:spPr bwMode="auto">
          <a:xfrm>
            <a:off x="825500" y="3886200"/>
            <a:ext cx="3767138" cy="2971800"/>
          </a:xfrm>
          <a:prstGeom prst="rect">
            <a:avLst/>
          </a:prstGeom>
          <a:noFill/>
          <a:ln w="9525">
            <a:noFill/>
            <a:miter lim="800000"/>
            <a:headEnd/>
            <a:tailEnd/>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2572871"/>
            <a:ext cx="609600" cy="609600"/>
          </a:xfrm>
          <a:prstGeom prst="rect">
            <a:avLst/>
          </a:prstGeom>
        </p:spPr>
      </p:pic>
    </p:spTree>
    <p:extLst>
      <p:ext uri="{BB962C8B-B14F-4D97-AF65-F5344CB8AC3E}">
        <p14:creationId xmlns:p14="http://schemas.microsoft.com/office/powerpoint/2010/main" val="15528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6190" fill="hold"/>
                                        <p:tgtEl>
                                          <p:spTgt spid="6"/>
                                        </p:tgtEl>
                                      </p:cBhvr>
                                    </p:cmd>
                                  </p:childTnLst>
                                </p:cTn>
                              </p:par>
                            </p:childTnLst>
                          </p:cTn>
                        </p:par>
                      </p:childTnLst>
                    </p:cTn>
                  </p:par>
                </p:childTnLst>
              </p:cTn>
              <p:nextCondLst>
                <p:cond evt="onClick" delay="0">
                  <p:tgtEl>
                    <p:spTgt spid="6"/>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a:xfrm>
            <a:off x="0" y="-76200"/>
            <a:ext cx="8229600" cy="1143000"/>
          </a:xfrm>
        </p:spPr>
        <p:txBody>
          <a:bodyPr/>
          <a:lstStyle/>
          <a:p>
            <a:pPr eaLnBrk="1" hangingPunct="1"/>
            <a:r>
              <a:rPr lang="en-US" dirty="0" smtClean="0"/>
              <a:t>Hydrogen Bonds</a:t>
            </a:r>
          </a:p>
        </p:txBody>
      </p:sp>
      <p:sp>
        <p:nvSpPr>
          <p:cNvPr id="5124" name="Rectangle 8"/>
          <p:cNvSpPr>
            <a:spLocks noGrp="1" noChangeArrowheads="1"/>
          </p:cNvSpPr>
          <p:nvPr>
            <p:ph idx="1"/>
          </p:nvPr>
        </p:nvSpPr>
        <p:spPr>
          <a:xfrm>
            <a:off x="152400" y="1475907"/>
            <a:ext cx="8683625" cy="5257800"/>
          </a:xfrm>
        </p:spPr>
        <p:txBody>
          <a:bodyPr/>
          <a:lstStyle/>
          <a:p>
            <a:r>
              <a:rPr lang="en-US" b="1" dirty="0" smtClean="0"/>
              <a:t>Hydrogen bond</a:t>
            </a:r>
            <a:r>
              <a:rPr lang="en-US" dirty="0" smtClean="0"/>
              <a:t> – attraction between</a:t>
            </a:r>
            <a:r>
              <a:rPr lang="el-GR" dirty="0" smtClean="0"/>
              <a:t> δ</a:t>
            </a:r>
            <a:r>
              <a:rPr lang="en-US" dirty="0" smtClean="0"/>
              <a:t>+ H covalently bonded to O, N, or F and </a:t>
            </a:r>
            <a:r>
              <a:rPr lang="el-GR" dirty="0" smtClean="0"/>
              <a:t>δ</a:t>
            </a:r>
            <a:r>
              <a:rPr lang="en-US" dirty="0" smtClean="0"/>
              <a:t>– O, N, or F of another molecule</a:t>
            </a:r>
          </a:p>
          <a:p>
            <a:r>
              <a:rPr lang="en-US" dirty="0" smtClean="0"/>
              <a:t>Hydrogen bonds:</a:t>
            </a:r>
          </a:p>
          <a:p>
            <a:pPr lvl="1"/>
            <a:r>
              <a:rPr lang="en-US" dirty="0" smtClean="0"/>
              <a:t>individually fairly weak</a:t>
            </a:r>
          </a:p>
          <a:p>
            <a:pPr lvl="1"/>
            <a:r>
              <a:rPr lang="en-US" dirty="0" smtClean="0"/>
              <a:t>collectively quite strong</a:t>
            </a:r>
          </a:p>
          <a:p>
            <a:pPr lvl="1">
              <a:spcAft>
                <a:spcPct val="0"/>
              </a:spcAft>
            </a:pPr>
            <a:r>
              <a:rPr lang="en-US" dirty="0" smtClean="0"/>
              <a:t>responsible for unique</a:t>
            </a:r>
          </a:p>
          <a:p>
            <a:pPr lvl="1">
              <a:buFont typeface="Calibri" pitchFamily="34" charset="0"/>
              <a:buNone/>
            </a:pPr>
            <a:r>
              <a:rPr lang="en-US" dirty="0" smtClean="0"/>
              <a:t>	properties of water</a:t>
            </a:r>
          </a:p>
        </p:txBody>
      </p:sp>
      <p:pic>
        <p:nvPicPr>
          <p:cNvPr id="4" name="Picture Placeholder 1" descr="OSC_Microbio_00_AA_polar.jpg"/>
          <p:cNvPicPr>
            <a:picLocks noChangeAspect="1"/>
          </p:cNvPicPr>
          <p:nvPr/>
        </p:nvPicPr>
        <p:blipFill>
          <a:blip r:embed="rId3">
            <a:extLst>
              <a:ext uri="{28A0092B-C50C-407E-A947-70E740481C1C}">
                <a14:useLocalDpi xmlns:a14="http://schemas.microsoft.com/office/drawing/2010/main" val="0"/>
              </a:ext>
            </a:extLst>
          </a:blip>
          <a:srcRect l="-17834" r="-17834"/>
          <a:stretch>
            <a:fillRect/>
          </a:stretch>
        </p:blipFill>
        <p:spPr>
          <a:xfrm>
            <a:off x="3429000" y="4104807"/>
            <a:ext cx="5827911" cy="2529868"/>
          </a:xfrm>
          <a:prstGeom prst="rect">
            <a:avLst/>
          </a:prstGeom>
        </p:spPr>
      </p:pic>
    </p:spTree>
    <p:extLst>
      <p:ext uri="{BB962C8B-B14F-4D97-AF65-F5344CB8AC3E}">
        <p14:creationId xmlns:p14="http://schemas.microsoft.com/office/powerpoint/2010/main" val="421101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Dissociation of ions in water</a:t>
            </a:r>
            <a:endParaRPr lang="en-US" dirty="0"/>
          </a:p>
        </p:txBody>
      </p:sp>
      <p:pic>
        <p:nvPicPr>
          <p:cNvPr id="2" name="Picture Placeholder 1" descr="OSC_Microbio_00_AA_hydration.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1981" r="-51981"/>
          <a:stretch>
            <a:fillRect/>
          </a:stretch>
        </p:blipFill>
        <p:spPr>
          <a:xfrm>
            <a:off x="-1057649" y="838200"/>
            <a:ext cx="10811249" cy="4693110"/>
          </a:xfrm>
        </p:spPr>
      </p:pic>
      <p:sp>
        <p:nvSpPr>
          <p:cNvPr id="7" name="Text Placeholder 6"/>
          <p:cNvSpPr>
            <a:spLocks noGrp="1"/>
          </p:cNvSpPr>
          <p:nvPr>
            <p:ph type="body" sz="quarter" idx="14"/>
          </p:nvPr>
        </p:nvSpPr>
        <p:spPr>
          <a:xfrm>
            <a:off x="381000" y="5658961"/>
            <a:ext cx="8062912" cy="1166382"/>
          </a:xfrm>
        </p:spPr>
        <p:txBody>
          <a:bodyPr>
            <a:normAutofit/>
          </a:bodyPr>
          <a:lstStyle/>
          <a:p>
            <a:r>
              <a:rPr lang="en-US" sz="1600" dirty="0"/>
              <a:t>When table salt (NaCl) is mixed in water, spheres of hydration form around the ions.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811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Denise Steele\Documents\Teaching\River Valley Community College textbooks\Microbiology - Tortora\Chapter_02\B_JPEG_Images_and_Tables\a_Labeled\figure_02_06_labeled.jpg"/>
          <p:cNvPicPr>
            <a:picLocks noChangeAspect="1" noChangeArrowheads="1"/>
          </p:cNvPicPr>
          <p:nvPr/>
        </p:nvPicPr>
        <p:blipFill>
          <a:blip r:embed="rId3" cstate="print"/>
          <a:srcRect l="33334" r="34721" b="3764"/>
          <a:stretch>
            <a:fillRect/>
          </a:stretch>
        </p:blipFill>
        <p:spPr bwMode="auto">
          <a:xfrm>
            <a:off x="5556250" y="4343400"/>
            <a:ext cx="1354409" cy="2514600"/>
          </a:xfrm>
          <a:prstGeom prst="rect">
            <a:avLst/>
          </a:prstGeom>
          <a:noFill/>
          <a:ln w="9525">
            <a:noFill/>
            <a:miter lim="800000"/>
            <a:headEnd/>
            <a:tailEnd/>
          </a:ln>
        </p:spPr>
      </p:pic>
      <p:pic>
        <p:nvPicPr>
          <p:cNvPr id="18435" name="Picture 5" descr="C:\Users\Denise Steele\Documents\Teaching\River Valley Community College textbooks\Microbiology - Tortora\Chapter_02\B_JPEG_Images_and_Tables\a_Labeled\figure_02_06_labeled.jpg"/>
          <p:cNvPicPr>
            <a:picLocks noChangeAspect="1" noChangeArrowheads="1"/>
          </p:cNvPicPr>
          <p:nvPr/>
        </p:nvPicPr>
        <p:blipFill>
          <a:blip r:embed="rId3" cstate="print"/>
          <a:srcRect r="72221" b="3764"/>
          <a:stretch>
            <a:fillRect/>
          </a:stretch>
        </p:blipFill>
        <p:spPr bwMode="auto">
          <a:xfrm>
            <a:off x="3717925" y="4384392"/>
            <a:ext cx="1158875" cy="2473608"/>
          </a:xfrm>
          <a:prstGeom prst="rect">
            <a:avLst/>
          </a:prstGeom>
          <a:noFill/>
          <a:ln w="9525">
            <a:noFill/>
            <a:miter lim="800000"/>
            <a:headEnd/>
            <a:tailEnd/>
          </a:ln>
        </p:spPr>
      </p:pic>
      <p:pic>
        <p:nvPicPr>
          <p:cNvPr id="7" name="Picture 6" descr="C:\Users\Denise Steele\Documents\Teaching\River Valley Community College textbooks\Microbiology - Tortora\Chapter_02\B_JPEG_Images_and_Tables\a_Labeled\figure_02_06_labeled.jpg"/>
          <p:cNvPicPr>
            <a:picLocks noChangeAspect="1" noChangeArrowheads="1"/>
          </p:cNvPicPr>
          <p:nvPr/>
        </p:nvPicPr>
        <p:blipFill>
          <a:blip r:embed="rId3" cstate="print"/>
          <a:srcRect l="70833" b="3764"/>
          <a:stretch>
            <a:fillRect/>
          </a:stretch>
        </p:blipFill>
        <p:spPr bwMode="auto">
          <a:xfrm>
            <a:off x="7607300" y="4343400"/>
            <a:ext cx="1236856" cy="2514600"/>
          </a:xfrm>
          <a:prstGeom prst="rect">
            <a:avLst/>
          </a:prstGeom>
          <a:noFill/>
          <a:ln w="9525">
            <a:noFill/>
            <a:miter lim="800000"/>
            <a:headEnd/>
            <a:tailEnd/>
          </a:ln>
        </p:spPr>
      </p:pic>
      <p:sp>
        <p:nvSpPr>
          <p:cNvPr id="18437" name="Rectangle 10"/>
          <p:cNvSpPr>
            <a:spLocks noGrp="1" noChangeArrowheads="1"/>
          </p:cNvSpPr>
          <p:nvPr>
            <p:ph type="title"/>
          </p:nvPr>
        </p:nvSpPr>
        <p:spPr>
          <a:xfrm>
            <a:off x="-11875" y="37605"/>
            <a:ext cx="8229600" cy="1143000"/>
          </a:xfrm>
        </p:spPr>
        <p:txBody>
          <a:bodyPr/>
          <a:lstStyle/>
          <a:p>
            <a:pPr eaLnBrk="1" hangingPunct="1"/>
            <a:r>
              <a:rPr lang="en-US" dirty="0" smtClean="0"/>
              <a:t>Acids, Bases, and Salts</a:t>
            </a:r>
          </a:p>
        </p:txBody>
      </p:sp>
      <p:sp>
        <p:nvSpPr>
          <p:cNvPr id="3" name="Rectangle 11"/>
          <p:cNvSpPr>
            <a:spLocks noGrp="1" noChangeArrowheads="1"/>
          </p:cNvSpPr>
          <p:nvPr>
            <p:ph idx="1"/>
          </p:nvPr>
        </p:nvSpPr>
        <p:spPr>
          <a:xfrm>
            <a:off x="304800" y="1066800"/>
            <a:ext cx="8683625" cy="3657600"/>
          </a:xfrm>
        </p:spPr>
        <p:txBody>
          <a:bodyPr/>
          <a:lstStyle/>
          <a:p>
            <a:pPr eaLnBrk="1" hangingPunct="1"/>
            <a:r>
              <a:rPr lang="en-US" b="1" dirty="0" smtClean="0"/>
              <a:t>Acids</a:t>
            </a:r>
            <a:r>
              <a:rPr lang="en-US" dirty="0" smtClean="0"/>
              <a:t> – H</a:t>
            </a:r>
            <a:r>
              <a:rPr lang="en-US" baseline="30000" dirty="0" smtClean="0"/>
              <a:t>+</a:t>
            </a:r>
            <a:r>
              <a:rPr lang="en-US" dirty="0" smtClean="0"/>
              <a:t> donor; dissociate into one or more H</a:t>
            </a:r>
            <a:r>
              <a:rPr lang="en-US" baseline="30000" dirty="0" smtClean="0"/>
              <a:t>+</a:t>
            </a:r>
            <a:r>
              <a:rPr lang="en-US" dirty="0" smtClean="0"/>
              <a:t> </a:t>
            </a:r>
          </a:p>
          <a:p>
            <a:pPr eaLnBrk="1" hangingPunct="1">
              <a:buFont typeface="Wingdings" pitchFamily="2" charset="2"/>
              <a:buNone/>
            </a:pPr>
            <a:r>
              <a:rPr lang="en-US" dirty="0" smtClean="0"/>
              <a:t>		</a:t>
            </a:r>
            <a:r>
              <a:rPr lang="en-US" dirty="0" err="1" smtClean="0"/>
              <a:t>HCl</a:t>
            </a:r>
            <a:r>
              <a:rPr lang="en-US" dirty="0" smtClean="0"/>
              <a:t> </a:t>
            </a:r>
            <a:r>
              <a:rPr lang="en-US" dirty="0" smtClean="0">
                <a:sym typeface="Symbol" pitchFamily="18" charset="2"/>
              </a:rPr>
              <a:t> </a:t>
            </a:r>
            <a:r>
              <a:rPr lang="en-US" dirty="0" smtClean="0"/>
              <a:t>H</a:t>
            </a:r>
            <a:r>
              <a:rPr lang="en-US" baseline="30000" dirty="0" smtClean="0"/>
              <a:t>+</a:t>
            </a:r>
            <a:r>
              <a:rPr lang="en-US" dirty="0" smtClean="0"/>
              <a:t> + Cl</a:t>
            </a:r>
            <a:r>
              <a:rPr lang="en-US" baseline="30000" dirty="0" smtClean="0">
                <a:sym typeface="Symbol" pitchFamily="18" charset="2"/>
              </a:rPr>
              <a:t></a:t>
            </a:r>
            <a:r>
              <a:rPr lang="en-US" dirty="0" smtClean="0"/>
              <a:t> </a:t>
            </a:r>
          </a:p>
          <a:p>
            <a:pPr eaLnBrk="1" hangingPunct="1"/>
            <a:r>
              <a:rPr lang="en-US" b="1" dirty="0" smtClean="0"/>
              <a:t>Bases</a:t>
            </a:r>
            <a:r>
              <a:rPr lang="en-US" dirty="0" smtClean="0"/>
              <a:t> – H</a:t>
            </a:r>
            <a:r>
              <a:rPr lang="en-US" baseline="30000" dirty="0" smtClean="0"/>
              <a:t>+</a:t>
            </a:r>
            <a:r>
              <a:rPr lang="en-US" dirty="0" smtClean="0"/>
              <a:t> acceptor; dissociate into one or more OH</a:t>
            </a:r>
            <a:r>
              <a:rPr lang="en-US" baseline="30000" dirty="0" smtClean="0">
                <a:sym typeface="Symbol" pitchFamily="18" charset="2"/>
              </a:rPr>
              <a:t></a:t>
            </a:r>
            <a:r>
              <a:rPr lang="en-US" dirty="0" smtClean="0"/>
              <a:t> </a:t>
            </a:r>
          </a:p>
          <a:p>
            <a:pPr eaLnBrk="1" hangingPunct="1">
              <a:buFont typeface="Wingdings" pitchFamily="2" charset="2"/>
              <a:buNone/>
            </a:pPr>
            <a:r>
              <a:rPr lang="en-US" dirty="0" smtClean="0"/>
              <a:t>		</a:t>
            </a:r>
            <a:r>
              <a:rPr lang="en-US" dirty="0" err="1" smtClean="0"/>
              <a:t>NaOH</a:t>
            </a:r>
            <a:r>
              <a:rPr lang="en-US" dirty="0" smtClean="0"/>
              <a:t> </a:t>
            </a:r>
            <a:r>
              <a:rPr lang="en-US" dirty="0" smtClean="0">
                <a:sym typeface="Symbol" pitchFamily="18" charset="2"/>
              </a:rPr>
              <a:t> </a:t>
            </a:r>
            <a:r>
              <a:rPr lang="en-US" dirty="0" smtClean="0"/>
              <a:t>Na</a:t>
            </a:r>
            <a:r>
              <a:rPr lang="en-US" baseline="30000" dirty="0" smtClean="0"/>
              <a:t>+</a:t>
            </a:r>
            <a:r>
              <a:rPr lang="en-US" dirty="0" smtClean="0"/>
              <a:t> + OH</a:t>
            </a:r>
            <a:r>
              <a:rPr lang="en-US" baseline="30000" dirty="0" smtClean="0">
                <a:sym typeface="Symbol" pitchFamily="18" charset="2"/>
              </a:rPr>
              <a:t></a:t>
            </a:r>
          </a:p>
          <a:p>
            <a:pPr eaLnBrk="1" hangingPunct="1"/>
            <a:r>
              <a:rPr lang="en-US" b="1" dirty="0" smtClean="0"/>
              <a:t>Salts</a:t>
            </a:r>
            <a:r>
              <a:rPr lang="en-US" dirty="0" smtClean="0"/>
              <a:t> – dissociate into cations (positive ions) &amp; anions (negative ions), but not H</a:t>
            </a:r>
            <a:r>
              <a:rPr lang="en-US" baseline="30000" dirty="0" smtClean="0"/>
              <a:t>+</a:t>
            </a:r>
            <a:r>
              <a:rPr lang="en-US" dirty="0" smtClean="0"/>
              <a:t> or OH</a:t>
            </a:r>
            <a:r>
              <a:rPr lang="en-US" baseline="30000" dirty="0" smtClean="0">
                <a:sym typeface="Symbol" pitchFamily="18" charset="2"/>
              </a:rPr>
              <a:t></a:t>
            </a:r>
          </a:p>
          <a:p>
            <a:pPr eaLnBrk="1" hangingPunct="1">
              <a:buFont typeface="Wingdings" pitchFamily="2" charset="2"/>
              <a:buNone/>
            </a:pPr>
            <a:r>
              <a:rPr lang="en-US" baseline="30000" dirty="0" smtClean="0">
                <a:sym typeface="Symbol" pitchFamily="18" charset="2"/>
              </a:rPr>
              <a:t>		</a:t>
            </a:r>
            <a:r>
              <a:rPr lang="en-US" dirty="0" err="1" smtClean="0"/>
              <a:t>NaCl</a:t>
            </a:r>
            <a:r>
              <a:rPr lang="en-US" dirty="0" smtClean="0"/>
              <a:t> </a:t>
            </a:r>
            <a:r>
              <a:rPr lang="en-US" dirty="0" smtClean="0">
                <a:sym typeface="Symbol" pitchFamily="18" charset="2"/>
              </a:rPr>
              <a:t> </a:t>
            </a:r>
            <a:r>
              <a:rPr lang="en-US" dirty="0" smtClean="0"/>
              <a:t>Na</a:t>
            </a:r>
            <a:r>
              <a:rPr lang="en-US" baseline="30000" dirty="0" smtClean="0"/>
              <a:t>+</a:t>
            </a:r>
            <a:r>
              <a:rPr lang="en-US" dirty="0" smtClean="0"/>
              <a:t> + Cl</a:t>
            </a:r>
            <a:r>
              <a:rPr lang="en-US" baseline="30000" dirty="0" smtClean="0">
                <a:sym typeface="Symbol" pitchFamily="18" charset="2"/>
              </a:rPr>
              <a:t></a:t>
            </a:r>
          </a:p>
        </p:txBody>
      </p:sp>
    </p:spTree>
    <p:extLst>
      <p:ext uri="{BB962C8B-B14F-4D97-AF65-F5344CB8AC3E}">
        <p14:creationId xmlns:p14="http://schemas.microsoft.com/office/powerpoint/2010/main" val="251260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title"/>
          </p:nvPr>
        </p:nvSpPr>
        <p:spPr>
          <a:xfrm>
            <a:off x="0" y="-381000"/>
            <a:ext cx="8229600" cy="1143000"/>
          </a:xfrm>
        </p:spPr>
        <p:txBody>
          <a:bodyPr/>
          <a:lstStyle/>
          <a:p>
            <a:pPr eaLnBrk="1" hangingPunct="1"/>
            <a:r>
              <a:rPr lang="en-US" dirty="0" smtClean="0"/>
              <a:t>Acid-Base Balance</a:t>
            </a:r>
          </a:p>
        </p:txBody>
      </p:sp>
      <p:sp>
        <p:nvSpPr>
          <p:cNvPr id="11267" name="Rectangle 5"/>
          <p:cNvSpPr>
            <a:spLocks noGrp="1" noChangeArrowheads="1"/>
          </p:cNvSpPr>
          <p:nvPr>
            <p:ph idx="1"/>
          </p:nvPr>
        </p:nvSpPr>
        <p:spPr>
          <a:xfrm>
            <a:off x="227013" y="838200"/>
            <a:ext cx="4268787" cy="6019800"/>
          </a:xfrm>
        </p:spPr>
        <p:txBody>
          <a:bodyPr>
            <a:normAutofit lnSpcReduction="10000"/>
          </a:bodyPr>
          <a:lstStyle/>
          <a:p>
            <a:pPr eaLnBrk="1" hangingPunct="1"/>
            <a:r>
              <a:rPr lang="en-US" b="1" dirty="0" smtClean="0"/>
              <a:t>pH </a:t>
            </a:r>
            <a:r>
              <a:rPr lang="en-US" dirty="0" smtClean="0"/>
              <a:t>– concentration of H</a:t>
            </a:r>
            <a:r>
              <a:rPr lang="en-US" baseline="30000" dirty="0" smtClean="0"/>
              <a:t>+</a:t>
            </a:r>
            <a:r>
              <a:rPr lang="en-US" dirty="0" smtClean="0"/>
              <a:t> in solution:  pH = </a:t>
            </a:r>
            <a:r>
              <a:rPr lang="en-US" dirty="0" smtClean="0">
                <a:sym typeface="Symbol" pitchFamily="18" charset="2"/>
              </a:rPr>
              <a:t></a:t>
            </a:r>
            <a:r>
              <a:rPr lang="en-US" dirty="0" smtClean="0"/>
              <a:t>log[H</a:t>
            </a:r>
            <a:r>
              <a:rPr lang="en-US" baseline="30000" dirty="0" smtClean="0"/>
              <a:t>+</a:t>
            </a:r>
            <a:r>
              <a:rPr lang="en-US" dirty="0" smtClean="0"/>
              <a:t>]</a:t>
            </a:r>
          </a:p>
          <a:p>
            <a:pPr lvl="1" eaLnBrk="1" hangingPunct="1"/>
            <a:r>
              <a:rPr lang="en-US" b="1" dirty="0" smtClean="0"/>
              <a:t>pH scale</a:t>
            </a:r>
            <a:r>
              <a:rPr lang="en-US" dirty="0" smtClean="0"/>
              <a:t>: logarithmic</a:t>
            </a:r>
          </a:p>
          <a:p>
            <a:pPr lvl="2" eaLnBrk="1" hangingPunct="1"/>
            <a:r>
              <a:rPr lang="en-US" dirty="0" smtClean="0"/>
              <a:t>from 0 (strong acid) to 14 (strong base); 7 is neutral</a:t>
            </a:r>
          </a:p>
          <a:p>
            <a:pPr eaLnBrk="1" hangingPunct="1"/>
            <a:r>
              <a:rPr lang="en-US" b="1" dirty="0" smtClean="0"/>
              <a:t>Buffers</a:t>
            </a:r>
            <a:r>
              <a:rPr lang="en-US" dirty="0" smtClean="0"/>
              <a:t> – prevent changes in pH</a:t>
            </a:r>
          </a:p>
          <a:p>
            <a:pPr lvl="1" eaLnBrk="1" hangingPunct="1"/>
            <a:r>
              <a:rPr lang="en-US" dirty="0" smtClean="0"/>
              <a:t>release &amp; accept H</a:t>
            </a:r>
            <a:r>
              <a:rPr lang="en-US" baseline="30000" dirty="0" smtClean="0"/>
              <a:t>+</a:t>
            </a:r>
          </a:p>
          <a:p>
            <a:pPr eaLnBrk="1" hangingPunct="1"/>
            <a:r>
              <a:rPr lang="en-US" dirty="0" smtClean="0"/>
              <a:t>Most organisms grow best at pH 6.5-8.5</a:t>
            </a:r>
          </a:p>
          <a:p>
            <a:pPr lvl="1" eaLnBrk="1" hangingPunct="1"/>
            <a:r>
              <a:rPr lang="en-US" dirty="0" smtClean="0"/>
              <a:t>enzymes require particular </a:t>
            </a:r>
            <a:r>
              <a:rPr lang="en-US" dirty="0" err="1" smtClean="0"/>
              <a:t>pHs</a:t>
            </a:r>
            <a:r>
              <a:rPr lang="en-US" dirty="0" smtClean="0"/>
              <a:t> to retain shape</a:t>
            </a:r>
          </a:p>
          <a:p>
            <a:pPr lvl="1" eaLnBrk="1" hangingPunct="1"/>
            <a:r>
              <a:rPr lang="en-US" dirty="0" smtClean="0"/>
              <a:t>biochemical reactions very sensitive to pH</a:t>
            </a:r>
          </a:p>
        </p:txBody>
      </p:sp>
      <p:pic>
        <p:nvPicPr>
          <p:cNvPr id="6" name="Picture Placeholder 1" descr="OSC_Microbio_00_AA_ph.jpg"/>
          <p:cNvPicPr>
            <a:picLocks noChangeAspect="1"/>
          </p:cNvPicPr>
          <p:nvPr/>
        </p:nvPicPr>
        <p:blipFill>
          <a:blip r:embed="rId5">
            <a:extLst>
              <a:ext uri="{28A0092B-C50C-407E-A947-70E740481C1C}">
                <a14:useLocalDpi xmlns:a14="http://schemas.microsoft.com/office/drawing/2010/main" val="0"/>
              </a:ext>
            </a:extLst>
          </a:blip>
          <a:srcRect l="-30195" r="-30195"/>
          <a:stretch>
            <a:fillRect/>
          </a:stretch>
        </p:blipFill>
        <p:spPr>
          <a:xfrm>
            <a:off x="4191000" y="990600"/>
            <a:ext cx="4030663" cy="525621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1336" y="762000"/>
            <a:ext cx="609600" cy="609600"/>
          </a:xfrm>
          <a:prstGeom prst="rect">
            <a:avLst/>
          </a:prstGeom>
        </p:spPr>
      </p:pic>
    </p:spTree>
    <p:extLst>
      <p:ext uri="{BB962C8B-B14F-4D97-AF65-F5344CB8AC3E}">
        <p14:creationId xmlns:p14="http://schemas.microsoft.com/office/powerpoint/2010/main" val="232796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1109"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Problems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Which of the following solutions has the greater hydrogen ion concentration, a solution with a pH of 3 or a solution with a pH of 6?</a:t>
            </a:r>
          </a:p>
          <a:p>
            <a:pPr marL="514350" indent="-514350">
              <a:buFont typeface="+mj-lt"/>
              <a:buAutoNum type="arabicPeriod"/>
            </a:pPr>
            <a:endParaRPr lang="en-US" dirty="0"/>
          </a:p>
          <a:p>
            <a:pPr marL="514350" indent="-514350">
              <a:buFont typeface="+mj-lt"/>
              <a:buAutoNum type="arabicPeriod"/>
            </a:pPr>
            <a:r>
              <a:rPr lang="en-US" dirty="0" smtClean="0"/>
              <a:t>Which of the following solutions is most acidic? Solutions of pH 7, 9, 11, 13?</a:t>
            </a:r>
          </a:p>
          <a:p>
            <a:pPr marL="514350" indent="-514350">
              <a:buFont typeface="+mj-lt"/>
              <a:buAutoNum type="arabicPeriod"/>
            </a:pPr>
            <a:endParaRPr lang="en-US" dirty="0" smtClean="0"/>
          </a:p>
          <a:p>
            <a:pPr marL="514350" indent="-514350">
              <a:buFont typeface="+mj-lt"/>
              <a:buAutoNum type="arabicPeriod"/>
            </a:pPr>
            <a:r>
              <a:rPr lang="en-US" dirty="0"/>
              <a:t>Which of the following solutions has </a:t>
            </a:r>
            <a:r>
              <a:rPr lang="en-US"/>
              <a:t>the </a:t>
            </a:r>
            <a:r>
              <a:rPr lang="en-US" smtClean="0"/>
              <a:t>greater hydrogen </a:t>
            </a:r>
            <a:r>
              <a:rPr lang="en-US" dirty="0"/>
              <a:t>ion concentration, a solution with a pH of </a:t>
            </a:r>
            <a:r>
              <a:rPr lang="en-US" dirty="0" smtClean="0"/>
              <a:t>9 </a:t>
            </a:r>
            <a:r>
              <a:rPr lang="en-US" dirty="0"/>
              <a:t>or a solution with a pH of </a:t>
            </a:r>
            <a:r>
              <a:rPr lang="en-US" dirty="0" smtClean="0"/>
              <a:t>11?</a:t>
            </a:r>
            <a:endParaRPr lang="en-US" dirty="0"/>
          </a:p>
          <a:p>
            <a:pPr marL="514350" indent="-514350">
              <a:buFont typeface="+mj-lt"/>
              <a:buAutoNum type="arabicPeriod"/>
            </a:pPr>
            <a:endParaRPr lang="en-US" dirty="0" smtClean="0"/>
          </a:p>
        </p:txBody>
      </p:sp>
    </p:spTree>
    <p:extLst>
      <p:ext uri="{BB962C8B-B14F-4D97-AF65-F5344CB8AC3E}">
        <p14:creationId xmlns:p14="http://schemas.microsoft.com/office/powerpoint/2010/main" val="709694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Basic Algebra/Math Skills</a:t>
            </a:r>
            <a:endParaRPr lang="en-US"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2095785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Reaction Formulas</a:t>
            </a:r>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a:grpSpLocks/>
          </p:cNvGrpSpPr>
          <p:nvPr/>
        </p:nvGrpSpPr>
        <p:grpSpPr bwMode="auto">
          <a:xfrm>
            <a:off x="855894" y="4781474"/>
            <a:ext cx="4550710" cy="599087"/>
            <a:chOff x="1133476" y="3159126"/>
            <a:chExt cx="6210300" cy="655638"/>
          </a:xfrm>
        </p:grpSpPr>
        <p:grpSp>
          <p:nvGrpSpPr>
            <p:cNvPr id="5" name="Group 4"/>
            <p:cNvGrpSpPr>
              <a:grpSpLocks/>
            </p:cNvGrpSpPr>
            <p:nvPr/>
          </p:nvGrpSpPr>
          <p:grpSpPr bwMode="auto">
            <a:xfrm>
              <a:off x="1133476" y="3159126"/>
              <a:ext cx="6210300" cy="655638"/>
              <a:chOff x="714" y="2136"/>
              <a:chExt cx="3912" cy="413"/>
            </a:xfrm>
          </p:grpSpPr>
          <p:sp>
            <p:nvSpPr>
              <p:cNvPr id="7" name="Text Box 3"/>
              <p:cNvSpPr txBox="1">
                <a:spLocks noChangeArrowheads="1"/>
              </p:cNvSpPr>
              <p:nvPr/>
            </p:nvSpPr>
            <p:spPr bwMode="auto">
              <a:xfrm>
                <a:off x="2986" y="2145"/>
                <a:ext cx="308"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a:t>
                </a:r>
              </a:p>
            </p:txBody>
          </p:sp>
          <p:sp>
            <p:nvSpPr>
              <p:cNvPr id="8" name="Text Box 4"/>
              <p:cNvSpPr txBox="1">
                <a:spLocks noChangeArrowheads="1"/>
              </p:cNvSpPr>
              <p:nvPr/>
            </p:nvSpPr>
            <p:spPr bwMode="auto">
              <a:xfrm>
                <a:off x="3682" y="2145"/>
                <a:ext cx="284"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t>
                </a:r>
              </a:p>
            </p:txBody>
          </p:sp>
          <p:sp>
            <p:nvSpPr>
              <p:cNvPr id="9" name="Text Box 5"/>
              <p:cNvSpPr txBox="1">
                <a:spLocks noChangeArrowheads="1"/>
              </p:cNvSpPr>
              <p:nvPr/>
            </p:nvSpPr>
            <p:spPr bwMode="auto">
              <a:xfrm>
                <a:off x="4318" y="2145"/>
                <a:ext cx="308"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B</a:t>
                </a:r>
              </a:p>
            </p:txBody>
          </p:sp>
          <p:sp>
            <p:nvSpPr>
              <p:cNvPr id="10" name="Text Box 6"/>
              <p:cNvSpPr txBox="1">
                <a:spLocks noChangeArrowheads="1"/>
              </p:cNvSpPr>
              <p:nvPr/>
            </p:nvSpPr>
            <p:spPr bwMode="auto">
              <a:xfrm>
                <a:off x="714" y="2136"/>
                <a:ext cx="500"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AB</a:t>
                </a:r>
              </a:p>
            </p:txBody>
          </p:sp>
        </p:grpSp>
        <p:cxnSp>
          <p:nvCxnSpPr>
            <p:cNvPr id="6" name="Straight Arrow Connector 5"/>
            <p:cNvCxnSpPr/>
            <p:nvPr/>
          </p:nvCxnSpPr>
          <p:spPr>
            <a:xfrm>
              <a:off x="2590800" y="3505200"/>
              <a:ext cx="13716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6"/>
          <p:cNvGrpSpPr>
            <a:grpSpLocks/>
          </p:cNvGrpSpPr>
          <p:nvPr/>
        </p:nvGrpSpPr>
        <p:grpSpPr bwMode="auto">
          <a:xfrm>
            <a:off x="967167" y="2869782"/>
            <a:ext cx="3923346" cy="588780"/>
            <a:chOff x="1692275" y="2819400"/>
            <a:chExt cx="5473700" cy="641350"/>
          </a:xfrm>
        </p:grpSpPr>
        <p:grpSp>
          <p:nvGrpSpPr>
            <p:cNvPr id="13" name="Group 4"/>
            <p:cNvGrpSpPr>
              <a:grpSpLocks/>
            </p:cNvGrpSpPr>
            <p:nvPr/>
          </p:nvGrpSpPr>
          <p:grpSpPr bwMode="auto">
            <a:xfrm>
              <a:off x="1692275" y="2819400"/>
              <a:ext cx="5473700" cy="641350"/>
              <a:chOff x="1189" y="1964"/>
              <a:chExt cx="3448" cy="404"/>
            </a:xfrm>
          </p:grpSpPr>
          <p:sp>
            <p:nvSpPr>
              <p:cNvPr id="15" name="Text Box 5"/>
              <p:cNvSpPr txBox="1">
                <a:spLocks noChangeArrowheads="1"/>
              </p:cNvSpPr>
              <p:nvPr/>
            </p:nvSpPr>
            <p:spPr bwMode="auto">
              <a:xfrm>
                <a:off x="1189" y="1964"/>
                <a:ext cx="308"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a:t>
                </a:r>
              </a:p>
            </p:txBody>
          </p:sp>
          <p:sp>
            <p:nvSpPr>
              <p:cNvPr id="16" name="Text Box 6"/>
              <p:cNvSpPr txBox="1">
                <a:spLocks noChangeArrowheads="1"/>
              </p:cNvSpPr>
              <p:nvPr/>
            </p:nvSpPr>
            <p:spPr bwMode="auto">
              <a:xfrm>
                <a:off x="1867" y="1964"/>
                <a:ext cx="284"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t>
                </a:r>
              </a:p>
            </p:txBody>
          </p:sp>
          <p:sp>
            <p:nvSpPr>
              <p:cNvPr id="17" name="Text Box 7"/>
              <p:cNvSpPr txBox="1">
                <a:spLocks noChangeArrowheads="1"/>
              </p:cNvSpPr>
              <p:nvPr/>
            </p:nvSpPr>
            <p:spPr bwMode="auto">
              <a:xfrm>
                <a:off x="2521" y="1964"/>
                <a:ext cx="308"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B</a:t>
                </a:r>
              </a:p>
            </p:txBody>
          </p:sp>
          <p:sp>
            <p:nvSpPr>
              <p:cNvPr id="18" name="Text Box 8"/>
              <p:cNvSpPr txBox="1">
                <a:spLocks noChangeArrowheads="1"/>
              </p:cNvSpPr>
              <p:nvPr/>
            </p:nvSpPr>
            <p:spPr bwMode="auto">
              <a:xfrm>
                <a:off x="4137" y="1964"/>
                <a:ext cx="500"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AB</a:t>
                </a:r>
                <a:endParaRPr lang="en-US" sz="3600" dirty="0">
                  <a:solidFill>
                    <a:srgbClr val="0070C0"/>
                  </a:solidFill>
                  <a:latin typeface="Times New Roman" pitchFamily="18" charset="0"/>
                </a:endParaRPr>
              </a:p>
            </p:txBody>
          </p:sp>
        </p:grpSp>
        <p:cxnSp>
          <p:nvCxnSpPr>
            <p:cNvPr id="14" name="Straight Arrow Connector 13"/>
            <p:cNvCxnSpPr/>
            <p:nvPr/>
          </p:nvCxnSpPr>
          <p:spPr>
            <a:xfrm>
              <a:off x="4724400" y="3124200"/>
              <a:ext cx="13716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67167" y="3787032"/>
            <a:ext cx="1155894" cy="369332"/>
          </a:xfrm>
          <a:prstGeom prst="rect">
            <a:avLst/>
          </a:prstGeom>
          <a:noFill/>
        </p:spPr>
        <p:txBody>
          <a:bodyPr wrap="none" rtlCol="0">
            <a:spAutoFit/>
          </a:bodyPr>
          <a:lstStyle/>
          <a:p>
            <a:r>
              <a:rPr lang="en-US" dirty="0" smtClean="0"/>
              <a:t>Reactants</a:t>
            </a:r>
            <a:endParaRPr lang="en-US" dirty="0"/>
          </a:p>
        </p:txBody>
      </p:sp>
      <p:sp>
        <p:nvSpPr>
          <p:cNvPr id="22" name="TextBox 21"/>
          <p:cNvSpPr txBox="1"/>
          <p:nvPr/>
        </p:nvSpPr>
        <p:spPr>
          <a:xfrm>
            <a:off x="4069778" y="3787032"/>
            <a:ext cx="1072538" cy="369332"/>
          </a:xfrm>
          <a:prstGeom prst="rect">
            <a:avLst/>
          </a:prstGeom>
          <a:noFill/>
        </p:spPr>
        <p:txBody>
          <a:bodyPr wrap="none" rtlCol="0">
            <a:spAutoFit/>
          </a:bodyPr>
          <a:lstStyle/>
          <a:p>
            <a:r>
              <a:rPr lang="en-US" dirty="0" smtClean="0"/>
              <a:t>Products</a:t>
            </a:r>
            <a:endParaRPr lang="en-US" dirty="0"/>
          </a:p>
        </p:txBody>
      </p:sp>
      <p:cxnSp>
        <p:nvCxnSpPr>
          <p:cNvPr id="24" name="Straight Arrow Connector 23"/>
          <p:cNvCxnSpPr>
            <a:endCxn id="15" idx="2"/>
          </p:cNvCxnSpPr>
          <p:nvPr/>
        </p:nvCxnSpPr>
        <p:spPr>
          <a:xfrm flipH="1" flipV="1">
            <a:off x="1142398" y="3458562"/>
            <a:ext cx="402716" cy="3284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545114" y="3352800"/>
            <a:ext cx="881193" cy="4342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p:cNvCxnSpPr>
          <p:nvPr/>
        </p:nvCxnSpPr>
        <p:spPr>
          <a:xfrm flipH="1">
            <a:off x="1146712" y="4156364"/>
            <a:ext cx="398402" cy="6251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8" idx="2"/>
          </p:cNvCxnSpPr>
          <p:nvPr/>
        </p:nvCxnSpPr>
        <p:spPr>
          <a:xfrm flipV="1">
            <a:off x="4606047" y="3458562"/>
            <a:ext cx="1" cy="1642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2" idx="2"/>
          </p:cNvCxnSpPr>
          <p:nvPr/>
        </p:nvCxnSpPr>
        <p:spPr>
          <a:xfrm flipH="1">
            <a:off x="3857129" y="4156364"/>
            <a:ext cx="748918" cy="7966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2" idx="2"/>
            <a:endCxn id="9" idx="0"/>
          </p:cNvCxnSpPr>
          <p:nvPr/>
        </p:nvCxnSpPr>
        <p:spPr>
          <a:xfrm>
            <a:off x="4606047" y="4156364"/>
            <a:ext cx="621414" cy="6381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19800" y="5360579"/>
            <a:ext cx="609600" cy="609600"/>
          </a:xfrm>
          <a:prstGeom prst="rect">
            <a:avLst/>
          </a:prstGeom>
        </p:spPr>
      </p:pic>
    </p:spTree>
    <p:extLst>
      <p:ext uri="{BB962C8B-B14F-4D97-AF65-F5344CB8AC3E}">
        <p14:creationId xmlns:p14="http://schemas.microsoft.com/office/powerpoint/2010/main" val="1554249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3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8920"/>
            <a:ext cx="8229600" cy="1143000"/>
          </a:xfrm>
        </p:spPr>
        <p:txBody>
          <a:bodyPr/>
          <a:lstStyle/>
          <a:p>
            <a:r>
              <a:rPr lang="en-US" dirty="0" smtClean="0"/>
              <a:t>Chemical reactions</a:t>
            </a:r>
            <a:endParaRPr lang="en-US" dirty="0"/>
          </a:p>
        </p:txBody>
      </p:sp>
      <p:sp>
        <p:nvSpPr>
          <p:cNvPr id="3" name="Content Placeholder 2"/>
          <p:cNvSpPr>
            <a:spLocks noGrp="1"/>
          </p:cNvSpPr>
          <p:nvPr>
            <p:ph idx="1"/>
          </p:nvPr>
        </p:nvSpPr>
        <p:spPr>
          <a:xfrm>
            <a:off x="116521" y="1018680"/>
            <a:ext cx="8683625" cy="5867400"/>
          </a:xfrm>
        </p:spPr>
        <p:txBody>
          <a:bodyPr/>
          <a:lstStyle/>
          <a:p>
            <a:pPr eaLnBrk="1" hangingPunct="1">
              <a:buNone/>
            </a:pPr>
            <a:endParaRPr lang="en-US" dirty="0" smtClean="0"/>
          </a:p>
          <a:p>
            <a:pPr eaLnBrk="1" hangingPunct="1">
              <a:buNone/>
            </a:pPr>
            <a:r>
              <a:rPr lang="en-US" dirty="0" smtClean="0"/>
              <a:t>Synthesis Reaction</a:t>
            </a:r>
          </a:p>
          <a:p>
            <a:pPr eaLnBrk="1" hangingPunct="1"/>
            <a:r>
              <a:rPr lang="en-US" dirty="0" smtClean="0"/>
              <a:t>Occur when atoms, ions, or molecules combine </a:t>
            </a:r>
            <a:br>
              <a:rPr lang="en-US" dirty="0" smtClean="0"/>
            </a:br>
            <a:r>
              <a:rPr lang="en-US" dirty="0" smtClean="0"/>
              <a:t>to form new, larger molecules</a:t>
            </a:r>
          </a:p>
          <a:p>
            <a:pPr eaLnBrk="1" hangingPunct="1"/>
            <a:r>
              <a:rPr lang="en-US" b="1" dirty="0" smtClean="0"/>
              <a:t>Anabolism</a:t>
            </a:r>
            <a:r>
              <a:rPr lang="en-US" dirty="0" smtClean="0"/>
              <a:t> is the synthesis of molecules in a cell</a:t>
            </a:r>
          </a:p>
          <a:p>
            <a:endParaRPr lang="en-US" dirty="0" smtClean="0"/>
          </a:p>
          <a:p>
            <a:endParaRPr lang="en-US" dirty="0" smtClean="0"/>
          </a:p>
          <a:p>
            <a:endParaRPr lang="en-US" dirty="0" smtClean="0"/>
          </a:p>
          <a:p>
            <a:pPr>
              <a:buNone/>
            </a:pPr>
            <a:r>
              <a:rPr lang="en-US" dirty="0" smtClean="0"/>
              <a:t>Decomposition Reaction</a:t>
            </a:r>
          </a:p>
          <a:p>
            <a:pPr eaLnBrk="1" hangingPunct="1"/>
            <a:r>
              <a:rPr lang="en-US" dirty="0" smtClean="0"/>
              <a:t>Occur when a molecule is split into smaller molecules, ions, or atoms</a:t>
            </a:r>
          </a:p>
          <a:p>
            <a:pPr eaLnBrk="1" hangingPunct="1"/>
            <a:r>
              <a:rPr lang="en-US" b="1" dirty="0" smtClean="0"/>
              <a:t>Catabolism</a:t>
            </a:r>
            <a:r>
              <a:rPr lang="en-US" dirty="0" smtClean="0"/>
              <a:t> is the decomposition reactions in a cell</a:t>
            </a:r>
          </a:p>
          <a:p>
            <a:endParaRPr lang="en-US" dirty="0"/>
          </a:p>
        </p:txBody>
      </p:sp>
      <p:grpSp>
        <p:nvGrpSpPr>
          <p:cNvPr id="5" name="Group 16"/>
          <p:cNvGrpSpPr>
            <a:grpSpLocks/>
          </p:cNvGrpSpPr>
          <p:nvPr/>
        </p:nvGrpSpPr>
        <p:grpSpPr bwMode="auto">
          <a:xfrm>
            <a:off x="4876800" y="762000"/>
            <a:ext cx="3923346" cy="1020164"/>
            <a:chOff x="1692275" y="2349500"/>
            <a:chExt cx="5473700" cy="1111250"/>
          </a:xfrm>
        </p:grpSpPr>
        <p:grpSp>
          <p:nvGrpSpPr>
            <p:cNvPr id="6" name="Group 4"/>
            <p:cNvGrpSpPr>
              <a:grpSpLocks/>
            </p:cNvGrpSpPr>
            <p:nvPr/>
          </p:nvGrpSpPr>
          <p:grpSpPr bwMode="auto">
            <a:xfrm>
              <a:off x="1692275" y="2349500"/>
              <a:ext cx="5473700" cy="1111250"/>
              <a:chOff x="1189" y="1668"/>
              <a:chExt cx="3448" cy="700"/>
            </a:xfrm>
          </p:grpSpPr>
          <p:sp>
            <p:nvSpPr>
              <p:cNvPr id="8" name="Text Box 5"/>
              <p:cNvSpPr txBox="1">
                <a:spLocks noChangeArrowheads="1"/>
              </p:cNvSpPr>
              <p:nvPr/>
            </p:nvSpPr>
            <p:spPr bwMode="auto">
              <a:xfrm>
                <a:off x="1189" y="1964"/>
                <a:ext cx="308"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a:t>
                </a:r>
              </a:p>
            </p:txBody>
          </p:sp>
          <p:sp>
            <p:nvSpPr>
              <p:cNvPr id="9" name="Text Box 6"/>
              <p:cNvSpPr txBox="1">
                <a:spLocks noChangeArrowheads="1"/>
              </p:cNvSpPr>
              <p:nvPr/>
            </p:nvSpPr>
            <p:spPr bwMode="auto">
              <a:xfrm>
                <a:off x="1867" y="1964"/>
                <a:ext cx="284"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t>
                </a:r>
              </a:p>
            </p:txBody>
          </p:sp>
          <p:sp>
            <p:nvSpPr>
              <p:cNvPr id="10" name="Text Box 7"/>
              <p:cNvSpPr txBox="1">
                <a:spLocks noChangeArrowheads="1"/>
              </p:cNvSpPr>
              <p:nvPr/>
            </p:nvSpPr>
            <p:spPr bwMode="auto">
              <a:xfrm>
                <a:off x="2521" y="1964"/>
                <a:ext cx="308"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B</a:t>
                </a:r>
              </a:p>
            </p:txBody>
          </p:sp>
          <p:sp>
            <p:nvSpPr>
              <p:cNvPr id="11" name="Text Box 8"/>
              <p:cNvSpPr txBox="1">
                <a:spLocks noChangeArrowheads="1"/>
              </p:cNvSpPr>
              <p:nvPr/>
            </p:nvSpPr>
            <p:spPr bwMode="auto">
              <a:xfrm>
                <a:off x="4137" y="1964"/>
                <a:ext cx="500"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AB</a:t>
                </a:r>
                <a:endParaRPr lang="en-US" sz="3600" dirty="0">
                  <a:solidFill>
                    <a:srgbClr val="0070C0"/>
                  </a:solidFill>
                  <a:latin typeface="Times New Roman" pitchFamily="18" charset="0"/>
                </a:endParaRPr>
              </a:p>
            </p:txBody>
          </p:sp>
          <p:sp>
            <p:nvSpPr>
              <p:cNvPr id="15" name="Text Box 13"/>
              <p:cNvSpPr txBox="1">
                <a:spLocks noChangeArrowheads="1"/>
              </p:cNvSpPr>
              <p:nvPr/>
            </p:nvSpPr>
            <p:spPr bwMode="auto">
              <a:xfrm>
                <a:off x="3111" y="1668"/>
                <a:ext cx="836" cy="442"/>
              </a:xfrm>
              <a:prstGeom prst="rect">
                <a:avLst/>
              </a:prstGeom>
              <a:noFill/>
              <a:ln w="9525">
                <a:noFill/>
                <a:miter lim="800000"/>
                <a:headEnd/>
                <a:tailEnd/>
              </a:ln>
            </p:spPr>
            <p:txBody>
              <a:bodyPr wrap="none">
                <a:spAutoFit/>
              </a:bodyPr>
              <a:lstStyle/>
              <a:p>
                <a:pPr algn="ctr" eaLnBrk="0" hangingPunct="0"/>
                <a:r>
                  <a:rPr lang="en-US" sz="2000">
                    <a:solidFill>
                      <a:srgbClr val="0070C0"/>
                    </a:solidFill>
                  </a:rPr>
                  <a:t>Combines</a:t>
                </a:r>
                <a:br>
                  <a:rPr lang="en-US" sz="2000">
                    <a:solidFill>
                      <a:srgbClr val="0070C0"/>
                    </a:solidFill>
                  </a:rPr>
                </a:br>
                <a:r>
                  <a:rPr lang="en-US" sz="2000">
                    <a:solidFill>
                      <a:srgbClr val="0070C0"/>
                    </a:solidFill>
                  </a:rPr>
                  <a:t>to form</a:t>
                </a:r>
              </a:p>
            </p:txBody>
          </p:sp>
        </p:grpSp>
        <p:cxnSp>
          <p:nvCxnSpPr>
            <p:cNvPr id="7" name="Straight Arrow Connector 6"/>
            <p:cNvCxnSpPr/>
            <p:nvPr/>
          </p:nvCxnSpPr>
          <p:spPr>
            <a:xfrm>
              <a:off x="4724400" y="3124200"/>
              <a:ext cx="13716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a:grpSpLocks/>
          </p:cNvGrpSpPr>
          <p:nvPr/>
        </p:nvGrpSpPr>
        <p:grpSpPr bwMode="auto">
          <a:xfrm>
            <a:off x="4038600" y="3886200"/>
            <a:ext cx="4550710" cy="1037160"/>
            <a:chOff x="1133476" y="2679700"/>
            <a:chExt cx="6210300" cy="1135063"/>
          </a:xfrm>
        </p:grpSpPr>
        <p:grpSp>
          <p:nvGrpSpPr>
            <p:cNvPr id="17" name="Group 16"/>
            <p:cNvGrpSpPr>
              <a:grpSpLocks/>
            </p:cNvGrpSpPr>
            <p:nvPr/>
          </p:nvGrpSpPr>
          <p:grpSpPr bwMode="auto">
            <a:xfrm>
              <a:off x="1133476" y="2679700"/>
              <a:ext cx="6210300" cy="1135063"/>
              <a:chOff x="714" y="1834"/>
              <a:chExt cx="3912" cy="715"/>
            </a:xfrm>
          </p:grpSpPr>
          <p:sp>
            <p:nvSpPr>
              <p:cNvPr id="19" name="Text Box 3"/>
              <p:cNvSpPr txBox="1">
                <a:spLocks noChangeArrowheads="1"/>
              </p:cNvSpPr>
              <p:nvPr/>
            </p:nvSpPr>
            <p:spPr bwMode="auto">
              <a:xfrm>
                <a:off x="2986" y="2145"/>
                <a:ext cx="308"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a:t>
                </a:r>
              </a:p>
            </p:txBody>
          </p:sp>
          <p:sp>
            <p:nvSpPr>
              <p:cNvPr id="20" name="Text Box 4"/>
              <p:cNvSpPr txBox="1">
                <a:spLocks noChangeArrowheads="1"/>
              </p:cNvSpPr>
              <p:nvPr/>
            </p:nvSpPr>
            <p:spPr bwMode="auto">
              <a:xfrm>
                <a:off x="3682" y="2145"/>
                <a:ext cx="284"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t>
                </a:r>
              </a:p>
            </p:txBody>
          </p:sp>
          <p:sp>
            <p:nvSpPr>
              <p:cNvPr id="21" name="Text Box 5"/>
              <p:cNvSpPr txBox="1">
                <a:spLocks noChangeArrowheads="1"/>
              </p:cNvSpPr>
              <p:nvPr/>
            </p:nvSpPr>
            <p:spPr bwMode="auto">
              <a:xfrm>
                <a:off x="4318" y="2145"/>
                <a:ext cx="308"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B</a:t>
                </a:r>
              </a:p>
            </p:txBody>
          </p:sp>
          <p:sp>
            <p:nvSpPr>
              <p:cNvPr id="22" name="Text Box 6"/>
              <p:cNvSpPr txBox="1">
                <a:spLocks noChangeArrowheads="1"/>
              </p:cNvSpPr>
              <p:nvPr/>
            </p:nvSpPr>
            <p:spPr bwMode="auto">
              <a:xfrm>
                <a:off x="714" y="2136"/>
                <a:ext cx="500"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AB</a:t>
                </a:r>
              </a:p>
            </p:txBody>
          </p:sp>
          <p:sp>
            <p:nvSpPr>
              <p:cNvPr id="26" name="Text Box 11"/>
              <p:cNvSpPr txBox="1">
                <a:spLocks noChangeArrowheads="1"/>
              </p:cNvSpPr>
              <p:nvPr/>
            </p:nvSpPr>
            <p:spPr bwMode="auto">
              <a:xfrm>
                <a:off x="1664" y="1834"/>
                <a:ext cx="801" cy="442"/>
              </a:xfrm>
              <a:prstGeom prst="rect">
                <a:avLst/>
              </a:prstGeom>
              <a:noFill/>
              <a:ln w="9525">
                <a:noFill/>
                <a:miter lim="800000"/>
                <a:headEnd/>
                <a:tailEnd/>
              </a:ln>
            </p:spPr>
            <p:txBody>
              <a:bodyPr wrap="none">
                <a:spAutoFit/>
              </a:bodyPr>
              <a:lstStyle/>
              <a:p>
                <a:pPr algn="ctr" eaLnBrk="0" hangingPunct="0"/>
                <a:r>
                  <a:rPr lang="en-US" sz="2000" dirty="0">
                    <a:solidFill>
                      <a:srgbClr val="0070C0"/>
                    </a:solidFill>
                  </a:rPr>
                  <a:t>Breaks</a:t>
                </a:r>
                <a:br>
                  <a:rPr lang="en-US" sz="2000" dirty="0">
                    <a:solidFill>
                      <a:srgbClr val="0070C0"/>
                    </a:solidFill>
                  </a:rPr>
                </a:br>
                <a:r>
                  <a:rPr lang="en-US" sz="2000" dirty="0">
                    <a:solidFill>
                      <a:srgbClr val="0070C0"/>
                    </a:solidFill>
                  </a:rPr>
                  <a:t>down into</a:t>
                </a:r>
              </a:p>
            </p:txBody>
          </p:sp>
        </p:grpSp>
        <p:cxnSp>
          <p:nvCxnSpPr>
            <p:cNvPr id="18" name="Straight Arrow Connector 17"/>
            <p:cNvCxnSpPr/>
            <p:nvPr/>
          </p:nvCxnSpPr>
          <p:spPr>
            <a:xfrm>
              <a:off x="2590800" y="3505200"/>
              <a:ext cx="13716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2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2400" y="3186545"/>
            <a:ext cx="609600" cy="609600"/>
          </a:xfrm>
          <a:prstGeom prst="rect">
            <a:avLst/>
          </a:prstGeom>
        </p:spPr>
      </p:pic>
    </p:spTree>
    <p:extLst>
      <p:ext uri="{BB962C8B-B14F-4D97-AF65-F5344CB8AC3E}">
        <p14:creationId xmlns:p14="http://schemas.microsoft.com/office/powerpoint/2010/main" val="3567704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Notation</a:t>
            </a:r>
            <a:endParaRPr lang="en-US" dirty="0"/>
          </a:p>
        </p:txBody>
      </p:sp>
      <p:sp>
        <p:nvSpPr>
          <p:cNvPr id="3" name="Content Placeholder 2"/>
          <p:cNvSpPr>
            <a:spLocks noGrp="1"/>
          </p:cNvSpPr>
          <p:nvPr>
            <p:ph idx="1"/>
          </p:nvPr>
        </p:nvSpPr>
        <p:spPr/>
        <p:txBody>
          <a:bodyPr/>
          <a:lstStyle/>
          <a:p>
            <a:r>
              <a:rPr lang="en-US" dirty="0" smtClean="0"/>
              <a:t>Professional method of expressing numbers that are otherwise too large or too small to be easily written in standard decimal format</a:t>
            </a:r>
          </a:p>
          <a:p>
            <a:endParaRPr lang="en-US" dirty="0"/>
          </a:p>
          <a:p>
            <a:r>
              <a:rPr lang="en-US" dirty="0" smtClean="0"/>
              <a:t>Follows the format: </a:t>
            </a:r>
            <a:r>
              <a:rPr lang="en-US" i="1" dirty="0" smtClean="0"/>
              <a:t>m</a:t>
            </a:r>
            <a:r>
              <a:rPr lang="en-US" dirty="0"/>
              <a:t> × </a:t>
            </a:r>
            <a:r>
              <a:rPr lang="en-US" dirty="0" smtClean="0"/>
              <a:t>10</a:t>
            </a:r>
            <a:r>
              <a:rPr lang="en-US" i="1" baseline="30000" dirty="0" smtClean="0"/>
              <a:t>n</a:t>
            </a:r>
          </a:p>
          <a:p>
            <a:r>
              <a:rPr lang="en-US" dirty="0" smtClean="0"/>
              <a:t>For example: </a:t>
            </a:r>
          </a:p>
          <a:p>
            <a:pPr lvl="1"/>
            <a:r>
              <a:rPr lang="en-US" dirty="0" smtClean="0"/>
              <a:t>1 x 10</a:t>
            </a:r>
            <a:r>
              <a:rPr lang="en-US" baseline="30000" dirty="0" smtClean="0"/>
              <a:t>3</a:t>
            </a:r>
            <a:r>
              <a:rPr lang="en-US" dirty="0" smtClean="0"/>
              <a:t> = 1,000</a:t>
            </a:r>
          </a:p>
          <a:p>
            <a:pPr lvl="1"/>
            <a:r>
              <a:rPr lang="en-US" dirty="0" smtClean="0"/>
              <a:t>5 x 10</a:t>
            </a:r>
            <a:r>
              <a:rPr lang="en-US" baseline="30000" dirty="0" smtClean="0"/>
              <a:t>2 </a:t>
            </a:r>
            <a:r>
              <a:rPr lang="en-US" dirty="0" smtClean="0"/>
              <a:t>= 500</a:t>
            </a:r>
            <a:endParaRPr lang="en-US" dirty="0"/>
          </a:p>
        </p:txBody>
      </p:sp>
      <p:sp>
        <p:nvSpPr>
          <p:cNvPr id="4" name="TextBox 3"/>
          <p:cNvSpPr txBox="1"/>
          <p:nvPr/>
        </p:nvSpPr>
        <p:spPr>
          <a:xfrm>
            <a:off x="3124200" y="3205141"/>
            <a:ext cx="1282339" cy="369332"/>
          </a:xfrm>
          <a:prstGeom prst="rect">
            <a:avLst/>
          </a:prstGeom>
          <a:noFill/>
        </p:spPr>
        <p:txBody>
          <a:bodyPr wrap="none" rtlCol="0">
            <a:spAutoFit/>
          </a:bodyPr>
          <a:lstStyle/>
          <a:p>
            <a:r>
              <a:rPr lang="en-US" dirty="0" smtClean="0">
                <a:solidFill>
                  <a:srgbClr val="FF0000"/>
                </a:solidFill>
              </a:rPr>
              <a:t>Coefficient</a:t>
            </a:r>
            <a:endParaRPr lang="en-US" dirty="0">
              <a:solidFill>
                <a:srgbClr val="FF0000"/>
              </a:solidFill>
            </a:endParaRPr>
          </a:p>
        </p:txBody>
      </p:sp>
      <p:sp>
        <p:nvSpPr>
          <p:cNvPr id="5" name="TextBox 4"/>
          <p:cNvSpPr txBox="1"/>
          <p:nvPr/>
        </p:nvSpPr>
        <p:spPr>
          <a:xfrm>
            <a:off x="3962400" y="4431268"/>
            <a:ext cx="1144224" cy="369332"/>
          </a:xfrm>
          <a:prstGeom prst="rect">
            <a:avLst/>
          </a:prstGeom>
          <a:noFill/>
        </p:spPr>
        <p:txBody>
          <a:bodyPr wrap="none" rtlCol="0">
            <a:spAutoFit/>
          </a:bodyPr>
          <a:lstStyle/>
          <a:p>
            <a:r>
              <a:rPr lang="en-US" dirty="0" smtClean="0">
                <a:solidFill>
                  <a:srgbClr val="FF0000"/>
                </a:solidFill>
              </a:rPr>
              <a:t>Exponent</a:t>
            </a:r>
            <a:endParaRPr lang="en-US" dirty="0">
              <a:solidFill>
                <a:srgbClr val="FF0000"/>
              </a:solidFill>
            </a:endParaRPr>
          </a:p>
        </p:txBody>
      </p:sp>
      <p:cxnSp>
        <p:nvCxnSpPr>
          <p:cNvPr id="7" name="Straight Arrow Connector 6"/>
          <p:cNvCxnSpPr/>
          <p:nvPr/>
        </p:nvCxnSpPr>
        <p:spPr>
          <a:xfrm>
            <a:off x="3765369" y="3574473"/>
            <a:ext cx="0" cy="31172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648200" y="4038600"/>
            <a:ext cx="0" cy="3926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1824" y="5334000"/>
            <a:ext cx="609600" cy="609600"/>
          </a:xfrm>
          <a:prstGeom prst="rect">
            <a:avLst/>
          </a:prstGeom>
        </p:spPr>
      </p:pic>
    </p:spTree>
    <p:extLst>
      <p:ext uri="{BB962C8B-B14F-4D97-AF65-F5344CB8AC3E}">
        <p14:creationId xmlns:p14="http://schemas.microsoft.com/office/powerpoint/2010/main" val="25840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46357" fill="hold"/>
                                        <p:tgtEl>
                                          <p:spTgt spid="6"/>
                                        </p:tgtEl>
                                      </p:cBhvr>
                                    </p:cmd>
                                  </p:childTnLst>
                                </p:cTn>
                              </p:par>
                            </p:childTnLst>
                          </p:cTn>
                        </p:par>
                      </p:childTnLst>
                    </p:cTn>
                  </p:par>
                </p:childTnLst>
              </p:cTn>
              <p:nextCondLst>
                <p:cond evt="onClick" delay="0">
                  <p:tgtEl>
                    <p:spTgt spid="6"/>
                  </p:tgtEl>
                </p:cond>
              </p:nextCondLst>
            </p:seq>
            <p:audio>
              <p:cMediaNode vol="80000">
                <p:cTn id="49"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Notation – Large #s</a:t>
            </a:r>
            <a:endParaRPr lang="en-US" dirty="0"/>
          </a:p>
        </p:txBody>
      </p:sp>
      <p:sp>
        <p:nvSpPr>
          <p:cNvPr id="3" name="Content Placeholder 2"/>
          <p:cNvSpPr>
            <a:spLocks noGrp="1"/>
          </p:cNvSpPr>
          <p:nvPr>
            <p:ph idx="1"/>
          </p:nvPr>
        </p:nvSpPr>
        <p:spPr/>
        <p:txBody>
          <a:bodyPr/>
          <a:lstStyle/>
          <a:p>
            <a:r>
              <a:rPr lang="en-US" dirty="0" smtClean="0"/>
              <a:t>Large numbers can be simplified using the exponent to determine how many places (x 10) to move the decimal.</a:t>
            </a:r>
          </a:p>
          <a:p>
            <a:pPr lvl="1"/>
            <a:r>
              <a:rPr lang="en-US" dirty="0" smtClean="0"/>
              <a:t>For example: </a:t>
            </a:r>
          </a:p>
          <a:p>
            <a:pPr lvl="2"/>
            <a:r>
              <a:rPr lang="en-US" dirty="0" smtClean="0"/>
              <a:t>Please write 3,000,000 in scientific notation:</a:t>
            </a:r>
          </a:p>
          <a:p>
            <a:pPr lvl="3"/>
            <a:r>
              <a:rPr lang="en-US" dirty="0" smtClean="0"/>
              <a:t>3,000,000 = 3.0 x 10</a:t>
            </a:r>
            <a:r>
              <a:rPr lang="en-US" baseline="30000" dirty="0" smtClean="0">
                <a:solidFill>
                  <a:srgbClr val="FF0000"/>
                </a:solidFill>
              </a:rPr>
              <a:t>?</a:t>
            </a:r>
          </a:p>
          <a:p>
            <a:pPr lvl="3"/>
            <a:r>
              <a:rPr lang="en-US" dirty="0" smtClean="0"/>
              <a:t>3,000,000 = 3.0 x 10</a:t>
            </a:r>
            <a:r>
              <a:rPr lang="en-US" baseline="30000" dirty="0" smtClean="0"/>
              <a:t>6</a:t>
            </a:r>
          </a:p>
          <a:p>
            <a:pPr lvl="2"/>
            <a:r>
              <a:rPr lang="en-US" dirty="0" smtClean="0"/>
              <a:t>Please write 4.5 x 10</a:t>
            </a:r>
            <a:r>
              <a:rPr lang="en-US" baseline="30000" dirty="0" smtClean="0"/>
              <a:t>4</a:t>
            </a:r>
            <a:r>
              <a:rPr lang="en-US" dirty="0" smtClean="0"/>
              <a:t> in standard decimal notation:</a:t>
            </a:r>
          </a:p>
          <a:p>
            <a:pPr lvl="3"/>
            <a:r>
              <a:rPr lang="en-US" dirty="0" smtClean="0"/>
              <a:t>4.5 x 10</a:t>
            </a:r>
            <a:r>
              <a:rPr lang="en-US" baseline="30000" dirty="0" smtClean="0"/>
              <a:t>4</a:t>
            </a:r>
            <a:r>
              <a:rPr lang="en-US" dirty="0" smtClean="0"/>
              <a:t> = </a:t>
            </a:r>
            <a:r>
              <a:rPr lang="en-US" dirty="0" smtClean="0">
                <a:solidFill>
                  <a:srgbClr val="FF0000"/>
                </a:solidFill>
              </a:rPr>
              <a:t>?</a:t>
            </a:r>
          </a:p>
          <a:p>
            <a:pPr lvl="3"/>
            <a:r>
              <a:rPr lang="en-US" dirty="0" smtClean="0"/>
              <a:t>4.5 x 10</a:t>
            </a:r>
            <a:r>
              <a:rPr lang="en-US" baseline="30000" dirty="0" smtClean="0"/>
              <a:t>4</a:t>
            </a:r>
            <a:r>
              <a:rPr lang="en-US" dirty="0" smtClean="0"/>
              <a:t> = 45,000</a:t>
            </a:r>
            <a:endParaRPr lang="en-US" dirty="0"/>
          </a:p>
        </p:txBody>
      </p:sp>
      <p:pic>
        <p:nvPicPr>
          <p:cNvPr id="1027" name="Picture 3" descr="Image result for scientific notation">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6025"/>
          <a:stretch/>
        </p:blipFill>
        <p:spPr bwMode="auto">
          <a:xfrm>
            <a:off x="2848264" y="6019800"/>
            <a:ext cx="2790825" cy="72043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7000" y="5715000"/>
            <a:ext cx="609600" cy="609600"/>
          </a:xfrm>
          <a:prstGeom prst="rect">
            <a:avLst/>
          </a:prstGeom>
        </p:spPr>
      </p:pic>
    </p:spTree>
    <p:extLst>
      <p:ext uri="{BB962C8B-B14F-4D97-AF65-F5344CB8AC3E}">
        <p14:creationId xmlns:p14="http://schemas.microsoft.com/office/powerpoint/2010/main" val="14104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06207"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Notation – Small #s</a:t>
            </a:r>
            <a:endParaRPr lang="en-US" dirty="0"/>
          </a:p>
        </p:txBody>
      </p:sp>
      <p:sp>
        <p:nvSpPr>
          <p:cNvPr id="3" name="Content Placeholder 2"/>
          <p:cNvSpPr>
            <a:spLocks noGrp="1"/>
          </p:cNvSpPr>
          <p:nvPr>
            <p:ph idx="1"/>
          </p:nvPr>
        </p:nvSpPr>
        <p:spPr/>
        <p:txBody>
          <a:bodyPr/>
          <a:lstStyle/>
          <a:p>
            <a:r>
              <a:rPr lang="en-US" dirty="0" smtClean="0"/>
              <a:t>Small </a:t>
            </a:r>
            <a:r>
              <a:rPr lang="en-US" dirty="0"/>
              <a:t>numbers can be simplified using the exponent to determine how many places (x 10) to move the </a:t>
            </a:r>
            <a:r>
              <a:rPr lang="en-US" dirty="0" smtClean="0"/>
              <a:t>decimal to the left, as signified by a negative exponent.</a:t>
            </a:r>
          </a:p>
          <a:p>
            <a:pPr lvl="1"/>
            <a:r>
              <a:rPr lang="en-US" dirty="0" smtClean="0"/>
              <a:t>For example:</a:t>
            </a:r>
          </a:p>
          <a:p>
            <a:pPr lvl="2"/>
            <a:r>
              <a:rPr lang="en-US" dirty="0" smtClean="0"/>
              <a:t>Please write 0.00034 in scientific notation:</a:t>
            </a:r>
          </a:p>
          <a:p>
            <a:pPr lvl="3"/>
            <a:r>
              <a:rPr lang="en-US" dirty="0" smtClean="0"/>
              <a:t>0.00034 = 3.4 x 10</a:t>
            </a:r>
            <a:r>
              <a:rPr lang="en-US" baseline="30000" dirty="0" smtClean="0">
                <a:solidFill>
                  <a:srgbClr val="FF0000"/>
                </a:solidFill>
              </a:rPr>
              <a:t>?</a:t>
            </a:r>
          </a:p>
          <a:p>
            <a:pPr lvl="3"/>
            <a:r>
              <a:rPr lang="en-US" dirty="0" smtClean="0"/>
              <a:t>0.00034 = 3.4 x 10</a:t>
            </a:r>
            <a:r>
              <a:rPr lang="en-US" baseline="30000" dirty="0" smtClean="0"/>
              <a:t>-4</a:t>
            </a:r>
          </a:p>
          <a:p>
            <a:pPr lvl="2"/>
            <a:r>
              <a:rPr lang="en-US" dirty="0" smtClean="0"/>
              <a:t>Please write 2.3 x 10</a:t>
            </a:r>
            <a:r>
              <a:rPr lang="en-US" baseline="30000" dirty="0" smtClean="0"/>
              <a:t>-6</a:t>
            </a:r>
            <a:r>
              <a:rPr lang="en-US" dirty="0" smtClean="0"/>
              <a:t> in standard decimal notation:</a:t>
            </a:r>
          </a:p>
          <a:p>
            <a:pPr lvl="3"/>
            <a:r>
              <a:rPr lang="en-US" dirty="0" smtClean="0"/>
              <a:t>2.3 x 10</a:t>
            </a:r>
            <a:r>
              <a:rPr lang="en-US" baseline="30000" dirty="0" smtClean="0"/>
              <a:t>-6</a:t>
            </a:r>
            <a:r>
              <a:rPr lang="en-US" dirty="0" smtClean="0"/>
              <a:t> = </a:t>
            </a:r>
            <a:r>
              <a:rPr lang="en-US" dirty="0" smtClean="0">
                <a:solidFill>
                  <a:srgbClr val="FF0000"/>
                </a:solidFill>
              </a:rPr>
              <a:t>?</a:t>
            </a:r>
          </a:p>
          <a:p>
            <a:pPr lvl="3"/>
            <a:r>
              <a:rPr lang="en-US" dirty="0" smtClean="0"/>
              <a:t>2.3 x 10</a:t>
            </a:r>
            <a:r>
              <a:rPr lang="en-US" baseline="30000" dirty="0" smtClean="0"/>
              <a:t>-6</a:t>
            </a:r>
            <a:r>
              <a:rPr lang="en-US" dirty="0" smtClean="0"/>
              <a:t> = 0.0000023</a:t>
            </a:r>
            <a:endParaRPr lang="en-US" dirty="0"/>
          </a:p>
          <a:p>
            <a:endParaRPr lang="en-US" dirty="0"/>
          </a:p>
        </p:txBody>
      </p:sp>
      <p:pic>
        <p:nvPicPr>
          <p:cNvPr id="2051" name="Picture 3" descr="Image result for scientific notation">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974" b="12051"/>
          <a:stretch/>
        </p:blipFill>
        <p:spPr bwMode="auto">
          <a:xfrm>
            <a:off x="3429000" y="5943600"/>
            <a:ext cx="2790825" cy="72043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5486400"/>
            <a:ext cx="609600" cy="609600"/>
          </a:xfrm>
          <a:prstGeom prst="rect">
            <a:avLst/>
          </a:prstGeom>
        </p:spPr>
      </p:pic>
    </p:spTree>
    <p:extLst>
      <p:ext uri="{BB962C8B-B14F-4D97-AF65-F5344CB8AC3E}">
        <p14:creationId xmlns:p14="http://schemas.microsoft.com/office/powerpoint/2010/main" val="42892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10377"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Notation - Practice</a:t>
            </a:r>
            <a:endParaRPr lang="en-US" dirty="0"/>
          </a:p>
        </p:txBody>
      </p:sp>
      <p:sp>
        <p:nvSpPr>
          <p:cNvPr id="4" name="Content Placeholder 3"/>
          <p:cNvSpPr>
            <a:spLocks noGrp="1"/>
          </p:cNvSpPr>
          <p:nvPr>
            <p:ph sz="half" idx="1"/>
          </p:nvPr>
        </p:nvSpPr>
        <p:spPr/>
        <p:txBody>
          <a:bodyPr/>
          <a:lstStyle/>
          <a:p>
            <a:r>
              <a:rPr lang="en-US" dirty="0" smtClean="0"/>
              <a:t>Convert the following to scientific notation:</a:t>
            </a:r>
          </a:p>
          <a:p>
            <a:pPr marL="514350" indent="-514350">
              <a:buFont typeface="+mj-lt"/>
              <a:buAutoNum type="arabicPeriod"/>
            </a:pPr>
            <a:r>
              <a:rPr lang="en-US" dirty="0" smtClean="0"/>
              <a:t>4,560,000,000 =</a:t>
            </a:r>
          </a:p>
          <a:p>
            <a:pPr marL="514350" indent="-514350">
              <a:buFont typeface="+mj-lt"/>
              <a:buAutoNum type="arabicPeriod"/>
            </a:pPr>
            <a:endParaRPr lang="en-US" dirty="0"/>
          </a:p>
          <a:p>
            <a:pPr marL="514350" indent="-514350">
              <a:buFont typeface="+mj-lt"/>
              <a:buAutoNum type="arabicPeriod"/>
            </a:pPr>
            <a:r>
              <a:rPr lang="en-US" dirty="0" smtClean="0"/>
              <a:t>2,400 = </a:t>
            </a:r>
          </a:p>
          <a:p>
            <a:pPr marL="514350" indent="-514350">
              <a:buFont typeface="+mj-lt"/>
              <a:buAutoNum type="arabicPeriod"/>
            </a:pPr>
            <a:endParaRPr lang="en-US" dirty="0"/>
          </a:p>
          <a:p>
            <a:pPr marL="514350" indent="-514350">
              <a:buFont typeface="+mj-lt"/>
              <a:buAutoNum type="arabicPeriod"/>
            </a:pPr>
            <a:r>
              <a:rPr lang="en-US" dirty="0" smtClean="0"/>
              <a:t>0.000345 = </a:t>
            </a:r>
          </a:p>
          <a:p>
            <a:pPr marL="514350" indent="-514350">
              <a:buFont typeface="+mj-lt"/>
              <a:buAutoNum type="arabicPeriod"/>
            </a:pPr>
            <a:endParaRPr lang="en-US" dirty="0"/>
          </a:p>
          <a:p>
            <a:pPr marL="514350" indent="-514350">
              <a:buFont typeface="+mj-lt"/>
              <a:buAutoNum type="arabicPeriod"/>
            </a:pPr>
            <a:r>
              <a:rPr lang="en-US" dirty="0" smtClean="0"/>
              <a:t>0.0000006 = </a:t>
            </a:r>
            <a:endParaRPr lang="en-US" dirty="0"/>
          </a:p>
        </p:txBody>
      </p:sp>
      <p:sp>
        <p:nvSpPr>
          <p:cNvPr id="5" name="Content Placeholder 4"/>
          <p:cNvSpPr>
            <a:spLocks noGrp="1"/>
          </p:cNvSpPr>
          <p:nvPr>
            <p:ph sz="half" idx="2"/>
          </p:nvPr>
        </p:nvSpPr>
        <p:spPr/>
        <p:txBody>
          <a:bodyPr/>
          <a:lstStyle/>
          <a:p>
            <a:r>
              <a:rPr lang="en-US" dirty="0" smtClean="0"/>
              <a:t>Convert the following to standard decimal notation:</a:t>
            </a:r>
          </a:p>
          <a:p>
            <a:pPr marL="514350" indent="-514350">
              <a:buFont typeface="+mj-lt"/>
              <a:buAutoNum type="arabicPeriod"/>
            </a:pPr>
            <a:r>
              <a:rPr lang="en-US" dirty="0" smtClean="0"/>
              <a:t>5.6 x 10</a:t>
            </a:r>
            <a:r>
              <a:rPr lang="en-US" baseline="30000" dirty="0" smtClean="0"/>
              <a:t>8</a:t>
            </a:r>
            <a:r>
              <a:rPr lang="en-US" dirty="0" smtClean="0"/>
              <a:t> = </a:t>
            </a:r>
          </a:p>
          <a:p>
            <a:pPr marL="514350" indent="-514350">
              <a:buFont typeface="+mj-lt"/>
              <a:buAutoNum type="arabicPeriod"/>
            </a:pPr>
            <a:endParaRPr lang="en-US" dirty="0"/>
          </a:p>
          <a:p>
            <a:pPr marL="514350" indent="-514350">
              <a:buFont typeface="+mj-lt"/>
              <a:buAutoNum type="arabicPeriod"/>
            </a:pPr>
            <a:r>
              <a:rPr lang="en-US" dirty="0" smtClean="0"/>
              <a:t>1.4 x 10</a:t>
            </a:r>
            <a:r>
              <a:rPr lang="en-US" baseline="30000" dirty="0" smtClean="0"/>
              <a:t>4</a:t>
            </a:r>
            <a:r>
              <a:rPr lang="en-US" dirty="0" smtClean="0"/>
              <a:t> = </a:t>
            </a:r>
          </a:p>
          <a:p>
            <a:pPr marL="514350" indent="-514350">
              <a:buFont typeface="+mj-lt"/>
              <a:buAutoNum type="arabicPeriod"/>
            </a:pPr>
            <a:endParaRPr lang="en-US" dirty="0"/>
          </a:p>
          <a:p>
            <a:pPr marL="514350" indent="-514350">
              <a:buFont typeface="+mj-lt"/>
              <a:buAutoNum type="arabicPeriod"/>
            </a:pPr>
            <a:r>
              <a:rPr lang="en-US" dirty="0" smtClean="0"/>
              <a:t>3.0 x 10</a:t>
            </a:r>
            <a:r>
              <a:rPr lang="en-US" baseline="30000" dirty="0" smtClean="0"/>
              <a:t>-5</a:t>
            </a:r>
            <a:r>
              <a:rPr lang="en-US" dirty="0" smtClean="0"/>
              <a:t> =</a:t>
            </a:r>
            <a:endParaRPr lang="en-US" dirty="0"/>
          </a:p>
        </p:txBody>
      </p:sp>
    </p:spTree>
    <p:extLst>
      <p:ext uri="{BB962C8B-B14F-4D97-AF65-F5344CB8AC3E}">
        <p14:creationId xmlns:p14="http://schemas.microsoft.com/office/powerpoint/2010/main" val="35751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500"/>
                                        <p:tgtEl>
                                          <p:spTgt spid="4">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Metric System</a:t>
            </a:r>
            <a:endParaRPr lang="en-US" dirty="0"/>
          </a:p>
        </p:txBody>
      </p:sp>
      <p:sp>
        <p:nvSpPr>
          <p:cNvPr id="6" name="Content Placeholder 5"/>
          <p:cNvSpPr>
            <a:spLocks noGrp="1"/>
          </p:cNvSpPr>
          <p:nvPr>
            <p:ph idx="1"/>
          </p:nvPr>
        </p:nvSpPr>
        <p:spPr/>
        <p:txBody>
          <a:bodyPr/>
          <a:lstStyle/>
          <a:p>
            <a:r>
              <a:rPr lang="en-US" dirty="0" smtClean="0"/>
              <a:t>The metric system is a standard unit of measure used in most countries and in all scientific fields.</a:t>
            </a:r>
          </a:p>
          <a:p>
            <a:r>
              <a:rPr lang="en-US" dirty="0" smtClean="0"/>
              <a:t>In this course, we will measure:</a:t>
            </a:r>
          </a:p>
          <a:p>
            <a:pPr lvl="1"/>
            <a:r>
              <a:rPr lang="en-US" dirty="0" smtClean="0"/>
              <a:t>Mass in grams (g.)</a:t>
            </a:r>
          </a:p>
          <a:p>
            <a:pPr lvl="1"/>
            <a:r>
              <a:rPr lang="en-US" dirty="0" smtClean="0"/>
              <a:t>Length in meters (m.)</a:t>
            </a:r>
          </a:p>
          <a:p>
            <a:pPr lvl="1"/>
            <a:r>
              <a:rPr lang="en-US" dirty="0" smtClean="0"/>
              <a:t>Volume in Liters (L.)</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4800" y="5181600"/>
            <a:ext cx="609600" cy="609600"/>
          </a:xfrm>
          <a:prstGeom prst="rect">
            <a:avLst/>
          </a:prstGeom>
        </p:spPr>
      </p:pic>
    </p:spTree>
    <p:extLst>
      <p:ext uri="{BB962C8B-B14F-4D97-AF65-F5344CB8AC3E}">
        <p14:creationId xmlns:p14="http://schemas.microsoft.com/office/powerpoint/2010/main" val="2559797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 Prefixes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conversion of metric unit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828799"/>
            <a:ext cx="8534400" cy="5022543"/>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p:cNvSpPr/>
          <p:nvPr/>
        </p:nvSpPr>
        <p:spPr>
          <a:xfrm>
            <a:off x="457200" y="2514600"/>
            <a:ext cx="76200" cy="1219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5" name="Left Brace 4"/>
          <p:cNvSpPr/>
          <p:nvPr/>
        </p:nvSpPr>
        <p:spPr>
          <a:xfrm>
            <a:off x="495300" y="5638800"/>
            <a:ext cx="45719" cy="76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685800"/>
            <a:ext cx="609600" cy="609600"/>
          </a:xfrm>
          <a:prstGeom prst="rect">
            <a:avLst/>
          </a:prstGeom>
        </p:spPr>
      </p:pic>
    </p:spTree>
    <p:extLst>
      <p:ext uri="{BB962C8B-B14F-4D97-AF65-F5344CB8AC3E}">
        <p14:creationId xmlns:p14="http://schemas.microsoft.com/office/powerpoint/2010/main" val="1456813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477</TotalTime>
  <Words>1924</Words>
  <Application>Microsoft Office PowerPoint</Application>
  <PresentationFormat>On-screen Show (4:3)</PresentationFormat>
  <Paragraphs>291</Paragraphs>
  <Slides>31</Slides>
  <Notes>23</Notes>
  <HiddenSlides>0</HiddenSlides>
  <MMClips>19</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Flow</vt:lpstr>
      <vt:lpstr>Math Skills and Chemistry Workshop for Elements of Microbiology</vt:lpstr>
      <vt:lpstr>Why?</vt:lpstr>
      <vt:lpstr>Basic Algebra/Math Skills</vt:lpstr>
      <vt:lpstr>Scientific Notation</vt:lpstr>
      <vt:lpstr>Scientific Notation – Large #s</vt:lpstr>
      <vt:lpstr>Scientific Notation – Small #s</vt:lpstr>
      <vt:lpstr>Scientific Notation - Practice</vt:lpstr>
      <vt:lpstr>The Metric System</vt:lpstr>
      <vt:lpstr>Metric Prefixes</vt:lpstr>
      <vt:lpstr>Working in the Metric System</vt:lpstr>
      <vt:lpstr>Reading a Metric Ruler</vt:lpstr>
      <vt:lpstr>Solving Equations - Tips</vt:lpstr>
      <vt:lpstr>Order of Operations</vt:lpstr>
      <vt:lpstr>Solving for an Unknown Variable</vt:lpstr>
      <vt:lpstr>Practice</vt:lpstr>
      <vt:lpstr>Chemistry for Microbiology</vt:lpstr>
      <vt:lpstr>Composition of Matter</vt:lpstr>
      <vt:lpstr>Element Symbols to Know for this Course</vt:lpstr>
      <vt:lpstr>Composition of Matter</vt:lpstr>
      <vt:lpstr>Basic Atomic Structure</vt:lpstr>
      <vt:lpstr>Elemental Properties</vt:lpstr>
      <vt:lpstr>Practice Problems</vt:lpstr>
      <vt:lpstr>Covalent Bonds</vt:lpstr>
      <vt:lpstr>Ionic Bonds – Transferring Electrons</vt:lpstr>
      <vt:lpstr>Hydrogen Bonds</vt:lpstr>
      <vt:lpstr>Dissociation of ions in water</vt:lpstr>
      <vt:lpstr>Acids, Bases, and Salts</vt:lpstr>
      <vt:lpstr>Acid-Base Balance</vt:lpstr>
      <vt:lpstr>Practice Problems</vt:lpstr>
      <vt:lpstr>Chemical Reaction Formulas</vt:lpstr>
      <vt:lpstr>Chemical reactions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dc:creator>
  <cp:lastModifiedBy>joseph</cp:lastModifiedBy>
  <cp:revision>154</cp:revision>
  <dcterms:created xsi:type="dcterms:W3CDTF">2018-01-14T14:57:54Z</dcterms:created>
  <dcterms:modified xsi:type="dcterms:W3CDTF">2018-09-06T16:20:05Z</dcterms:modified>
</cp:coreProperties>
</file>