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66"/>
  </p:notesMasterIdLst>
  <p:sldIdLst>
    <p:sldId id="257" r:id="rId3"/>
    <p:sldId id="365" r:id="rId4"/>
    <p:sldId id="366" r:id="rId5"/>
    <p:sldId id="367" r:id="rId6"/>
    <p:sldId id="378" r:id="rId7"/>
    <p:sldId id="373" r:id="rId8"/>
    <p:sldId id="374" r:id="rId9"/>
    <p:sldId id="376" r:id="rId10"/>
    <p:sldId id="377" r:id="rId11"/>
    <p:sldId id="261" r:id="rId12"/>
    <p:sldId id="379" r:id="rId13"/>
    <p:sldId id="380" r:id="rId14"/>
    <p:sldId id="263" r:id="rId15"/>
    <p:sldId id="265" r:id="rId16"/>
    <p:sldId id="304" r:id="rId17"/>
    <p:sldId id="305" r:id="rId18"/>
    <p:sldId id="306" r:id="rId19"/>
    <p:sldId id="307" r:id="rId20"/>
    <p:sldId id="308" r:id="rId21"/>
    <p:sldId id="311" r:id="rId22"/>
    <p:sldId id="381" r:id="rId23"/>
    <p:sldId id="313" r:id="rId24"/>
    <p:sldId id="314" r:id="rId25"/>
    <p:sldId id="319" r:id="rId26"/>
    <p:sldId id="320" r:id="rId27"/>
    <p:sldId id="321" r:id="rId28"/>
    <p:sldId id="322" r:id="rId29"/>
    <p:sldId id="324" r:id="rId30"/>
    <p:sldId id="325" r:id="rId31"/>
    <p:sldId id="266" r:id="rId32"/>
    <p:sldId id="267" r:id="rId33"/>
    <p:sldId id="268" r:id="rId34"/>
    <p:sldId id="280" r:id="rId35"/>
    <p:sldId id="282" r:id="rId36"/>
    <p:sldId id="283" r:id="rId37"/>
    <p:sldId id="285" r:id="rId38"/>
    <p:sldId id="286" r:id="rId39"/>
    <p:sldId id="287" r:id="rId40"/>
    <p:sldId id="288" r:id="rId41"/>
    <p:sldId id="334" r:id="rId42"/>
    <p:sldId id="335" r:id="rId43"/>
    <p:sldId id="383" r:id="rId44"/>
    <p:sldId id="336" r:id="rId45"/>
    <p:sldId id="337" r:id="rId46"/>
    <p:sldId id="338" r:id="rId47"/>
    <p:sldId id="339" r:id="rId48"/>
    <p:sldId id="340" r:id="rId49"/>
    <p:sldId id="341" r:id="rId50"/>
    <p:sldId id="342" r:id="rId51"/>
    <p:sldId id="344" r:id="rId52"/>
    <p:sldId id="345" r:id="rId53"/>
    <p:sldId id="346" r:id="rId54"/>
    <p:sldId id="347" r:id="rId55"/>
    <p:sldId id="348" r:id="rId56"/>
    <p:sldId id="349" r:id="rId57"/>
    <p:sldId id="350" r:id="rId58"/>
    <p:sldId id="352" r:id="rId59"/>
    <p:sldId id="353" r:id="rId60"/>
    <p:sldId id="354" r:id="rId61"/>
    <p:sldId id="355" r:id="rId62"/>
    <p:sldId id="356" r:id="rId63"/>
    <p:sldId id="357" r:id="rId64"/>
    <p:sldId id="35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12" autoAdjust="0"/>
    <p:restoredTop sz="94660"/>
  </p:normalViewPr>
  <p:slideViewPr>
    <p:cSldViewPr>
      <p:cViewPr varScale="1">
        <p:scale>
          <a:sx n="69" d="100"/>
          <a:sy n="69" d="100"/>
        </p:scale>
        <p:origin x="-168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ABEA5-3FA9-492E-A67D-02A29D55A394}" type="datetimeFigureOut">
              <a:rPr lang="en-US" smtClean="0"/>
              <a:pPr/>
              <a:t>9/10/2017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3F95A-7548-4F1A-86AD-268FC1E99E5E}" type="slidenum">
              <a:rPr lang="en-US" smtClean="0"/>
              <a:pPr/>
              <a:t>‹#›</a:t>
            </a:fld>
            <a:endParaRPr lang="en-US"/>
          </a:p>
        </p:txBody>
      </p:sp>
    </p:spTree>
    <p:extLst>
      <p:ext uri="{BB962C8B-B14F-4D97-AF65-F5344CB8AC3E}">
        <p14:creationId xmlns:p14="http://schemas.microsoft.com/office/powerpoint/2010/main" val="123677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96FE68-F6FB-473D-AF68-D71B6CD87FD3}" type="slidenum">
              <a:rPr lang="en-US" sz="1200">
                <a:solidFill>
                  <a:srgbClr val="000000"/>
                </a:solidFill>
                <a:latin typeface="Calibri" pitchFamily="34" charset="0"/>
                <a:ea typeface="ＭＳ Ｐゴシック" pitchFamily="34" charset="-128"/>
              </a:rPr>
              <a:pPr algn="r"/>
              <a:t>1</a:t>
            </a:fld>
            <a:endParaRPr lang="en-US"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dirty="0" smtClean="0"/>
              <a:t>Please</a:t>
            </a:r>
            <a:r>
              <a:rPr lang="en-US" baseline="0" dirty="0" smtClean="0"/>
              <a:t> know these terms and shapes.</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shapes.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11</a:t>
            </a:fld>
            <a:endParaRPr lang="en-US"/>
          </a:p>
        </p:txBody>
      </p:sp>
    </p:spTree>
    <p:extLst>
      <p:ext uri="{BB962C8B-B14F-4D97-AF65-F5344CB8AC3E}">
        <p14:creationId xmlns:p14="http://schemas.microsoft.com/office/powerpoint/2010/main" val="428726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arrangements.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12</a:t>
            </a:fld>
            <a:endParaRPr lang="en-US"/>
          </a:p>
        </p:txBody>
      </p:sp>
    </p:spTree>
    <p:extLst>
      <p:ext uri="{BB962C8B-B14F-4D97-AF65-F5344CB8AC3E}">
        <p14:creationId xmlns:p14="http://schemas.microsoft.com/office/powerpoint/2010/main" val="378273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dirty="0" smtClean="0"/>
              <a:t>Scientific name is big B (Genus), shape name is little b (descriptive)</a:t>
            </a:r>
          </a:p>
          <a:p>
            <a:pPr eaLnBrk="1" hangingPunct="1"/>
            <a:r>
              <a:rPr lang="en-US" dirty="0" smtClean="0"/>
              <a:t>Please know these terms</a:t>
            </a:r>
            <a:r>
              <a:rPr lang="en-US" dirty="0" smtClean="0"/>
              <a:t>.</a:t>
            </a:r>
          </a:p>
          <a:p>
            <a:pPr eaLnBrk="1" hangingPunct="1"/>
            <a:r>
              <a:rPr lang="en-US" dirty="0" smtClean="0"/>
              <a:t>Please see previous slide for visual.</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r>
              <a:rPr lang="en-US" dirty="0" smtClean="0"/>
              <a:t>Please be familiar with the structures in red as they are found in all bacteria. Photo credit to</a:t>
            </a:r>
            <a:r>
              <a:rPr lang="en-US" baseline="0" dirty="0" smtClean="0"/>
              <a:t> </a:t>
            </a:r>
            <a:r>
              <a:rPr lang="en-US" baseline="0" dirty="0" err="1" smtClean="0"/>
              <a:t>Tortora’s</a:t>
            </a:r>
            <a:r>
              <a:rPr lang="en-US" baseline="0" dirty="0" smtClean="0"/>
              <a:t> Introduction to Microbiology.</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dirty="0" smtClean="0"/>
              <a:t>Please understand</a:t>
            </a:r>
            <a:r>
              <a:rPr lang="en-US" baseline="0" dirty="0" smtClean="0"/>
              <a:t> the importance and function of the cell wall in bacterial species. </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smtClean="0"/>
              <a:t>Adjacent rows are linked by polypeptides</a:t>
            </a:r>
          </a:p>
          <a:p>
            <a:pPr eaLnBrk="1" hangingPunct="1"/>
            <a:r>
              <a:rPr lang="en-US" dirty="0" smtClean="0"/>
              <a:t>Be familiar with this structure as it will be important to understand</a:t>
            </a:r>
            <a:r>
              <a:rPr lang="en-US" baseline="0" dirty="0" smtClean="0"/>
              <a:t> once we discuss antibiotics</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dirty="0" smtClean="0"/>
              <a:t>Phosphate groups cause the negative charge of the acid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dirty="0" smtClean="0"/>
              <a:t>Understand some basic structural differences between Gram-positive</a:t>
            </a:r>
            <a:r>
              <a:rPr lang="en-US" baseline="0" dirty="0" smtClean="0"/>
              <a:t> and Gram-negative cell walls.</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dirty="0" smtClean="0"/>
              <a:t>Please know this information especially in</a:t>
            </a:r>
            <a:r>
              <a:rPr lang="en-US" baseline="0" dirty="0" smtClean="0"/>
              <a:t> regards to how Gram-Negatives differ from Gram-Positives</a:t>
            </a:r>
            <a:endParaRPr lang="en-US" dirty="0" smtClean="0"/>
          </a:p>
          <a:p>
            <a:pPr eaLnBrk="1" hangingPunct="1"/>
            <a:r>
              <a:rPr lang="en-US" dirty="0" smtClean="0"/>
              <a:t>When microbes die they release lipid A as an endotoxin – causes fever, dilation of blood vessels, shock, blood clotting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Calibri" pitchFamily="34" charset="0"/>
              </a:rPr>
              <a:t>Think back to societies of the past. What did it mean to contradict what the majority believed to be true? Many believed that the theory of biogenesis denounced God’s existence. What implications might that have?</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906F75E-9CDD-40CA-AF16-3C21B570F74C}" type="slidenum">
              <a:rPr lang="en-US" altLang="en-US" smtClean="0"/>
              <a:pPr eaLnBrk="1" hangingPunct="1">
                <a:spcBef>
                  <a:spcPct val="0"/>
                </a:spcBef>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en-US" dirty="0" smtClean="0"/>
              <a:t>Please know</a:t>
            </a:r>
            <a:r>
              <a:rPr lang="en-US" baseline="0" dirty="0" smtClean="0"/>
              <a:t> bolded terms.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r>
              <a:rPr lang="en-US" dirty="0" smtClean="0"/>
              <a:t>Please understand the different types of proteins that may exist in the plasma membrane.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dirty="0" smtClean="0"/>
              <a:t>Please understand the importance of this concept.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dirty="0" smtClean="0"/>
              <a:t>This is an</a:t>
            </a:r>
            <a:r>
              <a:rPr lang="en-US" baseline="0" dirty="0" smtClean="0"/>
              <a:t> important slide, please understand this information well.</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r>
              <a:rPr lang="en-US" dirty="0" smtClean="0"/>
              <a:t>Know this </a:t>
            </a:r>
            <a:r>
              <a:rPr lang="en-US" dirty="0" smtClean="0"/>
              <a:t>definition. Please realize ATP</a:t>
            </a:r>
            <a:r>
              <a:rPr lang="en-US" baseline="0" dirty="0" smtClean="0"/>
              <a:t> is not required.</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smtClean="0"/>
              <a:t>Know this definition</a:t>
            </a:r>
            <a:r>
              <a:rPr lang="en-US" dirty="0" smtClean="0"/>
              <a:t>. Please realize ATP is not required.</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smtClean="0"/>
              <a:t>Please know</a:t>
            </a:r>
            <a:r>
              <a:rPr lang="en-US" baseline="0" dirty="0" smtClean="0"/>
              <a:t> this definition as well as purpose of </a:t>
            </a:r>
            <a:r>
              <a:rPr lang="en-US" baseline="0" dirty="0" err="1" smtClean="0"/>
              <a:t>aquaporins</a:t>
            </a:r>
            <a:r>
              <a:rPr lang="en-US" baseline="0" dirty="0" smtClean="0"/>
              <a:t>. Understand that this process discusses movement of solvent and not solute. Please realize it does not require ATP.</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US" dirty="0" smtClean="0"/>
              <a:t>This is a very important slide to understand.</a:t>
            </a:r>
            <a:r>
              <a:rPr lang="en-US" baseline="0" dirty="0" smtClean="0"/>
              <a:t> Please be comfortable with all of the concepts presented. Be able to determine what might happen to a cell in these three conditions. Understand the importance of the cell wall in a hypotonic solution for bacteria. Know the definitions lyse and </a:t>
            </a:r>
            <a:r>
              <a:rPr lang="en-US" baseline="0" dirty="0" err="1" smtClean="0"/>
              <a:t>plasmolyze</a:t>
            </a:r>
            <a:r>
              <a:rPr lang="en-US" baseline="0" dirty="0" smtClean="0"/>
              <a:t>.</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dirty="0" smtClean="0"/>
              <a:t>Please understand that active transport requires energy in the form of ATP to complete movement across the membrane.</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3D07D32-74F9-42B6-9D05-69F555E945F8}" type="slidenum">
              <a:rPr lang="en-US" altLang="en-US" smtClean="0"/>
              <a:pPr eaLnBrk="1" hangingPunct="1">
                <a:spcBef>
                  <a:spcPct val="0"/>
                </a:spcBef>
              </a:pPr>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smtClean="0"/>
              <a:t>This is important information to understand</a:t>
            </a:r>
            <a:r>
              <a:rPr lang="en-US" dirty="0" smtClean="0"/>
              <a:t>. Please remember that bacterial cells do have DNA, but not a nucleus. The region that houses the DNA is known as the nucleoid region, meaning “resembling a nucleus”.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dirty="0" smtClean="0"/>
              <a:t>Please know</a:t>
            </a:r>
            <a:r>
              <a:rPr lang="en-US" baseline="0" dirty="0" smtClean="0"/>
              <a:t> that prokaryotes form a completed 70s ribosome (Hint: It is well known at 50 plus 30 is not 70, this is not a linear addition and is beyond this course to discuss </a:t>
            </a:r>
            <a:r>
              <a:rPr lang="en-US" baseline="0" dirty="0" smtClean="0"/>
              <a:t>why).</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r>
              <a:rPr lang="en-US" dirty="0" smtClean="0"/>
              <a:t>Upper image from Science Photo Library.</a:t>
            </a:r>
          </a:p>
          <a:p>
            <a:pPr eaLnBrk="1" hangingPunct="1"/>
            <a:r>
              <a:rPr lang="en-US" i="1" dirty="0" smtClean="0"/>
              <a:t>Clostridium difficile</a:t>
            </a:r>
            <a:r>
              <a:rPr lang="en-US" dirty="0" smtClean="0"/>
              <a:t>. </a:t>
            </a:r>
            <a:r>
              <a:rPr lang="en-US" dirty="0" err="1" smtClean="0"/>
              <a:t>Coloured</a:t>
            </a:r>
            <a:r>
              <a:rPr lang="en-US" dirty="0" smtClean="0"/>
              <a:t> Transmission electron micrograph of </a:t>
            </a:r>
            <a:r>
              <a:rPr lang="en-US" i="1" dirty="0" smtClean="0"/>
              <a:t>C. difficile </a:t>
            </a:r>
            <a:r>
              <a:rPr lang="en-US" dirty="0" smtClean="0"/>
              <a:t>bacterium forming an endospore (lower right, red oval). </a:t>
            </a:r>
            <a:r>
              <a:rPr lang="en-US" i="1" dirty="0" smtClean="0"/>
              <a:t>C. difficile</a:t>
            </a:r>
            <a:r>
              <a:rPr lang="en-US" dirty="0" smtClean="0"/>
              <a:t>, a Gram-positive anaerobic bacillus, exists in small numbers in the human gut. It can proliferate when intestinal resistance is low, producing a toxin that irritates the colon and causes diarrhea. In severe cases this leads to pseudomembranous colitis (PMC), where mucus and dead cells build up in plaques on the walls of the colon. PMC can be treated with an antibiotic but relapses are common because the bacteria forms such highly resistant spores. Magnification: x18,000 at 6x6.45cm size. </a:t>
            </a:r>
          </a:p>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r>
              <a:rPr lang="en-US" dirty="0" smtClean="0"/>
              <a:t>Please understand these</a:t>
            </a:r>
            <a:r>
              <a:rPr lang="en-US" baseline="0" dirty="0" smtClean="0"/>
              <a:t> concepts</a:t>
            </a:r>
            <a:r>
              <a:rPr lang="en-US" baseline="0" dirty="0" smtClean="0"/>
              <a:t>. Please be able to compare a capsule to a slime layer. </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 know these definitions</a:t>
            </a:r>
            <a:r>
              <a:rPr lang="en-US" dirty="0" smtClean="0"/>
              <a:t>. What is the purpose of flagella? Note: </a:t>
            </a:r>
            <a:r>
              <a:rPr lang="en-US" sz="1200" dirty="0" smtClean="0"/>
              <a:t>Prokaryotes spin clockwise or counterclockwise whereas eukaryotes use flagella in a wave motion</a:t>
            </a:r>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r>
              <a:rPr lang="en-US" dirty="0" smtClean="0"/>
              <a:t>Moving towards or away from Oxygen, toxins, </a:t>
            </a:r>
            <a:r>
              <a:rPr lang="en-US" dirty="0" smtClean="0"/>
              <a:t>food.</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marL="0" lvl="1" eaLnBrk="1" hangingPunct="1"/>
            <a:r>
              <a:rPr lang="en-US" i="1" dirty="0" smtClean="0"/>
              <a:t>Treponema pallidum </a:t>
            </a:r>
            <a:r>
              <a:rPr lang="en-US" dirty="0" smtClean="0"/>
              <a:t>-  Causes Syphilis</a:t>
            </a:r>
          </a:p>
          <a:p>
            <a:pPr marL="0" lvl="1" eaLnBrk="1" hangingPunct="1"/>
            <a:r>
              <a:rPr lang="en-US" i="1" dirty="0" err="1" smtClean="0"/>
              <a:t>Borrellia</a:t>
            </a:r>
            <a:r>
              <a:rPr lang="en-US" i="1" dirty="0" smtClean="0"/>
              <a:t> </a:t>
            </a:r>
            <a:r>
              <a:rPr lang="en-US" i="1" dirty="0" err="1" smtClean="0"/>
              <a:t>burgdorferi</a:t>
            </a:r>
            <a:r>
              <a:rPr lang="en-US" i="1" dirty="0" smtClean="0"/>
              <a:t> – Causes </a:t>
            </a:r>
            <a:r>
              <a:rPr lang="en-US" dirty="0" smtClean="0"/>
              <a:t>Lyme disease</a:t>
            </a:r>
            <a:endParaRPr lang="en-US" i="1" dirty="0" smtClean="0"/>
          </a:p>
          <a:p>
            <a:pPr marL="0" lvl="1"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be able to compare and contrast pili and fimbriae.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39</a:t>
            </a:fld>
            <a:endParaRPr lang="en-US"/>
          </a:p>
        </p:txBody>
      </p:sp>
    </p:spTree>
    <p:extLst>
      <p:ext uri="{BB962C8B-B14F-4D97-AF65-F5344CB8AC3E}">
        <p14:creationId xmlns:p14="http://schemas.microsoft.com/office/powerpoint/2010/main" val="3362477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220359B-941C-4E39-B626-D57784B5E26E}" type="slidenum">
              <a:rPr lang="en-US" altLang="en-US" smtClean="0"/>
              <a:pPr eaLnBrk="1" hangingPunct="1">
                <a:spcBef>
                  <a:spcPct val="0"/>
                </a:spcBef>
              </a:pPr>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know the new,</a:t>
            </a:r>
            <a:r>
              <a:rPr lang="en-US" baseline="0" dirty="0" smtClean="0"/>
              <a:t> bolded terms.</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be familiar with these three types of endocytosis.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42</a:t>
            </a:fld>
            <a:endParaRPr lang="en-US"/>
          </a:p>
        </p:txBody>
      </p:sp>
    </p:spTree>
    <p:extLst>
      <p:ext uri="{BB962C8B-B14F-4D97-AF65-F5344CB8AC3E}">
        <p14:creationId xmlns:p14="http://schemas.microsoft.com/office/powerpoint/2010/main" val="4193108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know the components</a:t>
            </a:r>
            <a:r>
              <a:rPr lang="en-US" baseline="0" dirty="0" smtClean="0"/>
              <a:t> of cell walls in different organisms. Also, understand why it is important that the cell wall of animals does not contain peptidoglycan in regards to antibiotic usage.</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Know these definitions.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Know these definitions</a:t>
            </a:r>
            <a:r>
              <a:rPr lang="en-US" dirty="0" smtClean="0"/>
              <a:t>. Please be careful not to confuse the spelling</a:t>
            </a:r>
            <a:r>
              <a:rPr lang="en-US" baseline="0" dirty="0" smtClean="0"/>
              <a:t> of nucleus versus nucleolus on a quiz or exam. Also, please note that the plural of nucleus is nuclei and the plural of nucleolus is nucleoli.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a:t>
            </a:r>
            <a:r>
              <a:rPr lang="en-US" baseline="0" dirty="0" smtClean="0"/>
              <a:t> the function of histones.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49</a:t>
            </a:fld>
            <a:endParaRPr lang="en-US"/>
          </a:p>
        </p:txBody>
      </p:sp>
    </p:spTree>
    <p:extLst>
      <p:ext uri="{BB962C8B-B14F-4D97-AF65-F5344CB8AC3E}">
        <p14:creationId xmlns:p14="http://schemas.microsoft.com/office/powerpoint/2010/main" val="930511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Know the difference between</a:t>
            </a:r>
            <a:r>
              <a:rPr lang="en-US" baseline="0" dirty="0" smtClean="0"/>
              <a:t> free and membrane-bound ribosomes. </a:t>
            </a:r>
            <a:r>
              <a:rPr lang="en-US" baseline="0" dirty="0" smtClean="0"/>
              <a:t>When you think ribosomes, think protein production.</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be familiar with this experiment and how it was paramount</a:t>
            </a:r>
            <a:r>
              <a:rPr lang="en-US" baseline="0" dirty="0" smtClean="0"/>
              <a:t> in disproving  the theory of spontaneous generation.</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5</a:t>
            </a:fld>
            <a:endParaRPr lang="en-US"/>
          </a:p>
        </p:txBody>
      </p:sp>
    </p:spTree>
    <p:extLst>
      <p:ext uri="{BB962C8B-B14F-4D97-AF65-F5344CB8AC3E}">
        <p14:creationId xmlns:p14="http://schemas.microsoft.com/office/powerpoint/2010/main" val="105904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understand the difference</a:t>
            </a:r>
            <a:r>
              <a:rPr lang="en-US" baseline="0" dirty="0" smtClean="0"/>
              <a:t> in function between rough and smooth ER.</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52</a:t>
            </a:fld>
            <a:endParaRPr lang="en-US"/>
          </a:p>
        </p:txBody>
      </p:sp>
    </p:spTree>
    <p:extLst>
      <p:ext uri="{BB962C8B-B14F-4D97-AF65-F5344CB8AC3E}">
        <p14:creationId xmlns:p14="http://schemas.microsoft.com/office/powerpoint/2010/main" val="3574572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of this as the “FedEx” of the cell.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53</a:t>
            </a:fld>
            <a:endParaRPr lang="en-US"/>
          </a:p>
        </p:txBody>
      </p:sp>
    </p:spTree>
    <p:extLst>
      <p:ext uri="{BB962C8B-B14F-4D97-AF65-F5344CB8AC3E}">
        <p14:creationId xmlns:p14="http://schemas.microsoft.com/office/powerpoint/2010/main" val="3082614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understand this</a:t>
            </a:r>
            <a:r>
              <a:rPr lang="en-US" baseline="0" dirty="0" smtClean="0"/>
              <a:t> process.</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dirty="0" smtClean="0"/>
              <a:t>Digests macromolecules by hydrolysis including proteins, polysaccharides, fats, and nucleic acids</a:t>
            </a:r>
          </a:p>
          <a:p>
            <a:r>
              <a:rPr lang="en-US" dirty="0" smtClean="0"/>
              <a:t>the lysosome uses a series of proton pumps in it's membrane to maintain the optimal pH balance. </a:t>
            </a:r>
          </a:p>
          <a:p>
            <a:r>
              <a:rPr lang="en-US" dirty="0" smtClean="0"/>
              <a:t>At the end of a cell's life the lysosomes serve an important function in destroying the dead cell. </a:t>
            </a:r>
            <a:r>
              <a:rPr lang="en-US" dirty="0" smtClean="0"/>
              <a:t>Certain </a:t>
            </a:r>
            <a:r>
              <a:rPr lang="en-US" dirty="0" smtClean="0"/>
              <a:t>chemical signals are sent to the lysosomes telling them to release all of their digestive enzymes, and therefore causing the cell to digest itself.</a:t>
            </a:r>
          </a:p>
        </p:txBody>
      </p:sp>
      <p:sp>
        <p:nvSpPr>
          <p:cNvPr id="4" name="Slide Number Placeholder 3"/>
          <p:cNvSpPr>
            <a:spLocks noGrp="1"/>
          </p:cNvSpPr>
          <p:nvPr>
            <p:ph type="sldNum" sz="quarter" idx="5"/>
          </p:nvPr>
        </p:nvSpPr>
        <p:spPr/>
        <p:txBody>
          <a:bodyPr/>
          <a:lstStyle/>
          <a:p>
            <a:pPr>
              <a:defRPr/>
            </a:pPr>
            <a:fld id="{7B8D0FAA-7541-4D75-A277-092C95B7857E}" type="slidenum">
              <a:rPr lang="en-US" smtClean="0"/>
              <a:pPr>
                <a:defRPr/>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I think of this as the specialized HAZMAT clean up crew.</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understand</a:t>
            </a:r>
            <a:r>
              <a:rPr lang="en-US" baseline="0" dirty="0" smtClean="0"/>
              <a:t> these </a:t>
            </a:r>
            <a:r>
              <a:rPr lang="en-US" baseline="0" dirty="0" smtClean="0"/>
              <a:t>concepts, especially the concept that more mitochondria will be required in cells which require more energy.</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smtClean="0"/>
              <a:t>An individual's mitochondrial genes are not inherited by the same mechanism as nuclear genes. At fertilization of an egg cell by a sperm, the egg nucleus and sperm nucleus each contribute equally to the genetic makeup of the zygote nucleus. In contrast, the mitochondria, and therefore the mitochondrial DNA, comes from the egg only. The sperm's mitochondria enter the egg but do not contribute genetic information to the embryo. Instead, paternal mitochondria are marked with ubiquitin to select them for later destruction inside the embryo. The egg cell contains relatively few mitochondria, but it is these mitochondria that survive and divide to populate the cells of the adult organism. Mitochondria are inherited down the female line, known as maternal inheritance. This mode is seen in most organisms including all animals. </a:t>
            </a:r>
          </a:p>
        </p:txBody>
      </p:sp>
      <p:sp>
        <p:nvSpPr>
          <p:cNvPr id="4" name="Slide Number Placeholder 3"/>
          <p:cNvSpPr>
            <a:spLocks noGrp="1"/>
          </p:cNvSpPr>
          <p:nvPr>
            <p:ph type="sldNum" sz="quarter" idx="5"/>
          </p:nvPr>
        </p:nvSpPr>
        <p:spPr/>
        <p:txBody>
          <a:bodyPr/>
          <a:lstStyle/>
          <a:p>
            <a:pPr>
              <a:defRPr/>
            </a:pPr>
            <a:fld id="{6B1848BB-9A61-4317-A771-300540DC244B}" type="slidenum">
              <a:rPr lang="en-US" smtClean="0"/>
              <a:pPr>
                <a:defRPr/>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understand</a:t>
            </a:r>
            <a:r>
              <a:rPr lang="en-US" baseline="0" dirty="0" smtClean="0"/>
              <a:t> this structure and which organisms’ cells have them.</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Please understand and be able to describe this theory and its support.</a:t>
            </a:r>
            <a:r>
              <a:rPr lang="en-US" baseline="0" dirty="0" smtClean="0"/>
              <a:t> Consult text for more information if needed.</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rPr>
              <a:t>Appreciate the significance of these discoveries.</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A9209E4-7FAA-4658-BA21-89ABCA96326D}" type="slidenum">
              <a:rPr lang="en-US" altLang="en-US" smtClean="0"/>
              <a:pPr eaLnBrk="1" hangingPunct="1">
                <a:spcBef>
                  <a:spcPct val="0"/>
                </a:spcBef>
              </a:pPr>
              <a:t>6</a:t>
            </a:fld>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FB9AB501-AAAC-4133-8AF2-7A1083BE8574}" type="slidenum">
              <a:rPr lang="en-US" smtClean="0">
                <a:cs typeface="Arial" charset="0"/>
              </a:rPr>
              <a:pPr>
                <a:defRPr/>
              </a:pPr>
              <a:t>63</a:t>
            </a:fld>
            <a:endParaRPr lang="en-US" smtClean="0">
              <a:cs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smtClean="0"/>
              <a:t>There is evidence to indicate that the prokaryotic ancestors of mitochondria and chloroplasts probably gained entry to the host cell as undigested prey or internal parasites. With time, a mutually beneficial relationship resulted.</a:t>
            </a:r>
          </a:p>
          <a:p>
            <a:pPr eaLnBrk="1" hangingPunct="1"/>
            <a:endParaRPr lang="en-US" dirty="0" smtClean="0"/>
          </a:p>
          <a:p>
            <a:pPr eaLnBrk="1" hangingPunct="1"/>
            <a:r>
              <a:rPr lang="en-US" dirty="0" smtClean="0"/>
              <a:t>The evidence that mitochondria and chloroplasts evolved from free-living prokaryotes is further supported by the small size of these organelles, similar to the size of a prokaryote. Mitochondria and chloroplasts are therefore helpful in comparing the general size of eukaryotic and prokaryotic cells. You might think of these organelles as built-in comparisons.</a:t>
            </a:r>
          </a:p>
          <a:p>
            <a:pPr eaLnBrk="1" hangingPunct="1"/>
            <a:endParaRPr lang="en-US" b="1" dirty="0" smtClean="0"/>
          </a:p>
          <a:p>
            <a:pPr eaLnBrk="1" hangingPunct="1"/>
            <a:r>
              <a:rPr lang="en-US" dirty="0" smtClean="0"/>
              <a:t>Mitochondria and chloroplasts are not cellular structures that are synthesized in a cell like ribosomes and lysosomes. Instead, mitochondria only come from other mitochondria and chloroplasts only come from other chloroplasts. This is further evidence of the independent evolution of these organelles from free-living ancestral forms.</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B4D1507-5BF0-4A7C-956E-73CF8C74A8B1}"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itchFamily="34" charset="0"/>
              </a:rPr>
              <a:t>Again, you must imagine being in the 1800s and hearing that disease was due to microscopic organisms and not deities. </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84A090C-4A34-4C4A-9755-4039C7D3E661}" type="slidenum">
              <a:rPr lang="en-US" altLang="en-US" smtClean="0"/>
              <a:pPr eaLnBrk="1" hangingPunct="1">
                <a:spcBef>
                  <a:spcPct val="0"/>
                </a:spcBef>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rPr>
              <a:t>Please know these scientists are associated with these discoveries.</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A22A4AD-5EE7-40AB-BB90-93CC606395A7}" type="slidenum">
              <a:rPr lang="en-US" altLang="en-US" smtClean="0"/>
              <a:pPr eaLnBrk="1" hangingPunct="1">
                <a:spcBef>
                  <a:spcPct val="0"/>
                </a:spcBef>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99"/>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32" charset="-128"/>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32" charset="-128"/>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smtClean="0"/>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9/10/2017</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9/10/2017</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9/10/2017</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9/10/2017</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412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32"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2A2B94B-44CA-4EF5-BC7C-03C9B7275046}" type="datetimeFigureOut">
              <a:rPr lang="en-US" smtClean="0"/>
              <a:pPr/>
              <a:t>9/10/2017</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021ED94B-0E20-48CC-8606-D924E4378816}"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audio" Target="../media/audio1.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4.jpg"/><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66.jpe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audio" Target="../media/audio2.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gray">
          <a:xfrm>
            <a:off x="5600700" y="0"/>
            <a:ext cx="3543300" cy="6553200"/>
          </a:xfrm>
          <a:prstGeom prst="rect">
            <a:avLst/>
          </a:prstGeom>
          <a:solidFill>
            <a:schemeClr val="tx1">
              <a:lumMod val="75000"/>
              <a:lumOff val="25000"/>
            </a:schemeClr>
          </a:solidFill>
          <a:ln w="9525" algn="ctr">
            <a:noFill/>
            <a:miter lim="800000"/>
            <a:headEnd/>
            <a:tailEnd/>
          </a:ln>
          <a:effectLst/>
        </p:spPr>
        <p:txBody>
          <a:bodyPr wrap="none" lIns="0" tIns="0" rIns="0" bIns="0" anchor="ctr"/>
          <a:lstStyle/>
          <a:p>
            <a:pPr>
              <a:defRPr/>
            </a:pPr>
            <a:endParaRPr lang="en-US">
              <a:solidFill>
                <a:srgbClr val="000000"/>
              </a:solidFill>
            </a:endParaRPr>
          </a:p>
        </p:txBody>
      </p:sp>
      <p:sp>
        <p:nvSpPr>
          <p:cNvPr id="7171" name="Rectangle 1026"/>
          <p:cNvSpPr>
            <a:spLocks noGrp="1" noChangeArrowheads="1"/>
          </p:cNvSpPr>
          <p:nvPr>
            <p:ph type="ctrTitle"/>
          </p:nvPr>
        </p:nvSpPr>
        <p:spPr>
          <a:xfrm>
            <a:off x="5776913" y="1187450"/>
            <a:ext cx="3198812" cy="660400"/>
          </a:xfrm>
        </p:spPr>
        <p:txBody>
          <a:bodyPr>
            <a:normAutofit fontScale="90000"/>
          </a:bodyPr>
          <a:lstStyle/>
          <a:p>
            <a:pPr algn="ctr" eaLnBrk="1" hangingPunct="1"/>
            <a:r>
              <a:rPr lang="en-US" sz="4000" dirty="0" smtClean="0">
                <a:solidFill>
                  <a:srgbClr val="DA472B"/>
                </a:solidFill>
                <a:latin typeface="Arial" pitchFamily="34" charset="0"/>
              </a:rPr>
              <a:t>Chapter 3</a:t>
            </a:r>
          </a:p>
        </p:txBody>
      </p:sp>
      <p:sp>
        <p:nvSpPr>
          <p:cNvPr id="7172" name="Rectangle 1027"/>
          <p:cNvSpPr>
            <a:spLocks noGrp="1" noChangeArrowheads="1"/>
          </p:cNvSpPr>
          <p:nvPr>
            <p:ph type="subTitle" idx="1"/>
          </p:nvPr>
        </p:nvSpPr>
        <p:spPr>
          <a:xfrm>
            <a:off x="5776913" y="2284413"/>
            <a:ext cx="3198812" cy="2101850"/>
          </a:xfrm>
        </p:spPr>
        <p:txBody>
          <a:bodyPr>
            <a:normAutofit fontScale="92500" lnSpcReduction="20000"/>
          </a:bodyPr>
          <a:lstStyle/>
          <a:p>
            <a:pPr marL="0" indent="0" algn="ctr" eaLnBrk="1" hangingPunct="1">
              <a:buFont typeface="Wingdings" pitchFamily="2" charset="2"/>
              <a:buNone/>
            </a:pPr>
            <a:r>
              <a:rPr lang="en-US" b="1" dirty="0" smtClean="0">
                <a:solidFill>
                  <a:schemeClr val="bg1"/>
                </a:solidFill>
              </a:rPr>
              <a:t>Functional Anatomy of Prokaryotic and Eukaryotic Cells</a:t>
            </a:r>
          </a:p>
          <a:p>
            <a:pPr marL="0" indent="0" algn="ctr" eaLnBrk="1" hangingPunct="1">
              <a:buFont typeface="Wingdings" pitchFamily="2" charset="2"/>
              <a:buNone/>
            </a:pPr>
            <a:endParaRPr lang="en-US" b="1" dirty="0">
              <a:solidFill>
                <a:schemeClr val="bg1"/>
              </a:solidFill>
            </a:endParaRPr>
          </a:p>
          <a:p>
            <a:pPr marL="0" indent="0" algn="ctr" eaLnBrk="1" hangingPunct="1">
              <a:buFont typeface="Wingdings" pitchFamily="2" charset="2"/>
              <a:buNone/>
            </a:pPr>
            <a:endParaRPr lang="en-US" sz="2800" b="1" dirty="0" smtClean="0">
              <a:solidFill>
                <a:schemeClr val="bg1"/>
              </a:solidFill>
            </a:endParaRPr>
          </a:p>
        </p:txBody>
      </p:sp>
      <p:sp>
        <p:nvSpPr>
          <p:cNvPr id="7174" name="Rectangle 10"/>
          <p:cNvSpPr>
            <a:spLocks noChangeArrowheads="1"/>
          </p:cNvSpPr>
          <p:nvPr/>
        </p:nvSpPr>
        <p:spPr bwMode="gray">
          <a:xfrm>
            <a:off x="0" y="0"/>
            <a:ext cx="9144000" cy="1524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sp>
        <p:nvSpPr>
          <p:cNvPr id="8" name="Rectangle 10"/>
          <p:cNvSpPr>
            <a:spLocks noChangeArrowheads="1"/>
          </p:cNvSpPr>
          <p:nvPr/>
        </p:nvSpPr>
        <p:spPr bwMode="gray">
          <a:xfrm>
            <a:off x="0" y="6553200"/>
            <a:ext cx="9144000" cy="3048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055"/>
            <a:ext cx="4953000" cy="6411383"/>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2"/>
          <p:cNvSpPr>
            <a:spLocks noGrp="1" noChangeArrowheads="1"/>
          </p:cNvSpPr>
          <p:nvPr>
            <p:ph type="title"/>
          </p:nvPr>
        </p:nvSpPr>
        <p:spPr>
          <a:xfrm>
            <a:off x="457200" y="-228600"/>
            <a:ext cx="8229600" cy="1143000"/>
          </a:xfrm>
        </p:spPr>
        <p:txBody>
          <a:bodyPr/>
          <a:lstStyle/>
          <a:p>
            <a:pPr eaLnBrk="1" hangingPunct="1"/>
            <a:r>
              <a:rPr lang="en-US" smtClean="0"/>
              <a:t>Prokaryotic Cells: Shapes</a:t>
            </a:r>
          </a:p>
        </p:txBody>
      </p:sp>
      <p:sp>
        <p:nvSpPr>
          <p:cNvPr id="5123" name="Rectangle 13"/>
          <p:cNvSpPr>
            <a:spLocks noGrp="1" noChangeArrowheads="1"/>
          </p:cNvSpPr>
          <p:nvPr>
            <p:ph idx="1"/>
          </p:nvPr>
        </p:nvSpPr>
        <p:spPr>
          <a:xfrm>
            <a:off x="304800" y="997527"/>
            <a:ext cx="6705600" cy="5867400"/>
          </a:xfrm>
        </p:spPr>
        <p:txBody>
          <a:bodyPr>
            <a:normAutofit/>
          </a:bodyPr>
          <a:lstStyle/>
          <a:p>
            <a:pPr eaLnBrk="1" hangingPunct="1"/>
            <a:r>
              <a:rPr lang="en-US" dirty="0" smtClean="0"/>
              <a:t>Average size: 0.2 – 2.0 µm </a:t>
            </a:r>
            <a:r>
              <a:rPr lang="en-US" dirty="0" smtClean="0">
                <a:sym typeface="Symbol" pitchFamily="18" charset="2"/>
              </a:rPr>
              <a:t></a:t>
            </a:r>
            <a:r>
              <a:rPr lang="en-US" dirty="0" smtClean="0"/>
              <a:t> 2 – 8 µm</a:t>
            </a:r>
          </a:p>
          <a:p>
            <a:pPr eaLnBrk="1" hangingPunct="1"/>
            <a:r>
              <a:rPr lang="en-US" dirty="0" smtClean="0"/>
              <a:t>Shape determined by heredity</a:t>
            </a:r>
          </a:p>
          <a:p>
            <a:pPr lvl="1" eaLnBrk="1" hangingPunct="1"/>
            <a:r>
              <a:rPr lang="en-US" dirty="0" smtClean="0"/>
              <a:t>most bacteria </a:t>
            </a:r>
            <a:r>
              <a:rPr lang="en-US" b="1" dirty="0" err="1" smtClean="0"/>
              <a:t>monomorphic</a:t>
            </a:r>
            <a:r>
              <a:rPr lang="en-US" dirty="0" smtClean="0"/>
              <a:t> – maintain single shape</a:t>
            </a:r>
          </a:p>
          <a:p>
            <a:pPr lvl="1" eaLnBrk="1" hangingPunct="1"/>
            <a:r>
              <a:rPr lang="en-US" dirty="0" smtClean="0"/>
              <a:t>some </a:t>
            </a:r>
            <a:r>
              <a:rPr lang="en-US" b="1" dirty="0" smtClean="0"/>
              <a:t>pleomorphic</a:t>
            </a:r>
            <a:r>
              <a:rPr lang="en-US" dirty="0" smtClean="0"/>
              <a:t> – can have many shapes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Figure 3.13</a:t>
            </a:r>
            <a:endParaRPr lang="en-US" sz="2400" dirty="0">
              <a:solidFill>
                <a:srgbClr val="6CB255"/>
              </a:solidFill>
            </a:endParaRPr>
          </a:p>
        </p:txBody>
      </p:sp>
      <p:pic>
        <p:nvPicPr>
          <p:cNvPr id="2" name="Picture Placeholder 1" descr="OSC_Microbio_03_03_ProkTable.jpg"/>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017" r="-1017"/>
          <a:stretch>
            <a:fillRect/>
          </a:stretch>
        </p:blipFill>
        <p:spPr>
          <a:xfrm>
            <a:off x="3962400" y="128766"/>
            <a:ext cx="4961577" cy="6470178"/>
          </a:xfrm>
          <a:prstGeom prst="rect">
            <a:avLst/>
          </a:prstGeom>
        </p:spPr>
      </p:pic>
      <p:sp>
        <p:nvSpPr>
          <p:cNvPr id="14" name="Text Placeholder 13"/>
          <p:cNvSpPr>
            <a:spLocks noGrp="1"/>
          </p:cNvSpPr>
          <p:nvPr>
            <p:ph type="body" sz="quarter" idx="4294967295"/>
          </p:nvPr>
        </p:nvSpPr>
        <p:spPr>
          <a:xfrm>
            <a:off x="457200" y="1112958"/>
            <a:ext cx="3913188" cy="5256973"/>
          </a:xfrm>
          <a:prstGeom prst="rect">
            <a:avLst/>
          </a:prstGeom>
        </p:spPr>
        <p:txBody>
          <a:bodyPr>
            <a:noAutofit/>
          </a:bodyPr>
          <a:lstStyle/>
          <a:p>
            <a:r>
              <a:rPr lang="en-US" sz="1600" dirty="0">
                <a:solidFill>
                  <a:srgbClr val="000000"/>
                </a:solidFill>
              </a:rPr>
              <a:t>(credit “Coccus” micrograph: modification of work by Janice Haney Carr, Centers for Disease Control and Prevention; credit “Coccobacillus” micrograph: modification of work by Janice Carr, Centers for Disease Control and Prevention; credit “Spirochete” micrograph: modification of work by Centers for Disease Control and Prevention)</a:t>
            </a: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220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Common Arrangements</a:t>
            </a:r>
            <a:endParaRPr lang="en-US" sz="2400" dirty="0">
              <a:solidFill>
                <a:srgbClr val="6CB255"/>
              </a:solidFill>
            </a:endParaRPr>
          </a:p>
        </p:txBody>
      </p:sp>
      <p:pic>
        <p:nvPicPr>
          <p:cNvPr id="2" name="Picture Placeholder 1" descr="OSC_Microbio_03_03_ProkArrang.jpg"/>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7270" b="-17270"/>
          <a:stretch>
            <a:fillRect/>
          </a:stretch>
        </p:blipFill>
        <p:spPr>
          <a:xfrm>
            <a:off x="1219200" y="-533400"/>
            <a:ext cx="6400800" cy="8343721"/>
          </a:xfrm>
          <a:prstGeom prst="rect">
            <a:avLst/>
          </a:prstGeom>
        </p:spPr>
      </p:pic>
      <p:sp>
        <p:nvSpPr>
          <p:cNvPr id="14" name="Text Placeholder 13"/>
          <p:cNvSpPr>
            <a:spLocks noGrp="1"/>
          </p:cNvSpPr>
          <p:nvPr>
            <p:ph type="body" sz="quarter" idx="4294967295"/>
          </p:nvPr>
        </p:nvSpPr>
        <p:spPr>
          <a:xfrm>
            <a:off x="4648200" y="1219200"/>
            <a:ext cx="3913188" cy="5256973"/>
          </a:xfrm>
          <a:prstGeom prst="rect">
            <a:avLst/>
          </a:prstGeom>
        </p:spPr>
        <p:txBody>
          <a:bodyPr>
            <a:noAutofit/>
          </a:bodyPr>
          <a:lstStyle/>
          <a:p>
            <a:pPr marL="0" indent="0">
              <a:buNone/>
            </a:pPr>
            <a:endParaRPr lang="en-US" sz="1600" dirty="0"/>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99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8"/>
          <p:cNvSpPr>
            <a:spLocks noGrp="1" noChangeArrowheads="1"/>
          </p:cNvSpPr>
          <p:nvPr>
            <p:ph type="title"/>
          </p:nvPr>
        </p:nvSpPr>
        <p:spPr>
          <a:xfrm>
            <a:off x="533400" y="-381000"/>
            <a:ext cx="8229600" cy="1143000"/>
          </a:xfrm>
        </p:spPr>
        <p:txBody>
          <a:bodyPr/>
          <a:lstStyle/>
          <a:p>
            <a:pPr eaLnBrk="1" hangingPunct="1"/>
            <a:r>
              <a:rPr lang="en-US" smtClean="0"/>
              <a:t>Arrangements of Bacillus</a:t>
            </a:r>
          </a:p>
        </p:txBody>
      </p:sp>
      <p:sp>
        <p:nvSpPr>
          <p:cNvPr id="7172" name="Rectangle 9"/>
          <p:cNvSpPr>
            <a:spLocks noGrp="1" noChangeArrowheads="1"/>
          </p:cNvSpPr>
          <p:nvPr>
            <p:ph idx="1"/>
          </p:nvPr>
        </p:nvSpPr>
        <p:spPr>
          <a:xfrm>
            <a:off x="227013" y="838200"/>
            <a:ext cx="4344987" cy="3886200"/>
          </a:xfrm>
        </p:spPr>
        <p:txBody>
          <a:bodyPr>
            <a:normAutofit fontScale="85000" lnSpcReduction="20000"/>
          </a:bodyPr>
          <a:lstStyle/>
          <a:p>
            <a:pPr eaLnBrk="1" hangingPunct="1"/>
            <a:r>
              <a:rPr lang="en-US" dirty="0" smtClean="0"/>
              <a:t>Bacillus: name &amp; shape</a:t>
            </a:r>
          </a:p>
          <a:p>
            <a:pPr lvl="1" eaLnBrk="1" hangingPunct="1"/>
            <a:r>
              <a:rPr lang="en-US" dirty="0" smtClean="0"/>
              <a:t>scientific name: </a:t>
            </a:r>
            <a:r>
              <a:rPr lang="en-US" i="1" dirty="0" smtClean="0"/>
              <a:t>Bacillus</a:t>
            </a:r>
          </a:p>
          <a:p>
            <a:pPr lvl="1" eaLnBrk="1" hangingPunct="1"/>
            <a:r>
              <a:rPr lang="en-US" dirty="0" smtClean="0"/>
              <a:t>shape: bacillus</a:t>
            </a:r>
          </a:p>
          <a:p>
            <a:pPr lvl="1" eaLnBrk="1" hangingPunct="1"/>
            <a:endParaRPr lang="en-US" dirty="0" smtClean="0"/>
          </a:p>
          <a:p>
            <a:pPr eaLnBrk="1" hangingPunct="1"/>
            <a:r>
              <a:rPr lang="en-US" dirty="0" smtClean="0"/>
              <a:t>Bacillus divide only along short axis (1 plane)</a:t>
            </a:r>
          </a:p>
          <a:p>
            <a:pPr lvl="1" eaLnBrk="1" hangingPunct="1"/>
            <a:r>
              <a:rPr lang="en-US" b="1" dirty="0" err="1" smtClean="0"/>
              <a:t>diplobacilli</a:t>
            </a:r>
            <a:r>
              <a:rPr lang="en-US" dirty="0" smtClean="0"/>
              <a:t> – pairs</a:t>
            </a:r>
          </a:p>
          <a:p>
            <a:pPr lvl="1" eaLnBrk="1" hangingPunct="1"/>
            <a:r>
              <a:rPr lang="en-US" b="1" dirty="0" err="1" smtClean="0"/>
              <a:t>streptobacilli</a:t>
            </a:r>
            <a:r>
              <a:rPr lang="en-US" dirty="0" smtClean="0"/>
              <a:t> – chains</a:t>
            </a:r>
          </a:p>
          <a:p>
            <a:pPr lvl="1" eaLnBrk="1" hangingPunct="1"/>
            <a:r>
              <a:rPr lang="en-US" b="1" dirty="0" err="1" smtClean="0"/>
              <a:t>coccobacillus</a:t>
            </a:r>
            <a:r>
              <a:rPr lang="en-US" b="1" dirty="0" smtClean="0"/>
              <a:t> </a:t>
            </a:r>
            <a:r>
              <a:rPr lang="en-US" dirty="0" smtClean="0"/>
              <a:t>– rounded but still rod shaped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200" y="487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737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6" descr="figure_04_06_labeled"/>
          <p:cNvPicPr>
            <a:picLocks noChangeAspect="1" noChangeArrowheads="1"/>
          </p:cNvPicPr>
          <p:nvPr/>
        </p:nvPicPr>
        <p:blipFill>
          <a:blip r:embed="rId5" cstate="print"/>
          <a:srcRect b="2554"/>
          <a:stretch>
            <a:fillRect/>
          </a:stretch>
        </p:blipFill>
        <p:spPr bwMode="auto">
          <a:xfrm>
            <a:off x="762000" y="771525"/>
            <a:ext cx="7924800" cy="6086475"/>
          </a:xfrm>
          <a:prstGeom prst="rect">
            <a:avLst/>
          </a:prstGeom>
          <a:noFill/>
          <a:ln w="9525">
            <a:noFill/>
            <a:miter lim="800000"/>
            <a:headEnd/>
            <a:tailEnd/>
          </a:ln>
        </p:spPr>
      </p:pic>
      <p:sp>
        <p:nvSpPr>
          <p:cNvPr id="11267" name="Rectangle 10"/>
          <p:cNvSpPr>
            <a:spLocks noGrp="1" noChangeArrowheads="1"/>
          </p:cNvSpPr>
          <p:nvPr>
            <p:ph type="title"/>
          </p:nvPr>
        </p:nvSpPr>
        <p:spPr>
          <a:xfrm>
            <a:off x="457200" y="-228600"/>
            <a:ext cx="8229600" cy="1143000"/>
          </a:xfrm>
        </p:spPr>
        <p:txBody>
          <a:bodyPr>
            <a:normAutofit fontScale="90000"/>
          </a:bodyPr>
          <a:lstStyle/>
          <a:p>
            <a:pPr eaLnBrk="1" hangingPunct="1"/>
            <a:r>
              <a:rPr lang="en-US" smtClean="0"/>
              <a:t>Structure of a Prokaryotic Cell</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255" y="304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2"/>
          <p:cNvSpPr>
            <a:spLocks noGrp="1" noChangeArrowheads="1"/>
          </p:cNvSpPr>
          <p:nvPr>
            <p:ph type="title"/>
          </p:nvPr>
        </p:nvSpPr>
        <p:spPr>
          <a:xfrm>
            <a:off x="457200" y="-152400"/>
            <a:ext cx="8229600" cy="1143000"/>
          </a:xfrm>
        </p:spPr>
        <p:txBody>
          <a:bodyPr/>
          <a:lstStyle/>
          <a:p>
            <a:pPr eaLnBrk="1" hangingPunct="1"/>
            <a:r>
              <a:rPr lang="en-US" smtClean="0"/>
              <a:t>The Cell Wall</a:t>
            </a:r>
          </a:p>
        </p:txBody>
      </p:sp>
      <p:sp>
        <p:nvSpPr>
          <p:cNvPr id="17413" name="Rectangle 13"/>
          <p:cNvSpPr>
            <a:spLocks noGrp="1" noChangeArrowheads="1"/>
          </p:cNvSpPr>
          <p:nvPr>
            <p:ph idx="1"/>
          </p:nvPr>
        </p:nvSpPr>
        <p:spPr>
          <a:xfrm>
            <a:off x="227013" y="838200"/>
            <a:ext cx="8683625" cy="4038600"/>
          </a:xfrm>
        </p:spPr>
        <p:txBody>
          <a:bodyPr>
            <a:normAutofit lnSpcReduction="10000"/>
          </a:bodyPr>
          <a:lstStyle/>
          <a:p>
            <a:pPr eaLnBrk="1" hangingPunct="1"/>
            <a:r>
              <a:rPr lang="en-US" b="1" dirty="0" smtClean="0"/>
              <a:t>Cell wall</a:t>
            </a:r>
            <a:r>
              <a:rPr lang="en-US" dirty="0" smtClean="0"/>
              <a:t> – rigid; outside of the plasma membrane</a:t>
            </a:r>
          </a:p>
          <a:p>
            <a:pPr lvl="1" eaLnBrk="1" hangingPunct="1"/>
            <a:r>
              <a:rPr lang="en-US" dirty="0" smtClean="0"/>
              <a:t>responsible for cell shape</a:t>
            </a:r>
          </a:p>
          <a:p>
            <a:pPr lvl="1" eaLnBrk="1" hangingPunct="1"/>
            <a:r>
              <a:rPr lang="en-US" dirty="0" smtClean="0"/>
              <a:t>protects plasma membrane &amp; cell from environment</a:t>
            </a:r>
          </a:p>
          <a:p>
            <a:pPr lvl="1" eaLnBrk="1" hangingPunct="1"/>
            <a:r>
              <a:rPr lang="en-US" dirty="0" smtClean="0"/>
              <a:t>Prevents osmotic lysis (rupture)</a:t>
            </a:r>
          </a:p>
          <a:p>
            <a:pPr lvl="1" eaLnBrk="1" hangingPunct="1"/>
            <a:r>
              <a:rPr lang="en-US" dirty="0" smtClean="0"/>
              <a:t>anchors flagella (tail)</a:t>
            </a:r>
          </a:p>
          <a:p>
            <a:pPr lvl="1" eaLnBrk="1" hangingPunct="1"/>
            <a:r>
              <a:rPr lang="en-US" dirty="0" smtClean="0"/>
              <a:t>contributes to </a:t>
            </a:r>
            <a:r>
              <a:rPr lang="en-US" dirty="0" err="1" smtClean="0"/>
              <a:t>pathogenicity</a:t>
            </a:r>
            <a:endParaRPr lang="en-US" dirty="0" smtClean="0"/>
          </a:p>
          <a:p>
            <a:pPr lvl="1" eaLnBrk="1" hangingPunct="1">
              <a:spcAft>
                <a:spcPct val="0"/>
              </a:spcAft>
            </a:pPr>
            <a:r>
              <a:rPr lang="en-US" dirty="0" smtClean="0"/>
              <a:t>used to differentiate</a:t>
            </a:r>
          </a:p>
          <a:p>
            <a:pPr lvl="1" eaLnBrk="1" hangingPunct="1">
              <a:buFont typeface="Calibri" pitchFamily="34" charset="0"/>
              <a:buNone/>
            </a:pPr>
            <a:r>
              <a:rPr lang="en-US" dirty="0" smtClean="0"/>
              <a:t>	 bacterial types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2971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614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12"/>
          <p:cNvSpPr>
            <a:spLocks noGrp="1" noChangeArrowheads="1"/>
          </p:cNvSpPr>
          <p:nvPr>
            <p:ph type="title"/>
          </p:nvPr>
        </p:nvSpPr>
        <p:spPr>
          <a:xfrm>
            <a:off x="429491" y="-203664"/>
            <a:ext cx="8229600" cy="1143000"/>
          </a:xfrm>
        </p:spPr>
        <p:txBody>
          <a:bodyPr/>
          <a:lstStyle/>
          <a:p>
            <a:pPr eaLnBrk="1" hangingPunct="1"/>
            <a:r>
              <a:rPr lang="en-US" smtClean="0"/>
              <a:t>The Cell Wall</a:t>
            </a:r>
          </a:p>
        </p:txBody>
      </p:sp>
      <p:sp>
        <p:nvSpPr>
          <p:cNvPr id="17413" name="Rectangle 13"/>
          <p:cNvSpPr>
            <a:spLocks noGrp="1" noChangeArrowheads="1"/>
          </p:cNvSpPr>
          <p:nvPr>
            <p:ph idx="1"/>
          </p:nvPr>
        </p:nvSpPr>
        <p:spPr>
          <a:xfrm>
            <a:off x="227013" y="685800"/>
            <a:ext cx="8683625" cy="3810000"/>
          </a:xfrm>
        </p:spPr>
        <p:txBody>
          <a:bodyPr>
            <a:normAutofit/>
          </a:bodyPr>
          <a:lstStyle/>
          <a:p>
            <a:pPr eaLnBrk="1" hangingPunct="1"/>
            <a:r>
              <a:rPr lang="en-US" dirty="0" smtClean="0"/>
              <a:t>Bacterial cell wall made of </a:t>
            </a:r>
            <a:r>
              <a:rPr lang="en-US" b="1" dirty="0" smtClean="0"/>
              <a:t>peptidoglycan</a:t>
            </a:r>
            <a:endParaRPr lang="en-US" dirty="0" smtClean="0"/>
          </a:p>
        </p:txBody>
      </p:sp>
      <p:pic>
        <p:nvPicPr>
          <p:cNvPr id="5" name="Picture Placeholder 1" descr="OSC_Microbio_03_03_CellWalls.jpg"/>
          <p:cNvPicPr>
            <a:picLocks noChangeAspect="1"/>
          </p:cNvPicPr>
          <p:nvPr/>
        </p:nvPicPr>
        <p:blipFill>
          <a:blip r:embed="rId3">
            <a:extLst>
              <a:ext uri="{28A0092B-C50C-407E-A947-70E740481C1C}">
                <a14:useLocalDpi xmlns:a14="http://schemas.microsoft.com/office/drawing/2010/main" val="0"/>
              </a:ext>
            </a:extLst>
          </a:blip>
          <a:srcRect t="-675" b="-675"/>
          <a:stretch>
            <a:fillRect/>
          </a:stretch>
        </p:blipFill>
        <p:spPr>
          <a:xfrm>
            <a:off x="429490" y="1524000"/>
            <a:ext cx="8062913" cy="350007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6"/>
          <p:cNvSpPr>
            <a:spLocks noGrp="1"/>
          </p:cNvSpPr>
          <p:nvPr>
            <p:ph type="title"/>
          </p:nvPr>
        </p:nvSpPr>
        <p:spPr>
          <a:xfrm>
            <a:off x="443346" y="-203664"/>
            <a:ext cx="8229600" cy="1143000"/>
          </a:xfrm>
        </p:spPr>
        <p:txBody>
          <a:bodyPr/>
          <a:lstStyle/>
          <a:p>
            <a:pPr eaLnBrk="1" hangingPunct="1"/>
            <a:r>
              <a:rPr lang="en-US" smtClean="0"/>
              <a:t>Gram-Positive Cell Walls</a:t>
            </a:r>
          </a:p>
        </p:txBody>
      </p:sp>
      <p:sp>
        <p:nvSpPr>
          <p:cNvPr id="18435" name="Rectangle 3"/>
          <p:cNvSpPr>
            <a:spLocks noGrp="1" noChangeArrowheads="1"/>
          </p:cNvSpPr>
          <p:nvPr>
            <p:ph idx="1"/>
          </p:nvPr>
        </p:nvSpPr>
        <p:spPr>
          <a:xfrm>
            <a:off x="227013" y="838200"/>
            <a:ext cx="4344987" cy="5867400"/>
          </a:xfrm>
        </p:spPr>
        <p:txBody>
          <a:bodyPr>
            <a:normAutofit lnSpcReduction="10000"/>
          </a:bodyPr>
          <a:lstStyle/>
          <a:p>
            <a:pPr eaLnBrk="1" hangingPunct="1"/>
            <a:r>
              <a:rPr lang="en-US" b="1" dirty="0" smtClean="0"/>
              <a:t>Gram-positive</a:t>
            </a:r>
            <a:r>
              <a:rPr lang="en-US" dirty="0" smtClean="0"/>
              <a:t> cell walls</a:t>
            </a:r>
          </a:p>
          <a:p>
            <a:pPr lvl="1" eaLnBrk="1" hangingPunct="1"/>
            <a:r>
              <a:rPr lang="en-US" dirty="0" smtClean="0"/>
              <a:t>many </a:t>
            </a:r>
            <a:r>
              <a:rPr lang="en-US" dirty="0" err="1" smtClean="0"/>
              <a:t>peptidoglycan</a:t>
            </a:r>
            <a:r>
              <a:rPr lang="en-US" dirty="0" smtClean="0"/>
              <a:t> layers</a:t>
            </a:r>
          </a:p>
          <a:p>
            <a:pPr lvl="2" eaLnBrk="1" hangingPunct="1"/>
            <a:r>
              <a:rPr lang="en-US" dirty="0" smtClean="0"/>
              <a:t>mechanically strong</a:t>
            </a:r>
          </a:p>
          <a:p>
            <a:pPr lvl="1" eaLnBrk="1" hangingPunct="1"/>
            <a:r>
              <a:rPr lang="en-US" dirty="0" err="1" smtClean="0"/>
              <a:t>Lipoteichoic</a:t>
            </a:r>
            <a:r>
              <a:rPr lang="en-US" dirty="0" smtClean="0"/>
              <a:t> acid links to plasma membrane</a:t>
            </a:r>
          </a:p>
          <a:p>
            <a:pPr lvl="1" eaLnBrk="1" hangingPunct="1"/>
            <a:r>
              <a:rPr lang="en-US" dirty="0" smtClean="0"/>
              <a:t>Wall </a:t>
            </a:r>
            <a:r>
              <a:rPr lang="en-US" dirty="0" err="1" smtClean="0"/>
              <a:t>teichoic</a:t>
            </a:r>
            <a:r>
              <a:rPr lang="en-US" dirty="0" smtClean="0"/>
              <a:t> acid links to </a:t>
            </a:r>
            <a:r>
              <a:rPr lang="en-US" dirty="0" err="1" smtClean="0"/>
              <a:t>peptidoglycan</a:t>
            </a:r>
            <a:endParaRPr lang="en-US" dirty="0" smtClean="0"/>
          </a:p>
          <a:p>
            <a:pPr lvl="1" eaLnBrk="1" hangingPunct="1"/>
            <a:r>
              <a:rPr lang="en-US" dirty="0" smtClean="0"/>
              <a:t>Polysaccharides provide antigenic variation</a:t>
            </a:r>
          </a:p>
          <a:p>
            <a:pPr lvl="1" eaLnBrk="1" hangingPunct="1"/>
            <a:r>
              <a:rPr lang="en-US" dirty="0" smtClean="0"/>
              <a:t>prevent cell wall breakdown</a:t>
            </a:r>
          </a:p>
        </p:txBody>
      </p:sp>
      <p:pic>
        <p:nvPicPr>
          <p:cNvPr id="6" name="Picture Placeholder 1" descr="OSC_Microbio_03_03_Peptidogly.jpg"/>
          <p:cNvPicPr>
            <a:picLocks noChangeAspect="1"/>
          </p:cNvPicPr>
          <p:nvPr/>
        </p:nvPicPr>
        <p:blipFill rotWithShape="1">
          <a:blip r:embed="rId3">
            <a:extLst>
              <a:ext uri="{28A0092B-C50C-407E-A947-70E740481C1C}">
                <a14:useLocalDpi xmlns:a14="http://schemas.microsoft.com/office/drawing/2010/main" val="0"/>
              </a:ext>
            </a:extLst>
          </a:blip>
          <a:srcRect l="-52" r="50000"/>
          <a:stretch/>
        </p:blipFill>
        <p:spPr>
          <a:xfrm>
            <a:off x="4800600" y="1676400"/>
            <a:ext cx="3255601"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7"/>
          <p:cNvSpPr>
            <a:spLocks noGrp="1" noChangeArrowheads="1"/>
          </p:cNvSpPr>
          <p:nvPr>
            <p:ph type="title"/>
          </p:nvPr>
        </p:nvSpPr>
        <p:spPr>
          <a:xfrm>
            <a:off x="457200" y="-457200"/>
            <a:ext cx="8229600" cy="1143000"/>
          </a:xfrm>
        </p:spPr>
        <p:txBody>
          <a:bodyPr/>
          <a:lstStyle/>
          <a:p>
            <a:pPr eaLnBrk="1" hangingPunct="1"/>
            <a:r>
              <a:rPr lang="en-US" dirty="0" smtClean="0"/>
              <a:t>Gram-Negative Cell Walls</a:t>
            </a:r>
          </a:p>
        </p:txBody>
      </p:sp>
      <p:sp>
        <p:nvSpPr>
          <p:cNvPr id="41989" name="Rectangle 8"/>
          <p:cNvSpPr>
            <a:spLocks noGrp="1" noChangeArrowheads="1"/>
          </p:cNvSpPr>
          <p:nvPr>
            <p:ph idx="1"/>
          </p:nvPr>
        </p:nvSpPr>
        <p:spPr>
          <a:xfrm>
            <a:off x="227013" y="838200"/>
            <a:ext cx="8683625" cy="3657600"/>
          </a:xfrm>
        </p:spPr>
        <p:txBody>
          <a:bodyPr>
            <a:normAutofit/>
          </a:bodyPr>
          <a:lstStyle/>
          <a:p>
            <a:pPr eaLnBrk="1" hangingPunct="1"/>
            <a:r>
              <a:rPr lang="en-US" b="1" dirty="0" smtClean="0"/>
              <a:t>Gram-negative </a:t>
            </a:r>
            <a:r>
              <a:rPr lang="en-US" dirty="0" smtClean="0"/>
              <a:t>cell walls</a:t>
            </a:r>
          </a:p>
          <a:p>
            <a:pPr lvl="1" eaLnBrk="1" hangingPunct="1"/>
            <a:r>
              <a:rPr lang="en-US" dirty="0" smtClean="0"/>
              <a:t>thin peptidoglycan layer bound to outer membrane </a:t>
            </a:r>
            <a:r>
              <a:rPr lang="en-US" b="1" dirty="0" smtClean="0"/>
              <a:t>lipoproteins</a:t>
            </a:r>
          </a:p>
          <a:p>
            <a:pPr lvl="2" eaLnBrk="1" hangingPunct="1"/>
            <a:r>
              <a:rPr lang="en-US" dirty="0" smtClean="0"/>
              <a:t>susceptible to mechanical breakage</a:t>
            </a:r>
          </a:p>
          <a:p>
            <a:pPr lvl="1" eaLnBrk="1" hangingPunct="1"/>
            <a:r>
              <a:rPr lang="en-US" b="1" dirty="0" smtClean="0"/>
              <a:t>no teichoic acids</a:t>
            </a:r>
          </a:p>
        </p:txBody>
      </p:sp>
      <p:pic>
        <p:nvPicPr>
          <p:cNvPr id="6" name="Picture Placeholder 1" descr="OSC_Microbio_03_03_Peptidogly.jpg"/>
          <p:cNvPicPr>
            <a:picLocks noChangeAspect="1"/>
          </p:cNvPicPr>
          <p:nvPr/>
        </p:nvPicPr>
        <p:blipFill rotWithShape="1">
          <a:blip r:embed="rId3">
            <a:extLst>
              <a:ext uri="{28A0092B-C50C-407E-A947-70E740481C1C}">
                <a14:useLocalDpi xmlns:a14="http://schemas.microsoft.com/office/drawing/2010/main" val="0"/>
              </a:ext>
            </a:extLst>
          </a:blip>
          <a:srcRect l="161" r="-272"/>
          <a:stretch/>
        </p:blipFill>
        <p:spPr>
          <a:xfrm>
            <a:off x="1524000" y="3048000"/>
            <a:ext cx="6511636" cy="350007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7"/>
          <p:cNvSpPr>
            <a:spLocks noGrp="1" noChangeArrowheads="1"/>
          </p:cNvSpPr>
          <p:nvPr>
            <p:ph type="title"/>
          </p:nvPr>
        </p:nvSpPr>
        <p:spPr>
          <a:xfrm>
            <a:off x="381000" y="-13855"/>
            <a:ext cx="8229600" cy="1143000"/>
          </a:xfrm>
        </p:spPr>
        <p:txBody>
          <a:bodyPr/>
          <a:lstStyle/>
          <a:p>
            <a:pPr eaLnBrk="1" hangingPunct="1"/>
            <a:r>
              <a:rPr lang="en-US" smtClean="0"/>
              <a:t>Gram-Negative Cell Walls</a:t>
            </a:r>
          </a:p>
        </p:txBody>
      </p:sp>
      <p:sp>
        <p:nvSpPr>
          <p:cNvPr id="41989" name="Rectangle 8"/>
          <p:cNvSpPr>
            <a:spLocks noGrp="1" noChangeArrowheads="1"/>
          </p:cNvSpPr>
          <p:nvPr>
            <p:ph idx="1"/>
          </p:nvPr>
        </p:nvSpPr>
        <p:spPr>
          <a:xfrm>
            <a:off x="227013" y="838200"/>
            <a:ext cx="8683625" cy="4572000"/>
          </a:xfrm>
        </p:spPr>
        <p:txBody>
          <a:bodyPr/>
          <a:lstStyle/>
          <a:p>
            <a:pPr eaLnBrk="1" hangingPunct="1"/>
            <a:r>
              <a:rPr lang="en-US" b="1" dirty="0" smtClean="0"/>
              <a:t>Gram-negative</a:t>
            </a:r>
            <a:r>
              <a:rPr lang="en-US" dirty="0" smtClean="0"/>
              <a:t> cell walls</a:t>
            </a:r>
          </a:p>
          <a:p>
            <a:pPr lvl="1" eaLnBrk="1" hangingPunct="1"/>
            <a:r>
              <a:rPr lang="en-US" b="1" dirty="0" smtClean="0"/>
              <a:t>outer membrane </a:t>
            </a:r>
            <a:r>
              <a:rPr lang="en-US" dirty="0" smtClean="0"/>
              <a:t>– lipopolysaccharides (LPS), lipoproteins, &amp; phospholipids</a:t>
            </a:r>
          </a:p>
          <a:p>
            <a:pPr lvl="2" eaLnBrk="1" hangingPunct="1"/>
            <a:r>
              <a:rPr lang="en-US" dirty="0" smtClean="0"/>
              <a:t>strong negative charge: helps evade phagocytosis</a:t>
            </a:r>
          </a:p>
          <a:p>
            <a:pPr lvl="2" eaLnBrk="1" hangingPunct="1"/>
            <a:r>
              <a:rPr lang="en-US" dirty="0" smtClean="0"/>
              <a:t>barrier to antibiotics &amp; digestive enzymes</a:t>
            </a:r>
          </a:p>
          <a:p>
            <a:pPr lvl="2" eaLnBrk="1" hangingPunct="1"/>
            <a:r>
              <a:rPr lang="en-US" dirty="0" smtClean="0"/>
              <a:t>3 components of LPS:</a:t>
            </a:r>
          </a:p>
          <a:p>
            <a:pPr lvl="3" eaLnBrk="1" hangingPunct="1"/>
            <a:r>
              <a:rPr lang="en-US" dirty="0" smtClean="0"/>
              <a:t>lipid A – in top layer of outer membrane</a:t>
            </a:r>
          </a:p>
          <a:p>
            <a:pPr lvl="4" eaLnBrk="1" hangingPunct="1"/>
            <a:r>
              <a:rPr lang="en-US" dirty="0" smtClean="0"/>
              <a:t>endotoxin: responsible for symptoms of infections</a:t>
            </a:r>
          </a:p>
          <a:p>
            <a:pPr lvl="3" eaLnBrk="1" hangingPunct="1"/>
            <a:r>
              <a:rPr lang="en-US" dirty="0" smtClean="0"/>
              <a:t>core polysaccharide – provides stability</a:t>
            </a:r>
          </a:p>
          <a:p>
            <a:pPr lvl="3" eaLnBrk="1" hangingPunct="1"/>
            <a:r>
              <a:rPr lang="en-US" dirty="0" smtClean="0"/>
              <a:t>O polysaccharide – surface antigen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8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p:cNvSpPr>
          <p:nvPr>
            <p:ph type="title"/>
          </p:nvPr>
        </p:nvSpPr>
        <p:spPr>
          <a:xfrm>
            <a:off x="227013" y="227013"/>
            <a:ext cx="8916987" cy="914400"/>
          </a:xfrm>
        </p:spPr>
        <p:txBody>
          <a:bodyPr/>
          <a:lstStyle/>
          <a:p>
            <a:pPr marL="54864" eaLnBrk="1" fontAlgn="auto" hangingPunct="1">
              <a:spcAft>
                <a:spcPts val="0"/>
              </a:spcAft>
              <a:defRPr/>
            </a:pPr>
            <a:r>
              <a:rPr lang="en-US" altLang="en-US" sz="3000" smtClean="0">
                <a:solidFill>
                  <a:schemeClr val="tx2">
                    <a:tint val="100000"/>
                    <a:shade val="90000"/>
                    <a:satMod val="250000"/>
                    <a:alpha val="100000"/>
                  </a:schemeClr>
                </a:solidFill>
              </a:rPr>
              <a:t>The Debate over Spontaneous Generation</a:t>
            </a:r>
          </a:p>
        </p:txBody>
      </p:sp>
      <p:sp>
        <p:nvSpPr>
          <p:cNvPr id="52227" name="Rectangle 5"/>
          <p:cNvSpPr>
            <a:spLocks noGrp="1"/>
          </p:cNvSpPr>
          <p:nvPr>
            <p:ph idx="1"/>
          </p:nvPr>
        </p:nvSpPr>
        <p:spPr>
          <a:xfrm>
            <a:off x="215900" y="1260475"/>
            <a:ext cx="8683625" cy="5210175"/>
          </a:xfrm>
        </p:spPr>
        <p:txBody>
          <a:bodyPr/>
          <a:lstStyle/>
          <a:p>
            <a:pPr eaLnBrk="1" hangingPunct="1"/>
            <a:r>
              <a:rPr lang="en-US" altLang="en-US" b="1" smtClean="0"/>
              <a:t>Spontaneous generation</a:t>
            </a:r>
            <a:r>
              <a:rPr lang="en-US" altLang="en-US" smtClean="0"/>
              <a:t>: the hypothesis that living organisms arise from nonliving matter; </a:t>
            </a:r>
            <a:br>
              <a:rPr lang="en-US" altLang="en-US" smtClean="0"/>
            </a:br>
            <a:r>
              <a:rPr lang="en-US" altLang="en-US" smtClean="0"/>
              <a:t>a “vital force” forms life</a:t>
            </a:r>
          </a:p>
          <a:p>
            <a:pPr eaLnBrk="1" hangingPunct="1">
              <a:buFont typeface="Wingdings" pitchFamily="2" charset="2"/>
              <a:buNone/>
            </a:pPr>
            <a:endParaRPr lang="en-US" altLang="en-US" smtClean="0"/>
          </a:p>
          <a:p>
            <a:pPr eaLnBrk="1" hangingPunct="1">
              <a:buFont typeface="Wingdings" pitchFamily="2" charset="2"/>
              <a:buNone/>
            </a:pPr>
            <a:r>
              <a:rPr lang="en-US" altLang="en-US" smtClean="0"/>
              <a:t>					Vs</a:t>
            </a:r>
          </a:p>
          <a:p>
            <a:pPr eaLnBrk="1" hangingPunct="1">
              <a:buFont typeface="Wingdings" pitchFamily="2" charset="2"/>
              <a:buNone/>
            </a:pPr>
            <a:endParaRPr lang="en-US" altLang="en-US" smtClean="0"/>
          </a:p>
          <a:p>
            <a:pPr eaLnBrk="1" hangingPunct="1"/>
            <a:r>
              <a:rPr lang="en-US" altLang="en-US" b="1" smtClean="0"/>
              <a:t>Biogenesis</a:t>
            </a:r>
            <a:r>
              <a:rPr lang="en-US" altLang="en-US" smtClean="0"/>
              <a:t>: the hypothesis that living organisms arise from preexisting life</a:t>
            </a:r>
          </a:p>
        </p:txBody>
      </p:sp>
      <p:pic>
        <p:nvPicPr>
          <p:cNvPr id="2" name="1B9C446.wav">
            <a:hlinkClick r:id="" action="ppaction://media"/>
          </p:cNvPr>
          <p:cNvPicPr>
            <a:picLocks noChangeAspect="1"/>
          </p:cNvPicPr>
          <p:nvPr>
            <a:wavAudioFile r:embed="rId1" name="1B9C46BC.wav"/>
          </p:nvPr>
        </p:nvPicPr>
        <p:blipFill>
          <a:blip r:embed="rId4">
            <a:extLst>
              <a:ext uri="{28A0092B-C50C-407E-A947-70E740481C1C}">
                <a14:useLocalDpi xmlns:a14="http://schemas.microsoft.com/office/drawing/2010/main" val="0"/>
              </a:ext>
            </a:extLst>
          </a:blip>
          <a:srcRect/>
          <a:stretch>
            <a:fillRect/>
          </a:stretch>
        </p:blipFill>
        <p:spPr bwMode="auto">
          <a:xfrm>
            <a:off x="6507163" y="33226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860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5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4"/>
          <p:cNvSpPr>
            <a:spLocks noGrp="1" noChangeArrowheads="1"/>
          </p:cNvSpPr>
          <p:nvPr>
            <p:ph type="title"/>
          </p:nvPr>
        </p:nvSpPr>
        <p:spPr>
          <a:xfrm>
            <a:off x="457200" y="-272936"/>
            <a:ext cx="8229600" cy="1143000"/>
          </a:xfrm>
        </p:spPr>
        <p:txBody>
          <a:bodyPr/>
          <a:lstStyle/>
          <a:p>
            <a:pPr eaLnBrk="1" hangingPunct="1"/>
            <a:r>
              <a:rPr lang="en-US" smtClean="0"/>
              <a:t>Damage to the Cell Wall</a:t>
            </a:r>
          </a:p>
        </p:txBody>
      </p:sp>
      <p:sp>
        <p:nvSpPr>
          <p:cNvPr id="23555" name="Rectangle 5"/>
          <p:cNvSpPr>
            <a:spLocks noGrp="1" noChangeArrowheads="1"/>
          </p:cNvSpPr>
          <p:nvPr>
            <p:ph idx="1"/>
          </p:nvPr>
        </p:nvSpPr>
        <p:spPr>
          <a:xfrm>
            <a:off x="227013" y="838200"/>
            <a:ext cx="5487987" cy="5867400"/>
          </a:xfrm>
        </p:spPr>
        <p:txBody>
          <a:bodyPr>
            <a:normAutofit fontScale="92500"/>
          </a:bodyPr>
          <a:lstStyle/>
          <a:p>
            <a:pPr eaLnBrk="1" hangingPunct="1"/>
            <a:r>
              <a:rPr lang="en-US" dirty="0" smtClean="0"/>
              <a:t>Cell wall synthesis: target for antimicrobial drugs</a:t>
            </a:r>
          </a:p>
          <a:p>
            <a:pPr eaLnBrk="1" hangingPunct="1"/>
            <a:r>
              <a:rPr lang="en-US" b="1" dirty="0" smtClean="0"/>
              <a:t>Lysozyme</a:t>
            </a:r>
          </a:p>
          <a:p>
            <a:pPr lvl="1" eaLnBrk="1" hangingPunct="1"/>
            <a:r>
              <a:rPr lang="en-US" dirty="0" smtClean="0"/>
              <a:t>digestive enzyme produced by many eukaryotic cells</a:t>
            </a:r>
          </a:p>
          <a:p>
            <a:pPr lvl="1" eaLnBrk="1" hangingPunct="1"/>
            <a:r>
              <a:rPr lang="en-US" dirty="0" smtClean="0"/>
              <a:t>digests peptidoglycan backbone</a:t>
            </a:r>
          </a:p>
          <a:p>
            <a:pPr lvl="2" eaLnBrk="1" hangingPunct="1"/>
            <a:r>
              <a:rPr lang="en-US" dirty="0" smtClean="0"/>
              <a:t>gram-positive cells become </a:t>
            </a:r>
            <a:r>
              <a:rPr lang="en-US" b="1" dirty="0" smtClean="0"/>
              <a:t>protoplasts</a:t>
            </a:r>
            <a:r>
              <a:rPr lang="en-US" dirty="0" smtClean="0"/>
              <a:t> – cells missing cell walls</a:t>
            </a:r>
          </a:p>
          <a:p>
            <a:pPr lvl="2" eaLnBrk="1" hangingPunct="1"/>
            <a:r>
              <a:rPr lang="en-US" dirty="0" smtClean="0"/>
              <a:t>gram-negative cells become </a:t>
            </a:r>
            <a:r>
              <a:rPr lang="en-US" b="1" dirty="0" err="1" smtClean="0"/>
              <a:t>spheroplasts</a:t>
            </a:r>
            <a:r>
              <a:rPr lang="en-US" dirty="0" smtClean="0"/>
              <a:t> – wall missing, outer membrane still intact</a:t>
            </a:r>
          </a:p>
          <a:p>
            <a:pPr lvl="1" eaLnBrk="1" hangingPunct="1"/>
            <a:r>
              <a:rPr lang="en-US" dirty="0" smtClean="0"/>
              <a:t>protoplasts &amp; </a:t>
            </a:r>
            <a:r>
              <a:rPr lang="en-US" dirty="0" err="1" smtClean="0"/>
              <a:t>spheroplasts</a:t>
            </a:r>
            <a:r>
              <a:rPr lang="en-US" dirty="0" smtClean="0"/>
              <a:t> susceptible to </a:t>
            </a:r>
            <a:r>
              <a:rPr lang="en-US" b="1" dirty="0" smtClean="0"/>
              <a:t>osmotic lysis</a:t>
            </a:r>
          </a:p>
          <a:p>
            <a:pPr lvl="2" eaLnBrk="1" hangingPunct="1"/>
            <a:r>
              <a:rPr lang="en-US" dirty="0" smtClean="0"/>
              <a:t>burst in water</a:t>
            </a:r>
          </a:p>
        </p:txBody>
      </p:sp>
      <p:pic>
        <p:nvPicPr>
          <p:cNvPr id="28678" name="Picture 6" descr="C:\Users\Denise\Desktop\Picture7.jpg"/>
          <p:cNvPicPr>
            <a:picLocks noChangeAspect="1" noChangeArrowheads="1"/>
          </p:cNvPicPr>
          <p:nvPr/>
        </p:nvPicPr>
        <p:blipFill>
          <a:blip r:embed="rId5" cstate="print"/>
          <a:srcRect/>
          <a:stretch>
            <a:fillRect/>
          </a:stretch>
        </p:blipFill>
        <p:spPr bwMode="auto">
          <a:xfrm>
            <a:off x="5702464" y="1025021"/>
            <a:ext cx="3485048" cy="3089779"/>
          </a:xfrm>
          <a:prstGeom prst="rect">
            <a:avLst/>
          </a:prstGeom>
          <a:noFill/>
          <a:ln w="9525">
            <a:noFill/>
            <a:miter lim="800000"/>
            <a:headEnd/>
            <a:tailEnd/>
          </a:ln>
        </p:spPr>
      </p:pic>
      <p:pic>
        <p:nvPicPr>
          <p:cNvPr id="9" name="Picture 9" descr="figure_04_18d_labeled"/>
          <p:cNvPicPr>
            <a:picLocks noChangeAspect="1" noChangeArrowheads="1"/>
          </p:cNvPicPr>
          <p:nvPr/>
        </p:nvPicPr>
        <p:blipFill>
          <a:blip r:embed="rId6" cstate="print"/>
          <a:srcRect b="5556"/>
          <a:stretch>
            <a:fillRect/>
          </a:stretch>
        </p:blipFill>
        <p:spPr bwMode="auto">
          <a:xfrm>
            <a:off x="6705600" y="4391025"/>
            <a:ext cx="2438400" cy="2466975"/>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7400" y="50149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5" end="5"/>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23501"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Membrane</a:t>
            </a:r>
            <a:endParaRPr lang="en-US" dirty="0"/>
          </a:p>
        </p:txBody>
      </p:sp>
      <p:sp>
        <p:nvSpPr>
          <p:cNvPr id="3" name="Content Placeholder 2"/>
          <p:cNvSpPr>
            <a:spLocks noGrp="1"/>
          </p:cNvSpPr>
          <p:nvPr>
            <p:ph idx="1"/>
          </p:nvPr>
        </p:nvSpPr>
        <p:spPr/>
        <p:txBody>
          <a:bodyPr/>
          <a:lstStyle/>
          <a:p>
            <a:endParaRPr lang="en-US"/>
          </a:p>
        </p:txBody>
      </p:sp>
      <p:pic>
        <p:nvPicPr>
          <p:cNvPr id="4" name="Picture Placeholder 1" descr="OSC_Microbio_03_03_PlasmaMem.jpg"/>
          <p:cNvPicPr>
            <a:picLocks noChangeAspect="1"/>
          </p:cNvPicPr>
          <p:nvPr/>
        </p:nvPicPr>
        <p:blipFill>
          <a:blip r:embed="rId2">
            <a:extLst>
              <a:ext uri="{28A0092B-C50C-407E-A947-70E740481C1C}">
                <a14:useLocalDpi xmlns:a14="http://schemas.microsoft.com/office/drawing/2010/main" val="0"/>
              </a:ext>
            </a:extLst>
          </a:blip>
          <a:srcRect l="-15211" r="-15211"/>
          <a:stretch>
            <a:fillRect/>
          </a:stretch>
        </p:blipFill>
        <p:spPr>
          <a:xfrm>
            <a:off x="-533400" y="1524000"/>
            <a:ext cx="10356717" cy="4495800"/>
          </a:xfrm>
          <a:prstGeom prst="rect">
            <a:avLst/>
          </a:prstGeom>
        </p:spPr>
      </p:pic>
    </p:spTree>
    <p:extLst>
      <p:ext uri="{BB962C8B-B14F-4D97-AF65-F5344CB8AC3E}">
        <p14:creationId xmlns:p14="http://schemas.microsoft.com/office/powerpoint/2010/main" val="4049827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Grp="1" noChangeArrowheads="1"/>
          </p:cNvSpPr>
          <p:nvPr>
            <p:ph type="title"/>
          </p:nvPr>
        </p:nvSpPr>
        <p:spPr/>
        <p:txBody>
          <a:bodyPr>
            <a:normAutofit fontScale="90000"/>
          </a:bodyPr>
          <a:lstStyle/>
          <a:p>
            <a:pPr eaLnBrk="1" hangingPunct="1"/>
            <a:r>
              <a:rPr lang="en-US" smtClean="0"/>
              <a:t>The Plasma Membrane – Structure</a:t>
            </a:r>
          </a:p>
        </p:txBody>
      </p:sp>
      <p:sp>
        <p:nvSpPr>
          <p:cNvPr id="24580" name="Rectangle 9"/>
          <p:cNvSpPr>
            <a:spLocks noGrp="1" noChangeArrowheads="1"/>
          </p:cNvSpPr>
          <p:nvPr>
            <p:ph idx="1"/>
          </p:nvPr>
        </p:nvSpPr>
        <p:spPr>
          <a:xfrm>
            <a:off x="227013" y="838200"/>
            <a:ext cx="8683625" cy="4114800"/>
          </a:xfrm>
        </p:spPr>
        <p:txBody>
          <a:bodyPr>
            <a:normAutofit/>
          </a:bodyPr>
          <a:lstStyle/>
          <a:p>
            <a:pPr eaLnBrk="1" hangingPunct="1"/>
            <a:r>
              <a:rPr lang="en-US" b="1" dirty="0" smtClean="0"/>
              <a:t>Membrane proteins</a:t>
            </a:r>
          </a:p>
          <a:p>
            <a:pPr lvl="1" eaLnBrk="1" hangingPunct="1"/>
            <a:r>
              <a:rPr lang="en-US" dirty="0" smtClean="0"/>
              <a:t>peripheral proteins – on inner or outer surface</a:t>
            </a:r>
          </a:p>
          <a:p>
            <a:pPr lvl="1" eaLnBrk="1" hangingPunct="1"/>
            <a:r>
              <a:rPr lang="en-US" dirty="0" smtClean="0"/>
              <a:t>integral proteins (transmembrane proteins) – penetrate membrane</a:t>
            </a:r>
          </a:p>
          <a:p>
            <a:pPr lvl="2" eaLnBrk="1" hangingPunct="1"/>
            <a:r>
              <a:rPr lang="en-US" dirty="0" smtClean="0"/>
              <a:t>may have channel through center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3449782"/>
            <a:ext cx="609600" cy="609600"/>
          </a:xfrm>
          <a:prstGeom prst="rect">
            <a:avLst/>
          </a:prstGeom>
        </p:spPr>
      </p:pic>
      <p:pic>
        <p:nvPicPr>
          <p:cNvPr id="6" name="Picture Placeholder 1" descr="OSC_Microbio_03_03_PlasmaMem.jpg"/>
          <p:cNvPicPr>
            <a:picLocks noChangeAspect="1"/>
          </p:cNvPicPr>
          <p:nvPr/>
        </p:nvPicPr>
        <p:blipFill>
          <a:blip r:embed="rId6" cstate="print">
            <a:extLst>
              <a:ext uri="{28A0092B-C50C-407E-A947-70E740481C1C}">
                <a14:useLocalDpi xmlns:a14="http://schemas.microsoft.com/office/drawing/2010/main" val="0"/>
              </a:ext>
            </a:extLst>
          </a:blip>
          <a:srcRect l="-15211" r="-15211"/>
          <a:stretch>
            <a:fillRect/>
          </a:stretch>
        </p:blipFill>
        <p:spPr>
          <a:xfrm>
            <a:off x="1104898" y="3449782"/>
            <a:ext cx="6934201" cy="3010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168"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6"/>
          <p:cNvSpPr>
            <a:spLocks noGrp="1" noChangeArrowheads="1"/>
          </p:cNvSpPr>
          <p:nvPr>
            <p:ph type="title"/>
          </p:nvPr>
        </p:nvSpPr>
        <p:spPr/>
        <p:txBody>
          <a:bodyPr>
            <a:normAutofit fontScale="90000"/>
          </a:bodyPr>
          <a:lstStyle/>
          <a:p>
            <a:pPr eaLnBrk="1" hangingPunct="1"/>
            <a:r>
              <a:rPr lang="en-US" smtClean="0"/>
              <a:t>The Plasma Membrane – Function</a:t>
            </a:r>
          </a:p>
        </p:txBody>
      </p:sp>
      <p:sp>
        <p:nvSpPr>
          <p:cNvPr id="25604" name="Rectangle 7"/>
          <p:cNvSpPr>
            <a:spLocks noGrp="1" noChangeArrowheads="1"/>
          </p:cNvSpPr>
          <p:nvPr>
            <p:ph idx="1"/>
          </p:nvPr>
        </p:nvSpPr>
        <p:spPr/>
        <p:txBody>
          <a:bodyPr>
            <a:normAutofit/>
          </a:bodyPr>
          <a:lstStyle/>
          <a:p>
            <a:pPr eaLnBrk="1" hangingPunct="1"/>
            <a:r>
              <a:rPr lang="en-US" b="1" dirty="0" smtClean="0"/>
              <a:t>Selective permeability</a:t>
            </a:r>
            <a:r>
              <a:rPr lang="en-US" dirty="0" smtClean="0"/>
              <a:t> – allows passage of some molecules</a:t>
            </a:r>
          </a:p>
          <a:p>
            <a:pPr lvl="1" eaLnBrk="1" hangingPunct="1"/>
            <a:r>
              <a:rPr lang="en-US" dirty="0" smtClean="0"/>
              <a:t>large molecules &amp; ions can’t pass</a:t>
            </a:r>
          </a:p>
          <a:p>
            <a:pPr lvl="1" eaLnBrk="1" hangingPunct="1"/>
            <a:r>
              <a:rPr lang="en-US" dirty="0" smtClean="0"/>
              <a:t>small uncharged &amp; lipid-soluble particles can get in</a:t>
            </a:r>
          </a:p>
          <a:p>
            <a:pPr lvl="1" eaLnBrk="1" hangingPunct="1"/>
            <a:r>
              <a:rPr lang="en-US" dirty="0" smtClean="0"/>
              <a:t>transporter proteins let in specific molecules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
          <p:cNvSpPr>
            <a:spLocks noGrp="1" noChangeArrowheads="1"/>
          </p:cNvSpPr>
          <p:nvPr>
            <p:ph type="title"/>
          </p:nvPr>
        </p:nvSpPr>
        <p:spPr/>
        <p:txBody>
          <a:bodyPr>
            <a:normAutofit fontScale="90000"/>
          </a:bodyPr>
          <a:lstStyle/>
          <a:p>
            <a:pPr eaLnBrk="1" hangingPunct="1"/>
            <a:r>
              <a:rPr lang="en-US" smtClean="0"/>
              <a:t>Movement of Materials Across Membranes</a:t>
            </a:r>
          </a:p>
        </p:txBody>
      </p:sp>
      <p:sp>
        <p:nvSpPr>
          <p:cNvPr id="26628" name="Rectangle 11"/>
          <p:cNvSpPr>
            <a:spLocks noGrp="1" noChangeArrowheads="1"/>
          </p:cNvSpPr>
          <p:nvPr>
            <p:ph idx="1"/>
          </p:nvPr>
        </p:nvSpPr>
        <p:spPr>
          <a:xfrm>
            <a:off x="227013" y="838200"/>
            <a:ext cx="5792787" cy="5867400"/>
          </a:xfrm>
        </p:spPr>
        <p:txBody>
          <a:bodyPr>
            <a:normAutofit lnSpcReduction="10000"/>
          </a:bodyPr>
          <a:lstStyle/>
          <a:p>
            <a:pPr eaLnBrk="1" hangingPunct="1"/>
            <a:r>
              <a:rPr lang="en-US" b="1" dirty="0" smtClean="0"/>
              <a:t>Passive processes</a:t>
            </a:r>
          </a:p>
          <a:p>
            <a:pPr lvl="1" eaLnBrk="1" hangingPunct="1"/>
            <a:r>
              <a:rPr lang="en-US" dirty="0" smtClean="0"/>
              <a:t>substances move with </a:t>
            </a:r>
            <a:r>
              <a:rPr lang="en-US" b="1" dirty="0" smtClean="0"/>
              <a:t>concentration gradient</a:t>
            </a:r>
          </a:p>
          <a:p>
            <a:pPr lvl="2" eaLnBrk="1" hangingPunct="1"/>
            <a:r>
              <a:rPr lang="en-US" dirty="0" smtClean="0"/>
              <a:t>from areas of high concentration to low concentration</a:t>
            </a:r>
          </a:p>
          <a:p>
            <a:pPr lvl="1" eaLnBrk="1" hangingPunct="1"/>
            <a:r>
              <a:rPr lang="en-US" dirty="0" smtClean="0"/>
              <a:t>Ex. simple diffusion, facilitated diffusion, osmosis</a:t>
            </a:r>
          </a:p>
          <a:p>
            <a:pPr eaLnBrk="1" hangingPunct="1"/>
            <a:r>
              <a:rPr lang="en-US" b="1" dirty="0" smtClean="0"/>
              <a:t>Active processes</a:t>
            </a:r>
          </a:p>
          <a:p>
            <a:pPr lvl="1" eaLnBrk="1" hangingPunct="1"/>
            <a:r>
              <a:rPr lang="en-US" dirty="0" smtClean="0"/>
              <a:t>cell uses ATP (Energy) to move substances against concentration gradient</a:t>
            </a:r>
          </a:p>
          <a:p>
            <a:pPr lvl="2" eaLnBrk="1" hangingPunct="1"/>
            <a:r>
              <a:rPr lang="en-US" dirty="0" smtClean="0"/>
              <a:t>from areas of low concentration to high concentration</a:t>
            </a:r>
          </a:p>
          <a:p>
            <a:pPr lvl="1" eaLnBrk="1" hangingPunct="1"/>
            <a:r>
              <a:rPr lang="en-US" dirty="0" smtClean="0"/>
              <a:t>Ex. active transport, group translocation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976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
          <p:cNvSpPr>
            <a:spLocks noGrp="1" noChangeArrowheads="1"/>
          </p:cNvSpPr>
          <p:nvPr>
            <p:ph type="title"/>
          </p:nvPr>
        </p:nvSpPr>
        <p:spPr/>
        <p:txBody>
          <a:bodyPr>
            <a:normAutofit fontScale="90000"/>
          </a:bodyPr>
          <a:lstStyle/>
          <a:p>
            <a:pPr eaLnBrk="1" hangingPunct="1"/>
            <a:r>
              <a:rPr lang="en-US" smtClean="0"/>
              <a:t>Movement of Materials Across Membranes</a:t>
            </a:r>
          </a:p>
        </p:txBody>
      </p:sp>
      <p:sp>
        <p:nvSpPr>
          <p:cNvPr id="2" name="Rectangle 11"/>
          <p:cNvSpPr>
            <a:spLocks noGrp="1" noChangeArrowheads="1"/>
          </p:cNvSpPr>
          <p:nvPr>
            <p:ph idx="1"/>
          </p:nvPr>
        </p:nvSpPr>
        <p:spPr>
          <a:xfrm>
            <a:off x="227013" y="838200"/>
            <a:ext cx="4954587" cy="3429000"/>
          </a:xfrm>
        </p:spPr>
        <p:txBody>
          <a:bodyPr>
            <a:normAutofit/>
          </a:bodyPr>
          <a:lstStyle/>
          <a:p>
            <a:pPr eaLnBrk="1" hangingPunct="1"/>
            <a:r>
              <a:rPr lang="en-US" b="1" dirty="0" smtClean="0"/>
              <a:t>Simple diffusion</a:t>
            </a:r>
          </a:p>
          <a:p>
            <a:pPr lvl="1" eaLnBrk="1" hangingPunct="1"/>
            <a:r>
              <a:rPr lang="en-US" sz="2400" dirty="0" smtClean="0"/>
              <a:t>movement of </a:t>
            </a:r>
            <a:r>
              <a:rPr lang="en-US" sz="2400" b="1" dirty="0" smtClean="0"/>
              <a:t>solute</a:t>
            </a:r>
            <a:r>
              <a:rPr lang="en-US" sz="2400" dirty="0" smtClean="0"/>
              <a:t> from area of high concentration to area of low concentration</a:t>
            </a:r>
          </a:p>
          <a:p>
            <a:pPr lvl="1" eaLnBrk="1" hangingPunct="1"/>
            <a:r>
              <a:rPr lang="en-US" sz="2400" dirty="0" smtClean="0"/>
              <a:t>continues until </a:t>
            </a:r>
            <a:r>
              <a:rPr lang="en-US" sz="2400" b="1" dirty="0" smtClean="0"/>
              <a:t>equilibrium</a:t>
            </a:r>
            <a:r>
              <a:rPr lang="en-US" sz="2400" dirty="0" smtClean="0"/>
              <a:t> </a:t>
            </a:r>
          </a:p>
        </p:txBody>
      </p:sp>
      <p:pic>
        <p:nvPicPr>
          <p:cNvPr id="6" name="Picture Placeholder 1" descr="OSC_Microbio_03_03_simplediff.jpg"/>
          <p:cNvPicPr>
            <a:picLocks noChangeAspect="1"/>
          </p:cNvPicPr>
          <p:nvPr/>
        </p:nvPicPr>
        <p:blipFill>
          <a:blip r:embed="rId3">
            <a:extLst>
              <a:ext uri="{28A0092B-C50C-407E-A947-70E740481C1C}">
                <a14:useLocalDpi xmlns:a14="http://schemas.microsoft.com/office/drawing/2010/main" val="0"/>
              </a:ext>
            </a:extLst>
          </a:blip>
          <a:srcRect l="-2709" r="-2709"/>
          <a:stretch>
            <a:fillRect/>
          </a:stretch>
        </p:blipFill>
        <p:spPr>
          <a:xfrm>
            <a:off x="533400" y="30480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15"/>
          <p:cNvSpPr>
            <a:spLocks noGrp="1" noChangeArrowheads="1"/>
          </p:cNvSpPr>
          <p:nvPr>
            <p:ph type="title"/>
          </p:nvPr>
        </p:nvSpPr>
        <p:spPr/>
        <p:txBody>
          <a:bodyPr>
            <a:normAutofit fontScale="90000"/>
          </a:bodyPr>
          <a:lstStyle/>
          <a:p>
            <a:pPr eaLnBrk="1" hangingPunct="1"/>
            <a:r>
              <a:rPr lang="en-US" smtClean="0"/>
              <a:t>Movement of Materials Across Membranes</a:t>
            </a:r>
          </a:p>
        </p:txBody>
      </p:sp>
      <p:sp>
        <p:nvSpPr>
          <p:cNvPr id="27653" name="Rectangle 16"/>
          <p:cNvSpPr>
            <a:spLocks noGrp="1" noChangeArrowheads="1"/>
          </p:cNvSpPr>
          <p:nvPr>
            <p:ph idx="1"/>
          </p:nvPr>
        </p:nvSpPr>
        <p:spPr>
          <a:xfrm>
            <a:off x="227013" y="838200"/>
            <a:ext cx="8683625" cy="3429000"/>
          </a:xfrm>
        </p:spPr>
        <p:txBody>
          <a:bodyPr/>
          <a:lstStyle/>
          <a:p>
            <a:pPr eaLnBrk="1" hangingPunct="1"/>
            <a:r>
              <a:rPr lang="en-US" b="1" dirty="0" smtClean="0"/>
              <a:t>Facilitated diffusion</a:t>
            </a:r>
          </a:p>
          <a:p>
            <a:pPr lvl="1" eaLnBrk="1" hangingPunct="1"/>
            <a:r>
              <a:rPr lang="en-US" dirty="0" smtClean="0"/>
              <a:t>for ions, hydrophilic molecules, &amp; large molecules</a:t>
            </a:r>
          </a:p>
          <a:p>
            <a:pPr lvl="1" eaLnBrk="1" hangingPunct="1"/>
            <a:r>
              <a:rPr lang="en-US" dirty="0" smtClean="0"/>
              <a:t>transporters or permeases (membrane proteins) form channels</a:t>
            </a:r>
          </a:p>
          <a:p>
            <a:pPr lvl="3" eaLnBrk="1" hangingPunct="1"/>
            <a:r>
              <a:rPr lang="en-US" dirty="0" smtClean="0"/>
              <a:t>solute binds to transporter; transporter changes shape &amp; releases molecule on other side</a:t>
            </a:r>
          </a:p>
        </p:txBody>
      </p:sp>
      <p:pic>
        <p:nvPicPr>
          <p:cNvPr id="6" name="Picture Placeholder 1" descr="OSC_Microbio_03_03_facdiff.jpg"/>
          <p:cNvPicPr>
            <a:picLocks noChangeAspect="1"/>
          </p:cNvPicPr>
          <p:nvPr/>
        </p:nvPicPr>
        <p:blipFill>
          <a:blip r:embed="rId3">
            <a:extLst>
              <a:ext uri="{28A0092B-C50C-407E-A947-70E740481C1C}">
                <a14:useLocalDpi xmlns:a14="http://schemas.microsoft.com/office/drawing/2010/main" val="0"/>
              </a:ext>
            </a:extLst>
          </a:blip>
          <a:srcRect l="-58950" r="-58950"/>
          <a:stretch>
            <a:fillRect/>
          </a:stretch>
        </p:blipFill>
        <p:spPr>
          <a:xfrm>
            <a:off x="838200" y="3276600"/>
            <a:ext cx="7601512" cy="32997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6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gure_04_17d_labeled"/>
          <p:cNvPicPr>
            <a:picLocks noChangeAspect="1" noChangeArrowheads="1"/>
          </p:cNvPicPr>
          <p:nvPr/>
        </p:nvPicPr>
        <p:blipFill>
          <a:blip r:embed="rId3" cstate="print"/>
          <a:srcRect b="2985"/>
          <a:stretch>
            <a:fillRect/>
          </a:stretch>
        </p:blipFill>
        <p:spPr bwMode="auto">
          <a:xfrm>
            <a:off x="5029200" y="1524000"/>
            <a:ext cx="4114800" cy="4433888"/>
          </a:xfrm>
          <a:prstGeom prst="rect">
            <a:avLst/>
          </a:prstGeom>
          <a:noFill/>
          <a:ln w="9525">
            <a:noFill/>
            <a:miter lim="800000"/>
            <a:headEnd/>
            <a:tailEnd/>
          </a:ln>
        </p:spPr>
      </p:pic>
      <p:sp>
        <p:nvSpPr>
          <p:cNvPr id="13315" name="Rectangle 8"/>
          <p:cNvSpPr>
            <a:spLocks noGrp="1" noChangeArrowheads="1"/>
          </p:cNvSpPr>
          <p:nvPr>
            <p:ph type="title"/>
          </p:nvPr>
        </p:nvSpPr>
        <p:spPr/>
        <p:txBody>
          <a:bodyPr>
            <a:normAutofit fontScale="90000"/>
          </a:bodyPr>
          <a:lstStyle/>
          <a:p>
            <a:pPr eaLnBrk="1" hangingPunct="1"/>
            <a:r>
              <a:rPr lang="en-US" smtClean="0"/>
              <a:t>Movement of Materials Across Membranes</a:t>
            </a:r>
          </a:p>
        </p:txBody>
      </p:sp>
      <p:sp>
        <p:nvSpPr>
          <p:cNvPr id="28676" name="Rectangle 9"/>
          <p:cNvSpPr>
            <a:spLocks noGrp="1" noChangeArrowheads="1"/>
          </p:cNvSpPr>
          <p:nvPr>
            <p:ph idx="1"/>
          </p:nvPr>
        </p:nvSpPr>
        <p:spPr>
          <a:xfrm>
            <a:off x="227013" y="838200"/>
            <a:ext cx="4649787" cy="6019800"/>
          </a:xfrm>
        </p:spPr>
        <p:txBody>
          <a:bodyPr/>
          <a:lstStyle/>
          <a:p>
            <a:pPr eaLnBrk="1" hangingPunct="1"/>
            <a:r>
              <a:rPr lang="en-US" b="1" smtClean="0"/>
              <a:t>Osmosis</a:t>
            </a:r>
          </a:p>
          <a:p>
            <a:pPr lvl="1" eaLnBrk="1" hangingPunct="1"/>
            <a:r>
              <a:rPr lang="en-US" smtClean="0"/>
              <a:t>net movement of </a:t>
            </a:r>
            <a:r>
              <a:rPr lang="en-US" b="1" smtClean="0"/>
              <a:t>solvent</a:t>
            </a:r>
            <a:r>
              <a:rPr lang="en-US" smtClean="0"/>
              <a:t> across a selectively permeable membrane</a:t>
            </a:r>
          </a:p>
          <a:p>
            <a:pPr lvl="1" eaLnBrk="1" hangingPunct="1"/>
            <a:r>
              <a:rPr lang="en-US" smtClean="0"/>
              <a:t>from area of high solvent concentration to area of lower solvent concentration</a:t>
            </a:r>
          </a:p>
          <a:p>
            <a:pPr lvl="1" eaLnBrk="1" hangingPunct="1"/>
            <a:r>
              <a:rPr lang="en-US" smtClean="0"/>
              <a:t>solvent generally water</a:t>
            </a:r>
          </a:p>
          <a:p>
            <a:pPr lvl="1" eaLnBrk="1" hangingPunct="1"/>
            <a:r>
              <a:rPr lang="en-US" smtClean="0"/>
              <a:t>water moves into &amp; out of cells through membrane &amp; through </a:t>
            </a:r>
            <a:r>
              <a:rPr lang="en-US" b="1" smtClean="0"/>
              <a:t>aquaporins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Grp="1" noChangeArrowheads="1"/>
          </p:cNvSpPr>
          <p:nvPr>
            <p:ph type="title"/>
          </p:nvPr>
        </p:nvSpPr>
        <p:spPr>
          <a:xfrm>
            <a:off x="381000" y="-228600"/>
            <a:ext cx="8229600" cy="1143000"/>
          </a:xfrm>
        </p:spPr>
        <p:txBody>
          <a:bodyPr/>
          <a:lstStyle/>
          <a:p>
            <a:pPr eaLnBrk="1" hangingPunct="1"/>
            <a:r>
              <a:rPr lang="en-US" smtClean="0"/>
              <a:t>The Principle of Osmosis</a:t>
            </a:r>
          </a:p>
        </p:txBody>
      </p:sp>
      <p:sp>
        <p:nvSpPr>
          <p:cNvPr id="8" name="Content Placeholder 7"/>
          <p:cNvSpPr>
            <a:spLocks noGrp="1"/>
          </p:cNvSpPr>
          <p:nvPr>
            <p:ph idx="1"/>
          </p:nvPr>
        </p:nvSpPr>
        <p:spPr>
          <a:xfrm>
            <a:off x="227013" y="838200"/>
            <a:ext cx="8916987" cy="3200400"/>
          </a:xfrm>
        </p:spPr>
        <p:txBody>
          <a:bodyPr>
            <a:normAutofit fontScale="85000" lnSpcReduction="20000"/>
          </a:bodyPr>
          <a:lstStyle/>
          <a:p>
            <a:pPr eaLnBrk="1" hangingPunct="1">
              <a:buFont typeface="Wingdings" pitchFamily="32" charset="2"/>
              <a:buChar char="§"/>
              <a:defRPr/>
            </a:pPr>
            <a:r>
              <a:rPr lang="en-US" dirty="0" smtClean="0"/>
              <a:t>Osmotic solutions: (relative to cell) “water </a:t>
            </a:r>
            <a:r>
              <a:rPr lang="en-US" smtClean="0"/>
              <a:t>follows salt”</a:t>
            </a:r>
            <a:endParaRPr lang="en-US" dirty="0" smtClean="0"/>
          </a:p>
          <a:p>
            <a:pPr lvl="1" eaLnBrk="1" hangingPunct="1">
              <a:defRPr/>
            </a:pPr>
            <a:r>
              <a:rPr lang="en-US" b="1" dirty="0" smtClean="0"/>
              <a:t>isotonic</a:t>
            </a:r>
            <a:r>
              <a:rPr lang="en-US" dirty="0" smtClean="0"/>
              <a:t> – same concentration of solutes outside &amp; inside</a:t>
            </a:r>
          </a:p>
          <a:p>
            <a:pPr lvl="2" eaLnBrk="1" hangingPunct="1">
              <a:buFont typeface="Symbol" pitchFamily="32" charset="2"/>
              <a:buChar char=""/>
              <a:defRPr/>
            </a:pPr>
            <a:r>
              <a:rPr lang="en-US" dirty="0" smtClean="0"/>
              <a:t>no net movement of water</a:t>
            </a:r>
          </a:p>
          <a:p>
            <a:pPr lvl="1" eaLnBrk="1" hangingPunct="1">
              <a:defRPr/>
            </a:pPr>
            <a:r>
              <a:rPr lang="en-US" b="1" dirty="0" smtClean="0"/>
              <a:t>hypotonic</a:t>
            </a:r>
            <a:r>
              <a:rPr lang="en-US" dirty="0" smtClean="0"/>
              <a:t> – concentration of solutes lower outside than inside</a:t>
            </a:r>
          </a:p>
          <a:p>
            <a:pPr lvl="2" eaLnBrk="1" hangingPunct="1">
              <a:buFont typeface="Symbol" pitchFamily="32" charset="2"/>
              <a:buChar char=""/>
              <a:defRPr/>
            </a:pPr>
            <a:r>
              <a:rPr lang="en-US" dirty="0" smtClean="0"/>
              <a:t>water enters cell; may swell or </a:t>
            </a:r>
            <a:r>
              <a:rPr lang="en-US" b="1" dirty="0" smtClean="0"/>
              <a:t>lyse</a:t>
            </a:r>
            <a:r>
              <a:rPr lang="en-US" dirty="0" smtClean="0"/>
              <a:t> (burst)</a:t>
            </a:r>
          </a:p>
          <a:p>
            <a:pPr lvl="2" eaLnBrk="1" hangingPunct="1">
              <a:buFont typeface="Symbol" pitchFamily="32" charset="2"/>
              <a:buChar char=""/>
              <a:defRPr/>
            </a:pPr>
            <a:r>
              <a:rPr lang="en-US" dirty="0" smtClean="0"/>
              <a:t>most bacteria live in hypotonic solutions; cell wall prevents lysis</a:t>
            </a:r>
          </a:p>
          <a:p>
            <a:pPr lvl="1" eaLnBrk="1" hangingPunct="1">
              <a:defRPr/>
            </a:pPr>
            <a:r>
              <a:rPr lang="en-US" b="1" dirty="0" smtClean="0"/>
              <a:t>hypertonic</a:t>
            </a:r>
            <a:r>
              <a:rPr lang="en-US" dirty="0" smtClean="0"/>
              <a:t> – concentration of solutes higher outside than inside</a:t>
            </a:r>
          </a:p>
          <a:p>
            <a:pPr lvl="2" eaLnBrk="1" hangingPunct="1">
              <a:buFont typeface="Symbol" pitchFamily="32" charset="2"/>
              <a:buChar char=""/>
              <a:defRPr/>
            </a:pPr>
            <a:r>
              <a:rPr lang="en-US" dirty="0" smtClean="0"/>
              <a:t>water leaves cell; causes cell to </a:t>
            </a:r>
            <a:r>
              <a:rPr lang="en-US" b="1" dirty="0" smtClean="0"/>
              <a:t>plasmolyze</a:t>
            </a:r>
            <a:r>
              <a:rPr lang="en-US" dirty="0" smtClean="0"/>
              <a:t> (shrink)</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3505200"/>
            <a:ext cx="609600" cy="609600"/>
          </a:xfrm>
          <a:prstGeom prst="rect">
            <a:avLst/>
          </a:prstGeom>
        </p:spPr>
      </p:pic>
      <p:pic>
        <p:nvPicPr>
          <p:cNvPr id="9" name="Picture Placeholder 1" descr="OSC_Microbio_03_03_Tonicity.jpg"/>
          <p:cNvPicPr>
            <a:picLocks noChangeAspect="1"/>
          </p:cNvPicPr>
          <p:nvPr/>
        </p:nvPicPr>
        <p:blipFill>
          <a:blip r:embed="rId6" cstate="print">
            <a:extLst>
              <a:ext uri="{28A0092B-C50C-407E-A947-70E740481C1C}">
                <a14:useLocalDpi xmlns:a14="http://schemas.microsoft.com/office/drawing/2010/main" val="0"/>
              </a:ext>
            </a:extLst>
          </a:blip>
          <a:srcRect l="-9192" r="-9192"/>
          <a:stretch>
            <a:fillRect/>
          </a:stretch>
        </p:blipFill>
        <p:spPr>
          <a:xfrm>
            <a:off x="1828800" y="4114800"/>
            <a:ext cx="5334000" cy="231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152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5"/>
          <p:cNvSpPr>
            <a:spLocks noGrp="1" noChangeArrowheads="1"/>
          </p:cNvSpPr>
          <p:nvPr>
            <p:ph type="title"/>
          </p:nvPr>
        </p:nvSpPr>
        <p:spPr/>
        <p:txBody>
          <a:bodyPr>
            <a:normAutofit fontScale="90000"/>
          </a:bodyPr>
          <a:lstStyle/>
          <a:p>
            <a:pPr eaLnBrk="1" hangingPunct="1"/>
            <a:r>
              <a:rPr lang="en-US" smtClean="0"/>
              <a:t>Movement of Materials across Membranes</a:t>
            </a:r>
          </a:p>
        </p:txBody>
      </p:sp>
      <p:sp>
        <p:nvSpPr>
          <p:cNvPr id="2" name="Rectangle 16"/>
          <p:cNvSpPr>
            <a:spLocks noGrp="1" noChangeArrowheads="1"/>
          </p:cNvSpPr>
          <p:nvPr>
            <p:ph idx="1"/>
          </p:nvPr>
        </p:nvSpPr>
        <p:spPr>
          <a:xfrm>
            <a:off x="227013" y="838200"/>
            <a:ext cx="6402387" cy="5867400"/>
          </a:xfrm>
        </p:spPr>
        <p:txBody>
          <a:bodyPr>
            <a:normAutofit/>
          </a:bodyPr>
          <a:lstStyle/>
          <a:p>
            <a:pPr eaLnBrk="1" hangingPunct="1"/>
            <a:r>
              <a:rPr lang="en-US" b="1" dirty="0" smtClean="0"/>
              <a:t>Active transport</a:t>
            </a:r>
          </a:p>
          <a:p>
            <a:pPr lvl="1" eaLnBrk="1" hangingPunct="1"/>
            <a:r>
              <a:rPr lang="en-US" dirty="0" smtClean="0"/>
              <a:t>requires transporter protein &amp; ATP</a:t>
            </a:r>
          </a:p>
          <a:p>
            <a:pPr lvl="1" eaLnBrk="1" hangingPunct="1"/>
            <a:r>
              <a:rPr lang="en-US" dirty="0" smtClean="0"/>
              <a:t>move substances across membrane against concentration gradients</a:t>
            </a:r>
          </a:p>
          <a:p>
            <a:pPr lvl="2" eaLnBrk="1" hangingPunct="1"/>
            <a:r>
              <a:rPr lang="en-US" dirty="0" smtClean="0"/>
              <a:t>substances not altered in transport</a:t>
            </a:r>
          </a:p>
          <a:p>
            <a:pPr lvl="1" eaLnBrk="1" hangingPunct="1"/>
            <a:r>
              <a:rPr lang="en-US" dirty="0" smtClean="0"/>
              <a:t>Ex. ions, amino acids, simple sugars</a:t>
            </a:r>
          </a:p>
        </p:txBody>
      </p:sp>
      <p:pic>
        <p:nvPicPr>
          <p:cNvPr id="7" name="Picture Placeholder 1" descr="OSC_Microbio_03_03_Transport.jpg"/>
          <p:cNvPicPr>
            <a:picLocks noChangeAspect="1"/>
          </p:cNvPicPr>
          <p:nvPr/>
        </p:nvPicPr>
        <p:blipFill>
          <a:blip r:embed="rId3">
            <a:extLst>
              <a:ext uri="{28A0092B-C50C-407E-A947-70E740481C1C}">
                <a14:useLocalDpi xmlns:a14="http://schemas.microsoft.com/office/drawing/2010/main" val="0"/>
              </a:ext>
            </a:extLst>
          </a:blip>
          <a:srcRect t="-3790" b="-3790"/>
          <a:stretch>
            <a:fillRect/>
          </a:stretch>
        </p:blipFill>
        <p:spPr>
          <a:xfrm>
            <a:off x="533400" y="3385638"/>
            <a:ext cx="8062913" cy="350007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5" name="Picture 5" descr="http://www.abcpestcontrolsydney.com.au/images/maggots_in_meat.jpg"/>
          <p:cNvPicPr>
            <a:picLocks noChangeAspect="1" noChangeArrowheads="1"/>
          </p:cNvPicPr>
          <p:nvPr/>
        </p:nvPicPr>
        <p:blipFill>
          <a:blip r:embed="rId3">
            <a:extLst>
              <a:ext uri="{28A0092B-C50C-407E-A947-70E740481C1C}">
                <a14:useLocalDpi xmlns:a14="http://schemas.microsoft.com/office/drawing/2010/main" val="0"/>
              </a:ext>
            </a:extLst>
          </a:blip>
          <a:srcRect t="11409"/>
          <a:stretch>
            <a:fillRect/>
          </a:stretch>
        </p:blipFill>
        <p:spPr bwMode="auto">
          <a:xfrm>
            <a:off x="5772150" y="1905000"/>
            <a:ext cx="33718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Grp="1"/>
          </p:cNvSpPr>
          <p:nvPr>
            <p:ph type="title"/>
          </p:nvPr>
        </p:nvSpPr>
        <p:spPr>
          <a:xfrm>
            <a:off x="457200" y="253536"/>
            <a:ext cx="8229600" cy="1143000"/>
          </a:xfrm>
        </p:spPr>
        <p:txBody>
          <a:bodyPr/>
          <a:lstStyle/>
          <a:p>
            <a:pPr marL="54864" eaLnBrk="1" fontAlgn="auto" hangingPunct="1">
              <a:spcAft>
                <a:spcPts val="0"/>
              </a:spcAft>
              <a:defRPr/>
            </a:pPr>
            <a:r>
              <a:rPr lang="en-US" altLang="en-US" sz="3000" smtClean="0">
                <a:solidFill>
                  <a:schemeClr val="tx2">
                    <a:tint val="100000"/>
                    <a:shade val="90000"/>
                    <a:satMod val="250000"/>
                    <a:alpha val="100000"/>
                  </a:schemeClr>
                </a:solidFill>
              </a:rPr>
              <a:t>The Debate over Spontaneous Generation</a:t>
            </a:r>
          </a:p>
        </p:txBody>
      </p:sp>
      <p:sp>
        <p:nvSpPr>
          <p:cNvPr id="6" name="Rectangle 5"/>
          <p:cNvSpPr txBox="1">
            <a:spLocks/>
          </p:cNvSpPr>
          <p:nvPr/>
        </p:nvSpPr>
        <p:spPr bwMode="auto">
          <a:xfrm>
            <a:off x="0" y="1382713"/>
            <a:ext cx="5614988"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lvl="1" eaLnBrk="1" hangingPunct="1">
              <a:spcBef>
                <a:spcPct val="20000"/>
              </a:spcBef>
              <a:buClr>
                <a:srgbClr val="0073AE"/>
              </a:buClr>
              <a:buSzTx/>
              <a:buFont typeface="Wingdings" pitchFamily="2" charset="2"/>
              <a:buChar char="§"/>
            </a:pPr>
            <a:r>
              <a:rPr lang="en-US" altLang="en-US" sz="2400" b="1">
                <a:latin typeface="Arial" charset="0"/>
              </a:rPr>
              <a:t>Aristotle:  </a:t>
            </a:r>
            <a:r>
              <a:rPr lang="en-US" altLang="en-US" sz="2400">
                <a:latin typeface="Arial" charset="0"/>
              </a:rPr>
              <a:t>325 BC thought that life arose spontaneously</a:t>
            </a:r>
          </a:p>
          <a:p>
            <a:pPr lvl="1" eaLnBrk="1" hangingPunct="1">
              <a:spcBef>
                <a:spcPct val="20000"/>
              </a:spcBef>
              <a:buClr>
                <a:srgbClr val="0073AE"/>
              </a:buClr>
              <a:buSzTx/>
              <a:buFont typeface="Wingdings" pitchFamily="2" charset="2"/>
              <a:buChar char="§"/>
            </a:pPr>
            <a:r>
              <a:rPr lang="en-US" altLang="en-US" sz="2400">
                <a:latin typeface="Arial" charset="0"/>
              </a:rPr>
              <a:t>“vital force” forms life</a:t>
            </a:r>
          </a:p>
          <a:p>
            <a:pPr lvl="1" eaLnBrk="1" hangingPunct="1">
              <a:spcBef>
                <a:spcPct val="20000"/>
              </a:spcBef>
              <a:buClr>
                <a:srgbClr val="0073AE"/>
              </a:buClr>
              <a:buSzTx/>
              <a:buFont typeface="Wingdings" pitchFamily="2" charset="2"/>
              <a:buChar char="§"/>
            </a:pPr>
            <a:r>
              <a:rPr lang="en-US" altLang="en-US" sz="2400">
                <a:latin typeface="Arial" charset="0"/>
              </a:rPr>
              <a:t>common belief among scientists</a:t>
            </a:r>
          </a:p>
          <a:p>
            <a:pPr lvl="1" eaLnBrk="1" hangingPunct="1">
              <a:spcBef>
                <a:spcPct val="20000"/>
              </a:spcBef>
              <a:buClr>
                <a:srgbClr val="0073AE"/>
              </a:buClr>
              <a:buSzTx/>
              <a:buFont typeface="Wingdings" pitchFamily="2" charset="2"/>
              <a:buChar char="§"/>
            </a:pPr>
            <a:r>
              <a:rPr lang="en-US" altLang="en-US" sz="2400">
                <a:latin typeface="Arial" charset="0"/>
              </a:rPr>
              <a:t>examples:</a:t>
            </a:r>
          </a:p>
          <a:p>
            <a:pPr lvl="2" eaLnBrk="1" hangingPunct="1">
              <a:spcBef>
                <a:spcPct val="20000"/>
              </a:spcBef>
              <a:buClr>
                <a:srgbClr val="0073AE"/>
              </a:buClr>
              <a:buSzTx/>
              <a:buFont typeface="Symbol" pitchFamily="18" charset="2"/>
              <a:buChar char=""/>
            </a:pPr>
            <a:r>
              <a:rPr lang="en-US" altLang="en-US" sz="2400">
                <a:latin typeface="Arial" charset="0"/>
              </a:rPr>
              <a:t>moist soil → toads, snakes, mice</a:t>
            </a:r>
          </a:p>
          <a:p>
            <a:pPr lvl="2" eaLnBrk="1" hangingPunct="1">
              <a:spcBef>
                <a:spcPct val="20000"/>
              </a:spcBef>
              <a:buClr>
                <a:srgbClr val="0073AE"/>
              </a:buClr>
              <a:buSzTx/>
              <a:buFont typeface="Symbol" pitchFamily="18" charset="2"/>
              <a:buChar char=""/>
            </a:pPr>
            <a:r>
              <a:rPr lang="en-US" altLang="en-US" sz="2400">
                <a:latin typeface="Arial" charset="0"/>
              </a:rPr>
              <a:t>manure → flies</a:t>
            </a:r>
          </a:p>
          <a:p>
            <a:pPr lvl="2" eaLnBrk="1" hangingPunct="1">
              <a:spcBef>
                <a:spcPct val="20000"/>
              </a:spcBef>
              <a:buClr>
                <a:srgbClr val="0073AE"/>
              </a:buClr>
              <a:buSzTx/>
              <a:buFont typeface="Symbol" pitchFamily="18" charset="2"/>
              <a:buChar char=""/>
            </a:pPr>
            <a:r>
              <a:rPr lang="en-US" altLang="en-US" sz="2400">
                <a:latin typeface="Arial" charset="0"/>
              </a:rPr>
              <a:t>decaying corpses → maggots</a:t>
            </a:r>
          </a:p>
        </p:txBody>
      </p:sp>
    </p:spTree>
    <p:extLst>
      <p:ext uri="{BB962C8B-B14F-4D97-AF65-F5344CB8AC3E}">
        <p14:creationId xmlns:p14="http://schemas.microsoft.com/office/powerpoint/2010/main" val="1524717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6"/>
          <p:cNvSpPr>
            <a:spLocks noGrp="1" noChangeArrowheads="1"/>
          </p:cNvSpPr>
          <p:nvPr>
            <p:ph type="title"/>
          </p:nvPr>
        </p:nvSpPr>
        <p:spPr>
          <a:xfrm>
            <a:off x="381000" y="-304800"/>
            <a:ext cx="8229600" cy="1143000"/>
          </a:xfrm>
        </p:spPr>
        <p:txBody>
          <a:bodyPr/>
          <a:lstStyle/>
          <a:p>
            <a:pPr eaLnBrk="1" hangingPunct="1"/>
            <a:r>
              <a:rPr lang="en-US" smtClean="0"/>
              <a:t>Cytoplasm</a:t>
            </a:r>
          </a:p>
        </p:txBody>
      </p:sp>
      <p:sp>
        <p:nvSpPr>
          <p:cNvPr id="32772" name="Rectangle 17"/>
          <p:cNvSpPr>
            <a:spLocks noGrp="1" noChangeArrowheads="1"/>
          </p:cNvSpPr>
          <p:nvPr>
            <p:ph idx="1"/>
          </p:nvPr>
        </p:nvSpPr>
        <p:spPr>
          <a:xfrm>
            <a:off x="76200" y="762000"/>
            <a:ext cx="8683625" cy="2362200"/>
          </a:xfrm>
        </p:spPr>
        <p:txBody>
          <a:bodyPr>
            <a:normAutofit lnSpcReduction="10000"/>
          </a:bodyPr>
          <a:lstStyle/>
          <a:p>
            <a:pPr eaLnBrk="1" hangingPunct="1"/>
            <a:r>
              <a:rPr lang="en-US" b="1" dirty="0" smtClean="0"/>
              <a:t>Cytoplasm</a:t>
            </a:r>
            <a:r>
              <a:rPr lang="en-US" dirty="0" smtClean="0"/>
              <a:t> – internal environment</a:t>
            </a:r>
            <a:endParaRPr lang="en-US" b="1" dirty="0" smtClean="0"/>
          </a:p>
          <a:p>
            <a:pPr lvl="1" eaLnBrk="1" hangingPunct="1"/>
            <a:r>
              <a:rPr lang="en-US" dirty="0" smtClean="0"/>
              <a:t>inside plasma membrane</a:t>
            </a:r>
          </a:p>
          <a:p>
            <a:pPr lvl="1" eaLnBrk="1" hangingPunct="1"/>
            <a:r>
              <a:rPr lang="en-US" dirty="0" smtClean="0"/>
              <a:t>80% water: thick, semitransparent, elastic (gel-like)</a:t>
            </a:r>
          </a:p>
          <a:p>
            <a:pPr lvl="1" eaLnBrk="1" hangingPunct="1"/>
            <a:r>
              <a:rPr lang="en-US" dirty="0" smtClean="0"/>
              <a:t>protein filaments give cells shape</a:t>
            </a:r>
          </a:p>
          <a:p>
            <a:pPr lvl="1" eaLnBrk="1" hangingPunct="1"/>
            <a:r>
              <a:rPr lang="en-US" dirty="0" smtClean="0"/>
              <a:t>contains carbohydrates, enzymes, lipids, ions, etc.</a:t>
            </a:r>
          </a:p>
        </p:txBody>
      </p:sp>
      <p:pic>
        <p:nvPicPr>
          <p:cNvPr id="5" name="Picture Placeholder 1" descr="OSC_Microbio_03_03_ProkCell.jpg"/>
          <p:cNvPicPr>
            <a:picLocks noChangeAspect="1"/>
          </p:cNvPicPr>
          <p:nvPr/>
        </p:nvPicPr>
        <p:blipFill>
          <a:blip r:embed="rId3">
            <a:extLst>
              <a:ext uri="{28A0092B-C50C-407E-A947-70E740481C1C}">
                <a14:useLocalDpi xmlns:a14="http://schemas.microsoft.com/office/drawing/2010/main" val="0"/>
              </a:ext>
            </a:extLst>
          </a:blip>
          <a:srcRect l="-48289" r="-48289"/>
          <a:stretch>
            <a:fillRect/>
          </a:stretch>
        </p:blipFill>
        <p:spPr>
          <a:xfrm>
            <a:off x="457199" y="30480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16"/>
          <p:cNvSpPr>
            <a:spLocks noGrp="1" noChangeArrowheads="1"/>
          </p:cNvSpPr>
          <p:nvPr>
            <p:ph type="title"/>
          </p:nvPr>
        </p:nvSpPr>
        <p:spPr>
          <a:xfrm>
            <a:off x="0" y="-400050"/>
            <a:ext cx="8229600" cy="1143000"/>
          </a:xfrm>
        </p:spPr>
        <p:txBody>
          <a:bodyPr/>
          <a:lstStyle/>
          <a:p>
            <a:pPr eaLnBrk="1" hangingPunct="1"/>
            <a:r>
              <a:rPr lang="en-US" smtClean="0"/>
              <a:t>The Nucleoid Region</a:t>
            </a:r>
          </a:p>
        </p:txBody>
      </p:sp>
      <p:sp>
        <p:nvSpPr>
          <p:cNvPr id="32772" name="Rectangle 17"/>
          <p:cNvSpPr>
            <a:spLocks noGrp="1" noChangeArrowheads="1"/>
          </p:cNvSpPr>
          <p:nvPr>
            <p:ph idx="1"/>
          </p:nvPr>
        </p:nvSpPr>
        <p:spPr>
          <a:xfrm>
            <a:off x="457200" y="762000"/>
            <a:ext cx="5716588" cy="6019800"/>
          </a:xfrm>
        </p:spPr>
        <p:txBody>
          <a:bodyPr/>
          <a:lstStyle/>
          <a:p>
            <a:pPr eaLnBrk="1" hangingPunct="1"/>
            <a:r>
              <a:rPr lang="en-US" b="1" dirty="0" smtClean="0"/>
              <a:t>Nucleoid</a:t>
            </a:r>
            <a:r>
              <a:rPr lang="en-US" dirty="0" smtClean="0"/>
              <a:t> – location of DNA</a:t>
            </a:r>
            <a:endParaRPr lang="en-US" b="1" dirty="0" smtClean="0"/>
          </a:p>
          <a:p>
            <a:pPr lvl="1" eaLnBrk="1" hangingPunct="1"/>
            <a:r>
              <a:rPr lang="en-US" dirty="0" smtClean="0"/>
              <a:t>spherical or elongated</a:t>
            </a:r>
          </a:p>
          <a:p>
            <a:pPr lvl="1" eaLnBrk="1" hangingPunct="1"/>
            <a:r>
              <a:rPr lang="en-US" dirty="0" smtClean="0"/>
              <a:t>region containing </a:t>
            </a:r>
            <a:r>
              <a:rPr lang="en-US" b="1" dirty="0" smtClean="0"/>
              <a:t>bacterial chromosome</a:t>
            </a:r>
          </a:p>
          <a:p>
            <a:pPr lvl="2" eaLnBrk="1" hangingPunct="1">
              <a:spcAft>
                <a:spcPct val="0"/>
              </a:spcAft>
            </a:pPr>
            <a:r>
              <a:rPr lang="en-US" dirty="0" smtClean="0"/>
              <a:t>double-stranded DNA circle, </a:t>
            </a:r>
          </a:p>
          <a:p>
            <a:pPr lvl="2" eaLnBrk="1" hangingPunct="1">
              <a:buFont typeface="Symbol" pitchFamily="18" charset="2"/>
              <a:buNone/>
            </a:pPr>
            <a:r>
              <a:rPr lang="en-US" dirty="0" smtClean="0"/>
              <a:t>	attached to cell membrane</a:t>
            </a:r>
          </a:p>
          <a:p>
            <a:pPr lvl="2" eaLnBrk="1" hangingPunct="1"/>
            <a:r>
              <a:rPr lang="en-US" dirty="0" smtClean="0"/>
              <a:t>bacteria may also have </a:t>
            </a:r>
            <a:r>
              <a:rPr lang="en-US" b="1" dirty="0" smtClean="0"/>
              <a:t>plasmid</a:t>
            </a:r>
          </a:p>
          <a:p>
            <a:pPr lvl="3" eaLnBrk="1" hangingPunct="1"/>
            <a:r>
              <a:rPr lang="en-US" dirty="0" smtClean="0"/>
              <a:t>small double-stranded DNA circle</a:t>
            </a:r>
          </a:p>
        </p:txBody>
      </p:sp>
      <p:pic>
        <p:nvPicPr>
          <p:cNvPr id="6" name="Picture Placeholder 1" descr="OSC_Microbio_03_03_Nucleoid.jpg"/>
          <p:cNvPicPr>
            <a:picLocks noChangeAspect="1"/>
          </p:cNvPicPr>
          <p:nvPr/>
        </p:nvPicPr>
        <p:blipFill>
          <a:blip r:embed="rId3">
            <a:extLst>
              <a:ext uri="{28A0092B-C50C-407E-A947-70E740481C1C}">
                <a14:useLocalDpi xmlns:a14="http://schemas.microsoft.com/office/drawing/2010/main" val="0"/>
              </a:ext>
            </a:extLst>
          </a:blip>
          <a:srcRect l="-142" r="-142"/>
          <a:stretch>
            <a:fillRect/>
          </a:stretch>
        </p:blipFill>
        <p:spPr>
          <a:xfrm>
            <a:off x="1524000" y="4191000"/>
            <a:ext cx="5638800" cy="2447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16"/>
          <p:cNvSpPr>
            <a:spLocks noGrp="1" noChangeArrowheads="1"/>
          </p:cNvSpPr>
          <p:nvPr>
            <p:ph type="title"/>
          </p:nvPr>
        </p:nvSpPr>
        <p:spPr/>
        <p:txBody>
          <a:bodyPr/>
          <a:lstStyle/>
          <a:p>
            <a:pPr eaLnBrk="1" hangingPunct="1"/>
            <a:r>
              <a:rPr lang="en-US" smtClean="0"/>
              <a:t>Ribosomes</a:t>
            </a:r>
          </a:p>
        </p:txBody>
      </p:sp>
      <p:sp>
        <p:nvSpPr>
          <p:cNvPr id="32772" name="Rectangle 17"/>
          <p:cNvSpPr>
            <a:spLocks noGrp="1" noChangeArrowheads="1"/>
          </p:cNvSpPr>
          <p:nvPr>
            <p:ph idx="1"/>
          </p:nvPr>
        </p:nvSpPr>
        <p:spPr>
          <a:xfrm>
            <a:off x="227013" y="838200"/>
            <a:ext cx="5335587" cy="5410200"/>
          </a:xfrm>
        </p:spPr>
        <p:txBody>
          <a:bodyPr/>
          <a:lstStyle/>
          <a:p>
            <a:pPr eaLnBrk="1" hangingPunct="1"/>
            <a:r>
              <a:rPr lang="en-US" b="1" dirty="0" smtClean="0"/>
              <a:t>Ribosomes </a:t>
            </a:r>
            <a:r>
              <a:rPr lang="en-US" dirty="0" smtClean="0"/>
              <a:t>– sites of protein synthesis</a:t>
            </a:r>
          </a:p>
          <a:p>
            <a:pPr lvl="1" eaLnBrk="1" hangingPunct="1"/>
            <a:r>
              <a:rPr lang="en-US" dirty="0" smtClean="0"/>
              <a:t>smaller than eukaryotic		 ribosomes</a:t>
            </a:r>
          </a:p>
          <a:p>
            <a:pPr lvl="1" eaLnBrk="1" hangingPunct="1"/>
            <a:r>
              <a:rPr lang="en-US" dirty="0" smtClean="0"/>
              <a:t>2 subunits:</a:t>
            </a:r>
          </a:p>
          <a:p>
            <a:pPr lvl="2" eaLnBrk="1" hangingPunct="1"/>
            <a:r>
              <a:rPr lang="en-US" dirty="0" smtClean="0"/>
              <a:t>30S + 50S</a:t>
            </a:r>
          </a:p>
        </p:txBody>
      </p:sp>
      <p:pic>
        <p:nvPicPr>
          <p:cNvPr id="10" name="Picture Placeholder 1" descr="OSC_Microbio_03_03_Ribosome.jpg"/>
          <p:cNvPicPr>
            <a:picLocks noChangeAspect="1"/>
          </p:cNvPicPr>
          <p:nvPr/>
        </p:nvPicPr>
        <p:blipFill>
          <a:blip r:embed="rId3">
            <a:extLst>
              <a:ext uri="{28A0092B-C50C-407E-A947-70E740481C1C}">
                <a14:useLocalDpi xmlns:a14="http://schemas.microsoft.com/office/drawing/2010/main" val="0"/>
              </a:ext>
            </a:extLst>
          </a:blip>
          <a:srcRect t="-32730" b="-32730"/>
          <a:stretch>
            <a:fillRect/>
          </a:stretch>
        </p:blipFill>
        <p:spPr>
          <a:xfrm>
            <a:off x="457200" y="31242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4" descr="figure_04_21_labeled"/>
          <p:cNvPicPr>
            <a:picLocks noChangeAspect="1" noChangeArrowheads="1"/>
          </p:cNvPicPr>
          <p:nvPr/>
        </p:nvPicPr>
        <p:blipFill>
          <a:blip r:embed="rId3" cstate="print"/>
          <a:srcRect l="3297" t="37044" r="53847" b="23230"/>
          <a:stretch>
            <a:fillRect/>
          </a:stretch>
        </p:blipFill>
        <p:spPr bwMode="auto">
          <a:xfrm>
            <a:off x="5351463" y="4038600"/>
            <a:ext cx="3792537" cy="2819400"/>
          </a:xfrm>
          <a:prstGeom prst="rect">
            <a:avLst/>
          </a:prstGeom>
          <a:noFill/>
          <a:ln w="9525">
            <a:noFill/>
            <a:miter lim="800000"/>
            <a:headEnd/>
            <a:tailEnd/>
          </a:ln>
        </p:spPr>
      </p:pic>
      <p:sp>
        <p:nvSpPr>
          <p:cNvPr id="26627" name="Rectangle 6"/>
          <p:cNvSpPr>
            <a:spLocks noGrp="1" noChangeArrowheads="1"/>
          </p:cNvSpPr>
          <p:nvPr>
            <p:ph type="title"/>
          </p:nvPr>
        </p:nvSpPr>
        <p:spPr>
          <a:xfrm>
            <a:off x="-1981200" y="-152400"/>
            <a:ext cx="8229600" cy="1143000"/>
          </a:xfrm>
        </p:spPr>
        <p:txBody>
          <a:bodyPr/>
          <a:lstStyle/>
          <a:p>
            <a:pPr eaLnBrk="1" hangingPunct="1"/>
            <a:r>
              <a:rPr lang="en-US" dirty="0" smtClean="0"/>
              <a:t>Endospores</a:t>
            </a:r>
          </a:p>
        </p:txBody>
      </p:sp>
      <p:sp>
        <p:nvSpPr>
          <p:cNvPr id="34820" name="Rectangle 7"/>
          <p:cNvSpPr>
            <a:spLocks noGrp="1" noChangeArrowheads="1"/>
          </p:cNvSpPr>
          <p:nvPr>
            <p:ph idx="1"/>
          </p:nvPr>
        </p:nvSpPr>
        <p:spPr>
          <a:xfrm>
            <a:off x="227013" y="838200"/>
            <a:ext cx="4878387" cy="5867400"/>
          </a:xfrm>
        </p:spPr>
        <p:txBody>
          <a:bodyPr>
            <a:normAutofit/>
          </a:bodyPr>
          <a:lstStyle/>
          <a:p>
            <a:pPr eaLnBrk="1" hangingPunct="1"/>
            <a:r>
              <a:rPr lang="en-US" b="1" dirty="0" smtClean="0"/>
              <a:t>Endospores</a:t>
            </a:r>
            <a:r>
              <a:rPr lang="en-US" dirty="0" smtClean="0"/>
              <a:t> – gram-positive resting cells</a:t>
            </a:r>
          </a:p>
          <a:p>
            <a:pPr lvl="1" eaLnBrk="1" hangingPunct="1"/>
            <a:r>
              <a:rPr lang="en-US" dirty="0" smtClean="0"/>
              <a:t>formed by </a:t>
            </a:r>
            <a:r>
              <a:rPr lang="en-US" i="1" dirty="0" smtClean="0"/>
              <a:t>Bacillus</a:t>
            </a:r>
            <a:r>
              <a:rPr lang="en-US" dirty="0" smtClean="0"/>
              <a:t> &amp; </a:t>
            </a:r>
            <a:r>
              <a:rPr lang="en-US" i="1" dirty="0" smtClean="0"/>
              <a:t>Clostridium</a:t>
            </a:r>
            <a:endParaRPr lang="en-US" b="1" dirty="0" smtClean="0"/>
          </a:p>
          <a:p>
            <a:pPr lvl="1" eaLnBrk="1" hangingPunct="1"/>
            <a:r>
              <a:rPr lang="en-US" dirty="0" smtClean="0"/>
              <a:t>formed when nutrients depleted</a:t>
            </a:r>
          </a:p>
          <a:p>
            <a:pPr lvl="2" eaLnBrk="1" hangingPunct="1"/>
            <a:r>
              <a:rPr lang="en-US" dirty="0" smtClean="0"/>
              <a:t>not for reproduction</a:t>
            </a:r>
          </a:p>
          <a:p>
            <a:pPr lvl="1" eaLnBrk="1" hangingPunct="1"/>
            <a:r>
              <a:rPr lang="en-US" dirty="0" smtClean="0"/>
              <a:t>thick</a:t>
            </a:r>
            <a:r>
              <a:rPr lang="en-US" dirty="0" smtClean="0"/>
              <a:t>, durable walls: resistant to desiccation, heat, chemicals, &amp; radiation</a:t>
            </a:r>
          </a:p>
          <a:p>
            <a:pPr lvl="2" eaLnBrk="1" hangingPunct="1"/>
            <a:r>
              <a:rPr lang="en-US" dirty="0" smtClean="0"/>
              <a:t>problem for food industry</a:t>
            </a:r>
          </a:p>
        </p:txBody>
      </p:sp>
      <p:pic>
        <p:nvPicPr>
          <p:cNvPr id="26629" name="Picture 6" descr="http://www.sciencephoto.com/image/11348/large/B2200759-Clostridium_difficile_bacteria-SPL.jpg"/>
          <p:cNvPicPr>
            <a:picLocks noChangeAspect="1" noChangeArrowheads="1"/>
          </p:cNvPicPr>
          <p:nvPr/>
        </p:nvPicPr>
        <p:blipFill>
          <a:blip r:embed="rId4" cstate="print"/>
          <a:srcRect l="7787" t="3397" b="4527"/>
          <a:stretch>
            <a:fillRect/>
          </a:stretch>
        </p:blipFill>
        <p:spPr bwMode="auto">
          <a:xfrm>
            <a:off x="6477000" y="749300"/>
            <a:ext cx="2667000" cy="3433763"/>
          </a:xfrm>
          <a:prstGeom prst="rect">
            <a:avLst/>
          </a:prstGeom>
          <a:noFill/>
          <a:ln w="9525">
            <a:noFill/>
            <a:miter lim="800000"/>
            <a:headEnd/>
            <a:tailEnd/>
          </a:ln>
        </p:spPr>
      </p:pic>
      <p:sp>
        <p:nvSpPr>
          <p:cNvPr id="6" name="TextBox 5"/>
          <p:cNvSpPr txBox="1"/>
          <p:nvPr/>
        </p:nvSpPr>
        <p:spPr>
          <a:xfrm>
            <a:off x="5029200" y="3200400"/>
            <a:ext cx="1447800" cy="923925"/>
          </a:xfrm>
          <a:prstGeom prst="rect">
            <a:avLst/>
          </a:prstGeom>
          <a:noFill/>
        </p:spPr>
        <p:txBody>
          <a:bodyPr>
            <a:spAutoFit/>
          </a:bodyPr>
          <a:lstStyle/>
          <a:p>
            <a:pPr algn="r" fontAlgn="base">
              <a:spcBef>
                <a:spcPct val="0"/>
              </a:spcBef>
              <a:spcAft>
                <a:spcPct val="0"/>
              </a:spcAft>
              <a:defRPr/>
            </a:pPr>
            <a:r>
              <a:rPr lang="en-US" dirty="0">
                <a:solidFill>
                  <a:prstClr val="black"/>
                </a:solidFill>
                <a:ea typeface="ＭＳ Ｐゴシック" pitchFamily="32" charset="-128"/>
              </a:rPr>
              <a:t>endospore in </a:t>
            </a:r>
            <a:r>
              <a:rPr lang="en-US" i="1" dirty="0">
                <a:solidFill>
                  <a:prstClr val="black"/>
                </a:solidFill>
                <a:ea typeface="ＭＳ Ｐゴシック" pitchFamily="32" charset="-128"/>
              </a:rPr>
              <a:t>Clostridium </a:t>
            </a:r>
            <a:r>
              <a:rPr lang="en-US" i="1" dirty="0" err="1">
                <a:solidFill>
                  <a:prstClr val="black"/>
                </a:solidFill>
                <a:ea typeface="ＭＳ Ｐゴシック" pitchFamily="32" charset="-128"/>
              </a:rPr>
              <a:t>difficile</a:t>
            </a:r>
            <a:endParaRPr lang="en-US" i="1" dirty="0">
              <a:solidFill>
                <a:prstClr val="black"/>
              </a:solidFill>
              <a:ea typeface="ＭＳ Ｐゴシック" pitchFamily="3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_06_05_labeled"/>
          <p:cNvPicPr>
            <a:picLocks noChangeAspect="1" noChangeArrowheads="1"/>
          </p:cNvPicPr>
          <p:nvPr/>
        </p:nvPicPr>
        <p:blipFill>
          <a:blip r:embed="rId3" cstate="print">
            <a:clrChange>
              <a:clrFrom>
                <a:srgbClr val="FFFFFF"/>
              </a:clrFrom>
              <a:clrTo>
                <a:srgbClr val="FFFFFF">
                  <a:alpha val="0"/>
                </a:srgbClr>
              </a:clrTo>
            </a:clrChange>
          </a:blip>
          <a:srcRect l="85378" t="66818" b="25082"/>
          <a:stretch>
            <a:fillRect/>
          </a:stretch>
        </p:blipFill>
        <p:spPr bwMode="auto">
          <a:xfrm>
            <a:off x="8610600" y="6591300"/>
            <a:ext cx="533400" cy="266700"/>
          </a:xfrm>
          <a:prstGeom prst="rect">
            <a:avLst/>
          </a:prstGeom>
          <a:noFill/>
          <a:ln w="9525">
            <a:noFill/>
            <a:miter lim="800000"/>
            <a:headEnd/>
            <a:tailEnd/>
          </a:ln>
        </p:spPr>
      </p:pic>
      <p:pic>
        <p:nvPicPr>
          <p:cNvPr id="6" name="Picture 6" descr="figure_06_05_labeled"/>
          <p:cNvPicPr>
            <a:picLocks noChangeAspect="1" noChangeArrowheads="1"/>
          </p:cNvPicPr>
          <p:nvPr/>
        </p:nvPicPr>
        <p:blipFill>
          <a:blip r:embed="rId4" cstate="print">
            <a:clrChange>
              <a:clrFrom>
                <a:srgbClr val="FFFFFF"/>
              </a:clrFrom>
              <a:clrTo>
                <a:srgbClr val="FFFFFF">
                  <a:alpha val="0"/>
                </a:srgbClr>
              </a:clrTo>
            </a:clrChange>
          </a:blip>
          <a:srcRect r="3123" b="35207"/>
          <a:stretch>
            <a:fillRect/>
          </a:stretch>
        </p:blipFill>
        <p:spPr bwMode="auto">
          <a:xfrm>
            <a:off x="6240463" y="4419600"/>
            <a:ext cx="2903537" cy="1752600"/>
          </a:xfrm>
          <a:prstGeom prst="rect">
            <a:avLst/>
          </a:prstGeom>
          <a:noFill/>
          <a:ln w="9525">
            <a:noFill/>
            <a:miter lim="800000"/>
            <a:headEnd/>
            <a:tailEnd/>
          </a:ln>
        </p:spPr>
      </p:pic>
      <p:sp>
        <p:nvSpPr>
          <p:cNvPr id="28676" name="Text Box 9"/>
          <p:cNvSpPr txBox="1">
            <a:spLocks noChangeArrowheads="1"/>
          </p:cNvSpPr>
          <p:nvPr/>
        </p:nvSpPr>
        <p:spPr bwMode="auto">
          <a:xfrm>
            <a:off x="5562600" y="1828800"/>
            <a:ext cx="2971800" cy="366713"/>
          </a:xfrm>
          <a:prstGeom prst="rect">
            <a:avLst/>
          </a:prstGeom>
          <a:noFill/>
          <a:ln w="9525">
            <a:noFill/>
            <a:miter lim="800000"/>
            <a:headEnd/>
            <a:tailEnd/>
          </a:ln>
        </p:spPr>
        <p:txBody>
          <a:bodyPr>
            <a:spAutoFit/>
          </a:bodyPr>
          <a:lstStyle/>
          <a:p>
            <a:pPr fontAlgn="base">
              <a:spcBef>
                <a:spcPct val="50000"/>
              </a:spcBef>
              <a:spcAft>
                <a:spcPct val="0"/>
              </a:spcAft>
            </a:pPr>
            <a:endParaRPr lang="en-US" smtClean="0">
              <a:solidFill>
                <a:prstClr val="black"/>
              </a:solidFill>
              <a:latin typeface="Arial" pitchFamily="34" charset="0"/>
              <a:ea typeface="MS PGothic" pitchFamily="34" charset="-128"/>
            </a:endParaRPr>
          </a:p>
        </p:txBody>
      </p:sp>
      <p:sp>
        <p:nvSpPr>
          <p:cNvPr id="28678" name="Rectangle 12"/>
          <p:cNvSpPr>
            <a:spLocks noGrp="1" noChangeArrowheads="1"/>
          </p:cNvSpPr>
          <p:nvPr>
            <p:ph type="title"/>
          </p:nvPr>
        </p:nvSpPr>
        <p:spPr>
          <a:xfrm>
            <a:off x="83127" y="-203664"/>
            <a:ext cx="8229600" cy="1143000"/>
          </a:xfrm>
        </p:spPr>
        <p:txBody>
          <a:bodyPr>
            <a:normAutofit fontScale="90000"/>
          </a:bodyPr>
          <a:lstStyle/>
          <a:p>
            <a:pPr eaLnBrk="1" hangingPunct="1"/>
            <a:r>
              <a:rPr lang="en-US" smtClean="0"/>
              <a:t>Outside the Cell Wall: Glycocalyx</a:t>
            </a:r>
          </a:p>
        </p:txBody>
      </p:sp>
      <p:sp>
        <p:nvSpPr>
          <p:cNvPr id="12293" name="Rectangle 13"/>
          <p:cNvSpPr>
            <a:spLocks noGrp="1" noChangeArrowheads="1"/>
          </p:cNvSpPr>
          <p:nvPr>
            <p:ph idx="1"/>
          </p:nvPr>
        </p:nvSpPr>
        <p:spPr>
          <a:xfrm>
            <a:off x="74613" y="838200"/>
            <a:ext cx="6249987" cy="5867400"/>
          </a:xfrm>
        </p:spPr>
        <p:txBody>
          <a:bodyPr>
            <a:normAutofit/>
          </a:bodyPr>
          <a:lstStyle/>
          <a:p>
            <a:pPr eaLnBrk="1" hangingPunct="1"/>
            <a:r>
              <a:rPr lang="en-US" b="1" dirty="0" err="1" smtClean="0"/>
              <a:t>Glycocalyx</a:t>
            </a:r>
            <a:r>
              <a:rPr lang="en-US" dirty="0" smtClean="0"/>
              <a:t> – sugar coat outside cell wall</a:t>
            </a:r>
          </a:p>
          <a:p>
            <a:pPr lvl="1" eaLnBrk="1" hangingPunct="1"/>
            <a:r>
              <a:rPr lang="en-US" sz="2000" dirty="0" smtClean="0"/>
              <a:t>usually sticky</a:t>
            </a:r>
          </a:p>
          <a:p>
            <a:pPr lvl="1" eaLnBrk="1" hangingPunct="1"/>
            <a:r>
              <a:rPr lang="en-US" sz="2000" dirty="0" smtClean="0"/>
              <a:t>polysaccharide, polypeptide, or both</a:t>
            </a:r>
          </a:p>
          <a:p>
            <a:pPr lvl="1" eaLnBrk="1" hangingPunct="1"/>
            <a:r>
              <a:rPr lang="en-US" sz="2000" dirty="0" smtClean="0"/>
              <a:t>Varies widely with species</a:t>
            </a:r>
          </a:p>
          <a:p>
            <a:pPr lvl="1" eaLnBrk="1" hangingPunct="1"/>
            <a:r>
              <a:rPr lang="en-US" sz="2000" b="1" dirty="0" smtClean="0"/>
              <a:t>capsule</a:t>
            </a:r>
            <a:r>
              <a:rPr lang="en-US" sz="2000" dirty="0" smtClean="0"/>
              <a:t> </a:t>
            </a:r>
            <a:r>
              <a:rPr lang="en-US" sz="2000" dirty="0" smtClean="0"/>
              <a:t>– if organized &amp; firmly attached</a:t>
            </a:r>
          </a:p>
          <a:p>
            <a:pPr lvl="2" eaLnBrk="1" hangingPunct="1"/>
            <a:r>
              <a:rPr lang="en-US" sz="2000" dirty="0" smtClean="0"/>
              <a:t>protects pathogenic microbes from host</a:t>
            </a:r>
          </a:p>
          <a:p>
            <a:pPr lvl="2" eaLnBrk="1" hangingPunct="1"/>
            <a:r>
              <a:rPr lang="en-US" sz="2000" dirty="0" smtClean="0"/>
              <a:t>prevents phagocytosis (Being engulfed)</a:t>
            </a:r>
          </a:p>
          <a:p>
            <a:pPr lvl="1" eaLnBrk="1" hangingPunct="1"/>
            <a:r>
              <a:rPr lang="en-US" sz="2000" b="1" dirty="0" smtClean="0"/>
              <a:t>slime layer</a:t>
            </a:r>
            <a:r>
              <a:rPr lang="en-US" sz="2000" dirty="0" smtClean="0"/>
              <a:t> – if unorganized and loosely attached </a:t>
            </a:r>
          </a:p>
          <a:p>
            <a:pPr lvl="2" eaLnBrk="1" hangingPunct="1"/>
            <a:r>
              <a:rPr lang="en-US" sz="2000" dirty="0" smtClean="0"/>
              <a:t>for attachment to substrate &amp; other cells</a:t>
            </a:r>
          </a:p>
          <a:p>
            <a:pPr lvl="1" eaLnBrk="1" hangingPunct="1"/>
            <a:r>
              <a:rPr lang="en-US" sz="2000" b="1" dirty="0" smtClean="0"/>
              <a:t>extracellular polymeric substance </a:t>
            </a:r>
            <a:r>
              <a:rPr lang="en-US" sz="2000" dirty="0" smtClean="0"/>
              <a:t>– </a:t>
            </a:r>
            <a:r>
              <a:rPr lang="en-US" sz="2000" dirty="0" err="1" smtClean="0"/>
              <a:t>glycocalyx</a:t>
            </a:r>
            <a:r>
              <a:rPr lang="en-US" sz="2000" dirty="0" smtClean="0"/>
              <a:t> produced by biofilm cells</a:t>
            </a:r>
          </a:p>
          <a:p>
            <a:pPr lvl="2" eaLnBrk="1" hangingPunct="1"/>
            <a:r>
              <a:rPr lang="en-US" sz="2000" dirty="0" smtClean="0"/>
              <a:t>helps attach to </a:t>
            </a:r>
            <a:r>
              <a:rPr lang="en-US" sz="2000" dirty="0" smtClean="0"/>
              <a:t>substrate</a:t>
            </a:r>
            <a:endParaRPr lang="en-US" sz="2000" dirty="0" smtClean="0"/>
          </a:p>
        </p:txBody>
      </p:sp>
      <p:pic>
        <p:nvPicPr>
          <p:cNvPr id="8" name="Picture 1"/>
          <p:cNvPicPr>
            <a:picLocks noChangeAspect="1"/>
          </p:cNvPicPr>
          <p:nvPr/>
        </p:nvPicPr>
        <p:blipFill>
          <a:blip r:embed="rId5" cstate="print"/>
          <a:srcRect b="2553"/>
          <a:stretch>
            <a:fillRect/>
          </a:stretch>
        </p:blipFill>
        <p:spPr bwMode="auto">
          <a:xfrm>
            <a:off x="5737817" y="1371600"/>
            <a:ext cx="3406183"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9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1"/>
          <p:cNvSpPr>
            <a:spLocks noGrp="1" noChangeArrowheads="1"/>
          </p:cNvSpPr>
          <p:nvPr>
            <p:ph type="title"/>
          </p:nvPr>
        </p:nvSpPr>
        <p:spPr>
          <a:xfrm>
            <a:off x="152400" y="-304800"/>
            <a:ext cx="8229600" cy="1143000"/>
          </a:xfrm>
        </p:spPr>
        <p:txBody>
          <a:bodyPr>
            <a:normAutofit fontScale="90000"/>
          </a:bodyPr>
          <a:lstStyle/>
          <a:p>
            <a:pPr eaLnBrk="1" hangingPunct="1"/>
            <a:r>
              <a:rPr lang="en-US" smtClean="0"/>
              <a:t>Outside the Cell Wall: Flagella</a:t>
            </a:r>
          </a:p>
        </p:txBody>
      </p:sp>
      <p:sp>
        <p:nvSpPr>
          <p:cNvPr id="13316" name="Rectangle 12"/>
          <p:cNvSpPr>
            <a:spLocks noGrp="1" noChangeArrowheads="1"/>
          </p:cNvSpPr>
          <p:nvPr>
            <p:ph idx="1"/>
          </p:nvPr>
        </p:nvSpPr>
        <p:spPr>
          <a:xfrm>
            <a:off x="227013" y="838200"/>
            <a:ext cx="6021387" cy="5867400"/>
          </a:xfrm>
        </p:spPr>
        <p:txBody>
          <a:bodyPr/>
          <a:lstStyle/>
          <a:p>
            <a:pPr eaLnBrk="1" hangingPunct="1"/>
            <a:r>
              <a:rPr lang="en-US" b="1" smtClean="0"/>
              <a:t>Flagella</a:t>
            </a:r>
            <a:r>
              <a:rPr lang="en-US" smtClean="0"/>
              <a:t> – long &amp; filamentous, propel bacteria</a:t>
            </a:r>
          </a:p>
          <a:p>
            <a:pPr eaLnBrk="1" hangingPunct="1"/>
            <a:r>
              <a:rPr lang="en-US" i="1" smtClean="0"/>
              <a:t>trichous</a:t>
            </a:r>
            <a:r>
              <a:rPr lang="en-US" smtClean="0"/>
              <a:t> – Greek for “hair”</a:t>
            </a:r>
          </a:p>
          <a:p>
            <a:pPr lvl="1" eaLnBrk="1" hangingPunct="1"/>
            <a:r>
              <a:rPr lang="en-US" b="1" smtClean="0"/>
              <a:t>atrichous</a:t>
            </a:r>
            <a:r>
              <a:rPr lang="en-US" smtClean="0"/>
              <a:t> – no flagella (no projections)</a:t>
            </a:r>
          </a:p>
          <a:p>
            <a:pPr lvl="1" eaLnBrk="1" hangingPunct="1"/>
            <a:r>
              <a:rPr lang="en-US" b="1" smtClean="0"/>
              <a:t>peritrichous</a:t>
            </a:r>
            <a:r>
              <a:rPr lang="en-US" smtClean="0"/>
              <a:t> – flagella distributed over entire cell</a:t>
            </a:r>
          </a:p>
          <a:p>
            <a:pPr lvl="1" eaLnBrk="1" hangingPunct="1"/>
            <a:r>
              <a:rPr lang="en-US" b="1" smtClean="0"/>
              <a:t>polar</a:t>
            </a:r>
            <a:r>
              <a:rPr lang="en-US" smtClean="0"/>
              <a:t> – flagella only at ends</a:t>
            </a:r>
          </a:p>
          <a:p>
            <a:pPr lvl="2" eaLnBrk="1" hangingPunct="1"/>
            <a:r>
              <a:rPr lang="en-US" smtClean="0"/>
              <a:t>monotrichous – 1 flagella</a:t>
            </a:r>
          </a:p>
          <a:p>
            <a:pPr lvl="2" eaLnBrk="1" hangingPunct="1"/>
            <a:r>
              <a:rPr lang="en-US" smtClean="0"/>
              <a:t>lophotrichous – tuft of flagella at 1 end</a:t>
            </a:r>
          </a:p>
          <a:p>
            <a:pPr lvl="2" eaLnBrk="1" hangingPunct="1"/>
            <a:r>
              <a:rPr lang="en-US" smtClean="0"/>
              <a:t>amphitrichous – flagella at both poles</a:t>
            </a:r>
          </a:p>
        </p:txBody>
      </p:sp>
      <p:pic>
        <p:nvPicPr>
          <p:cNvPr id="10" name="Picture Placeholder 1" descr="OSC_Microbio_03_03_FlagellaAr.jpg"/>
          <p:cNvPicPr>
            <a:picLocks noChangeAspect="1"/>
          </p:cNvPicPr>
          <p:nvPr/>
        </p:nvPicPr>
        <p:blipFill rotWithShape="1">
          <a:blip r:embed="rId3">
            <a:extLst>
              <a:ext uri="{28A0092B-C50C-407E-A947-70E740481C1C}">
                <a14:useLocalDpi xmlns:a14="http://schemas.microsoft.com/office/drawing/2010/main" val="0"/>
              </a:ext>
            </a:extLst>
          </a:blip>
          <a:srcRect t="-75091" r="46470" b="-75091"/>
          <a:stretch/>
        </p:blipFill>
        <p:spPr>
          <a:xfrm>
            <a:off x="5451763" y="949035"/>
            <a:ext cx="3726873" cy="3022257"/>
          </a:xfrm>
          <a:prstGeom prst="rect">
            <a:avLst/>
          </a:prstGeom>
        </p:spPr>
      </p:pic>
      <p:pic>
        <p:nvPicPr>
          <p:cNvPr id="11" name="Picture Placeholder 1" descr="OSC_Microbio_03_03_FlagellaAr.jpg"/>
          <p:cNvPicPr>
            <a:picLocks noChangeAspect="1"/>
          </p:cNvPicPr>
          <p:nvPr/>
        </p:nvPicPr>
        <p:blipFill rotWithShape="1">
          <a:blip r:embed="rId3">
            <a:extLst>
              <a:ext uri="{28A0092B-C50C-407E-A947-70E740481C1C}">
                <a14:useLocalDpi xmlns:a14="http://schemas.microsoft.com/office/drawing/2010/main" val="0"/>
              </a:ext>
            </a:extLst>
          </a:blip>
          <a:srcRect l="54127" t="-75091" b="-75091"/>
          <a:stretch/>
        </p:blipFill>
        <p:spPr>
          <a:xfrm>
            <a:off x="5257583" y="2453237"/>
            <a:ext cx="3698730"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3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Grp="1" noChangeArrowheads="1"/>
          </p:cNvSpPr>
          <p:nvPr>
            <p:ph type="title"/>
          </p:nvPr>
        </p:nvSpPr>
        <p:spPr/>
        <p:txBody>
          <a:bodyPr/>
          <a:lstStyle/>
          <a:p>
            <a:pPr eaLnBrk="1" hangingPunct="1"/>
            <a:r>
              <a:rPr lang="en-US" smtClean="0"/>
              <a:t>Motile Cells</a:t>
            </a:r>
          </a:p>
        </p:txBody>
      </p:sp>
      <p:sp>
        <p:nvSpPr>
          <p:cNvPr id="14340" name="Rectangle 5"/>
          <p:cNvSpPr>
            <a:spLocks noGrp="1" noChangeArrowheads="1"/>
          </p:cNvSpPr>
          <p:nvPr>
            <p:ph idx="1"/>
          </p:nvPr>
        </p:nvSpPr>
        <p:spPr>
          <a:xfrm>
            <a:off x="227013" y="838200"/>
            <a:ext cx="4421187" cy="5867400"/>
          </a:xfrm>
        </p:spPr>
        <p:txBody>
          <a:bodyPr/>
          <a:lstStyle/>
          <a:p>
            <a:pPr eaLnBrk="1" hangingPunct="1"/>
            <a:r>
              <a:rPr lang="en-US" sz="2400" b="1" smtClean="0"/>
              <a:t>Motility </a:t>
            </a:r>
            <a:r>
              <a:rPr lang="en-US" sz="2400" smtClean="0"/>
              <a:t>– alter speed &amp; direction</a:t>
            </a:r>
          </a:p>
          <a:p>
            <a:pPr lvl="1" eaLnBrk="1" hangingPunct="1"/>
            <a:r>
              <a:rPr lang="en-US" smtClean="0"/>
              <a:t>run (“swim”) - move in one direction</a:t>
            </a:r>
          </a:p>
          <a:p>
            <a:pPr lvl="1" eaLnBrk="1" hangingPunct="1"/>
            <a:r>
              <a:rPr lang="en-US" smtClean="0"/>
              <a:t>tumble – change direction</a:t>
            </a:r>
          </a:p>
          <a:p>
            <a:pPr lvl="2" eaLnBrk="1" hangingPunct="1"/>
            <a:r>
              <a:rPr lang="en-US" sz="2400" smtClean="0"/>
              <a:t>reverse flagella spin</a:t>
            </a:r>
          </a:p>
          <a:p>
            <a:pPr eaLnBrk="1" hangingPunct="1"/>
            <a:r>
              <a:rPr lang="en-US" sz="2200" smtClean="0"/>
              <a:t>Moving requires energy</a:t>
            </a:r>
          </a:p>
          <a:p>
            <a:pPr eaLnBrk="1" hangingPunct="1"/>
            <a:r>
              <a:rPr lang="en-US" sz="2400" b="1" smtClean="0"/>
              <a:t>Taxis </a:t>
            </a:r>
            <a:r>
              <a:rPr lang="en-US" sz="2400" smtClean="0"/>
              <a:t>– move toward or away from stimuli</a:t>
            </a:r>
          </a:p>
          <a:p>
            <a:pPr lvl="1" eaLnBrk="1" hangingPunct="1"/>
            <a:r>
              <a:rPr lang="en-US" smtClean="0"/>
              <a:t>chemotaxis – response to chemicals</a:t>
            </a:r>
          </a:p>
          <a:p>
            <a:pPr lvl="1" eaLnBrk="1" hangingPunct="1"/>
            <a:r>
              <a:rPr lang="en-US" smtClean="0"/>
              <a:t>phototaxis – response to light</a:t>
            </a:r>
          </a:p>
        </p:txBody>
      </p:sp>
      <p:pic>
        <p:nvPicPr>
          <p:cNvPr id="6" name="Picture Placeholder 1" descr="OSC_Microbio_03_03_DirectRand.jpg"/>
          <p:cNvPicPr>
            <a:picLocks noChangeAspect="1"/>
          </p:cNvPicPr>
          <p:nvPr/>
        </p:nvPicPr>
        <p:blipFill>
          <a:blip r:embed="rId3">
            <a:extLst>
              <a:ext uri="{28A0092B-C50C-407E-A947-70E740481C1C}">
                <a14:useLocalDpi xmlns:a14="http://schemas.microsoft.com/office/drawing/2010/main" val="0"/>
              </a:ext>
            </a:extLst>
          </a:blip>
          <a:srcRect l="-34437" r="-34437"/>
          <a:stretch>
            <a:fillRect/>
          </a:stretch>
        </p:blipFill>
        <p:spPr>
          <a:xfrm>
            <a:off x="3048001" y="2209800"/>
            <a:ext cx="7315200" cy="31754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4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C:\Users\Denise Steele\Documents\Teaching\River Valley Community College\Microbiology\textbook\chapter_04\b_jpeg_images_and_tables\a_labeled\figure_04_04_labeled.jpg"/>
          <p:cNvPicPr>
            <a:picLocks noChangeAspect="1" noChangeArrowheads="1"/>
          </p:cNvPicPr>
          <p:nvPr/>
        </p:nvPicPr>
        <p:blipFill>
          <a:blip r:embed="rId3" cstate="print">
            <a:clrChange>
              <a:clrFrom>
                <a:srgbClr val="FFFFFF"/>
              </a:clrFrom>
              <a:clrTo>
                <a:srgbClr val="FFFFFF">
                  <a:alpha val="0"/>
                </a:srgbClr>
              </a:clrTo>
            </a:clrChange>
          </a:blip>
          <a:srcRect l="45728" t="65123" b="3302"/>
          <a:stretch>
            <a:fillRect/>
          </a:stretch>
        </p:blipFill>
        <p:spPr bwMode="auto">
          <a:xfrm>
            <a:off x="0" y="4848225"/>
            <a:ext cx="2095500" cy="1447800"/>
          </a:xfrm>
          <a:prstGeom prst="rect">
            <a:avLst/>
          </a:prstGeom>
          <a:noFill/>
          <a:ln w="9525">
            <a:noFill/>
            <a:miter lim="800000"/>
            <a:headEnd/>
            <a:tailEnd/>
          </a:ln>
        </p:spPr>
      </p:pic>
      <p:pic>
        <p:nvPicPr>
          <p:cNvPr id="15362" name="Picture 8" descr="figure_04_10b_labeled"/>
          <p:cNvPicPr>
            <a:picLocks noChangeAspect="1" noChangeArrowheads="1"/>
          </p:cNvPicPr>
          <p:nvPr/>
        </p:nvPicPr>
        <p:blipFill>
          <a:blip r:embed="rId4" cstate="print"/>
          <a:srcRect b="13432"/>
          <a:stretch>
            <a:fillRect/>
          </a:stretch>
        </p:blipFill>
        <p:spPr bwMode="auto">
          <a:xfrm>
            <a:off x="3657600" y="2895600"/>
            <a:ext cx="2971800" cy="3875088"/>
          </a:xfrm>
          <a:prstGeom prst="rect">
            <a:avLst/>
          </a:prstGeom>
          <a:noFill/>
          <a:ln w="9525">
            <a:noFill/>
            <a:miter lim="800000"/>
            <a:headEnd/>
            <a:tailEnd/>
          </a:ln>
        </p:spPr>
      </p:pic>
      <p:pic>
        <p:nvPicPr>
          <p:cNvPr id="32772" name="Picture 9" descr="figure_04_10a_labeled"/>
          <p:cNvPicPr>
            <a:picLocks noChangeAspect="1" noChangeArrowheads="1"/>
          </p:cNvPicPr>
          <p:nvPr/>
        </p:nvPicPr>
        <p:blipFill>
          <a:blip r:embed="rId5" cstate="print"/>
          <a:srcRect b="2751"/>
          <a:stretch>
            <a:fillRect/>
          </a:stretch>
        </p:blipFill>
        <p:spPr bwMode="auto">
          <a:xfrm>
            <a:off x="5414963" y="1066800"/>
            <a:ext cx="3729037" cy="5386388"/>
          </a:xfrm>
          <a:prstGeom prst="rect">
            <a:avLst/>
          </a:prstGeom>
          <a:noFill/>
          <a:ln w="9525">
            <a:noFill/>
            <a:miter lim="800000"/>
            <a:headEnd/>
            <a:tailEnd/>
          </a:ln>
        </p:spPr>
      </p:pic>
      <p:sp>
        <p:nvSpPr>
          <p:cNvPr id="32773" name="Rectangle 10"/>
          <p:cNvSpPr>
            <a:spLocks noGrp="1" noChangeArrowheads="1"/>
          </p:cNvSpPr>
          <p:nvPr>
            <p:ph type="title"/>
          </p:nvPr>
        </p:nvSpPr>
        <p:spPr/>
        <p:txBody>
          <a:bodyPr>
            <a:normAutofit fontScale="90000"/>
          </a:bodyPr>
          <a:lstStyle/>
          <a:p>
            <a:pPr eaLnBrk="1" hangingPunct="1"/>
            <a:r>
              <a:rPr lang="en-US" smtClean="0"/>
              <a:t>Outside the Cell Wall: Axial Filaments</a:t>
            </a:r>
          </a:p>
        </p:txBody>
      </p:sp>
      <p:sp>
        <p:nvSpPr>
          <p:cNvPr id="15365" name="Rectangle 11"/>
          <p:cNvSpPr>
            <a:spLocks noGrp="1" noChangeArrowheads="1"/>
          </p:cNvSpPr>
          <p:nvPr>
            <p:ph idx="1"/>
          </p:nvPr>
        </p:nvSpPr>
        <p:spPr>
          <a:xfrm>
            <a:off x="76200" y="762000"/>
            <a:ext cx="4953000" cy="3048000"/>
          </a:xfrm>
        </p:spPr>
        <p:txBody>
          <a:bodyPr>
            <a:normAutofit fontScale="77500" lnSpcReduction="20000"/>
          </a:bodyPr>
          <a:lstStyle/>
          <a:p>
            <a:pPr eaLnBrk="1" hangingPunct="1"/>
            <a:r>
              <a:rPr lang="en-US" dirty="0" smtClean="0"/>
              <a:t>Spirochetes move using </a:t>
            </a:r>
            <a:r>
              <a:rPr lang="en-US" b="1" dirty="0" smtClean="0"/>
              <a:t>axial filaments</a:t>
            </a:r>
            <a:r>
              <a:rPr lang="en-US" dirty="0" smtClean="0"/>
              <a:t> (</a:t>
            </a:r>
            <a:r>
              <a:rPr lang="en-US" b="1" dirty="0" err="1" smtClean="0"/>
              <a:t>endoflagella</a:t>
            </a:r>
            <a:r>
              <a:rPr lang="en-US" dirty="0" smtClean="0"/>
              <a:t>)</a:t>
            </a:r>
          </a:p>
          <a:p>
            <a:pPr lvl="1" eaLnBrk="1" hangingPunct="1"/>
            <a:r>
              <a:rPr lang="en-US" dirty="0" smtClean="0"/>
              <a:t>bundles of fibrils like flagella</a:t>
            </a:r>
          </a:p>
          <a:p>
            <a:pPr lvl="1" eaLnBrk="1" hangingPunct="1"/>
            <a:r>
              <a:rPr lang="en-US" dirty="0" smtClean="0"/>
              <a:t>anchored at one end, wrapped around cell</a:t>
            </a:r>
          </a:p>
          <a:p>
            <a:pPr lvl="1" eaLnBrk="1" hangingPunct="1"/>
            <a:r>
              <a:rPr lang="en-US" dirty="0" smtClean="0"/>
              <a:t>rotation causes corkscrew-like motion</a:t>
            </a:r>
          </a:p>
          <a:p>
            <a:pPr lvl="1" eaLnBrk="1" hangingPunct="1"/>
            <a:r>
              <a:rPr lang="en-US" i="1" dirty="0" err="1" smtClean="0"/>
              <a:t>Ex.Treponema</a:t>
            </a:r>
            <a:r>
              <a:rPr lang="en-US" i="1" dirty="0" smtClean="0"/>
              <a:t> pallidum</a:t>
            </a:r>
          </a:p>
          <a:p>
            <a:pPr lvl="1" eaLnBrk="1" hangingPunct="1"/>
            <a:r>
              <a:rPr lang="en-US" i="1" dirty="0" smtClean="0"/>
              <a:t>Ex. </a:t>
            </a:r>
            <a:r>
              <a:rPr lang="en-US" i="1" dirty="0" err="1" smtClean="0"/>
              <a:t>Borrellia</a:t>
            </a:r>
            <a:r>
              <a:rPr lang="en-US" i="1" dirty="0" smtClean="0"/>
              <a:t> </a:t>
            </a:r>
            <a:r>
              <a:rPr lang="en-US" i="1" dirty="0" err="1" smtClean="0"/>
              <a:t>burgdorferi</a:t>
            </a:r>
            <a:endParaRPr lang="en-US" i="1" dirty="0" smtClean="0"/>
          </a:p>
        </p:txBody>
      </p:sp>
      <p:pic>
        <p:nvPicPr>
          <p:cNvPr id="15366" name="Picture 9" descr="figure_04_10b_labeled"/>
          <p:cNvPicPr>
            <a:picLocks noChangeAspect="1" noChangeArrowheads="1"/>
          </p:cNvPicPr>
          <p:nvPr/>
        </p:nvPicPr>
        <p:blipFill>
          <a:blip r:embed="rId4" cstate="print"/>
          <a:srcRect t="86568" b="3241"/>
          <a:stretch>
            <a:fillRect/>
          </a:stretch>
        </p:blipFill>
        <p:spPr bwMode="auto">
          <a:xfrm>
            <a:off x="990600" y="6343650"/>
            <a:ext cx="3349625" cy="514350"/>
          </a:xfrm>
          <a:prstGeom prst="rect">
            <a:avLst/>
          </a:prstGeom>
          <a:noFill/>
          <a:ln w="9525">
            <a:noFill/>
            <a:miter lim="800000"/>
            <a:headEnd/>
            <a:tailEnd/>
          </a:ln>
        </p:spPr>
      </p:pic>
      <p:pic>
        <p:nvPicPr>
          <p:cNvPr id="32776" name="Picture 11" descr="C:\Users\Denise Steele\Documents\Teaching\River Valley Community College\Microbiology\textbook\chapter_04\b_jpeg_images_and_tables\a_labeled\figure_04_04_labeled.jpg"/>
          <p:cNvPicPr>
            <a:picLocks noChangeAspect="1" noChangeArrowheads="1"/>
          </p:cNvPicPr>
          <p:nvPr/>
        </p:nvPicPr>
        <p:blipFill>
          <a:blip r:embed="rId3" cstate="print">
            <a:clrChange>
              <a:clrFrom>
                <a:srgbClr val="FFFFFF"/>
              </a:clrFrom>
              <a:clrTo>
                <a:srgbClr val="FFFFFF">
                  <a:alpha val="0"/>
                </a:srgbClr>
              </a:clrTo>
            </a:clrChange>
          </a:blip>
          <a:srcRect l="8243" t="65123" r="56477" b="8875"/>
          <a:stretch>
            <a:fillRect/>
          </a:stretch>
        </p:blipFill>
        <p:spPr bwMode="auto">
          <a:xfrm>
            <a:off x="2209800" y="4876800"/>
            <a:ext cx="1362075" cy="1192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9"/>
          <p:cNvSpPr>
            <a:spLocks noGrp="1" noChangeArrowheads="1"/>
          </p:cNvSpPr>
          <p:nvPr>
            <p:ph type="title"/>
          </p:nvPr>
        </p:nvSpPr>
        <p:spPr/>
        <p:txBody>
          <a:bodyPr>
            <a:normAutofit fontScale="90000"/>
          </a:bodyPr>
          <a:lstStyle/>
          <a:p>
            <a:pPr eaLnBrk="1" hangingPunct="1"/>
            <a:r>
              <a:rPr lang="en-US" smtClean="0"/>
              <a:t>Outside the Cell Wall: Fimbriae and Pili</a:t>
            </a:r>
          </a:p>
        </p:txBody>
      </p:sp>
      <p:sp>
        <p:nvSpPr>
          <p:cNvPr id="16388" name="Rectangle 10"/>
          <p:cNvSpPr>
            <a:spLocks noGrp="1" noChangeArrowheads="1"/>
          </p:cNvSpPr>
          <p:nvPr>
            <p:ph idx="1"/>
          </p:nvPr>
        </p:nvSpPr>
        <p:spPr>
          <a:xfrm>
            <a:off x="460375" y="838200"/>
            <a:ext cx="5940425" cy="5867400"/>
          </a:xfrm>
        </p:spPr>
        <p:txBody>
          <a:bodyPr>
            <a:normAutofit/>
          </a:bodyPr>
          <a:lstStyle/>
          <a:p>
            <a:pPr eaLnBrk="1" hangingPunct="1"/>
            <a:r>
              <a:rPr lang="en-US" dirty="0" smtClean="0"/>
              <a:t>Fimbriae &amp; pili</a:t>
            </a:r>
          </a:p>
          <a:p>
            <a:pPr lvl="1" eaLnBrk="1" hangingPunct="1"/>
            <a:r>
              <a:rPr lang="en-US" dirty="0" smtClean="0"/>
              <a:t>on gram-negative bacteria</a:t>
            </a:r>
          </a:p>
          <a:p>
            <a:pPr lvl="1" eaLnBrk="1" hangingPunct="1"/>
            <a:r>
              <a:rPr lang="en-US" dirty="0" smtClean="0"/>
              <a:t>shorter, straighter, &amp; thinner than flagella</a:t>
            </a:r>
          </a:p>
          <a:p>
            <a:pPr lvl="1" eaLnBrk="1" hangingPunct="1"/>
            <a:r>
              <a:rPr lang="en-US" dirty="0" smtClean="0"/>
              <a:t>made of protein pilin</a:t>
            </a:r>
          </a:p>
          <a:p>
            <a:pPr eaLnBrk="1" hangingPunct="1"/>
            <a:r>
              <a:rPr lang="en-US" b="1" dirty="0" smtClean="0"/>
              <a:t>Fimbriae</a:t>
            </a:r>
          </a:p>
          <a:p>
            <a:pPr lvl="1" eaLnBrk="1" hangingPunct="1"/>
            <a:r>
              <a:rPr lang="en-US" dirty="0" smtClean="0"/>
              <a:t>adhere to each other &amp; surfaces</a:t>
            </a:r>
          </a:p>
          <a:p>
            <a:pPr lvl="1" eaLnBrk="1" hangingPunct="1"/>
            <a:r>
              <a:rPr lang="en-US" dirty="0" smtClean="0"/>
              <a:t>for aggregations &amp; biofilms</a:t>
            </a:r>
          </a:p>
          <a:p>
            <a:pPr lvl="1" eaLnBrk="1" hangingPunct="1"/>
            <a:endParaRPr lang="en-US" dirty="0" smtClean="0"/>
          </a:p>
        </p:txBody>
      </p:sp>
      <p:pic>
        <p:nvPicPr>
          <p:cNvPr id="5" name="Picture Placeholder 1" descr="OSC_Microbio_03_03_FimbrPili.jpg"/>
          <p:cNvPicPr>
            <a:picLocks noChangeAspect="1"/>
          </p:cNvPicPr>
          <p:nvPr/>
        </p:nvPicPr>
        <p:blipFill>
          <a:blip r:embed="rId3">
            <a:extLst>
              <a:ext uri="{28A0092B-C50C-407E-A947-70E740481C1C}">
                <a14:useLocalDpi xmlns:a14="http://schemas.microsoft.com/office/drawing/2010/main" val="0"/>
              </a:ext>
            </a:extLst>
          </a:blip>
          <a:srcRect t="-10164" b="-10164"/>
          <a:stretch>
            <a:fillRect/>
          </a:stretch>
        </p:blipFill>
        <p:spPr>
          <a:xfrm>
            <a:off x="6172200" y="1828800"/>
            <a:ext cx="2688979"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smtClean="0"/>
              <a:t>Outside the Cell Wall: Fimbriae and Pili</a:t>
            </a:r>
          </a:p>
        </p:txBody>
      </p:sp>
      <p:sp>
        <p:nvSpPr>
          <p:cNvPr id="34819" name="Content Placeholder 2"/>
          <p:cNvSpPr>
            <a:spLocks noGrp="1"/>
          </p:cNvSpPr>
          <p:nvPr>
            <p:ph idx="1"/>
          </p:nvPr>
        </p:nvSpPr>
        <p:spPr/>
        <p:txBody>
          <a:bodyPr/>
          <a:lstStyle/>
          <a:p>
            <a:pPr eaLnBrk="1" hangingPunct="1"/>
            <a:r>
              <a:rPr lang="en-US" b="1" dirty="0" smtClean="0"/>
              <a:t>Pili </a:t>
            </a:r>
          </a:p>
          <a:p>
            <a:pPr lvl="1" eaLnBrk="1" hangingPunct="1"/>
            <a:r>
              <a:rPr lang="en-US" dirty="0" smtClean="0"/>
              <a:t>longer &amp; fewer than fimbriae</a:t>
            </a:r>
          </a:p>
          <a:p>
            <a:pPr lvl="1" eaLnBrk="1" hangingPunct="1"/>
            <a:r>
              <a:rPr lang="en-US" dirty="0" smtClean="0"/>
              <a:t>for twitching &amp; gliding motility</a:t>
            </a:r>
          </a:p>
          <a:p>
            <a:pPr lvl="1" eaLnBrk="1" hangingPunct="1"/>
            <a:r>
              <a:rPr lang="en-US" dirty="0" smtClean="0"/>
              <a:t>bring bacteria together</a:t>
            </a:r>
          </a:p>
          <a:p>
            <a:pPr lvl="2" eaLnBrk="1" hangingPunct="1"/>
            <a:r>
              <a:rPr lang="en-US" b="1" dirty="0" smtClean="0"/>
              <a:t>conjugation pilus</a:t>
            </a:r>
            <a:r>
              <a:rPr lang="en-US" dirty="0" smtClean="0"/>
              <a:t> connects 2 cells</a:t>
            </a:r>
          </a:p>
          <a:p>
            <a:endParaRPr lang="en-US" dirty="0" smtClean="0"/>
          </a:p>
        </p:txBody>
      </p:sp>
      <p:pic>
        <p:nvPicPr>
          <p:cNvPr id="4" name="Picture 5" descr="D:\Chapter_08\B_JPEG_Images_and_Tables\a_Labeled\figure_08_26_labeled.jpg"/>
          <p:cNvPicPr>
            <a:picLocks noChangeAspect="1" noChangeArrowheads="1"/>
          </p:cNvPicPr>
          <p:nvPr/>
        </p:nvPicPr>
        <p:blipFill>
          <a:blip r:embed="rId3" cstate="print"/>
          <a:srcRect r="38484" b="4709"/>
          <a:stretch>
            <a:fillRect/>
          </a:stretch>
        </p:blipFill>
        <p:spPr bwMode="auto">
          <a:xfrm>
            <a:off x="2209800" y="4038600"/>
            <a:ext cx="4279948"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0" name="Rectangle 21"/>
          <p:cNvSpPr>
            <a:spLocks noGrp="1"/>
          </p:cNvSpPr>
          <p:nvPr>
            <p:ph idx="1"/>
          </p:nvPr>
        </p:nvSpPr>
        <p:spPr>
          <a:xfrm>
            <a:off x="227013" y="833438"/>
            <a:ext cx="5892800" cy="1112837"/>
          </a:xfrm>
        </p:spPr>
        <p:txBody>
          <a:bodyPr/>
          <a:lstStyle/>
          <a:p>
            <a:pPr eaLnBrk="1" hangingPunct="1"/>
            <a:r>
              <a:rPr lang="en-US" altLang="en-US" dirty="0" smtClean="0"/>
              <a:t>1668: Francesco </a:t>
            </a:r>
            <a:r>
              <a:rPr lang="en-US" altLang="en-US" dirty="0" err="1" smtClean="0"/>
              <a:t>Redi</a:t>
            </a:r>
            <a:r>
              <a:rPr lang="en-US" altLang="en-US" dirty="0" smtClean="0"/>
              <a:t> filled jars with decaying meat</a:t>
            </a:r>
          </a:p>
        </p:txBody>
      </p:sp>
      <p:sp>
        <p:nvSpPr>
          <p:cNvPr id="54292" name="Rectangle 21"/>
          <p:cNvSpPr txBox="1">
            <a:spLocks/>
          </p:cNvSpPr>
          <p:nvPr/>
        </p:nvSpPr>
        <p:spPr bwMode="auto">
          <a:xfrm>
            <a:off x="-34925" y="5697538"/>
            <a:ext cx="86836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lvl="1" eaLnBrk="1" hangingPunct="1">
              <a:spcBef>
                <a:spcPct val="0"/>
              </a:spcBef>
              <a:spcAft>
                <a:spcPts val="600"/>
              </a:spcAft>
              <a:buClr>
                <a:srgbClr val="0073AE"/>
              </a:buClr>
              <a:buSzTx/>
              <a:buFont typeface="Calibri" pitchFamily="34" charset="0"/>
              <a:buChar char="–"/>
            </a:pPr>
            <a:r>
              <a:rPr lang="en-US" altLang="en-US" sz="2400">
                <a:latin typeface="Calibri" pitchFamily="34" charset="0"/>
              </a:rPr>
              <a:t>Many scientists still believed in spontaneous </a:t>
            </a:r>
          </a:p>
          <a:p>
            <a:pPr lvl="1" eaLnBrk="1" hangingPunct="1">
              <a:spcBef>
                <a:spcPct val="0"/>
              </a:spcBef>
              <a:spcAft>
                <a:spcPts val="600"/>
              </a:spcAft>
              <a:buClr>
                <a:srgbClr val="0073AE"/>
              </a:buClr>
              <a:buSzTx/>
              <a:buFontTx/>
              <a:buNone/>
            </a:pPr>
            <a:r>
              <a:rPr lang="en-US" altLang="en-US" sz="2400">
                <a:latin typeface="Calibri" pitchFamily="34" charset="0"/>
              </a:rPr>
              <a:t>Generation, especially of the small “animalcules”</a:t>
            </a:r>
          </a:p>
        </p:txBody>
      </p:sp>
      <p:pic>
        <p:nvPicPr>
          <p:cNvPr id="10" name="Picture Placeholder 1" descr="OSC_Microbio_03_01_Rediexpt.jpg"/>
          <p:cNvPicPr>
            <a:picLocks noChangeAspect="1"/>
          </p:cNvPicPr>
          <p:nvPr/>
        </p:nvPicPr>
        <p:blipFill>
          <a:blip r:embed="rId3">
            <a:extLst>
              <a:ext uri="{28A0092B-C50C-407E-A947-70E740481C1C}">
                <a14:useLocalDpi xmlns:a14="http://schemas.microsoft.com/office/drawing/2010/main" val="0"/>
              </a:ext>
            </a:extLst>
          </a:blip>
          <a:srcRect l="-11709" r="-11709"/>
          <a:stretch>
            <a:fillRect/>
          </a:stretch>
        </p:blipFill>
        <p:spPr>
          <a:xfrm>
            <a:off x="565004" y="1842654"/>
            <a:ext cx="8062913" cy="3500071"/>
          </a:xfrm>
          <a:prstGeom prst="rect">
            <a:avLst/>
          </a:prstGeom>
        </p:spPr>
      </p:pic>
      <p:pic>
        <p:nvPicPr>
          <p:cNvPr id="11" name="Picture Placeholder 1" descr="OSC_Microbio_03_01_historsci.jpg"/>
          <p:cNvPicPr>
            <a:picLocks noChangeAspect="1"/>
          </p:cNvPicPr>
          <p:nvPr/>
        </p:nvPicPr>
        <p:blipFill rotWithShape="1">
          <a:blip r:embed="rId4">
            <a:extLst>
              <a:ext uri="{28A0092B-C50C-407E-A947-70E740481C1C}">
                <a14:useLocalDpi xmlns:a14="http://schemas.microsoft.com/office/drawing/2010/main" val="0"/>
              </a:ext>
            </a:extLst>
          </a:blip>
          <a:srcRect t="-1102" r="72851" b="13365"/>
          <a:stretch/>
        </p:blipFill>
        <p:spPr>
          <a:xfrm>
            <a:off x="7745460" y="228600"/>
            <a:ext cx="1398540" cy="1752600"/>
          </a:xfrm>
          <a:prstGeom prst="rect">
            <a:avLst/>
          </a:prstGeom>
        </p:spPr>
      </p:pic>
    </p:spTree>
    <p:extLst>
      <p:ext uri="{BB962C8B-B14F-4D97-AF65-F5344CB8AC3E}">
        <p14:creationId xmlns:p14="http://schemas.microsoft.com/office/powerpoint/2010/main" val="30039757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9"/>
          <p:cNvSpPr>
            <a:spLocks noGrp="1" noChangeArrowheads="1"/>
          </p:cNvSpPr>
          <p:nvPr>
            <p:ph type="title"/>
          </p:nvPr>
        </p:nvSpPr>
        <p:spPr>
          <a:xfrm>
            <a:off x="579437" y="-387927"/>
            <a:ext cx="8229600" cy="1143000"/>
          </a:xfrm>
        </p:spPr>
        <p:txBody>
          <a:bodyPr/>
          <a:lstStyle/>
          <a:p>
            <a:pPr eaLnBrk="1" hangingPunct="1"/>
            <a:r>
              <a:rPr lang="en-US" dirty="0" smtClean="0"/>
              <a:t>Structure of a Eukaryotic Cell</a:t>
            </a:r>
          </a:p>
        </p:txBody>
      </p:sp>
      <p:pic>
        <p:nvPicPr>
          <p:cNvPr id="4" name="Picture Placeholder 1" descr="OSC_Microbio_03_04_eukcell.jpg"/>
          <p:cNvPicPr>
            <a:picLocks noChangeAspect="1"/>
          </p:cNvPicPr>
          <p:nvPr/>
        </p:nvPicPr>
        <p:blipFill>
          <a:blip r:embed="rId3">
            <a:extLst>
              <a:ext uri="{28A0092B-C50C-407E-A947-70E740481C1C}">
                <a14:useLocalDpi xmlns:a14="http://schemas.microsoft.com/office/drawing/2010/main" val="0"/>
              </a:ext>
            </a:extLst>
          </a:blip>
          <a:srcRect l="-43386" r="-43386"/>
          <a:stretch>
            <a:fillRect/>
          </a:stretch>
        </p:blipFill>
        <p:spPr>
          <a:xfrm>
            <a:off x="-1143000" y="1122386"/>
            <a:ext cx="12159580" cy="527841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Users\Denise\Desktop\Picture12.jpg"/>
          <p:cNvPicPr>
            <a:picLocks noChangeAspect="1" noChangeArrowheads="1"/>
          </p:cNvPicPr>
          <p:nvPr/>
        </p:nvPicPr>
        <p:blipFill>
          <a:blip r:embed="rId5" cstate="print"/>
          <a:srcRect r="31818" b="6921"/>
          <a:stretch>
            <a:fillRect/>
          </a:stretch>
        </p:blipFill>
        <p:spPr bwMode="auto">
          <a:xfrm>
            <a:off x="6226176" y="4919663"/>
            <a:ext cx="2906712" cy="1938337"/>
          </a:xfrm>
          <a:prstGeom prst="rect">
            <a:avLst/>
          </a:prstGeom>
          <a:noFill/>
          <a:ln w="9525">
            <a:noFill/>
            <a:miter lim="800000"/>
            <a:headEnd/>
            <a:tailEnd/>
          </a:ln>
        </p:spPr>
      </p:pic>
      <p:pic>
        <p:nvPicPr>
          <p:cNvPr id="5" name="Picture 19" descr="C:\Users\Denise Steele\Documents\Teaching\River Valley Community College\Biology I\from the book\Chapter_05\B_Jpegs_of_Art_and_Photos\05_Labeled_Art_and_Photos\05_09_Endocytosis-L.jpg"/>
          <p:cNvPicPr>
            <a:picLocks noChangeAspect="1" noChangeArrowheads="1"/>
          </p:cNvPicPr>
          <p:nvPr/>
        </p:nvPicPr>
        <p:blipFill>
          <a:blip r:embed="rId6" cstate="print">
            <a:clrChange>
              <a:clrFrom>
                <a:srgbClr val="FFFFFF"/>
              </a:clrFrom>
              <a:clrTo>
                <a:srgbClr val="FFFFFF">
                  <a:alpha val="0"/>
                </a:srgbClr>
              </a:clrTo>
            </a:clrChange>
          </a:blip>
          <a:srcRect r="31906" b="68346"/>
          <a:stretch>
            <a:fillRect/>
          </a:stretch>
        </p:blipFill>
        <p:spPr bwMode="auto">
          <a:xfrm>
            <a:off x="6237288" y="-1"/>
            <a:ext cx="2895600" cy="1920875"/>
          </a:xfrm>
          <a:prstGeom prst="rect">
            <a:avLst/>
          </a:prstGeom>
          <a:noFill/>
          <a:ln w="9525">
            <a:noFill/>
            <a:miter lim="800000"/>
            <a:headEnd/>
            <a:tailEnd/>
          </a:ln>
        </p:spPr>
      </p:pic>
      <p:sp>
        <p:nvSpPr>
          <p:cNvPr id="22534" name="Rectangle 4"/>
          <p:cNvSpPr>
            <a:spLocks noGrp="1" noChangeArrowheads="1"/>
          </p:cNvSpPr>
          <p:nvPr>
            <p:ph type="title"/>
          </p:nvPr>
        </p:nvSpPr>
        <p:spPr>
          <a:xfrm>
            <a:off x="457200" y="-231373"/>
            <a:ext cx="8229600" cy="1143000"/>
          </a:xfrm>
        </p:spPr>
        <p:txBody>
          <a:bodyPr/>
          <a:lstStyle/>
          <a:p>
            <a:r>
              <a:rPr lang="en-US" smtClean="0"/>
              <a:t>The Plasma Membrane</a:t>
            </a:r>
          </a:p>
        </p:txBody>
      </p:sp>
      <p:sp>
        <p:nvSpPr>
          <p:cNvPr id="87043" name="Rectangle 5"/>
          <p:cNvSpPr>
            <a:spLocks noGrp="1" noChangeArrowheads="1"/>
          </p:cNvSpPr>
          <p:nvPr>
            <p:ph idx="1"/>
          </p:nvPr>
        </p:nvSpPr>
        <p:spPr>
          <a:xfrm>
            <a:off x="0" y="990600"/>
            <a:ext cx="8916987" cy="5867400"/>
          </a:xfrm>
        </p:spPr>
        <p:txBody>
          <a:bodyPr>
            <a:normAutofit/>
          </a:bodyPr>
          <a:lstStyle/>
          <a:p>
            <a:r>
              <a:rPr lang="en-US" dirty="0" smtClean="0"/>
              <a:t>Eukaryotic plasma membranes:</a:t>
            </a:r>
          </a:p>
          <a:p>
            <a:pPr lvl="1"/>
            <a:r>
              <a:rPr lang="en-US" dirty="0" smtClean="0"/>
              <a:t>generally similar to prokaryotic membrane</a:t>
            </a:r>
          </a:p>
          <a:p>
            <a:pPr lvl="1"/>
            <a:r>
              <a:rPr lang="en-US" dirty="0" smtClean="0"/>
              <a:t>contain </a:t>
            </a:r>
            <a:r>
              <a:rPr lang="en-US" b="1" dirty="0" smtClean="0"/>
              <a:t>sterols</a:t>
            </a:r>
            <a:r>
              <a:rPr lang="en-US" dirty="0" smtClean="0"/>
              <a:t> – lipids; help cells resist lysis</a:t>
            </a:r>
          </a:p>
          <a:p>
            <a:r>
              <a:rPr lang="en-US" dirty="0" smtClean="0"/>
              <a:t>Crossing the membrane:</a:t>
            </a:r>
          </a:p>
          <a:p>
            <a:pPr lvl="1">
              <a:spcAft>
                <a:spcPct val="0"/>
              </a:spcAft>
            </a:pPr>
            <a:r>
              <a:rPr lang="en-US" b="1" dirty="0" smtClean="0"/>
              <a:t>endocytosis</a:t>
            </a:r>
            <a:r>
              <a:rPr lang="en-US" dirty="0" smtClean="0"/>
              <a:t> </a:t>
            </a:r>
            <a:r>
              <a:rPr lang="en-US" dirty="0" smtClean="0"/>
              <a:t>– membrane segment surrounds particle,</a:t>
            </a:r>
          </a:p>
          <a:p>
            <a:pPr lvl="1">
              <a:buFont typeface="Calibri" pitchFamily="34" charset="0"/>
              <a:buNone/>
            </a:pPr>
            <a:r>
              <a:rPr lang="en-US" dirty="0" smtClean="0"/>
              <a:t>	encloses it, brings it into cell</a:t>
            </a:r>
          </a:p>
          <a:p>
            <a:pPr lvl="2"/>
            <a:r>
              <a:rPr lang="en-US" b="1" dirty="0" err="1" smtClean="0"/>
              <a:t>phagocytosis</a:t>
            </a:r>
            <a:r>
              <a:rPr lang="en-US" dirty="0" smtClean="0"/>
              <a:t> – </a:t>
            </a:r>
            <a:r>
              <a:rPr lang="en-US" dirty="0" err="1" smtClean="0"/>
              <a:t>pseudopods</a:t>
            </a:r>
            <a:r>
              <a:rPr lang="en-US" dirty="0" smtClean="0"/>
              <a:t> extend &amp; engulf particles</a:t>
            </a:r>
          </a:p>
          <a:p>
            <a:pPr lvl="2">
              <a:spcAft>
                <a:spcPct val="0"/>
              </a:spcAft>
            </a:pPr>
            <a:r>
              <a:rPr lang="en-US" b="1" dirty="0" err="1" smtClean="0"/>
              <a:t>pinocytosis</a:t>
            </a:r>
            <a:r>
              <a:rPr lang="en-US" dirty="0" smtClean="0"/>
              <a:t> – membrane folds inward, bringing in fluid </a:t>
            </a:r>
          </a:p>
          <a:p>
            <a:pPr lvl="2">
              <a:buFont typeface="Symbol" pitchFamily="18" charset="2"/>
              <a:buNone/>
            </a:pPr>
            <a:r>
              <a:rPr lang="en-US" dirty="0" smtClean="0"/>
              <a:t>	&amp; dissolved substances</a:t>
            </a:r>
          </a:p>
          <a:p>
            <a:pPr lvl="1"/>
            <a:r>
              <a:rPr lang="en-US" dirty="0" err="1" smtClean="0"/>
              <a:t>exocytosis</a:t>
            </a:r>
            <a:r>
              <a:rPr lang="en-US" dirty="0" smtClean="0"/>
              <a:t> – vesicles fuse with membrane &amp; substances leave cell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 y="1444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04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04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4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04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0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225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Figure </a:t>
            </a:r>
            <a:r>
              <a:rPr lang="en-US" dirty="0" smtClean="0"/>
              <a:t>3.52</a:t>
            </a:r>
            <a:endParaRPr lang="en-US" dirty="0"/>
          </a:p>
        </p:txBody>
      </p:sp>
      <p:pic>
        <p:nvPicPr>
          <p:cNvPr id="2" name="Picture Placeholder 1" descr="OSC_Microbio_03_04_Endocyto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186" r="-9186"/>
          <a:stretch>
            <a:fillRect/>
          </a:stretch>
        </p:blipFill>
        <p:spPr/>
      </p:pic>
      <p:sp>
        <p:nvSpPr>
          <p:cNvPr id="7" name="Text Placeholder 6"/>
          <p:cNvSpPr>
            <a:spLocks noGrp="1"/>
          </p:cNvSpPr>
          <p:nvPr>
            <p:ph type="body" sz="quarter" idx="14"/>
          </p:nvPr>
        </p:nvSpPr>
        <p:spPr/>
        <p:txBody>
          <a:bodyPr>
            <a:noAutofit/>
          </a:bodyPr>
          <a:lstStyle/>
          <a:p>
            <a:r>
              <a:rPr lang="en-US" sz="1415" dirty="0"/>
              <a:t>Three variations of endocytosis are shown. </a:t>
            </a:r>
            <a:r>
              <a:rPr lang="en-US" sz="1415" dirty="0">
                <a:solidFill>
                  <a:srgbClr val="6CB255"/>
                </a:solidFill>
              </a:rPr>
              <a:t>(a)</a:t>
            </a:r>
            <a:r>
              <a:rPr lang="en-US" sz="1415" dirty="0"/>
              <a:t> In phagocytosis, the cell membrane surrounds </a:t>
            </a:r>
            <a:r>
              <a:rPr lang="en-US" sz="1415" dirty="0" smtClean="0"/>
              <a:t>the particle </a:t>
            </a:r>
            <a:r>
              <a:rPr lang="en-US" sz="1415" dirty="0"/>
              <a:t>and pinches off to form an intracellular vacuole. </a:t>
            </a:r>
            <a:r>
              <a:rPr lang="en-US" sz="1415" dirty="0">
                <a:solidFill>
                  <a:srgbClr val="6CB255"/>
                </a:solidFill>
              </a:rPr>
              <a:t>(b)</a:t>
            </a:r>
            <a:r>
              <a:rPr lang="en-US" sz="1415" dirty="0"/>
              <a:t> In pinocytosis, the cell membrane surrounds a </a:t>
            </a:r>
            <a:r>
              <a:rPr lang="en-US" sz="1415" dirty="0" smtClean="0"/>
              <a:t>small volume </a:t>
            </a:r>
            <a:r>
              <a:rPr lang="en-US" sz="1415" dirty="0"/>
              <a:t>of fluid and pinches off, forming a vesicle. </a:t>
            </a:r>
            <a:r>
              <a:rPr lang="en-US" sz="1415" dirty="0">
                <a:solidFill>
                  <a:srgbClr val="6CB255"/>
                </a:solidFill>
              </a:rPr>
              <a:t>(c)</a:t>
            </a:r>
            <a:r>
              <a:rPr lang="en-US" sz="1415" dirty="0"/>
              <a:t> In receptor-mediated endocytosis, the uptake of substances </a:t>
            </a:r>
            <a:r>
              <a:rPr lang="en-US" sz="1415" dirty="0" smtClean="0"/>
              <a:t>is targeted </a:t>
            </a:r>
            <a:r>
              <a:rPr lang="en-US" sz="1415" dirty="0"/>
              <a:t>to a specific substance (a ligand) that binds at the receptor on the external cell membrane. (</a:t>
            </a:r>
            <a:r>
              <a:rPr lang="en-US" sz="1415" dirty="0" smtClean="0"/>
              <a:t>credit: modification </a:t>
            </a:r>
            <a:r>
              <a:rPr lang="en-US" sz="1415" dirty="0"/>
              <a:t>of work by Mariana Ruiz Villarreal)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52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C:\Users\Denise\Desktop\Picture11.jpg"/>
          <p:cNvPicPr>
            <a:picLocks noChangeAspect="1" noChangeArrowheads="1"/>
          </p:cNvPicPr>
          <p:nvPr/>
        </p:nvPicPr>
        <p:blipFill>
          <a:blip r:embed="rId3" cstate="print"/>
          <a:srcRect/>
          <a:stretch>
            <a:fillRect/>
          </a:stretch>
        </p:blipFill>
        <p:spPr bwMode="auto">
          <a:xfrm>
            <a:off x="4566661" y="3941618"/>
            <a:ext cx="1979613" cy="2362200"/>
          </a:xfrm>
          <a:prstGeom prst="rect">
            <a:avLst/>
          </a:prstGeom>
          <a:noFill/>
          <a:ln w="9525">
            <a:noFill/>
            <a:miter lim="800000"/>
            <a:headEnd/>
            <a:tailEnd/>
          </a:ln>
        </p:spPr>
      </p:pic>
      <p:pic>
        <p:nvPicPr>
          <p:cNvPr id="43011" name="Picture 5" descr="http://www.bio.miami.edu/~cmallery/150/cells/plasmodesmata.jpg"/>
          <p:cNvPicPr>
            <a:picLocks noChangeAspect="1" noChangeArrowheads="1"/>
          </p:cNvPicPr>
          <p:nvPr/>
        </p:nvPicPr>
        <p:blipFill>
          <a:blip r:embed="rId4" cstate="print">
            <a:clrChange>
              <a:clrFrom>
                <a:srgbClr val="FFFFFF"/>
              </a:clrFrom>
              <a:clrTo>
                <a:srgbClr val="FFFFFF">
                  <a:alpha val="0"/>
                </a:srgbClr>
              </a:clrTo>
            </a:clrChange>
          </a:blip>
          <a:srcRect l="1244" t="3703" r="1689" b="5341"/>
          <a:stretch>
            <a:fillRect/>
          </a:stretch>
        </p:blipFill>
        <p:spPr bwMode="auto">
          <a:xfrm>
            <a:off x="4261068" y="1371600"/>
            <a:ext cx="4570412" cy="2209800"/>
          </a:xfrm>
          <a:prstGeom prst="rect">
            <a:avLst/>
          </a:prstGeom>
          <a:noFill/>
          <a:ln w="9525">
            <a:noFill/>
            <a:miter lim="800000"/>
            <a:headEnd/>
            <a:tailEnd/>
          </a:ln>
        </p:spPr>
      </p:pic>
      <p:sp>
        <p:nvSpPr>
          <p:cNvPr id="23557" name="Rectangle 4"/>
          <p:cNvSpPr>
            <a:spLocks noGrp="1" noChangeArrowheads="1"/>
          </p:cNvSpPr>
          <p:nvPr>
            <p:ph type="title"/>
          </p:nvPr>
        </p:nvSpPr>
        <p:spPr>
          <a:xfrm>
            <a:off x="76200" y="-228600"/>
            <a:ext cx="8229600" cy="1143000"/>
          </a:xfrm>
        </p:spPr>
        <p:txBody>
          <a:bodyPr/>
          <a:lstStyle/>
          <a:p>
            <a:pPr eaLnBrk="1" hangingPunct="1"/>
            <a:r>
              <a:rPr lang="en-US" smtClean="0"/>
              <a:t>The Cell Wall</a:t>
            </a:r>
          </a:p>
        </p:txBody>
      </p:sp>
      <p:sp>
        <p:nvSpPr>
          <p:cNvPr id="2" name="Rectangle 5"/>
          <p:cNvSpPr>
            <a:spLocks noGrp="1" noChangeArrowheads="1"/>
          </p:cNvSpPr>
          <p:nvPr>
            <p:ph idx="1"/>
          </p:nvPr>
        </p:nvSpPr>
        <p:spPr>
          <a:xfrm>
            <a:off x="0" y="838200"/>
            <a:ext cx="3963988" cy="5867400"/>
          </a:xfrm>
        </p:spPr>
        <p:txBody>
          <a:bodyPr>
            <a:normAutofit fontScale="92500"/>
          </a:bodyPr>
          <a:lstStyle/>
          <a:p>
            <a:pPr eaLnBrk="1" hangingPunct="1"/>
            <a:r>
              <a:rPr lang="en-US" b="1" dirty="0" smtClean="0"/>
              <a:t>Cell walls</a:t>
            </a:r>
          </a:p>
          <a:p>
            <a:pPr lvl="1" eaLnBrk="1" hangingPunct="1"/>
            <a:r>
              <a:rPr lang="en-US" dirty="0" smtClean="0"/>
              <a:t>Most eukaryotes have them, but very simple</a:t>
            </a:r>
          </a:p>
          <a:p>
            <a:pPr lvl="2" eaLnBrk="1" hangingPunct="1"/>
            <a:r>
              <a:rPr lang="en-US" dirty="0" smtClean="0"/>
              <a:t>Not found in animal cells</a:t>
            </a:r>
          </a:p>
          <a:p>
            <a:pPr lvl="1" eaLnBrk="1" hangingPunct="1"/>
            <a:r>
              <a:rPr lang="en-US" dirty="0" smtClean="0"/>
              <a:t>no </a:t>
            </a:r>
            <a:r>
              <a:rPr lang="en-US" dirty="0" err="1" smtClean="0"/>
              <a:t>peptidoglycan</a:t>
            </a:r>
            <a:endParaRPr lang="en-US" dirty="0" smtClean="0"/>
          </a:p>
          <a:p>
            <a:pPr lvl="2" eaLnBrk="1" hangingPunct="1"/>
            <a:r>
              <a:rPr lang="en-US" dirty="0" smtClean="0"/>
              <a:t>Antibiotics won’t target most eukaryote cells</a:t>
            </a:r>
          </a:p>
          <a:p>
            <a:pPr lvl="1" eaLnBrk="1" hangingPunct="1"/>
            <a:r>
              <a:rPr lang="en-US" dirty="0" smtClean="0"/>
              <a:t>made of carbohydrates:</a:t>
            </a:r>
          </a:p>
          <a:p>
            <a:pPr lvl="2" eaLnBrk="1" hangingPunct="1"/>
            <a:r>
              <a:rPr lang="en-US" dirty="0" smtClean="0"/>
              <a:t>cellulose: algae &amp; plants</a:t>
            </a:r>
          </a:p>
          <a:p>
            <a:pPr lvl="2" eaLnBrk="1" hangingPunct="1"/>
            <a:r>
              <a:rPr lang="en-US" dirty="0" smtClean="0"/>
              <a:t>chitin: most fungi</a:t>
            </a:r>
          </a:p>
          <a:p>
            <a:pPr lvl="2" eaLnBrk="1" hangingPunct="1"/>
            <a:r>
              <a:rPr lang="en-US" dirty="0" smtClean="0"/>
              <a:t>glucan &amp; </a:t>
            </a:r>
            <a:r>
              <a:rPr lang="en-US" dirty="0" err="1" smtClean="0"/>
              <a:t>mannan</a:t>
            </a:r>
            <a:r>
              <a:rPr lang="en-US" dirty="0" smtClean="0"/>
              <a:t>: yeasts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Denise Steele\Documents\Teaching\River Valley Community College\Biology I\from the book\Chapter_05\B_Jpegs_of_Art_and_Photos\05_Labeled_Art_and_Photos\05_01aPlasmaMembrane-L.jpg"/>
          <p:cNvPicPr>
            <a:picLocks noChangeAspect="1" noChangeArrowheads="1"/>
          </p:cNvPicPr>
          <p:nvPr/>
        </p:nvPicPr>
        <p:blipFill>
          <a:blip r:embed="rId3" cstate="print"/>
          <a:srcRect b="3569"/>
          <a:stretch>
            <a:fillRect/>
          </a:stretch>
        </p:blipFill>
        <p:spPr bwMode="auto">
          <a:xfrm>
            <a:off x="5573713" y="742950"/>
            <a:ext cx="3570287" cy="3524250"/>
          </a:xfrm>
          <a:prstGeom prst="rect">
            <a:avLst/>
          </a:prstGeom>
          <a:noFill/>
          <a:ln w="9525">
            <a:noFill/>
            <a:miter lim="800000"/>
            <a:headEnd/>
            <a:tailEnd/>
          </a:ln>
        </p:spPr>
      </p:pic>
      <p:pic>
        <p:nvPicPr>
          <p:cNvPr id="24579" name="Picture 4" descr="http://www.mrsa-net.nl/nl/pictures/pic-eg-ant-33-0-glycocalyx2.jpg"/>
          <p:cNvPicPr>
            <a:picLocks noChangeAspect="1" noChangeArrowheads="1"/>
          </p:cNvPicPr>
          <p:nvPr/>
        </p:nvPicPr>
        <p:blipFill>
          <a:blip r:embed="rId4" cstate="print"/>
          <a:srcRect b="6931"/>
          <a:stretch>
            <a:fillRect/>
          </a:stretch>
        </p:blipFill>
        <p:spPr bwMode="auto">
          <a:xfrm>
            <a:off x="4513263" y="4267200"/>
            <a:ext cx="4630737" cy="2590800"/>
          </a:xfrm>
          <a:prstGeom prst="rect">
            <a:avLst/>
          </a:prstGeom>
          <a:noFill/>
          <a:ln w="9525">
            <a:noFill/>
            <a:miter lim="800000"/>
            <a:headEnd/>
            <a:tailEnd/>
          </a:ln>
        </p:spPr>
      </p:pic>
      <p:sp>
        <p:nvSpPr>
          <p:cNvPr id="24580" name="Rectangle 4"/>
          <p:cNvSpPr>
            <a:spLocks noGrp="1" noChangeArrowheads="1"/>
          </p:cNvSpPr>
          <p:nvPr>
            <p:ph type="title"/>
          </p:nvPr>
        </p:nvSpPr>
        <p:spPr>
          <a:xfrm>
            <a:off x="-457200" y="-304800"/>
            <a:ext cx="8229600" cy="1143000"/>
          </a:xfrm>
        </p:spPr>
        <p:txBody>
          <a:bodyPr/>
          <a:lstStyle/>
          <a:p>
            <a:pPr eaLnBrk="1" hangingPunct="1"/>
            <a:r>
              <a:rPr lang="en-US" smtClean="0"/>
              <a:t>The Glycocalyx</a:t>
            </a:r>
          </a:p>
        </p:txBody>
      </p:sp>
      <p:sp>
        <p:nvSpPr>
          <p:cNvPr id="24581" name="Rectangle 5"/>
          <p:cNvSpPr>
            <a:spLocks noGrp="1" noChangeArrowheads="1"/>
          </p:cNvSpPr>
          <p:nvPr>
            <p:ph idx="1"/>
          </p:nvPr>
        </p:nvSpPr>
        <p:spPr>
          <a:xfrm>
            <a:off x="227013" y="838200"/>
            <a:ext cx="4649787" cy="5867400"/>
          </a:xfrm>
        </p:spPr>
        <p:txBody>
          <a:bodyPr>
            <a:normAutofit lnSpcReduction="10000"/>
          </a:bodyPr>
          <a:lstStyle/>
          <a:p>
            <a:pPr eaLnBrk="1" hangingPunct="1"/>
            <a:r>
              <a:rPr lang="en-US" b="1" smtClean="0"/>
              <a:t>Glycocalyx </a:t>
            </a:r>
            <a:r>
              <a:rPr lang="en-US" sz="2400" smtClean="0"/>
              <a:t>– substance found covering the cell membrane of some eukaryotes (animals too)</a:t>
            </a:r>
          </a:p>
          <a:p>
            <a:pPr lvl="1" eaLnBrk="1" hangingPunct="1"/>
            <a:r>
              <a:rPr lang="en-US" smtClean="0"/>
              <a:t>sticky carbohydrates extending from proteins in cell membrane</a:t>
            </a:r>
          </a:p>
          <a:p>
            <a:pPr lvl="2" eaLnBrk="1" hangingPunct="1"/>
            <a:r>
              <a:rPr lang="en-US" smtClean="0"/>
              <a:t>some attached to proteins (glycoproteins) &amp; lipids (glycolipids)</a:t>
            </a:r>
          </a:p>
          <a:p>
            <a:pPr lvl="3" eaLnBrk="1" hangingPunct="1"/>
            <a:r>
              <a:rPr lang="en-US" smtClean="0"/>
              <a:t>Covalent bonds</a:t>
            </a:r>
          </a:p>
          <a:p>
            <a:pPr lvl="3" eaLnBrk="1" hangingPunct="1"/>
            <a:endParaRPr lang="en-US" smtClean="0"/>
          </a:p>
          <a:p>
            <a:pPr lvl="1" eaLnBrk="1" hangingPunct="1"/>
            <a:r>
              <a:rPr lang="en-US" smtClean="0"/>
              <a:t>strengthens cell surface</a:t>
            </a:r>
          </a:p>
          <a:p>
            <a:pPr lvl="1" eaLnBrk="1" hangingPunct="1"/>
            <a:r>
              <a:rPr lang="en-US" smtClean="0"/>
              <a:t>connects cells</a:t>
            </a:r>
          </a:p>
          <a:p>
            <a:pPr lvl="1" eaLnBrk="1" hangingPunct="1"/>
            <a:r>
              <a:rPr lang="en-US" smtClean="0"/>
              <a:t>works in cell-cell recognition</a:t>
            </a:r>
          </a:p>
          <a:p>
            <a:pPr lvl="1"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3" name="Picture 9" descr="C:\Users\Denise\Desktop\Picture10.jpg"/>
          <p:cNvPicPr>
            <a:picLocks noChangeAspect="1" noChangeArrowheads="1"/>
          </p:cNvPicPr>
          <p:nvPr/>
        </p:nvPicPr>
        <p:blipFill>
          <a:blip r:embed="rId3" cstate="print"/>
          <a:srcRect/>
          <a:stretch>
            <a:fillRect/>
          </a:stretch>
        </p:blipFill>
        <p:spPr bwMode="auto">
          <a:xfrm>
            <a:off x="450273" y="4310046"/>
            <a:ext cx="5057210" cy="2209800"/>
          </a:xfrm>
          <a:prstGeom prst="rect">
            <a:avLst/>
          </a:prstGeom>
          <a:noFill/>
          <a:ln w="9525">
            <a:noFill/>
            <a:miter lim="800000"/>
            <a:headEnd/>
            <a:tailEnd/>
          </a:ln>
        </p:spPr>
      </p:pic>
      <p:sp>
        <p:nvSpPr>
          <p:cNvPr id="25606" name="Rectangle 7"/>
          <p:cNvSpPr>
            <a:spLocks noGrp="1" noChangeArrowheads="1"/>
          </p:cNvSpPr>
          <p:nvPr>
            <p:ph type="title"/>
          </p:nvPr>
        </p:nvSpPr>
        <p:spPr>
          <a:xfrm>
            <a:off x="152400" y="-304800"/>
            <a:ext cx="8229600" cy="1143000"/>
          </a:xfrm>
        </p:spPr>
        <p:txBody>
          <a:bodyPr/>
          <a:lstStyle/>
          <a:p>
            <a:pPr eaLnBrk="1" hangingPunct="1"/>
            <a:r>
              <a:rPr lang="en-US" smtClean="0"/>
              <a:t>Flagella and Cilia</a:t>
            </a:r>
          </a:p>
        </p:txBody>
      </p:sp>
      <p:sp>
        <p:nvSpPr>
          <p:cNvPr id="2" name="Rectangle 8"/>
          <p:cNvSpPr>
            <a:spLocks noGrp="1" noChangeArrowheads="1"/>
          </p:cNvSpPr>
          <p:nvPr>
            <p:ph idx="1"/>
          </p:nvPr>
        </p:nvSpPr>
        <p:spPr>
          <a:xfrm>
            <a:off x="227013" y="838200"/>
            <a:ext cx="5183187" cy="3733800"/>
          </a:xfrm>
        </p:spPr>
        <p:txBody>
          <a:bodyPr/>
          <a:lstStyle/>
          <a:p>
            <a:pPr eaLnBrk="1" hangingPunct="1"/>
            <a:r>
              <a:rPr lang="en-US" dirty="0" smtClean="0"/>
              <a:t>Cellular projections: for locomotion</a:t>
            </a:r>
          </a:p>
          <a:p>
            <a:pPr lvl="1" eaLnBrk="1" hangingPunct="1"/>
            <a:r>
              <a:rPr lang="en-US" b="1" dirty="0" smtClean="0"/>
              <a:t>flagella</a:t>
            </a:r>
            <a:r>
              <a:rPr lang="en-US" dirty="0" smtClean="0"/>
              <a:t> – few &amp; long</a:t>
            </a:r>
          </a:p>
          <a:p>
            <a:pPr lvl="1" eaLnBrk="1" hangingPunct="1"/>
            <a:r>
              <a:rPr lang="en-US" b="1" dirty="0" smtClean="0"/>
              <a:t>cilia</a:t>
            </a:r>
            <a:r>
              <a:rPr lang="en-US" dirty="0" smtClean="0"/>
              <a:t> – many &amp; short</a:t>
            </a:r>
          </a:p>
          <a:p>
            <a:pPr lvl="1" eaLnBrk="1" hangingPunct="1"/>
            <a:r>
              <a:rPr lang="en-US" dirty="0" smtClean="0"/>
              <a:t>move like a wave</a:t>
            </a:r>
          </a:p>
        </p:txBody>
      </p:sp>
      <p:pic>
        <p:nvPicPr>
          <p:cNvPr id="9" name="Picture 2"/>
          <p:cNvPicPr>
            <a:picLocks noChangeAspect="1" noChangeArrowheads="1"/>
          </p:cNvPicPr>
          <p:nvPr/>
        </p:nvPicPr>
        <p:blipFill>
          <a:blip r:embed="rId4" cstate="print"/>
          <a:srcRect l="51197" b="3704"/>
          <a:stretch>
            <a:fillRect/>
          </a:stretch>
        </p:blipFill>
        <p:spPr bwMode="auto">
          <a:xfrm>
            <a:off x="6248400" y="3733800"/>
            <a:ext cx="2895600" cy="2820682"/>
          </a:xfrm>
          <a:prstGeom prst="rect">
            <a:avLst/>
          </a:prstGeom>
          <a:noFill/>
          <a:ln w="9525">
            <a:noFill/>
            <a:miter lim="800000"/>
            <a:headEnd/>
            <a:tailEnd/>
          </a:ln>
        </p:spPr>
      </p:pic>
      <p:pic>
        <p:nvPicPr>
          <p:cNvPr id="3075" name="Picture 3" descr="C:\Users\Bonnie\Desktop\sperm_1.jpg"/>
          <p:cNvPicPr>
            <a:picLocks noChangeAspect="1" noChangeArrowheads="1"/>
          </p:cNvPicPr>
          <p:nvPr/>
        </p:nvPicPr>
        <p:blipFill>
          <a:blip r:embed="rId5" cstate="print"/>
          <a:srcRect/>
          <a:stretch>
            <a:fillRect/>
          </a:stretch>
        </p:blipFill>
        <p:spPr bwMode="auto">
          <a:xfrm>
            <a:off x="5514410" y="1295400"/>
            <a:ext cx="2642496" cy="19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4"/>
          <p:cNvSpPr>
            <a:spLocks noGrp="1" noChangeArrowheads="1"/>
          </p:cNvSpPr>
          <p:nvPr>
            <p:ph type="title"/>
          </p:nvPr>
        </p:nvSpPr>
        <p:spPr>
          <a:xfrm>
            <a:off x="-381000" y="-381000"/>
            <a:ext cx="8229600" cy="1143000"/>
          </a:xfrm>
        </p:spPr>
        <p:txBody>
          <a:bodyPr/>
          <a:lstStyle/>
          <a:p>
            <a:pPr eaLnBrk="1" hangingPunct="1"/>
            <a:r>
              <a:rPr lang="en-US" smtClean="0"/>
              <a:t>Cytoplasm</a:t>
            </a:r>
          </a:p>
        </p:txBody>
      </p:sp>
      <p:sp>
        <p:nvSpPr>
          <p:cNvPr id="2" name="Rectangle 5"/>
          <p:cNvSpPr>
            <a:spLocks noGrp="1" noChangeArrowheads="1"/>
          </p:cNvSpPr>
          <p:nvPr>
            <p:ph idx="1"/>
          </p:nvPr>
        </p:nvSpPr>
        <p:spPr>
          <a:xfrm>
            <a:off x="227013" y="838200"/>
            <a:ext cx="8612187" cy="3505200"/>
          </a:xfrm>
        </p:spPr>
        <p:txBody>
          <a:bodyPr>
            <a:normAutofit fontScale="92500" lnSpcReduction="20000"/>
          </a:bodyPr>
          <a:lstStyle/>
          <a:p>
            <a:pPr eaLnBrk="1" hangingPunct="1"/>
            <a:r>
              <a:rPr lang="en-US" b="1" smtClean="0"/>
              <a:t>Cytoplasm</a:t>
            </a:r>
            <a:r>
              <a:rPr lang="en-US" smtClean="0"/>
              <a:t> – inside membrane, outside nucleus</a:t>
            </a:r>
          </a:p>
          <a:p>
            <a:pPr lvl="1" eaLnBrk="1" hangingPunct="1"/>
            <a:r>
              <a:rPr lang="en-US" b="1" smtClean="0"/>
              <a:t>cytosol</a:t>
            </a:r>
            <a:r>
              <a:rPr lang="en-US" smtClean="0"/>
              <a:t> – fluid portion of cytoplasm</a:t>
            </a:r>
          </a:p>
          <a:p>
            <a:pPr lvl="1" eaLnBrk="1" hangingPunct="1"/>
            <a:r>
              <a:rPr lang="en-US" smtClean="0"/>
              <a:t>complex internal structure</a:t>
            </a:r>
          </a:p>
          <a:p>
            <a:pPr lvl="1" eaLnBrk="1" hangingPunct="1"/>
            <a:r>
              <a:rPr lang="en-US" b="1" smtClean="0"/>
              <a:t>cytoskeleton</a:t>
            </a:r>
            <a:r>
              <a:rPr lang="en-US" smtClean="0"/>
              <a:t> – microfilaments, intermediate			 filaments, &amp; microtubules</a:t>
            </a:r>
          </a:p>
          <a:p>
            <a:pPr lvl="2" eaLnBrk="1" hangingPunct="1"/>
            <a:r>
              <a:rPr lang="en-US" smtClean="0"/>
              <a:t>support, shape, internal transport</a:t>
            </a:r>
          </a:p>
          <a:p>
            <a:pPr lvl="1" eaLnBrk="1" hangingPunct="1"/>
            <a:r>
              <a:rPr lang="en-US" b="1" smtClean="0"/>
              <a:t>cytoplasmic streaming</a:t>
            </a:r>
            <a:r>
              <a:rPr lang="en-US" smtClean="0"/>
              <a:t> – movement of cytoplasm in cells</a:t>
            </a:r>
          </a:p>
          <a:p>
            <a:pPr lvl="2" eaLnBrk="1" hangingPunct="1"/>
            <a:r>
              <a:rPr lang="en-US" smtClean="0"/>
              <a:t>distributes nutrients, moves cell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p:nvPr>
        </p:nvSpPr>
        <p:spPr/>
        <p:txBody>
          <a:bodyPr/>
          <a:lstStyle/>
          <a:p>
            <a:pPr eaLnBrk="1" hangingPunct="1"/>
            <a:r>
              <a:rPr lang="en-US" smtClean="0"/>
              <a:t>Nucleus</a:t>
            </a:r>
          </a:p>
        </p:txBody>
      </p:sp>
      <p:sp>
        <p:nvSpPr>
          <p:cNvPr id="45059" name="Rectangle 5"/>
          <p:cNvSpPr>
            <a:spLocks noGrp="1" noChangeArrowheads="1"/>
          </p:cNvSpPr>
          <p:nvPr>
            <p:ph idx="1"/>
          </p:nvPr>
        </p:nvSpPr>
        <p:spPr>
          <a:xfrm>
            <a:off x="152400" y="838200"/>
            <a:ext cx="4572000" cy="5638800"/>
          </a:xfrm>
        </p:spPr>
        <p:txBody>
          <a:bodyPr>
            <a:normAutofit fontScale="92500" lnSpcReduction="10000"/>
          </a:bodyPr>
          <a:lstStyle/>
          <a:p>
            <a:pPr eaLnBrk="1" hangingPunct="1">
              <a:buFont typeface="Wingdings" pitchFamily="32" charset="2"/>
              <a:buChar char="§"/>
              <a:defRPr/>
            </a:pPr>
            <a:r>
              <a:rPr lang="en-US" b="1" dirty="0" smtClean="0"/>
              <a:t>Nucleus</a:t>
            </a:r>
            <a:r>
              <a:rPr lang="en-US" dirty="0" smtClean="0"/>
              <a:t> – contains DNA</a:t>
            </a:r>
          </a:p>
          <a:p>
            <a:pPr eaLnBrk="1" hangingPunct="1">
              <a:buFont typeface="Wingdings" pitchFamily="32" charset="2"/>
              <a:buChar char="§"/>
              <a:defRPr/>
            </a:pPr>
            <a:r>
              <a:rPr lang="en-US" dirty="0" smtClean="0"/>
              <a:t>Surrounded by </a:t>
            </a:r>
            <a:r>
              <a:rPr lang="en-US" b="1" dirty="0" smtClean="0"/>
              <a:t>nuclear envelope</a:t>
            </a:r>
          </a:p>
          <a:p>
            <a:pPr lvl="1" eaLnBrk="1" hangingPunct="1">
              <a:defRPr/>
            </a:pPr>
            <a:r>
              <a:rPr lang="en-US" dirty="0" smtClean="0"/>
              <a:t>double membrane</a:t>
            </a:r>
          </a:p>
          <a:p>
            <a:pPr eaLnBrk="1" hangingPunct="1">
              <a:defRPr/>
            </a:pPr>
            <a:endParaRPr lang="en-US" b="1" dirty="0" smtClean="0"/>
          </a:p>
          <a:p>
            <a:pPr eaLnBrk="1" hangingPunct="1">
              <a:defRPr/>
            </a:pPr>
            <a:r>
              <a:rPr lang="en-US" b="1" dirty="0" smtClean="0"/>
              <a:t>nuclear pores</a:t>
            </a:r>
            <a:r>
              <a:rPr lang="en-US" dirty="0" smtClean="0"/>
              <a:t> control movement in &amp; out</a:t>
            </a:r>
          </a:p>
          <a:p>
            <a:pPr eaLnBrk="1" hangingPunct="1">
              <a:buFont typeface="Wingdings" pitchFamily="32" charset="2"/>
              <a:buChar char="§"/>
              <a:defRPr/>
            </a:pPr>
            <a:endParaRPr lang="en-US" b="1" dirty="0" smtClean="0"/>
          </a:p>
          <a:p>
            <a:pPr eaLnBrk="1" hangingPunct="1">
              <a:buFont typeface="Wingdings" pitchFamily="32" charset="2"/>
              <a:buChar char="§"/>
              <a:defRPr/>
            </a:pPr>
            <a:r>
              <a:rPr lang="en-US" b="1" dirty="0" smtClean="0"/>
              <a:t>Nucleolus</a:t>
            </a:r>
            <a:endParaRPr lang="en-US" dirty="0" smtClean="0"/>
          </a:p>
          <a:p>
            <a:pPr lvl="1" eaLnBrk="1" hangingPunct="1">
              <a:defRPr/>
            </a:pPr>
            <a:r>
              <a:rPr lang="en-US" dirty="0" smtClean="0"/>
              <a:t>condensed region of chromosomes</a:t>
            </a:r>
          </a:p>
          <a:p>
            <a:pPr lvl="1" eaLnBrk="1" hangingPunct="1">
              <a:defRPr/>
            </a:pPr>
            <a:r>
              <a:rPr lang="en-US" dirty="0" smtClean="0"/>
              <a:t>where ribosomal RNA (</a:t>
            </a:r>
            <a:r>
              <a:rPr lang="en-US" dirty="0" err="1" smtClean="0"/>
              <a:t>rRNA</a:t>
            </a:r>
            <a:r>
              <a:rPr lang="en-US" dirty="0" smtClean="0"/>
              <a:t>)  is made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3855" y="4191000"/>
            <a:ext cx="609600" cy="609600"/>
          </a:xfrm>
          <a:prstGeom prst="rect">
            <a:avLst/>
          </a:prstGeom>
        </p:spPr>
      </p:pic>
      <p:pic>
        <p:nvPicPr>
          <p:cNvPr id="7" name="Picture Placeholder 1" descr="OSC_Microbio_03_04_Nucleolus.jpg"/>
          <p:cNvPicPr>
            <a:picLocks noChangeAspect="1"/>
          </p:cNvPicPr>
          <p:nvPr/>
        </p:nvPicPr>
        <p:blipFill rotWithShape="1">
          <a:blip r:embed="rId6">
            <a:extLst>
              <a:ext uri="{28A0092B-C50C-407E-A947-70E740481C1C}">
                <a14:useLocalDpi xmlns:a14="http://schemas.microsoft.com/office/drawing/2010/main" val="0"/>
              </a:ext>
            </a:extLst>
          </a:blip>
          <a:srcRect t="-11607" r="54465" b="-11607"/>
          <a:stretch/>
        </p:blipFill>
        <p:spPr>
          <a:xfrm>
            <a:off x="5029200" y="1221932"/>
            <a:ext cx="3671456" cy="3500071"/>
          </a:xfrm>
          <a:prstGeom prst="rect">
            <a:avLst/>
          </a:prstGeom>
        </p:spPr>
      </p:pic>
      <p:pic>
        <p:nvPicPr>
          <p:cNvPr id="8" name="Picture Placeholder 1" descr="OSC_Microbio_03_04_Nucleolus.jpg"/>
          <p:cNvPicPr>
            <a:picLocks noChangeAspect="1"/>
          </p:cNvPicPr>
          <p:nvPr/>
        </p:nvPicPr>
        <p:blipFill rotWithShape="1">
          <a:blip r:embed="rId6">
            <a:extLst>
              <a:ext uri="{28A0092B-C50C-407E-A947-70E740481C1C}">
                <a14:useLocalDpi xmlns:a14="http://schemas.microsoft.com/office/drawing/2010/main" val="0"/>
              </a:ext>
            </a:extLst>
          </a:blip>
          <a:srcRect l="47082" t="-11607" b="-11607"/>
          <a:stretch/>
        </p:blipFill>
        <p:spPr>
          <a:xfrm>
            <a:off x="5491669" y="4191000"/>
            <a:ext cx="3208987" cy="2632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9479"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28600"/>
            <a:ext cx="8229600" cy="1143000"/>
          </a:xfrm>
        </p:spPr>
        <p:txBody>
          <a:bodyPr/>
          <a:lstStyle/>
          <a:p>
            <a:r>
              <a:rPr lang="en-US" smtClean="0"/>
              <a:t>DNA</a:t>
            </a:r>
          </a:p>
        </p:txBody>
      </p:sp>
      <p:sp>
        <p:nvSpPr>
          <p:cNvPr id="3" name="Content Placeholder 2"/>
          <p:cNvSpPr>
            <a:spLocks noGrp="1"/>
          </p:cNvSpPr>
          <p:nvPr>
            <p:ph idx="1"/>
          </p:nvPr>
        </p:nvSpPr>
        <p:spPr>
          <a:xfrm>
            <a:off x="227013" y="838200"/>
            <a:ext cx="3887787" cy="5867400"/>
          </a:xfrm>
        </p:spPr>
        <p:txBody>
          <a:bodyPr>
            <a:normAutofit fontScale="92500"/>
          </a:bodyPr>
          <a:lstStyle/>
          <a:p>
            <a:r>
              <a:rPr lang="en-US" sz="2200" smtClean="0"/>
              <a:t>Generally, DNA is uncoiled &amp; stored in the nucleus</a:t>
            </a:r>
          </a:p>
          <a:p>
            <a:pPr lvl="1"/>
            <a:r>
              <a:rPr lang="en-US" sz="2200" smtClean="0"/>
              <a:t>this is its “readable” form</a:t>
            </a:r>
          </a:p>
          <a:p>
            <a:pPr lvl="1"/>
            <a:r>
              <a:rPr lang="en-US" sz="2200" smtClean="0"/>
              <a:t>uncoiled, humans have about 2 meters of DNA</a:t>
            </a:r>
          </a:p>
          <a:p>
            <a:r>
              <a:rPr lang="en-US" sz="2200" b="1" smtClean="0"/>
              <a:t>chromatin</a:t>
            </a:r>
            <a:r>
              <a:rPr lang="en-US" sz="2200" smtClean="0"/>
              <a:t> – uncondensed DNA &amp; associated proteins</a:t>
            </a:r>
          </a:p>
          <a:p>
            <a:pPr lvl="1"/>
            <a:endParaRPr lang="en-US" sz="1800" smtClean="0"/>
          </a:p>
          <a:p>
            <a:endParaRPr lang="en-US" sz="2200" smtClean="0"/>
          </a:p>
          <a:p>
            <a:r>
              <a:rPr lang="en-US" sz="2200" smtClean="0"/>
              <a:t>DNA coils into chromosomes for cell division</a:t>
            </a:r>
          </a:p>
          <a:p>
            <a:pPr lvl="1" eaLnBrk="1" hangingPunct="1"/>
            <a:r>
              <a:rPr lang="en-US" sz="2200" b="1" smtClean="0"/>
              <a:t>chromosomes </a:t>
            </a:r>
            <a:r>
              <a:rPr lang="en-US" sz="2200" smtClean="0"/>
              <a:t>– condensed chromatin</a:t>
            </a:r>
          </a:p>
          <a:p>
            <a:pPr lvl="2" eaLnBrk="1" hangingPunct="1"/>
            <a:r>
              <a:rPr lang="en-US" smtClean="0"/>
              <a:t>Only seen during cell division</a:t>
            </a:r>
          </a:p>
        </p:txBody>
      </p:sp>
      <p:pic>
        <p:nvPicPr>
          <p:cNvPr id="28676" name="Picture 2" descr="C:\Users\Denise\Documents\Teaching\River Valley Community College textbooks\Biology - Campbell\Chapter_08\B_Jpegs_of_Art_and_Photos\08_Unlabeled_Art_and_Photos\08_06a_CellDivision-U.jpg"/>
          <p:cNvPicPr>
            <a:picLocks noChangeAspect="1" noChangeArrowheads="1"/>
          </p:cNvPicPr>
          <p:nvPr/>
        </p:nvPicPr>
        <p:blipFill>
          <a:blip r:embed="rId2" cstate="print"/>
          <a:srcRect l="33061" r="39301" b="65765"/>
          <a:stretch>
            <a:fillRect/>
          </a:stretch>
        </p:blipFill>
        <p:spPr bwMode="auto">
          <a:xfrm>
            <a:off x="4419600" y="1066800"/>
            <a:ext cx="2362200" cy="2149475"/>
          </a:xfrm>
          <a:prstGeom prst="rect">
            <a:avLst/>
          </a:prstGeom>
          <a:noFill/>
          <a:ln w="9525">
            <a:noFill/>
            <a:miter lim="800000"/>
            <a:headEnd/>
            <a:tailEnd/>
          </a:ln>
        </p:spPr>
      </p:pic>
      <p:pic>
        <p:nvPicPr>
          <p:cNvPr id="5" name="Picture 2" descr="C:\Users\Denise\Documents\Teaching\River Valley Community College textbooks\Biology - Campbell\Chapter_08\B_Jpegs_of_Art_and_Photos\08_Unlabeled_Art_and_Photos\08_06a_CellDivision-U.jpg"/>
          <p:cNvPicPr>
            <a:picLocks noChangeAspect="1" noChangeArrowheads="1"/>
          </p:cNvPicPr>
          <p:nvPr/>
        </p:nvPicPr>
        <p:blipFill>
          <a:blip r:embed="rId2" cstate="print"/>
          <a:srcRect l="66939" t="47585" r="5423" b="13577"/>
          <a:stretch>
            <a:fillRect/>
          </a:stretch>
        </p:blipFill>
        <p:spPr bwMode="auto">
          <a:xfrm>
            <a:off x="6781800" y="4419600"/>
            <a:ext cx="2362200" cy="2438400"/>
          </a:xfrm>
          <a:prstGeom prst="rect">
            <a:avLst/>
          </a:prstGeom>
          <a:noFill/>
          <a:ln w="9525">
            <a:noFill/>
            <a:miter lim="800000"/>
            <a:headEnd/>
            <a:tailEnd/>
          </a:ln>
        </p:spPr>
      </p:pic>
      <p:pic>
        <p:nvPicPr>
          <p:cNvPr id="28678" name="Picture 4" descr="C:\Users\Denise\Documents\Teaching\River Valley Community College textbooks\Biology - Campbell\Chapter_08\B_Jpegs_of_Art_and_Photos\08_Unlabeled_Art_and_Photos\08_06a_CellDivision-U.jpg"/>
          <p:cNvPicPr>
            <a:picLocks noChangeAspect="1" noChangeArrowheads="1"/>
          </p:cNvPicPr>
          <p:nvPr/>
        </p:nvPicPr>
        <p:blipFill>
          <a:blip r:embed="rId2" cstate="print"/>
          <a:srcRect t="47585" r="72289" b="13577"/>
          <a:stretch>
            <a:fillRect/>
          </a:stretch>
        </p:blipFill>
        <p:spPr bwMode="auto">
          <a:xfrm>
            <a:off x="6775450" y="914400"/>
            <a:ext cx="2368550" cy="2438400"/>
          </a:xfrm>
          <a:prstGeom prst="rect">
            <a:avLst/>
          </a:prstGeom>
          <a:noFill/>
          <a:ln w="9525">
            <a:noFill/>
            <a:miter lim="800000"/>
            <a:headEnd/>
            <a:tailEnd/>
          </a:ln>
        </p:spPr>
      </p:pic>
      <p:pic>
        <p:nvPicPr>
          <p:cNvPr id="9" name="Picture 2" descr="C:\Users\Denise\Documents\Teaching\River Valley Community College textbooks\Biology - Campbell\Chapter_08\B_Jpegs_of_Art_and_Photos\08_Unlabeled_Art_and_Photos\08_06a_CellDivision-U.jpg"/>
          <p:cNvPicPr>
            <a:picLocks noChangeAspect="1" noChangeArrowheads="1"/>
          </p:cNvPicPr>
          <p:nvPr/>
        </p:nvPicPr>
        <p:blipFill>
          <a:blip r:embed="rId2" cstate="print"/>
          <a:srcRect l="66939" r="5423" b="65765"/>
          <a:stretch>
            <a:fillRect/>
          </a:stretch>
        </p:blipFill>
        <p:spPr bwMode="auto">
          <a:xfrm>
            <a:off x="4419600" y="4572000"/>
            <a:ext cx="2362200" cy="214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enise\Documents\Teaching\River Valley Community College textbooks\Biology - Campbell\Chapter_08\B_Jpegs_of_Art_and_Photos\08_Unlabeled_Art_and_Photos\08_06a_CellDivision-U.jpg"/>
          <p:cNvPicPr>
            <a:picLocks noChangeAspect="1" noChangeArrowheads="1"/>
          </p:cNvPicPr>
          <p:nvPr/>
        </p:nvPicPr>
        <p:blipFill>
          <a:blip r:embed="rId3" cstate="print"/>
          <a:srcRect l="33061" t="47585" r="39301" b="13577"/>
          <a:stretch>
            <a:fillRect/>
          </a:stretch>
        </p:blipFill>
        <p:spPr bwMode="auto">
          <a:xfrm>
            <a:off x="228600" y="762000"/>
            <a:ext cx="2286000" cy="2359025"/>
          </a:xfrm>
          <a:prstGeom prst="rect">
            <a:avLst/>
          </a:prstGeom>
          <a:noFill/>
          <a:ln w="9525">
            <a:noFill/>
            <a:miter lim="800000"/>
            <a:headEnd/>
            <a:tailEnd/>
          </a:ln>
        </p:spPr>
      </p:pic>
      <p:sp>
        <p:nvSpPr>
          <p:cNvPr id="29699" name="Title 1"/>
          <p:cNvSpPr>
            <a:spLocks noGrp="1"/>
          </p:cNvSpPr>
          <p:nvPr>
            <p:ph type="title"/>
          </p:nvPr>
        </p:nvSpPr>
        <p:spPr/>
        <p:txBody>
          <a:bodyPr/>
          <a:lstStyle/>
          <a:p>
            <a:r>
              <a:rPr lang="en-US" smtClean="0"/>
              <a:t>Chromosomes</a:t>
            </a:r>
          </a:p>
        </p:txBody>
      </p:sp>
      <p:sp>
        <p:nvSpPr>
          <p:cNvPr id="3" name="Content Placeholder 2"/>
          <p:cNvSpPr>
            <a:spLocks noGrp="1"/>
          </p:cNvSpPr>
          <p:nvPr>
            <p:ph idx="1"/>
          </p:nvPr>
        </p:nvSpPr>
        <p:spPr>
          <a:xfrm>
            <a:off x="76200" y="3352800"/>
            <a:ext cx="9067800" cy="2819400"/>
          </a:xfrm>
        </p:spPr>
        <p:txBody>
          <a:bodyPr/>
          <a:lstStyle/>
          <a:p>
            <a:r>
              <a:rPr lang="en-US" sz="2200" smtClean="0"/>
              <a:t>DNA coils around </a:t>
            </a:r>
            <a:r>
              <a:rPr lang="en-US" sz="2200" b="1" smtClean="0"/>
              <a:t>histones</a:t>
            </a:r>
            <a:r>
              <a:rPr lang="en-US" sz="2200" smtClean="0"/>
              <a:t> &amp; nonhistone proteins</a:t>
            </a:r>
          </a:p>
          <a:p>
            <a:pPr lvl="1"/>
            <a:r>
              <a:rPr lang="en-US" sz="2200" smtClean="0"/>
              <a:t> into tightly wound chromosomes (like thread around spools)</a:t>
            </a:r>
          </a:p>
          <a:p>
            <a:pPr lvl="1"/>
            <a:r>
              <a:rPr lang="en-US" sz="2200" smtClean="0"/>
              <a:t>simple organisms (</a:t>
            </a:r>
            <a:r>
              <a:rPr lang="en-US" sz="2200" b="1" smtClean="0"/>
              <a:t>prokaryotes</a:t>
            </a:r>
            <a:r>
              <a:rPr lang="en-US" sz="2200" smtClean="0"/>
              <a:t>) like bacteria have only 1 chromosome</a:t>
            </a:r>
          </a:p>
          <a:p>
            <a:pPr lvl="1"/>
            <a:r>
              <a:rPr lang="en-US" sz="2200" smtClean="0"/>
              <a:t>complex organisms (</a:t>
            </a:r>
            <a:r>
              <a:rPr lang="en-US" sz="2200" b="1" smtClean="0"/>
              <a:t>eukaryotes</a:t>
            </a:r>
            <a:r>
              <a:rPr lang="en-US" sz="2200" smtClean="0"/>
              <a:t>) like plants &amp; animals have multiple paired chromosomes</a:t>
            </a:r>
          </a:p>
          <a:p>
            <a:pPr lvl="2"/>
            <a:r>
              <a:rPr lang="en-US" smtClean="0"/>
              <a:t>one set from mother (egg), one set from father (sperm)</a:t>
            </a:r>
          </a:p>
          <a:p>
            <a:pPr lvl="1" eaLnBrk="1" hangingPunct="1"/>
            <a:endParaRPr lang="en-US" smtClean="0"/>
          </a:p>
          <a:p>
            <a:pPr lvl="2"/>
            <a:endParaRPr lang="en-US" smtClean="0"/>
          </a:p>
        </p:txBody>
      </p:sp>
      <p:pic>
        <p:nvPicPr>
          <p:cNvPr id="29701" name="Picture 10" descr="C:\Users\Denise Steele\Documents\Teaching\River Valley Community College\Bio 101, fall 2009 - molecules, genes &amp; cells\from the book\Chapter_11\B_Jpegs_of_Art_and_Photos\11_Labeled_Art_and_Photos\11_03EukDNAPacking-L.jpg"/>
          <p:cNvPicPr>
            <a:picLocks noChangeAspect="1" noChangeArrowheads="1"/>
          </p:cNvPicPr>
          <p:nvPr/>
        </p:nvPicPr>
        <p:blipFill>
          <a:blip r:embed="rId4" cstate="print"/>
          <a:srcRect b="4398"/>
          <a:stretch>
            <a:fillRect/>
          </a:stretch>
        </p:blipFill>
        <p:spPr bwMode="auto">
          <a:xfrm>
            <a:off x="3254375" y="76200"/>
            <a:ext cx="5889625" cy="2971800"/>
          </a:xfrm>
          <a:prstGeom prst="rect">
            <a:avLst/>
          </a:prstGeom>
          <a:noFill/>
          <a:ln w="9525">
            <a:noFill/>
            <a:miter lim="800000"/>
            <a:headEnd/>
            <a:tailEnd/>
          </a:ln>
        </p:spPr>
      </p:pic>
      <p:pic>
        <p:nvPicPr>
          <p:cNvPr id="11" name="Picture 7" descr="figure_08_02_labeled"/>
          <p:cNvPicPr>
            <a:picLocks noChangeAspect="1" noChangeArrowheads="1"/>
          </p:cNvPicPr>
          <p:nvPr/>
        </p:nvPicPr>
        <p:blipFill>
          <a:blip r:embed="rId5" cstate="print"/>
          <a:srcRect l="6163" t="39253" r="54410" b="48598"/>
          <a:stretch>
            <a:fillRect/>
          </a:stretch>
        </p:blipFill>
        <p:spPr bwMode="auto">
          <a:xfrm>
            <a:off x="2514600" y="2514600"/>
            <a:ext cx="1143000" cy="593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Louis Pasteur</a:t>
            </a:r>
            <a:endParaRPr lang="en-US" sz="2400" dirty="0">
              <a:solidFill>
                <a:srgbClr val="6CB255"/>
              </a:solidFill>
            </a:endParaRPr>
          </a:p>
        </p:txBody>
      </p:sp>
      <p:pic>
        <p:nvPicPr>
          <p:cNvPr id="2" name="Picture Placeholder 1" descr="OSC_Microbio_03_01_Pasteur.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4185" b="-14185"/>
          <a:stretch>
            <a:fillRect/>
          </a:stretch>
        </p:blipFill>
        <p:spPr>
          <a:xfrm>
            <a:off x="457200" y="1108075"/>
            <a:ext cx="4032250" cy="5256213"/>
          </a:xfrm>
          <a:prstGeom prst="rect">
            <a:avLst/>
          </a:prstGeom>
        </p:spPr>
      </p:pic>
      <p:sp>
        <p:nvSpPr>
          <p:cNvPr id="14" name="Text Placeholder 13"/>
          <p:cNvSpPr>
            <a:spLocks noGrp="1"/>
          </p:cNvSpPr>
          <p:nvPr>
            <p:ph sz="half" idx="2"/>
          </p:nvPr>
        </p:nvSpPr>
        <p:spPr>
          <a:xfrm>
            <a:off x="4606925" y="1107617"/>
            <a:ext cx="3913188" cy="5256973"/>
          </a:xfrm>
          <a:prstGeom prst="rect">
            <a:avLst/>
          </a:prstGeom>
        </p:spPr>
        <p:txBody>
          <a:bodyPr>
            <a:noAutofit/>
          </a:bodyPr>
          <a:lstStyle/>
          <a:p>
            <a:pPr marL="342900" indent="-342900">
              <a:buFontTx/>
              <a:buAutoNum type="alphaLcParenBoth"/>
            </a:pPr>
            <a:r>
              <a:rPr lang="en-US" sz="1600" dirty="0" smtClean="0">
                <a:solidFill>
                  <a:srgbClr val="000000"/>
                </a:solidFill>
              </a:rPr>
              <a:t>French </a:t>
            </a:r>
            <a:r>
              <a:rPr lang="en-US" sz="1600" dirty="0">
                <a:solidFill>
                  <a:srgbClr val="000000"/>
                </a:solidFill>
              </a:rPr>
              <a:t>scientist Louis Pasteur, who definitively refuted the long-disputed theory of </a:t>
            </a:r>
            <a:r>
              <a:rPr lang="en-US" sz="1600" dirty="0" smtClean="0">
                <a:solidFill>
                  <a:srgbClr val="000000"/>
                </a:solidFill>
              </a:rPr>
              <a:t>spontaneous generation</a:t>
            </a:r>
            <a:r>
              <a:rPr lang="en-US" sz="1600" dirty="0">
                <a:solidFill>
                  <a:srgbClr val="000000"/>
                </a:solidFill>
              </a:rPr>
              <a:t>.</a:t>
            </a:r>
            <a:r>
              <a:rPr lang="en-US" sz="1600" dirty="0" smtClean="0"/>
              <a:t> </a:t>
            </a:r>
          </a:p>
          <a:p>
            <a:pPr marL="342900" indent="-342900">
              <a:buFontTx/>
              <a:buAutoNum type="alphaLcParenBoth"/>
            </a:pPr>
            <a:r>
              <a:rPr lang="en-US" sz="1600" dirty="0" smtClean="0">
                <a:solidFill>
                  <a:srgbClr val="000000"/>
                </a:solidFill>
              </a:rPr>
              <a:t>The </a:t>
            </a:r>
            <a:r>
              <a:rPr lang="en-US" sz="1600" dirty="0">
                <a:solidFill>
                  <a:srgbClr val="000000"/>
                </a:solidFill>
              </a:rPr>
              <a:t>unique swan-neck feature of the flasks used in Pasteur’s experiment allowed air to enter the </a:t>
            </a:r>
            <a:r>
              <a:rPr lang="en-US" sz="1600" dirty="0" smtClean="0">
                <a:solidFill>
                  <a:srgbClr val="000000"/>
                </a:solidFill>
              </a:rPr>
              <a:t>flask but </a:t>
            </a:r>
            <a:r>
              <a:rPr lang="en-US" sz="1600" dirty="0">
                <a:solidFill>
                  <a:srgbClr val="000000"/>
                </a:solidFill>
              </a:rPr>
              <a:t>prevented the entry of bacterial and fungal spores</a:t>
            </a:r>
            <a:r>
              <a:rPr lang="en-US" sz="1600" dirty="0" smtClean="0">
                <a:solidFill>
                  <a:srgbClr val="000000"/>
                </a:solidFill>
              </a:rPr>
              <a:t>.</a:t>
            </a:r>
          </a:p>
          <a:p>
            <a:pPr marL="342900" indent="-342900">
              <a:buFontTx/>
              <a:buAutoNum type="alphaLcParenBoth"/>
            </a:pPr>
            <a:r>
              <a:rPr lang="en-US" sz="1600" dirty="0" smtClean="0">
                <a:solidFill>
                  <a:srgbClr val="000000"/>
                </a:solidFill>
              </a:rPr>
              <a:t>Pasteur’s </a:t>
            </a:r>
            <a:r>
              <a:rPr lang="en-US" sz="1600" dirty="0">
                <a:solidFill>
                  <a:srgbClr val="000000"/>
                </a:solidFill>
              </a:rPr>
              <a:t>experiment consisted of two parts. In the </a:t>
            </a:r>
            <a:r>
              <a:rPr lang="en-US" sz="1600" dirty="0" smtClean="0">
                <a:solidFill>
                  <a:srgbClr val="000000"/>
                </a:solidFill>
              </a:rPr>
              <a:t>first part</a:t>
            </a:r>
            <a:r>
              <a:rPr lang="en-US" sz="1600" dirty="0">
                <a:solidFill>
                  <a:srgbClr val="000000"/>
                </a:solidFill>
              </a:rPr>
              <a:t>, the broth in the flask was boiled to sterilize it. When this broth was cooled, it remained free of contamination. </a:t>
            </a:r>
            <a:r>
              <a:rPr lang="en-US" sz="1600" dirty="0" smtClean="0">
                <a:solidFill>
                  <a:srgbClr val="000000"/>
                </a:solidFill>
              </a:rPr>
              <a:t>In the </a:t>
            </a:r>
            <a:r>
              <a:rPr lang="en-US" sz="1600" dirty="0">
                <a:solidFill>
                  <a:srgbClr val="000000"/>
                </a:solidFill>
              </a:rPr>
              <a:t>second part of the experiment, the flask was boiled and then the neck was broken off. The broth in this </a:t>
            </a:r>
            <a:r>
              <a:rPr lang="en-US" sz="1600" dirty="0" smtClean="0">
                <a:solidFill>
                  <a:srgbClr val="000000"/>
                </a:solidFill>
              </a:rPr>
              <a:t>flask became </a:t>
            </a:r>
            <a:r>
              <a:rPr lang="en-US" sz="1600" dirty="0">
                <a:solidFill>
                  <a:srgbClr val="000000"/>
                </a:solidFill>
              </a:rPr>
              <a:t>contaminated. (credit b: modification of work by “Wellcome Images”/Wikimedia Commons)</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38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Picture 8" descr="C:\Users\Denise\Desktop\Picture14.jpg"/>
          <p:cNvPicPr>
            <a:picLocks noChangeAspect="1" noChangeArrowheads="1"/>
          </p:cNvPicPr>
          <p:nvPr/>
        </p:nvPicPr>
        <p:blipFill>
          <a:blip r:embed="rId3" cstate="print"/>
          <a:srcRect/>
          <a:stretch>
            <a:fillRect/>
          </a:stretch>
        </p:blipFill>
        <p:spPr bwMode="auto">
          <a:xfrm>
            <a:off x="2819400" y="4343400"/>
            <a:ext cx="2286000" cy="2205038"/>
          </a:xfrm>
          <a:prstGeom prst="rect">
            <a:avLst/>
          </a:prstGeom>
          <a:noFill/>
          <a:ln w="9525">
            <a:noFill/>
            <a:miter lim="800000"/>
            <a:headEnd/>
            <a:tailEnd/>
          </a:ln>
        </p:spPr>
      </p:pic>
      <p:pic>
        <p:nvPicPr>
          <p:cNvPr id="31747" name="Picture 10" descr="C:\Users\Denise\Desktop\Picture18.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00638" y="3810000"/>
            <a:ext cx="4043362" cy="3048000"/>
          </a:xfrm>
          <a:prstGeom prst="rect">
            <a:avLst/>
          </a:prstGeom>
          <a:noFill/>
          <a:ln w="9525">
            <a:noFill/>
            <a:miter lim="800000"/>
            <a:headEnd/>
            <a:tailEnd/>
          </a:ln>
        </p:spPr>
      </p:pic>
      <p:sp>
        <p:nvSpPr>
          <p:cNvPr id="31748" name="Rectangle 4"/>
          <p:cNvSpPr>
            <a:spLocks noGrp="1" noChangeArrowheads="1"/>
          </p:cNvSpPr>
          <p:nvPr>
            <p:ph type="title"/>
          </p:nvPr>
        </p:nvSpPr>
        <p:spPr>
          <a:xfrm>
            <a:off x="-290945" y="-23555"/>
            <a:ext cx="8229600" cy="1143000"/>
          </a:xfrm>
        </p:spPr>
        <p:txBody>
          <a:bodyPr/>
          <a:lstStyle/>
          <a:p>
            <a:pPr eaLnBrk="1" hangingPunct="1"/>
            <a:r>
              <a:rPr lang="en-US" smtClean="0"/>
              <a:t>Ribosomes</a:t>
            </a:r>
          </a:p>
        </p:txBody>
      </p:sp>
      <p:sp>
        <p:nvSpPr>
          <p:cNvPr id="2" name="Rectangle 5"/>
          <p:cNvSpPr>
            <a:spLocks noGrp="1" noChangeArrowheads="1"/>
          </p:cNvSpPr>
          <p:nvPr>
            <p:ph idx="1"/>
          </p:nvPr>
        </p:nvSpPr>
        <p:spPr>
          <a:xfrm>
            <a:off x="227013" y="838200"/>
            <a:ext cx="8683625" cy="3962400"/>
          </a:xfrm>
        </p:spPr>
        <p:txBody>
          <a:bodyPr>
            <a:normAutofit/>
          </a:bodyPr>
          <a:lstStyle/>
          <a:p>
            <a:pPr eaLnBrk="1" hangingPunct="1"/>
            <a:r>
              <a:rPr lang="en-US" b="1" dirty="0" smtClean="0"/>
              <a:t>Ribosomes</a:t>
            </a:r>
            <a:r>
              <a:rPr lang="en-US" dirty="0" smtClean="0"/>
              <a:t> – sites of protein synthesis</a:t>
            </a:r>
          </a:p>
          <a:p>
            <a:pPr lvl="1" eaLnBrk="1" hangingPunct="1"/>
            <a:r>
              <a:rPr lang="en-US" dirty="0" smtClean="0"/>
              <a:t>free in cytoplasm &amp; attached to rough endoplasmic reticulum</a:t>
            </a:r>
          </a:p>
          <a:p>
            <a:pPr lvl="2" eaLnBrk="1" hangingPunct="1"/>
            <a:r>
              <a:rPr lang="en-US" b="1" dirty="0" smtClean="0"/>
              <a:t>free ribosomes</a:t>
            </a:r>
            <a:r>
              <a:rPr lang="en-US" dirty="0" smtClean="0"/>
              <a:t>: proteins used in cell</a:t>
            </a:r>
          </a:p>
          <a:p>
            <a:pPr lvl="2" eaLnBrk="1" hangingPunct="1"/>
            <a:r>
              <a:rPr lang="en-US" b="1" dirty="0" smtClean="0"/>
              <a:t>membrane-bound ribosomes</a:t>
            </a:r>
            <a:r>
              <a:rPr lang="en-US" dirty="0" smtClean="0"/>
              <a:t>: proteins for plasma membrane or export</a:t>
            </a:r>
          </a:p>
          <a:p>
            <a:pPr lvl="1" eaLnBrk="1" hangingPunct="1"/>
            <a:r>
              <a:rPr lang="en-US" dirty="0" smtClean="0"/>
              <a:t>larger &amp; denser than prokaryotic ribosomes</a:t>
            </a:r>
          </a:p>
          <a:p>
            <a:pPr lvl="2" eaLnBrk="1" hangingPunct="1"/>
            <a:r>
              <a:rPr lang="en-US" dirty="0" smtClean="0"/>
              <a:t>subunits </a:t>
            </a:r>
            <a:r>
              <a:rPr lang="en-US" dirty="0" smtClean="0"/>
              <a:t>made in </a:t>
            </a:r>
            <a:r>
              <a:rPr lang="en-US" b="1" dirty="0" smtClean="0"/>
              <a:t>nucleolus</a:t>
            </a:r>
            <a:r>
              <a:rPr lang="en-US" dirty="0" smtClean="0"/>
              <a:t> of nucleus, join together in cytosol</a:t>
            </a:r>
          </a:p>
        </p:txBody>
      </p:sp>
      <p:pic>
        <p:nvPicPr>
          <p:cNvPr id="46087" name="Picture 7" descr="C:\Users\Denise\Desktop\Picture1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4419600"/>
            <a:ext cx="3654425"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3855" y="0"/>
            <a:ext cx="8229600" cy="1143000"/>
          </a:xfrm>
        </p:spPr>
        <p:txBody>
          <a:bodyPr/>
          <a:lstStyle/>
          <a:p>
            <a:pPr eaLnBrk="1" hangingPunct="1"/>
            <a:r>
              <a:rPr lang="en-US" smtClean="0"/>
              <a:t>Endoplasmic Reticulum</a:t>
            </a:r>
          </a:p>
        </p:txBody>
      </p:sp>
      <p:sp>
        <p:nvSpPr>
          <p:cNvPr id="32771" name="Rectangle 5"/>
          <p:cNvSpPr>
            <a:spLocks noGrp="1" noChangeArrowheads="1"/>
          </p:cNvSpPr>
          <p:nvPr>
            <p:ph idx="1"/>
          </p:nvPr>
        </p:nvSpPr>
        <p:spPr>
          <a:xfrm>
            <a:off x="227013" y="838200"/>
            <a:ext cx="4725987" cy="5867400"/>
          </a:xfrm>
        </p:spPr>
        <p:txBody>
          <a:bodyPr/>
          <a:lstStyle/>
          <a:p>
            <a:pPr eaLnBrk="1" hangingPunct="1"/>
            <a:r>
              <a:rPr lang="en-US" b="1" smtClean="0"/>
              <a:t>Endoplasmic reticulum</a:t>
            </a:r>
            <a:r>
              <a:rPr lang="en-US" smtClean="0"/>
              <a:t> (</a:t>
            </a:r>
            <a:r>
              <a:rPr lang="en-US" b="1" smtClean="0"/>
              <a:t>ER</a:t>
            </a:r>
            <a:r>
              <a:rPr lang="en-US" smtClean="0"/>
              <a:t>) </a:t>
            </a:r>
          </a:p>
          <a:p>
            <a:pPr lvl="1" eaLnBrk="1" hangingPunct="1"/>
            <a:r>
              <a:rPr lang="en-US" smtClean="0"/>
              <a:t>membrane network of flattened sacs (cisterns)</a:t>
            </a:r>
          </a:p>
          <a:p>
            <a:pPr lvl="1" eaLnBrk="1" hangingPunct="1"/>
            <a:r>
              <a:rPr lang="en-US" smtClean="0"/>
              <a:t>continuous with nuclear envelope</a:t>
            </a:r>
          </a:p>
          <a:p>
            <a:pPr eaLnBrk="1" hangingPunct="1"/>
            <a:endParaRPr lang="en-US" smtClean="0"/>
          </a:p>
        </p:txBody>
      </p:sp>
      <p:pic>
        <p:nvPicPr>
          <p:cNvPr id="6" name="Picture Placeholder 1" descr="OSC_Microbio_03_04_Endomemb.jpg"/>
          <p:cNvPicPr>
            <a:picLocks noChangeAspect="1"/>
          </p:cNvPicPr>
          <p:nvPr/>
        </p:nvPicPr>
        <p:blipFill>
          <a:blip r:embed="rId3">
            <a:extLst>
              <a:ext uri="{28A0092B-C50C-407E-A947-70E740481C1C}">
                <a14:useLocalDpi xmlns:a14="http://schemas.microsoft.com/office/drawing/2010/main" val="0"/>
              </a:ext>
            </a:extLst>
          </a:blip>
          <a:srcRect l="-24140" r="-24140"/>
          <a:stretch>
            <a:fillRect/>
          </a:stretch>
        </p:blipFill>
        <p:spPr>
          <a:xfrm>
            <a:off x="2209800" y="3352800"/>
            <a:ext cx="6705601" cy="291086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Endoplasmic Reticulum</a:t>
            </a:r>
          </a:p>
        </p:txBody>
      </p:sp>
      <p:sp>
        <p:nvSpPr>
          <p:cNvPr id="33795" name="Content Placeholder 2"/>
          <p:cNvSpPr>
            <a:spLocks noGrp="1"/>
          </p:cNvSpPr>
          <p:nvPr>
            <p:ph idx="1"/>
          </p:nvPr>
        </p:nvSpPr>
        <p:spPr/>
        <p:txBody>
          <a:bodyPr>
            <a:normAutofit fontScale="92500" lnSpcReduction="20000"/>
          </a:bodyPr>
          <a:lstStyle/>
          <a:p>
            <a:pPr eaLnBrk="1" hangingPunct="1"/>
            <a:r>
              <a:rPr lang="en-US" dirty="0" smtClean="0"/>
              <a:t>2 distinct but interrelated forms of ER that differ in structure and function</a:t>
            </a:r>
          </a:p>
          <a:p>
            <a:pPr marL="914400" lvl="1" indent="-457200" eaLnBrk="1" hangingPunct="1">
              <a:buFont typeface="Calibri" pitchFamily="34" charset="0"/>
              <a:buAutoNum type="arabicPeriod"/>
            </a:pPr>
            <a:r>
              <a:rPr lang="en-US" b="1" dirty="0" smtClean="0"/>
              <a:t>rough ER</a:t>
            </a:r>
            <a:r>
              <a:rPr lang="en-US" dirty="0" smtClean="0"/>
              <a:t> –studded with ribosomes</a:t>
            </a:r>
          </a:p>
          <a:p>
            <a:pPr lvl="2" eaLnBrk="1" hangingPunct="1"/>
            <a:r>
              <a:rPr lang="en-US" dirty="0" smtClean="0"/>
              <a:t>Connected to the nucleus and is vital to transporting proteins into and out of the nucleus</a:t>
            </a:r>
          </a:p>
          <a:p>
            <a:pPr lvl="2" eaLnBrk="1" hangingPunct="1"/>
            <a:r>
              <a:rPr lang="en-US" dirty="0" smtClean="0"/>
              <a:t>Provides </a:t>
            </a:r>
            <a:r>
              <a:rPr lang="en-US" dirty="0"/>
              <a:t>s</a:t>
            </a:r>
            <a:r>
              <a:rPr lang="en-US" dirty="0" smtClean="0"/>
              <a:t>urface area for ribosomes</a:t>
            </a:r>
          </a:p>
          <a:p>
            <a:pPr lvl="2" eaLnBrk="1" hangingPunct="1"/>
            <a:r>
              <a:rPr lang="en-US" dirty="0" smtClean="0"/>
              <a:t>Proteins enter </a:t>
            </a:r>
            <a:r>
              <a:rPr lang="en-US" b="1" dirty="0" smtClean="0"/>
              <a:t>cisterns</a:t>
            </a:r>
            <a:r>
              <a:rPr lang="en-US" dirty="0" smtClean="0"/>
              <a:t> for processing</a:t>
            </a:r>
          </a:p>
          <a:p>
            <a:pPr lvl="2" eaLnBrk="1" hangingPunct="1"/>
            <a:r>
              <a:rPr lang="en-US" dirty="0" smtClean="0"/>
              <a:t>More proteins needed by a cell, the more rough ER</a:t>
            </a:r>
          </a:p>
          <a:p>
            <a:pPr marL="914400" lvl="1" indent="-457200" eaLnBrk="1" hangingPunct="1">
              <a:buFont typeface="Calibri" pitchFamily="34" charset="0"/>
              <a:buAutoNum type="arabicPeriod"/>
            </a:pPr>
            <a:r>
              <a:rPr lang="en-US" b="1" dirty="0" smtClean="0"/>
              <a:t>smooth ER</a:t>
            </a:r>
            <a:r>
              <a:rPr lang="en-US" dirty="0" smtClean="0"/>
              <a:t> – network of membrane tubules</a:t>
            </a:r>
          </a:p>
          <a:p>
            <a:pPr lvl="2" eaLnBrk="1" hangingPunct="1"/>
            <a:r>
              <a:rPr lang="en-US" dirty="0" smtClean="0"/>
              <a:t>No ribosomes</a:t>
            </a:r>
          </a:p>
          <a:p>
            <a:pPr lvl="2" eaLnBrk="1" hangingPunct="1"/>
            <a:r>
              <a:rPr lang="en-US" dirty="0" smtClean="0"/>
              <a:t>storage site for proteins that will be transported to the plasma membrane or excreted</a:t>
            </a:r>
          </a:p>
          <a:p>
            <a:pPr lvl="3" eaLnBrk="1" hangingPunct="1"/>
            <a:r>
              <a:rPr lang="en-US" dirty="0" smtClean="0"/>
              <a:t>contains enzymes to make fats &amp; steroids</a:t>
            </a:r>
          </a:p>
          <a:p>
            <a:pPr lvl="2" eaLnBrk="1" hangingPunct="1"/>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81000" y="-228600"/>
            <a:ext cx="8229600" cy="1143000"/>
          </a:xfrm>
        </p:spPr>
        <p:txBody>
          <a:bodyPr/>
          <a:lstStyle/>
          <a:p>
            <a:r>
              <a:rPr lang="en-US" smtClean="0"/>
              <a:t>Golgi Complex</a:t>
            </a:r>
          </a:p>
        </p:txBody>
      </p:sp>
      <p:sp>
        <p:nvSpPr>
          <p:cNvPr id="34819" name="Content Placeholder 2"/>
          <p:cNvSpPr>
            <a:spLocks noGrp="1"/>
          </p:cNvSpPr>
          <p:nvPr>
            <p:ph idx="1"/>
          </p:nvPr>
        </p:nvSpPr>
        <p:spPr>
          <a:xfrm>
            <a:off x="227013" y="838200"/>
            <a:ext cx="5564187" cy="5867400"/>
          </a:xfrm>
        </p:spPr>
        <p:txBody>
          <a:bodyPr>
            <a:normAutofit/>
          </a:bodyPr>
          <a:lstStyle/>
          <a:p>
            <a:r>
              <a:rPr lang="en-US" dirty="0" smtClean="0"/>
              <a:t>Flattened sacs on top of each other</a:t>
            </a:r>
          </a:p>
          <a:p>
            <a:r>
              <a:rPr lang="en-US" dirty="0" smtClean="0"/>
              <a:t>Sorts, processes, modifies, packages and transports proteins and lipids around the cell</a:t>
            </a:r>
          </a:p>
          <a:p>
            <a:endParaRPr lang="en-US" dirty="0" smtClean="0"/>
          </a:p>
          <a:p>
            <a:endParaRPr lang="en-US" dirty="0" smtClean="0"/>
          </a:p>
        </p:txBody>
      </p:sp>
      <p:pic>
        <p:nvPicPr>
          <p:cNvPr id="5" name="Picture Placeholder 1" descr="OSC_Microbio_03_04_Golgi.jpg"/>
          <p:cNvPicPr>
            <a:picLocks noChangeAspect="1"/>
          </p:cNvPicPr>
          <p:nvPr/>
        </p:nvPicPr>
        <p:blipFill>
          <a:blip r:embed="rId3">
            <a:extLst>
              <a:ext uri="{28A0092B-C50C-407E-A947-70E740481C1C}">
                <a14:useLocalDpi xmlns:a14="http://schemas.microsoft.com/office/drawing/2010/main" val="0"/>
              </a:ext>
            </a:extLst>
          </a:blip>
          <a:srcRect t="-2544" b="-2544"/>
          <a:stretch>
            <a:fillRect/>
          </a:stretch>
        </p:blipFill>
        <p:spPr>
          <a:xfrm>
            <a:off x="457200" y="3733800"/>
            <a:ext cx="8062913" cy="350007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228600" y="-304800"/>
            <a:ext cx="8229600" cy="1143000"/>
          </a:xfrm>
        </p:spPr>
        <p:txBody>
          <a:bodyPr/>
          <a:lstStyle/>
          <a:p>
            <a:pPr eaLnBrk="1" hangingPunct="1"/>
            <a:r>
              <a:rPr lang="en-US" smtClean="0"/>
              <a:t>Golgi Complex</a:t>
            </a:r>
          </a:p>
        </p:txBody>
      </p:sp>
      <p:sp>
        <p:nvSpPr>
          <p:cNvPr id="47107" name="Rectangle 5"/>
          <p:cNvSpPr>
            <a:spLocks noGrp="1" noChangeArrowheads="1"/>
          </p:cNvSpPr>
          <p:nvPr>
            <p:ph idx="1"/>
          </p:nvPr>
        </p:nvSpPr>
        <p:spPr>
          <a:xfrm>
            <a:off x="227013" y="838200"/>
            <a:ext cx="8916987" cy="4495800"/>
          </a:xfrm>
        </p:spPr>
        <p:txBody>
          <a:bodyPr>
            <a:normAutofit/>
          </a:bodyPr>
          <a:lstStyle/>
          <a:p>
            <a:pPr eaLnBrk="1" hangingPunct="1"/>
            <a:r>
              <a:rPr lang="en-US" dirty="0" smtClean="0"/>
              <a:t>Path of proteins made by ribosomes on rough ER:</a:t>
            </a:r>
          </a:p>
          <a:p>
            <a:pPr lvl="1" eaLnBrk="1" hangingPunct="1"/>
            <a:r>
              <a:rPr lang="en-US" dirty="0" smtClean="0"/>
              <a:t>bud off  from ER in transport vesicles; fuse with Golgi cistern</a:t>
            </a:r>
          </a:p>
          <a:p>
            <a:pPr lvl="2" eaLnBrk="1" hangingPunct="1"/>
            <a:r>
              <a:rPr lang="en-US" dirty="0" smtClean="0"/>
              <a:t>proteins modified: form glycoproteins, glycolipids, &amp; lipoproteins</a:t>
            </a:r>
          </a:p>
          <a:p>
            <a:pPr lvl="1" eaLnBrk="1" hangingPunct="1"/>
            <a:r>
              <a:rPr lang="en-US" dirty="0" smtClean="0"/>
              <a:t>leave cisterns in secretory vesicles</a:t>
            </a:r>
          </a:p>
          <a:p>
            <a:pPr lvl="1" eaLnBrk="1" hangingPunct="1"/>
            <a:r>
              <a:rPr lang="en-US" dirty="0" smtClean="0"/>
              <a:t>kept in storage vesicle, or delivered to plasma membrane &amp; discharged by exocytosis or incorporated into membrane</a:t>
            </a: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C:\Users\Denise Steele\Documents\Teaching\River Valley Community College\Biology I\from the book\Chapter_04\B_Jpegs_of_Art_and_Photos\04_Labeled_Art_and_Photos\04_12aCentralVacuole-L.jpg"/>
          <p:cNvPicPr>
            <a:picLocks noChangeAspect="1" noChangeArrowheads="1"/>
          </p:cNvPicPr>
          <p:nvPr/>
        </p:nvPicPr>
        <p:blipFill>
          <a:blip r:embed="rId3" cstate="print"/>
          <a:srcRect b="2988"/>
          <a:stretch>
            <a:fillRect/>
          </a:stretch>
        </p:blipFill>
        <p:spPr bwMode="auto">
          <a:xfrm>
            <a:off x="5410200" y="4495800"/>
            <a:ext cx="3336758" cy="2133600"/>
          </a:xfrm>
          <a:prstGeom prst="rect">
            <a:avLst/>
          </a:prstGeom>
          <a:noFill/>
          <a:ln w="9525">
            <a:noFill/>
            <a:miter lim="800000"/>
            <a:headEnd/>
            <a:tailEnd/>
          </a:ln>
        </p:spPr>
      </p:pic>
      <p:sp>
        <p:nvSpPr>
          <p:cNvPr id="36867" name="Rectangle 4"/>
          <p:cNvSpPr>
            <a:spLocks noGrp="1" noChangeArrowheads="1"/>
          </p:cNvSpPr>
          <p:nvPr>
            <p:ph type="title"/>
          </p:nvPr>
        </p:nvSpPr>
        <p:spPr/>
        <p:txBody>
          <a:bodyPr/>
          <a:lstStyle/>
          <a:p>
            <a:pPr eaLnBrk="1" hangingPunct="1"/>
            <a:r>
              <a:rPr lang="en-US" smtClean="0"/>
              <a:t>Vacuoles</a:t>
            </a:r>
          </a:p>
        </p:txBody>
      </p:sp>
      <p:sp>
        <p:nvSpPr>
          <p:cNvPr id="48131" name="Rectangle 5"/>
          <p:cNvSpPr>
            <a:spLocks noGrp="1" noChangeArrowheads="1"/>
          </p:cNvSpPr>
          <p:nvPr>
            <p:ph idx="1"/>
          </p:nvPr>
        </p:nvSpPr>
        <p:spPr>
          <a:xfrm>
            <a:off x="227013" y="990600"/>
            <a:ext cx="7621587" cy="5867400"/>
          </a:xfrm>
        </p:spPr>
        <p:txBody>
          <a:bodyPr/>
          <a:lstStyle/>
          <a:p>
            <a:pPr eaLnBrk="1" hangingPunct="1"/>
            <a:r>
              <a:rPr lang="en-US" b="1" smtClean="0"/>
              <a:t>Vacuole </a:t>
            </a:r>
            <a:r>
              <a:rPr lang="en-US" smtClean="0"/>
              <a:t>– space enclosed by tonoplast membrane</a:t>
            </a:r>
          </a:p>
          <a:p>
            <a:pPr lvl="1" eaLnBrk="1" hangingPunct="1"/>
            <a:r>
              <a:rPr lang="en-US" smtClean="0"/>
              <a:t>occupies 5-90% of plant cell volume</a:t>
            </a:r>
          </a:p>
          <a:p>
            <a:pPr lvl="1" eaLnBrk="1" hangingPunct="1"/>
            <a:r>
              <a:rPr lang="en-US" smtClean="0"/>
              <a:t>function: storage</a:t>
            </a:r>
          </a:p>
          <a:p>
            <a:pPr lvl="2" eaLnBrk="1" hangingPunct="1">
              <a:spcAft>
                <a:spcPct val="0"/>
              </a:spcAft>
            </a:pPr>
            <a:r>
              <a:rPr lang="en-US" smtClean="0"/>
              <a:t>proteins, sugars, organic acids, &amp;</a:t>
            </a:r>
          </a:p>
          <a:p>
            <a:pPr lvl="2" eaLnBrk="1" hangingPunct="1">
              <a:buFont typeface="Symbol" pitchFamily="18" charset="2"/>
              <a:buNone/>
            </a:pPr>
            <a:r>
              <a:rPr lang="en-US" smtClean="0"/>
              <a:t>	inorganic ions</a:t>
            </a:r>
          </a:p>
          <a:p>
            <a:pPr lvl="2" eaLnBrk="1" hangingPunct="1"/>
            <a:r>
              <a:rPr lang="en-US" smtClean="0"/>
              <a:t>metabolic wastes &amp; poisons</a:t>
            </a:r>
          </a:p>
          <a:p>
            <a:pPr lvl="2" eaLnBrk="1" hangingPunct="1">
              <a:spcAft>
                <a:spcPct val="0"/>
              </a:spcAft>
            </a:pPr>
            <a:r>
              <a:rPr lang="en-US" smtClean="0"/>
              <a:t>water: lets cells grow bigger &amp;</a:t>
            </a:r>
          </a:p>
          <a:p>
            <a:pPr lvl="2" eaLnBrk="1" hangingPunct="1">
              <a:buFont typeface="Symbol" pitchFamily="18" charset="2"/>
              <a:buNone/>
            </a:pPr>
            <a:r>
              <a:rPr lang="en-US" smtClean="0"/>
              <a:t>	provides support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951706" y="-228600"/>
            <a:ext cx="8229600" cy="1143000"/>
          </a:xfrm>
        </p:spPr>
        <p:txBody>
          <a:bodyPr/>
          <a:lstStyle/>
          <a:p>
            <a:r>
              <a:rPr lang="en-US" smtClean="0"/>
              <a:t>Lysosomes</a:t>
            </a:r>
          </a:p>
        </p:txBody>
      </p:sp>
      <p:sp>
        <p:nvSpPr>
          <p:cNvPr id="37891" name="Content Placeholder 2"/>
          <p:cNvSpPr>
            <a:spLocks noGrp="1"/>
          </p:cNvSpPr>
          <p:nvPr>
            <p:ph idx="1"/>
          </p:nvPr>
        </p:nvSpPr>
        <p:spPr>
          <a:xfrm>
            <a:off x="-1588" y="838200"/>
            <a:ext cx="5716588" cy="5867400"/>
          </a:xfrm>
        </p:spPr>
        <p:txBody>
          <a:bodyPr>
            <a:normAutofit/>
          </a:bodyPr>
          <a:lstStyle/>
          <a:p>
            <a:pPr eaLnBrk="1" hangingPunct="1"/>
            <a:r>
              <a:rPr lang="en-US" b="1" dirty="0" smtClean="0"/>
              <a:t>Lysosome</a:t>
            </a:r>
            <a:r>
              <a:rPr lang="en-US" dirty="0" smtClean="0"/>
              <a:t> – membrane-enclosed sphere</a:t>
            </a:r>
          </a:p>
          <a:p>
            <a:pPr lvl="1" eaLnBrk="1" hangingPunct="1"/>
            <a:r>
              <a:rPr lang="en-US" dirty="0" smtClean="0"/>
              <a:t>no internal structure</a:t>
            </a:r>
          </a:p>
          <a:p>
            <a:pPr lvl="1" eaLnBrk="1" hangingPunct="1">
              <a:spcAft>
                <a:spcPct val="0"/>
              </a:spcAft>
            </a:pPr>
            <a:r>
              <a:rPr lang="en-US" dirty="0" smtClean="0"/>
              <a:t>contains powerful digestive enzymes</a:t>
            </a:r>
          </a:p>
          <a:p>
            <a:pPr lvl="2" eaLnBrk="1" hangingPunct="1">
              <a:spcAft>
                <a:spcPct val="0"/>
              </a:spcAft>
            </a:pPr>
            <a:r>
              <a:rPr lang="en-US" dirty="0" smtClean="0"/>
              <a:t>breaks down molecules</a:t>
            </a:r>
          </a:p>
          <a:p>
            <a:pPr lvl="2" eaLnBrk="1" hangingPunct="1">
              <a:spcAft>
                <a:spcPct val="0"/>
              </a:spcAft>
            </a:pPr>
            <a:r>
              <a:rPr lang="en-US" dirty="0" smtClean="0"/>
              <a:t>digests bacteria </a:t>
            </a:r>
          </a:p>
          <a:p>
            <a:pPr lvl="2" eaLnBrk="1" hangingPunct="1">
              <a:spcAft>
                <a:spcPct val="0"/>
              </a:spcAft>
            </a:pPr>
            <a:r>
              <a:rPr lang="en-US" dirty="0" smtClean="0"/>
              <a:t>breaks down damaged organelles by fusing with them</a:t>
            </a:r>
          </a:p>
          <a:p>
            <a:endParaRPr lang="en-US" dirty="0" smtClean="0"/>
          </a:p>
        </p:txBody>
      </p:sp>
      <p:pic>
        <p:nvPicPr>
          <p:cNvPr id="4" name="Picture 7" descr="C:\Users\Denise Steele\Documents\Teaching\River Valley Community College\Biology I\from the book\Chapter_04\B_Jpegs_of_Art_and_Photos\04_Labeled_Art_and_Photos\04_11aLysosomeFood_4-L.jpg"/>
          <p:cNvPicPr>
            <a:picLocks noChangeAspect="1" noChangeArrowheads="1"/>
          </p:cNvPicPr>
          <p:nvPr/>
        </p:nvPicPr>
        <p:blipFill>
          <a:blip r:embed="rId5" cstate="print"/>
          <a:srcRect l="966" t="3596" r="966" b="4878"/>
          <a:stretch>
            <a:fillRect/>
          </a:stretch>
        </p:blipFill>
        <p:spPr bwMode="auto">
          <a:xfrm>
            <a:off x="4114800" y="4475018"/>
            <a:ext cx="4800600" cy="2012752"/>
          </a:xfrm>
          <a:prstGeom prst="rect">
            <a:avLst/>
          </a:prstGeom>
          <a:noFill/>
          <a:ln w="9525">
            <a:noFill/>
            <a:miter lim="800000"/>
            <a:headEnd/>
            <a:tailEnd/>
          </a:ln>
        </p:spPr>
      </p:pic>
      <p:pic>
        <p:nvPicPr>
          <p:cNvPr id="37893" name="Picture 7" descr="lysosomesfigure1.jpg"/>
          <p:cNvPicPr>
            <a:picLocks noChangeAspect="1"/>
          </p:cNvPicPr>
          <p:nvPr/>
        </p:nvPicPr>
        <p:blipFill>
          <a:blip r:embed="rId6" cstate="print"/>
          <a:srcRect/>
          <a:stretch>
            <a:fillRect/>
          </a:stretch>
        </p:blipFill>
        <p:spPr bwMode="auto">
          <a:xfrm>
            <a:off x="5411788" y="1176338"/>
            <a:ext cx="3732212" cy="2252662"/>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0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304800" y="-228600"/>
            <a:ext cx="8229600" cy="1143000"/>
          </a:xfrm>
        </p:spPr>
        <p:txBody>
          <a:bodyPr/>
          <a:lstStyle/>
          <a:p>
            <a:pPr eaLnBrk="1" hangingPunct="1"/>
            <a:r>
              <a:rPr lang="en-US" smtClean="0"/>
              <a:t>Peroxisomes</a:t>
            </a:r>
          </a:p>
        </p:txBody>
      </p:sp>
      <p:sp>
        <p:nvSpPr>
          <p:cNvPr id="2" name="Rectangle 5"/>
          <p:cNvSpPr>
            <a:spLocks noGrp="1" noChangeArrowheads="1"/>
          </p:cNvSpPr>
          <p:nvPr>
            <p:ph idx="1"/>
          </p:nvPr>
        </p:nvSpPr>
        <p:spPr>
          <a:xfrm>
            <a:off x="227013" y="838200"/>
            <a:ext cx="4725987" cy="5410200"/>
          </a:xfrm>
        </p:spPr>
        <p:txBody>
          <a:bodyPr>
            <a:normAutofit/>
          </a:bodyPr>
          <a:lstStyle/>
          <a:p>
            <a:pPr eaLnBrk="1" hangingPunct="1"/>
            <a:r>
              <a:rPr lang="en-US" b="1" dirty="0" smtClean="0"/>
              <a:t>Peroxisome</a:t>
            </a:r>
            <a:r>
              <a:rPr lang="en-US" dirty="0" smtClean="0"/>
              <a:t> – small membrane-enclosed sphere</a:t>
            </a:r>
          </a:p>
          <a:p>
            <a:pPr lvl="1" eaLnBrk="1" hangingPunct="1"/>
            <a:r>
              <a:rPr lang="en-US" dirty="0" smtClean="0"/>
              <a:t>no internal structure</a:t>
            </a:r>
          </a:p>
          <a:p>
            <a:pPr lvl="1" eaLnBrk="1" hangingPunct="1"/>
            <a:r>
              <a:rPr lang="en-US" dirty="0" smtClean="0"/>
              <a:t>oxidizes amino acids, fatty acids, &amp; toxic substances</a:t>
            </a:r>
          </a:p>
          <a:p>
            <a:pPr lvl="2" eaLnBrk="1" hangingPunct="1"/>
            <a:r>
              <a:rPr lang="en-US" dirty="0" smtClean="0"/>
              <a:t>protects cell from H</a:t>
            </a:r>
            <a:r>
              <a:rPr lang="en-US" baseline="-25000" dirty="0" smtClean="0"/>
              <a:t>2</a:t>
            </a:r>
            <a:r>
              <a:rPr lang="en-US" dirty="0" smtClean="0"/>
              <a:t>O</a:t>
            </a:r>
            <a:r>
              <a:rPr lang="en-US" baseline="-25000" dirty="0" smtClean="0"/>
              <a:t>2</a:t>
            </a:r>
          </a:p>
          <a:p>
            <a:pPr lvl="1" eaLnBrk="1" hangingPunct="1"/>
            <a:r>
              <a:rPr lang="en-US" dirty="0" smtClean="0"/>
              <a:t>When the peroxisome reaches a certain size it splits into two</a:t>
            </a:r>
          </a:p>
        </p:txBody>
      </p:sp>
      <p:pic>
        <p:nvPicPr>
          <p:cNvPr id="39940" name="Picture 4" descr="peroxisomesfigure1.jpg"/>
          <p:cNvPicPr>
            <a:picLocks noChangeAspect="1"/>
          </p:cNvPicPr>
          <p:nvPr/>
        </p:nvPicPr>
        <p:blipFill>
          <a:blip r:embed="rId5" cstate="print"/>
          <a:srcRect/>
          <a:stretch>
            <a:fillRect/>
          </a:stretch>
        </p:blipFill>
        <p:spPr bwMode="auto">
          <a:xfrm>
            <a:off x="5140325" y="1371600"/>
            <a:ext cx="3790950" cy="2971800"/>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6200" y="472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860"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743200" y="-152400"/>
            <a:ext cx="8229600" cy="1143000"/>
          </a:xfrm>
        </p:spPr>
        <p:txBody>
          <a:bodyPr/>
          <a:lstStyle/>
          <a:p>
            <a:r>
              <a:rPr lang="en-US" smtClean="0"/>
              <a:t>Centrosomes</a:t>
            </a:r>
          </a:p>
        </p:txBody>
      </p:sp>
      <p:sp>
        <p:nvSpPr>
          <p:cNvPr id="40963" name="Content Placeholder 2"/>
          <p:cNvSpPr>
            <a:spLocks noGrp="1"/>
          </p:cNvSpPr>
          <p:nvPr>
            <p:ph idx="1"/>
          </p:nvPr>
        </p:nvSpPr>
        <p:spPr>
          <a:xfrm>
            <a:off x="227013" y="838200"/>
            <a:ext cx="6097587" cy="5867400"/>
          </a:xfrm>
        </p:spPr>
        <p:txBody>
          <a:bodyPr/>
          <a:lstStyle/>
          <a:p>
            <a:pPr eaLnBrk="1" hangingPunct="1"/>
            <a:r>
              <a:rPr lang="en-US" b="1" dirty="0" smtClean="0"/>
              <a:t>Centrosomes</a:t>
            </a:r>
            <a:r>
              <a:rPr lang="en-US" dirty="0" smtClean="0"/>
              <a:t> – </a:t>
            </a:r>
            <a:r>
              <a:rPr lang="en-US" dirty="0" err="1" smtClean="0"/>
              <a:t>pericentriolar</a:t>
            </a:r>
            <a:r>
              <a:rPr lang="en-US" dirty="0" smtClean="0"/>
              <a:t> area &amp; centrioles</a:t>
            </a:r>
          </a:p>
          <a:p>
            <a:pPr lvl="1" eaLnBrk="1" hangingPunct="1"/>
            <a:r>
              <a:rPr lang="en-US" dirty="0" smtClean="0"/>
              <a:t>located near nucleus</a:t>
            </a:r>
          </a:p>
          <a:p>
            <a:pPr lvl="1" eaLnBrk="1" hangingPunct="1">
              <a:spcAft>
                <a:spcPct val="0"/>
              </a:spcAft>
            </a:pPr>
            <a:r>
              <a:rPr lang="en-US" dirty="0" err="1" smtClean="0"/>
              <a:t>pericentriolar</a:t>
            </a:r>
            <a:r>
              <a:rPr lang="en-US" dirty="0" smtClean="0"/>
              <a:t> material – dense</a:t>
            </a:r>
          </a:p>
          <a:p>
            <a:pPr lvl="1" eaLnBrk="1" hangingPunct="1">
              <a:buFont typeface="Calibri" pitchFamily="34" charset="0"/>
              <a:buNone/>
            </a:pPr>
            <a:r>
              <a:rPr lang="en-US" dirty="0" smtClean="0"/>
              <a:t>	network of protein fibers</a:t>
            </a:r>
          </a:p>
          <a:p>
            <a:pPr lvl="2" eaLnBrk="1" hangingPunct="1">
              <a:spcAft>
                <a:spcPct val="0"/>
              </a:spcAft>
            </a:pPr>
            <a:r>
              <a:rPr lang="en-US" dirty="0" smtClean="0"/>
              <a:t>organizes mitotic spindle, for</a:t>
            </a:r>
          </a:p>
          <a:p>
            <a:pPr lvl="2" eaLnBrk="1" hangingPunct="1">
              <a:buFont typeface="Symbol" pitchFamily="18" charset="2"/>
              <a:buNone/>
            </a:pPr>
            <a:r>
              <a:rPr lang="en-US" dirty="0" smtClean="0"/>
              <a:t>	cell division &amp; microtubule formation</a:t>
            </a:r>
          </a:p>
          <a:p>
            <a:endParaRPr lang="en-US" dirty="0" smtClean="0"/>
          </a:p>
        </p:txBody>
      </p:sp>
      <p:pic>
        <p:nvPicPr>
          <p:cNvPr id="6" name="Picture Placeholder 1" descr="OSC_Microbio_03_04_Centrosome.jpg"/>
          <p:cNvPicPr>
            <a:picLocks noChangeAspect="1"/>
          </p:cNvPicPr>
          <p:nvPr/>
        </p:nvPicPr>
        <p:blipFill>
          <a:blip r:embed="rId2">
            <a:extLst>
              <a:ext uri="{28A0092B-C50C-407E-A947-70E740481C1C}">
                <a14:useLocalDpi xmlns:a14="http://schemas.microsoft.com/office/drawing/2010/main" val="0"/>
              </a:ext>
            </a:extLst>
          </a:blip>
          <a:srcRect t="-6562" b="-6562"/>
          <a:stretch>
            <a:fillRect/>
          </a:stretch>
        </p:blipFill>
        <p:spPr>
          <a:xfrm>
            <a:off x="1219200" y="4341986"/>
            <a:ext cx="5827913" cy="2529869"/>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Grp="1" noChangeArrowheads="1"/>
          </p:cNvSpPr>
          <p:nvPr>
            <p:ph type="title"/>
          </p:nvPr>
        </p:nvSpPr>
        <p:spPr>
          <a:xfrm>
            <a:off x="-1219200" y="-228600"/>
            <a:ext cx="8229600" cy="1143000"/>
          </a:xfrm>
        </p:spPr>
        <p:txBody>
          <a:bodyPr/>
          <a:lstStyle/>
          <a:p>
            <a:pPr eaLnBrk="1" hangingPunct="1"/>
            <a:r>
              <a:rPr lang="en-US" smtClean="0"/>
              <a:t>Mitochondria</a:t>
            </a:r>
          </a:p>
        </p:txBody>
      </p:sp>
      <p:sp>
        <p:nvSpPr>
          <p:cNvPr id="50180" name="Rectangle 5"/>
          <p:cNvSpPr>
            <a:spLocks noGrp="1" noChangeArrowheads="1"/>
          </p:cNvSpPr>
          <p:nvPr>
            <p:ph idx="1"/>
          </p:nvPr>
        </p:nvSpPr>
        <p:spPr>
          <a:xfrm>
            <a:off x="0" y="685800"/>
            <a:ext cx="6172200" cy="5867400"/>
          </a:xfrm>
        </p:spPr>
        <p:txBody>
          <a:bodyPr>
            <a:normAutofit/>
          </a:bodyPr>
          <a:lstStyle/>
          <a:p>
            <a:pPr eaLnBrk="1" hangingPunct="1"/>
            <a:r>
              <a:rPr lang="en-US" sz="2600" dirty="0" smtClean="0"/>
              <a:t>Present in all eukaryotic cells</a:t>
            </a:r>
          </a:p>
          <a:p>
            <a:pPr eaLnBrk="1" hangingPunct="1"/>
            <a:r>
              <a:rPr lang="en-US" sz="2600" dirty="0" smtClean="0"/>
              <a:t>1-100’s of mitochondria</a:t>
            </a:r>
          </a:p>
          <a:p>
            <a:pPr lvl="1" eaLnBrk="1" hangingPunct="1"/>
            <a:r>
              <a:rPr lang="en-US" dirty="0" smtClean="0"/>
              <a:t>Cells that require more energy will have more mitochondria (muscle, cardiac)</a:t>
            </a:r>
            <a:endParaRPr lang="en-US" sz="2600" dirty="0" smtClean="0"/>
          </a:p>
          <a:p>
            <a:pPr eaLnBrk="1" hangingPunct="1"/>
            <a:r>
              <a:rPr lang="en-US" sz="2600" dirty="0" smtClean="0"/>
              <a:t>Structure:</a:t>
            </a:r>
          </a:p>
          <a:p>
            <a:pPr lvl="1" eaLnBrk="1" hangingPunct="1"/>
            <a:r>
              <a:rPr lang="en-US" b="1" dirty="0" smtClean="0"/>
              <a:t>outer membrane</a:t>
            </a:r>
            <a:r>
              <a:rPr lang="en-US" dirty="0" smtClean="0"/>
              <a:t> smooth</a:t>
            </a:r>
          </a:p>
          <a:p>
            <a:pPr lvl="1" eaLnBrk="1" hangingPunct="1"/>
            <a:r>
              <a:rPr lang="en-US" b="1" dirty="0" smtClean="0"/>
              <a:t>inner membrane</a:t>
            </a:r>
            <a:r>
              <a:rPr lang="en-US" dirty="0" smtClean="0"/>
              <a:t> folded into </a:t>
            </a:r>
            <a:r>
              <a:rPr lang="en-US" b="1" dirty="0" smtClean="0"/>
              <a:t>cristae</a:t>
            </a:r>
          </a:p>
        </p:txBody>
      </p:sp>
      <p:pic>
        <p:nvPicPr>
          <p:cNvPr id="5" name="Picture Placeholder 1" descr="OSC_Microbio_03_04_Mitochond.jpg"/>
          <p:cNvPicPr>
            <a:picLocks noChangeAspect="1"/>
          </p:cNvPicPr>
          <p:nvPr/>
        </p:nvPicPr>
        <p:blipFill>
          <a:blip r:embed="rId3">
            <a:extLst>
              <a:ext uri="{28A0092B-C50C-407E-A947-70E740481C1C}">
                <a14:useLocalDpi xmlns:a14="http://schemas.microsoft.com/office/drawing/2010/main" val="0"/>
              </a:ext>
            </a:extLst>
          </a:blip>
          <a:srcRect t="-25060" b="-25060"/>
          <a:stretch>
            <a:fillRect/>
          </a:stretch>
        </p:blipFill>
        <p:spPr>
          <a:xfrm>
            <a:off x="457199" y="38862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8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http://www.cabinet-chirurgie-vasculaire.com/uk/images/peinture_louis_paste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1676400"/>
            <a:ext cx="39481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Rectangle 21"/>
          <p:cNvSpPr>
            <a:spLocks noGrp="1"/>
          </p:cNvSpPr>
          <p:nvPr>
            <p:ph idx="1"/>
          </p:nvPr>
        </p:nvSpPr>
        <p:spPr>
          <a:xfrm>
            <a:off x="15875" y="838200"/>
            <a:ext cx="5030788" cy="5867400"/>
          </a:xfrm>
        </p:spPr>
        <p:txBody>
          <a:bodyPr>
            <a:normAutofit fontScale="92500" lnSpcReduction="20000"/>
          </a:bodyPr>
          <a:lstStyle/>
          <a:p>
            <a:pPr eaLnBrk="1" fontAlgn="auto" hangingPunct="1">
              <a:spcBef>
                <a:spcPts val="0"/>
              </a:spcBef>
              <a:spcAft>
                <a:spcPts val="0"/>
              </a:spcAft>
              <a:buFont typeface="Wingdings 2"/>
              <a:buChar char=""/>
              <a:defRPr/>
            </a:pPr>
            <a:r>
              <a:rPr lang="en-US" altLang="en-US" smtClean="0"/>
              <a:t>Louis Pasteur demonstrated:</a:t>
            </a:r>
          </a:p>
          <a:p>
            <a:pPr marL="640080" lvl="1" eaLnBrk="1" fontAlgn="auto" hangingPunct="1">
              <a:spcAft>
                <a:spcPts val="0"/>
              </a:spcAft>
              <a:defRPr/>
            </a:pPr>
            <a:r>
              <a:rPr lang="en-US" altLang="en-US" smtClean="0"/>
              <a:t>spontaneous generation not possible</a:t>
            </a:r>
          </a:p>
          <a:p>
            <a:pPr marL="640080" lvl="1" eaLnBrk="1" fontAlgn="auto" hangingPunct="1">
              <a:spcAft>
                <a:spcPts val="0"/>
              </a:spcAft>
              <a:defRPr/>
            </a:pPr>
            <a:r>
              <a:rPr lang="en-US" altLang="en-US" smtClean="0"/>
              <a:t>microorganisms present in non-living matter (solids, liquids, air)</a:t>
            </a:r>
          </a:p>
          <a:p>
            <a:pPr marL="640080" lvl="1" eaLnBrk="1" fontAlgn="auto" hangingPunct="1">
              <a:spcAft>
                <a:spcPts val="0"/>
              </a:spcAft>
              <a:defRPr/>
            </a:pPr>
            <a:r>
              <a:rPr lang="en-US" altLang="en-US" smtClean="0"/>
              <a:t>microbial life destroyed by heat</a:t>
            </a:r>
          </a:p>
          <a:p>
            <a:pPr marL="640080" lvl="1" eaLnBrk="1" fontAlgn="auto" hangingPunct="1">
              <a:spcAft>
                <a:spcPts val="0"/>
              </a:spcAft>
              <a:defRPr/>
            </a:pPr>
            <a:endParaRPr lang="en-US" altLang="en-US" smtClean="0"/>
          </a:p>
          <a:p>
            <a:pPr eaLnBrk="1" fontAlgn="auto" hangingPunct="1">
              <a:spcBef>
                <a:spcPts val="0"/>
              </a:spcBef>
              <a:spcAft>
                <a:spcPts val="0"/>
              </a:spcAft>
              <a:buFont typeface="Wingdings 2"/>
              <a:buChar char=""/>
              <a:defRPr/>
            </a:pPr>
            <a:r>
              <a:rPr lang="en-US" altLang="en-US" smtClean="0"/>
              <a:t>Basis of </a:t>
            </a:r>
            <a:r>
              <a:rPr lang="en-US" altLang="en-US" b="1" smtClean="0"/>
              <a:t>aseptic technique</a:t>
            </a:r>
          </a:p>
          <a:p>
            <a:pPr marL="640080" lvl="1" eaLnBrk="1" fontAlgn="auto" hangingPunct="1">
              <a:spcAft>
                <a:spcPts val="0"/>
              </a:spcAft>
              <a:defRPr/>
            </a:pPr>
            <a:r>
              <a:rPr lang="en-US" altLang="en-US" smtClean="0"/>
              <a:t>prevent contamination by unwanted microorganisms</a:t>
            </a:r>
          </a:p>
          <a:p>
            <a:pPr marL="640080" lvl="1" eaLnBrk="1" fontAlgn="auto" hangingPunct="1">
              <a:spcAft>
                <a:spcPts val="0"/>
              </a:spcAft>
              <a:defRPr/>
            </a:pPr>
            <a:r>
              <a:rPr lang="en-US" altLang="en-US" smtClean="0"/>
              <a:t>standard laboratory and medical practices today</a:t>
            </a:r>
          </a:p>
        </p:txBody>
      </p:sp>
    </p:spTree>
    <p:extLst>
      <p:ext uri="{BB962C8B-B14F-4D97-AF65-F5344CB8AC3E}">
        <p14:creationId xmlns:p14="http://schemas.microsoft.com/office/powerpoint/2010/main" val="167293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4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224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4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219200" y="-228600"/>
            <a:ext cx="8229600" cy="1143000"/>
          </a:xfrm>
        </p:spPr>
        <p:txBody>
          <a:bodyPr/>
          <a:lstStyle/>
          <a:p>
            <a:r>
              <a:rPr lang="en-US" smtClean="0"/>
              <a:t>Mitochondria</a:t>
            </a:r>
          </a:p>
        </p:txBody>
      </p:sp>
      <p:sp>
        <p:nvSpPr>
          <p:cNvPr id="43011" name="Content Placeholder 2"/>
          <p:cNvSpPr>
            <a:spLocks noGrp="1"/>
          </p:cNvSpPr>
          <p:nvPr>
            <p:ph idx="1"/>
          </p:nvPr>
        </p:nvSpPr>
        <p:spPr>
          <a:xfrm>
            <a:off x="227013" y="838200"/>
            <a:ext cx="8916987" cy="5791200"/>
          </a:xfrm>
        </p:spPr>
        <p:txBody>
          <a:bodyPr>
            <a:normAutofit lnSpcReduction="10000"/>
          </a:bodyPr>
          <a:lstStyle/>
          <a:p>
            <a:r>
              <a:rPr lang="en-US" dirty="0" smtClean="0"/>
              <a:t>Each mitochondria have their own ribosomes and DNA</a:t>
            </a:r>
          </a:p>
          <a:p>
            <a:pPr lvl="1"/>
            <a:r>
              <a:rPr lang="en-US" dirty="0" smtClean="0"/>
              <a:t>DNA is circular and found in a </a:t>
            </a:r>
            <a:r>
              <a:rPr lang="en-US" dirty="0" err="1" smtClean="0"/>
              <a:t>nuceloid</a:t>
            </a:r>
            <a:endParaRPr lang="en-US" dirty="0" smtClean="0"/>
          </a:p>
          <a:p>
            <a:r>
              <a:rPr lang="en-US" dirty="0" smtClean="0"/>
              <a:t>Mitochondria grow and self replicate in each cell</a:t>
            </a:r>
          </a:p>
          <a:p>
            <a:pPr lvl="1"/>
            <a:r>
              <a:rPr lang="en-US" dirty="0" smtClean="0"/>
              <a:t>Binary fission</a:t>
            </a:r>
          </a:p>
          <a:p>
            <a:pPr lvl="1"/>
            <a:endParaRPr lang="en-US" dirty="0" smtClean="0"/>
          </a:p>
          <a:p>
            <a:pPr lvl="1"/>
            <a:endParaRPr lang="en-US" dirty="0" smtClean="0"/>
          </a:p>
          <a:p>
            <a:pPr lvl="1"/>
            <a:endParaRPr lang="en-US" dirty="0" smtClean="0"/>
          </a:p>
          <a:p>
            <a:r>
              <a:rPr lang="en-US" dirty="0" smtClean="0"/>
              <a:t>Mitochondria are not inherited as our cells genetic material</a:t>
            </a:r>
          </a:p>
          <a:p>
            <a:pPr lvl="1"/>
            <a:r>
              <a:rPr lang="en-US" dirty="0" smtClean="0"/>
              <a:t>Mitochondria DNA comes from the egg only (maternal inheritance) </a:t>
            </a:r>
          </a:p>
          <a:p>
            <a:endParaRPr lang="en-US" dirty="0" smtClean="0"/>
          </a:p>
          <a:p>
            <a:pPr lvl="1"/>
            <a:endParaRPr lang="en-US" dirty="0" smtClean="0"/>
          </a:p>
        </p:txBody>
      </p:sp>
      <p:pic>
        <p:nvPicPr>
          <p:cNvPr id="43012" name="Picture 3" descr="mitodiv3.jpg"/>
          <p:cNvPicPr>
            <a:picLocks noChangeAspect="1"/>
          </p:cNvPicPr>
          <p:nvPr/>
        </p:nvPicPr>
        <p:blipFill>
          <a:blip r:embed="rId3" cstate="print"/>
          <a:srcRect/>
          <a:stretch>
            <a:fillRect/>
          </a:stretch>
        </p:blipFill>
        <p:spPr bwMode="auto">
          <a:xfrm>
            <a:off x="3962400" y="2819400"/>
            <a:ext cx="1981200"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Grp="1" noChangeArrowheads="1"/>
          </p:cNvSpPr>
          <p:nvPr>
            <p:ph type="title"/>
          </p:nvPr>
        </p:nvSpPr>
        <p:spPr>
          <a:xfrm>
            <a:off x="-429490" y="-259082"/>
            <a:ext cx="8229600" cy="1143000"/>
          </a:xfrm>
        </p:spPr>
        <p:txBody>
          <a:bodyPr/>
          <a:lstStyle/>
          <a:p>
            <a:pPr eaLnBrk="1" hangingPunct="1"/>
            <a:r>
              <a:rPr lang="en-US" smtClean="0"/>
              <a:t>Chloroplasts</a:t>
            </a:r>
          </a:p>
        </p:txBody>
      </p:sp>
      <p:sp>
        <p:nvSpPr>
          <p:cNvPr id="51203" name="Rectangle 5"/>
          <p:cNvSpPr>
            <a:spLocks noGrp="1" noChangeArrowheads="1"/>
          </p:cNvSpPr>
          <p:nvPr>
            <p:ph idx="1"/>
          </p:nvPr>
        </p:nvSpPr>
        <p:spPr>
          <a:xfrm>
            <a:off x="227013" y="838200"/>
            <a:ext cx="6326187" cy="5867400"/>
          </a:xfrm>
        </p:spPr>
        <p:txBody>
          <a:bodyPr>
            <a:normAutofit/>
          </a:bodyPr>
          <a:lstStyle/>
          <a:p>
            <a:pPr eaLnBrk="1" hangingPunct="1"/>
            <a:r>
              <a:rPr lang="en-US" b="1" dirty="0" smtClean="0"/>
              <a:t>Chloroplasts</a:t>
            </a:r>
            <a:r>
              <a:rPr lang="en-US" dirty="0" smtClean="0"/>
              <a:t> – perform photosynthesis, make sugars</a:t>
            </a:r>
          </a:p>
          <a:p>
            <a:pPr lvl="1" eaLnBrk="1" hangingPunct="1"/>
            <a:r>
              <a:rPr lang="en-US" dirty="0" smtClean="0"/>
              <a:t>in algae &amp; green plants</a:t>
            </a:r>
          </a:p>
          <a:p>
            <a:pPr lvl="1" eaLnBrk="1" hangingPunct="1"/>
            <a:r>
              <a:rPr lang="en-US" dirty="0" smtClean="0"/>
              <a:t>structure:</a:t>
            </a:r>
          </a:p>
          <a:p>
            <a:pPr lvl="2" eaLnBrk="1" hangingPunct="1"/>
            <a:r>
              <a:rPr lang="en-US" b="1" dirty="0" smtClean="0"/>
              <a:t>outer membrane</a:t>
            </a:r>
          </a:p>
          <a:p>
            <a:pPr lvl="2" eaLnBrk="1" hangingPunct="1"/>
            <a:r>
              <a:rPr lang="en-US" b="1" dirty="0" smtClean="0"/>
              <a:t>inner membrane</a:t>
            </a:r>
          </a:p>
          <a:p>
            <a:pPr lvl="2" eaLnBrk="1" hangingPunct="1"/>
            <a:r>
              <a:rPr lang="en-US" dirty="0" smtClean="0"/>
              <a:t>semifluid </a:t>
            </a:r>
            <a:r>
              <a:rPr lang="en-US" b="1" dirty="0" smtClean="0"/>
              <a:t>stroma</a:t>
            </a:r>
            <a:r>
              <a:rPr lang="en-US" dirty="0" smtClean="0"/>
              <a:t> within inner membrane</a:t>
            </a:r>
          </a:p>
          <a:p>
            <a:pPr lvl="3" eaLnBrk="1" hangingPunct="1"/>
            <a:r>
              <a:rPr lang="en-US" dirty="0" smtClean="0"/>
              <a:t>contains enzymes for sugar production</a:t>
            </a:r>
          </a:p>
          <a:p>
            <a:pPr lvl="2" eaLnBrk="1" hangingPunct="1"/>
            <a:r>
              <a:rPr lang="en-US" b="1" dirty="0" smtClean="0"/>
              <a:t>grana</a:t>
            </a:r>
            <a:r>
              <a:rPr lang="en-US" dirty="0" smtClean="0"/>
              <a:t> – stacks of </a:t>
            </a:r>
            <a:r>
              <a:rPr lang="en-US" b="1" dirty="0" smtClean="0"/>
              <a:t>thylakoids</a:t>
            </a:r>
          </a:p>
          <a:p>
            <a:pPr lvl="3" eaLnBrk="1" hangingPunct="1"/>
            <a:r>
              <a:rPr lang="en-US" dirty="0" smtClean="0"/>
              <a:t>flattened membrane sacs</a:t>
            </a:r>
          </a:p>
          <a:p>
            <a:pPr lvl="3" eaLnBrk="1" hangingPunct="1"/>
            <a:r>
              <a:rPr lang="en-US" dirty="0" smtClean="0"/>
              <a:t>contain chlorophyll pigments</a:t>
            </a:r>
          </a:p>
          <a:p>
            <a:pPr lvl="4" eaLnBrk="1" hangingPunct="1"/>
            <a:r>
              <a:rPr lang="en-US" dirty="0" smtClean="0"/>
              <a:t>capture light energy</a:t>
            </a:r>
          </a:p>
        </p:txBody>
      </p:sp>
      <p:pic>
        <p:nvPicPr>
          <p:cNvPr id="6" name="Picture Placeholder 1" descr="OSC_Microbio_03_04_Chloroplas.jpg"/>
          <p:cNvPicPr>
            <a:picLocks noChangeAspect="1"/>
          </p:cNvPicPr>
          <p:nvPr/>
        </p:nvPicPr>
        <p:blipFill>
          <a:blip r:embed="rId3">
            <a:extLst>
              <a:ext uri="{28A0092B-C50C-407E-A947-70E740481C1C}">
                <a14:useLocalDpi xmlns:a14="http://schemas.microsoft.com/office/drawing/2010/main" val="0"/>
              </a:ext>
            </a:extLst>
          </a:blip>
          <a:srcRect l="-30429" r="-30429"/>
          <a:stretch>
            <a:fillRect/>
          </a:stretch>
        </p:blipFill>
        <p:spPr>
          <a:xfrm>
            <a:off x="4301836" y="1828800"/>
            <a:ext cx="5638800" cy="2447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0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0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6"/>
          <p:cNvSpPr>
            <a:spLocks noGrp="1" noChangeArrowheads="1"/>
          </p:cNvSpPr>
          <p:nvPr>
            <p:ph type="title"/>
          </p:nvPr>
        </p:nvSpPr>
        <p:spPr>
          <a:xfrm>
            <a:off x="-392185" y="-152400"/>
            <a:ext cx="8229600" cy="1143000"/>
          </a:xfrm>
        </p:spPr>
        <p:txBody>
          <a:bodyPr/>
          <a:lstStyle/>
          <a:p>
            <a:pPr eaLnBrk="1" hangingPunct="1"/>
            <a:r>
              <a:rPr lang="en-US" smtClean="0"/>
              <a:t>Evolution of Eukaryotes</a:t>
            </a:r>
          </a:p>
        </p:txBody>
      </p:sp>
      <p:sp>
        <p:nvSpPr>
          <p:cNvPr id="54276" name="Content Placeholder 4"/>
          <p:cNvSpPr>
            <a:spLocks noGrp="1"/>
          </p:cNvSpPr>
          <p:nvPr>
            <p:ph idx="1"/>
          </p:nvPr>
        </p:nvSpPr>
        <p:spPr>
          <a:xfrm>
            <a:off x="227013" y="838200"/>
            <a:ext cx="4725987" cy="6019800"/>
          </a:xfrm>
        </p:spPr>
        <p:txBody>
          <a:bodyPr>
            <a:normAutofit fontScale="92500" lnSpcReduction="20000"/>
          </a:bodyPr>
          <a:lstStyle/>
          <a:p>
            <a:pPr eaLnBrk="1" hangingPunct="1"/>
            <a:r>
              <a:rPr lang="en-US" smtClean="0"/>
              <a:t>Eukaryotic cells evolved from prokaryotic cells 2.5 billion years ago</a:t>
            </a:r>
          </a:p>
          <a:p>
            <a:pPr eaLnBrk="1" hangingPunct="1"/>
            <a:r>
              <a:rPr lang="en-US" b="1" smtClean="0"/>
              <a:t>Theory of endosymbiosis</a:t>
            </a:r>
            <a:endParaRPr lang="en-US" smtClean="0"/>
          </a:p>
          <a:p>
            <a:pPr lvl="1" eaLnBrk="1" hangingPunct="1"/>
            <a:r>
              <a:rPr lang="en-US" smtClean="0"/>
              <a:t>larger bacteria cells lost cell walls &amp; engulfed smaller aerobic (or photosynthetic) bacterial cells</a:t>
            </a:r>
          </a:p>
          <a:p>
            <a:pPr lvl="1" eaLnBrk="1" hangingPunct="1"/>
            <a:r>
              <a:rPr lang="en-US" smtClean="0"/>
              <a:t>host supplied nutrients, endosymbiont supplied energy or glucose</a:t>
            </a:r>
          </a:p>
          <a:p>
            <a:pPr lvl="1" eaLnBrk="1" hangingPunct="1"/>
            <a:r>
              <a:rPr lang="en-US" smtClean="0"/>
              <a:t>eukaryotic flagella &amp; cilia may have been free-living spirochetes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7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20782" y="-304800"/>
            <a:ext cx="8229600" cy="1143000"/>
          </a:xfrm>
        </p:spPr>
        <p:txBody>
          <a:bodyPr/>
          <a:lstStyle/>
          <a:p>
            <a:r>
              <a:rPr lang="en-US" smtClean="0"/>
              <a:t>Evolution of Eukaryotes</a:t>
            </a:r>
          </a:p>
        </p:txBody>
      </p:sp>
      <p:sp>
        <p:nvSpPr>
          <p:cNvPr id="32772" name="Rectangle 3"/>
          <p:cNvSpPr>
            <a:spLocks noGrp="1" noChangeArrowheads="1"/>
          </p:cNvSpPr>
          <p:nvPr>
            <p:ph idx="1"/>
          </p:nvPr>
        </p:nvSpPr>
        <p:spPr>
          <a:xfrm>
            <a:off x="227013" y="838200"/>
            <a:ext cx="8916987" cy="3124200"/>
          </a:xfrm>
        </p:spPr>
        <p:txBody>
          <a:bodyPr>
            <a:normAutofit fontScale="92500" lnSpcReduction="10000"/>
          </a:bodyPr>
          <a:lstStyle/>
          <a:p>
            <a:r>
              <a:rPr lang="en-US" smtClean="0"/>
              <a:t>Evidence for endosymbiosis: mitochondria &amp; chloroplasts…</a:t>
            </a:r>
          </a:p>
          <a:p>
            <a:pPr lvl="1"/>
            <a:r>
              <a:rPr lang="en-US" smtClean="0"/>
              <a:t>resemble bacteria in size &amp; shape</a:t>
            </a:r>
          </a:p>
          <a:p>
            <a:pPr lvl="1"/>
            <a:r>
              <a:rPr lang="en-US" smtClean="0"/>
              <a:t>reproduce independently of host cell, using binary fission</a:t>
            </a:r>
          </a:p>
          <a:p>
            <a:pPr lvl="1"/>
            <a:r>
              <a:rPr lang="en-US" smtClean="0"/>
              <a:t>contain circular DNA</a:t>
            </a:r>
          </a:p>
          <a:p>
            <a:pPr lvl="1"/>
            <a:r>
              <a:rPr lang="en-US" smtClean="0"/>
              <a:t>have ribosomes &amp; do protein synthesis like bacteria</a:t>
            </a:r>
          </a:p>
          <a:p>
            <a:pPr lvl="2"/>
            <a:r>
              <a:rPr lang="en-US" smtClean="0"/>
              <a:t>antibiotics that inhibit protein synthesis in bacteria do so also in mitochondria &amp; chloroplasts</a:t>
            </a:r>
          </a:p>
        </p:txBody>
      </p:sp>
      <p:pic>
        <p:nvPicPr>
          <p:cNvPr id="6" name="Picture Placeholder 1" descr="OSC_Microbio_03_02_Endosymbio.jpg"/>
          <p:cNvPicPr>
            <a:picLocks noChangeAspect="1"/>
          </p:cNvPicPr>
          <p:nvPr/>
        </p:nvPicPr>
        <p:blipFill>
          <a:blip r:embed="rId3" cstate="print">
            <a:extLst>
              <a:ext uri="{28A0092B-C50C-407E-A947-70E740481C1C}">
                <a14:useLocalDpi xmlns:a14="http://schemas.microsoft.com/office/drawing/2010/main" val="0"/>
              </a:ext>
            </a:extLst>
          </a:blip>
          <a:srcRect l="-14856" r="-14856"/>
          <a:stretch>
            <a:fillRect/>
          </a:stretch>
        </p:blipFill>
        <p:spPr>
          <a:xfrm>
            <a:off x="1143000" y="3962400"/>
            <a:ext cx="5971600" cy="2592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53536"/>
            <a:ext cx="8229600" cy="1143000"/>
          </a:xfrm>
        </p:spPr>
        <p:txBody>
          <a:bodyPr/>
          <a:lstStyle/>
          <a:p>
            <a:pPr marL="54864" eaLnBrk="1" fontAlgn="auto" hangingPunct="1">
              <a:spcAft>
                <a:spcPts val="0"/>
              </a:spcAft>
              <a:defRPr/>
            </a:pPr>
            <a:r>
              <a:rPr lang="en-US" altLang="en-US" smtClean="0">
                <a:solidFill>
                  <a:schemeClr val="tx2">
                    <a:tint val="100000"/>
                    <a:shade val="90000"/>
                    <a:satMod val="250000"/>
                    <a:alpha val="100000"/>
                  </a:schemeClr>
                </a:solidFill>
              </a:rPr>
              <a:t>The new belief</a:t>
            </a:r>
          </a:p>
        </p:txBody>
      </p:sp>
      <p:sp>
        <p:nvSpPr>
          <p:cNvPr id="61443" name="Content Placeholder 2"/>
          <p:cNvSpPr>
            <a:spLocks noGrp="1"/>
          </p:cNvSpPr>
          <p:nvPr>
            <p:ph idx="1"/>
          </p:nvPr>
        </p:nvSpPr>
        <p:spPr/>
        <p:txBody>
          <a:bodyPr/>
          <a:lstStyle/>
          <a:p>
            <a:pPr eaLnBrk="1" hangingPunct="1"/>
            <a:r>
              <a:rPr lang="en-US" altLang="en-US" b="1" smtClean="0"/>
              <a:t>Biogenesis</a:t>
            </a:r>
            <a:r>
              <a:rPr lang="en-US" altLang="en-US" smtClean="0"/>
              <a:t> – hypothesis that living organisms arise from preexisting life</a:t>
            </a:r>
          </a:p>
          <a:p>
            <a:pPr lvl="1" eaLnBrk="1" hangingPunct="1"/>
            <a:r>
              <a:rPr lang="en-US" altLang="en-US" smtClean="0"/>
              <a:t>1858: Rudolph Virchow</a:t>
            </a:r>
          </a:p>
          <a:p>
            <a:pPr eaLnBrk="1" hangingPunct="1"/>
            <a:endParaRPr lang="en-US" altLang="en-US" smtClean="0"/>
          </a:p>
        </p:txBody>
      </p:sp>
      <p:pic>
        <p:nvPicPr>
          <p:cNvPr id="4" name="Picture Placeholder 1" descr="OSC_Microbio_03_02_VirchowRem.jpg"/>
          <p:cNvPicPr>
            <a:picLocks noChangeAspect="1"/>
          </p:cNvPicPr>
          <p:nvPr/>
        </p:nvPicPr>
        <p:blipFill rotWithShape="1">
          <a:blip r:embed="rId3">
            <a:extLst>
              <a:ext uri="{28A0092B-C50C-407E-A947-70E740481C1C}">
                <a14:useLocalDpi xmlns:a14="http://schemas.microsoft.com/office/drawing/2010/main" val="0"/>
              </a:ext>
            </a:extLst>
          </a:blip>
          <a:srcRect r="59288" b="8962"/>
          <a:stretch/>
        </p:blipFill>
        <p:spPr>
          <a:xfrm>
            <a:off x="5486400" y="2590800"/>
            <a:ext cx="2327563" cy="3186378"/>
          </a:xfrm>
          <a:prstGeom prst="rect">
            <a:avLst/>
          </a:prstGeom>
        </p:spPr>
      </p:pic>
    </p:spTree>
    <p:extLst>
      <p:ext uri="{BB962C8B-B14F-4D97-AF65-F5344CB8AC3E}">
        <p14:creationId xmlns:p14="http://schemas.microsoft.com/office/powerpoint/2010/main" val="633603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53536"/>
            <a:ext cx="8229600" cy="1143000"/>
          </a:xfrm>
        </p:spPr>
        <p:txBody>
          <a:bodyPr/>
          <a:lstStyle/>
          <a:p>
            <a:pPr marL="54864" eaLnBrk="1" fontAlgn="auto" hangingPunct="1">
              <a:spcAft>
                <a:spcPts val="0"/>
              </a:spcAft>
              <a:defRPr/>
            </a:pPr>
            <a:r>
              <a:rPr lang="en-US" altLang="en-US" smtClean="0">
                <a:solidFill>
                  <a:schemeClr val="tx2">
                    <a:tint val="100000"/>
                    <a:shade val="90000"/>
                    <a:satMod val="250000"/>
                    <a:alpha val="100000"/>
                  </a:schemeClr>
                </a:solidFill>
              </a:rPr>
              <a:t>The Germ Theory of Disease</a:t>
            </a:r>
          </a:p>
        </p:txBody>
      </p:sp>
      <p:sp>
        <p:nvSpPr>
          <p:cNvPr id="63491" name="Content Placeholder 2"/>
          <p:cNvSpPr>
            <a:spLocks noGrp="1"/>
          </p:cNvSpPr>
          <p:nvPr>
            <p:ph idx="1"/>
          </p:nvPr>
        </p:nvSpPr>
        <p:spPr>
          <a:xfrm>
            <a:off x="0" y="1290638"/>
            <a:ext cx="8683625" cy="5210175"/>
          </a:xfrm>
        </p:spPr>
        <p:txBody>
          <a:bodyPr/>
          <a:lstStyle/>
          <a:p>
            <a:pPr eaLnBrk="1" hangingPunct="1"/>
            <a:r>
              <a:rPr lang="en-US" altLang="en-US" b="1" smtClean="0"/>
              <a:t>Germ theory of disease</a:t>
            </a:r>
            <a:r>
              <a:rPr lang="en-US" altLang="en-US" smtClean="0"/>
              <a:t> – microorganisms cause disease</a:t>
            </a:r>
          </a:p>
          <a:p>
            <a:pPr lvl="1" eaLnBrk="1" hangingPunct="1"/>
            <a:r>
              <a:rPr lang="en-US" altLang="en-US" smtClean="0"/>
              <a:t>not demons or punishment from God</a:t>
            </a:r>
          </a:p>
          <a:p>
            <a:pPr lvl="1" eaLnBrk="1" hangingPunct="1">
              <a:buFont typeface="Wingdings" pitchFamily="2" charset="2"/>
              <a:buNone/>
            </a:pPr>
            <a:endParaRPr lang="en-US" altLang="en-US" smtClean="0"/>
          </a:p>
          <a:p>
            <a:pPr eaLnBrk="1" hangingPunct="1"/>
            <a:r>
              <a:rPr lang="en-US" altLang="en-US" smtClean="0"/>
              <a:t>1835: Agostino Bassi showed that a silkworm disease was caused by a fungus</a:t>
            </a:r>
          </a:p>
          <a:p>
            <a:pPr eaLnBrk="1" hangingPunct="1"/>
            <a:endParaRPr lang="en-US" altLang="en-US" smtClean="0"/>
          </a:p>
          <a:p>
            <a:pPr eaLnBrk="1" hangingPunct="1"/>
            <a:r>
              <a:rPr lang="en-US" altLang="en-US" smtClean="0"/>
              <a:t>1865: Pasteur believed that another silkworm disease was caused by a protozoan</a:t>
            </a:r>
          </a:p>
          <a:p>
            <a:pPr eaLnBrk="1" hangingPunct="1"/>
            <a:endParaRPr lang="en-US" altLang="en-US" smtClean="0"/>
          </a:p>
        </p:txBody>
      </p:sp>
      <p:pic>
        <p:nvPicPr>
          <p:cNvPr id="2" name="522B650.wav">
            <a:hlinkClick r:id="" action="ppaction://media"/>
          </p:cNvPr>
          <p:cNvPicPr>
            <a:picLocks noChangeAspect="1"/>
          </p:cNvPicPr>
          <p:nvPr>
            <a:wavAudioFile r:embed="rId1" name="522BB9FD.wav"/>
          </p:nvPr>
        </p:nvPicPr>
        <p:blipFill>
          <a:blip r:embed="rId4">
            <a:extLst>
              <a:ext uri="{28A0092B-C50C-407E-A947-70E740481C1C}">
                <a14:useLocalDpi xmlns:a14="http://schemas.microsoft.com/office/drawing/2010/main" val="0"/>
              </a:ext>
            </a:extLst>
          </a:blip>
          <a:srcRect/>
          <a:stretch>
            <a:fillRect/>
          </a:stretch>
        </p:blipFill>
        <p:spPr bwMode="auto">
          <a:xfrm>
            <a:off x="7500217" y="4343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262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9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p:cNvSpPr>
          <p:nvPr>
            <p:ph type="title"/>
          </p:nvPr>
        </p:nvSpPr>
        <p:spPr>
          <a:xfrm>
            <a:off x="457200" y="253536"/>
            <a:ext cx="8229600" cy="1143000"/>
          </a:xfrm>
        </p:spPr>
        <p:txBody>
          <a:bodyPr/>
          <a:lstStyle/>
          <a:p>
            <a:pPr marL="54864" eaLnBrk="1" fontAlgn="auto" hangingPunct="1">
              <a:spcAft>
                <a:spcPts val="0"/>
              </a:spcAft>
              <a:defRPr/>
            </a:pPr>
            <a:r>
              <a:rPr lang="en-US" altLang="en-US" smtClean="0">
                <a:solidFill>
                  <a:schemeClr val="tx2">
                    <a:tint val="100000"/>
                    <a:shade val="90000"/>
                    <a:satMod val="250000"/>
                    <a:alpha val="100000"/>
                  </a:schemeClr>
                </a:solidFill>
              </a:rPr>
              <a:t>The Germ Theory of Disease</a:t>
            </a:r>
          </a:p>
        </p:txBody>
      </p:sp>
      <p:sp>
        <p:nvSpPr>
          <p:cNvPr id="59395" name="Rectangle 5"/>
          <p:cNvSpPr>
            <a:spLocks noGrp="1"/>
          </p:cNvSpPr>
          <p:nvPr>
            <p:ph idx="1"/>
          </p:nvPr>
        </p:nvSpPr>
        <p:spPr>
          <a:xfrm>
            <a:off x="227013" y="1358900"/>
            <a:ext cx="5868987" cy="6019800"/>
          </a:xfrm>
        </p:spPr>
        <p:txBody>
          <a:bodyPr/>
          <a:lstStyle/>
          <a:p>
            <a:pPr eaLnBrk="1" hangingPunct="1"/>
            <a:r>
              <a:rPr lang="en-US" altLang="en-US" smtClean="0"/>
              <a:t>1840s: Ignaz Semmelweis</a:t>
            </a:r>
          </a:p>
          <a:p>
            <a:pPr lvl="1" eaLnBrk="1" hangingPunct="1"/>
            <a:r>
              <a:rPr lang="en-US" altLang="en-US" smtClean="0"/>
              <a:t>hand washing prevented puerperal fever in OB patients</a:t>
            </a:r>
          </a:p>
          <a:p>
            <a:pPr eaLnBrk="1" hangingPunct="1"/>
            <a:r>
              <a:rPr lang="en-US" altLang="en-US" smtClean="0"/>
              <a:t>1860s: Joseph Lister </a:t>
            </a:r>
          </a:p>
          <a:p>
            <a:pPr lvl="1" eaLnBrk="1" hangingPunct="1"/>
            <a:r>
              <a:rPr lang="en-US" altLang="en-US" smtClean="0"/>
              <a:t>chemical disinfectant prevented surgical wound infection</a:t>
            </a:r>
          </a:p>
          <a:p>
            <a:pPr eaLnBrk="1" hangingPunct="1"/>
            <a:r>
              <a:rPr lang="en-US" altLang="en-US" smtClean="0"/>
              <a:t>1876: </a:t>
            </a:r>
            <a:r>
              <a:rPr lang="en-US" altLang="en-US" b="1" smtClean="0"/>
              <a:t>Robert Koch</a:t>
            </a:r>
          </a:p>
          <a:p>
            <a:pPr lvl="1" eaLnBrk="1" hangingPunct="1"/>
            <a:r>
              <a:rPr lang="en-US" altLang="en-US" smtClean="0"/>
              <a:t>bacterium causes anthrax</a:t>
            </a:r>
          </a:p>
        </p:txBody>
      </p:sp>
      <p:sp>
        <p:nvSpPr>
          <p:cNvPr id="64519" name="TextBox 7"/>
          <p:cNvSpPr txBox="1">
            <a:spLocks noChangeArrowheads="1"/>
          </p:cNvSpPr>
          <p:nvPr/>
        </p:nvSpPr>
        <p:spPr bwMode="auto">
          <a:xfrm>
            <a:off x="0" y="6488113"/>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eaLnBrk="1" hangingPunct="1">
              <a:buClrTx/>
              <a:buSzTx/>
              <a:buFontTx/>
              <a:buNone/>
            </a:pPr>
            <a:r>
              <a:rPr lang="en-US" altLang="en-US" sz="1800" b="1">
                <a:latin typeface="Arial" charset="0"/>
              </a:rPr>
              <a:t>V</a:t>
            </a:r>
          </a:p>
        </p:txBody>
      </p:sp>
      <p:pic>
        <p:nvPicPr>
          <p:cNvPr id="8" name="Picture Placeholder 1" descr="OSC_Microbio_03_02_Semmelweis.jpg"/>
          <p:cNvPicPr>
            <a:picLocks noChangeAspect="1"/>
          </p:cNvPicPr>
          <p:nvPr/>
        </p:nvPicPr>
        <p:blipFill>
          <a:blip r:embed="rId3" cstate="print">
            <a:extLst>
              <a:ext uri="{28A0092B-C50C-407E-A947-70E740481C1C}">
                <a14:useLocalDpi xmlns:a14="http://schemas.microsoft.com/office/drawing/2010/main" val="0"/>
              </a:ext>
            </a:extLst>
          </a:blip>
          <a:srcRect t="-5542" b="-5542"/>
          <a:stretch>
            <a:fillRect/>
          </a:stretch>
        </p:blipFill>
        <p:spPr>
          <a:xfrm>
            <a:off x="5817597" y="1524000"/>
            <a:ext cx="1269279" cy="1654560"/>
          </a:xfrm>
          <a:prstGeom prst="rect">
            <a:avLst/>
          </a:prstGeom>
        </p:spPr>
      </p:pic>
      <p:pic>
        <p:nvPicPr>
          <p:cNvPr id="9" name="Picture Placeholder 1" descr="OSC_Microbio_03_02_ListerKoch.jpg"/>
          <p:cNvPicPr>
            <a:picLocks noChangeAspect="1"/>
          </p:cNvPicPr>
          <p:nvPr/>
        </p:nvPicPr>
        <p:blipFill rotWithShape="1">
          <a:blip r:embed="rId4">
            <a:extLst>
              <a:ext uri="{28A0092B-C50C-407E-A947-70E740481C1C}">
                <a14:useLocalDpi xmlns:a14="http://schemas.microsoft.com/office/drawing/2010/main" val="0"/>
              </a:ext>
            </a:extLst>
          </a:blip>
          <a:srcRect l="-890" r="56193" b="13114"/>
          <a:stretch/>
        </p:blipFill>
        <p:spPr>
          <a:xfrm>
            <a:off x="7239000" y="3164705"/>
            <a:ext cx="1524553" cy="1974273"/>
          </a:xfrm>
          <a:prstGeom prst="rect">
            <a:avLst/>
          </a:prstGeom>
        </p:spPr>
      </p:pic>
      <p:pic>
        <p:nvPicPr>
          <p:cNvPr id="10" name="Picture Placeholder 1" descr="OSC_Microbio_03_02_ListerKoch.jpg"/>
          <p:cNvPicPr>
            <a:picLocks noChangeAspect="1"/>
          </p:cNvPicPr>
          <p:nvPr/>
        </p:nvPicPr>
        <p:blipFill rotWithShape="1">
          <a:blip r:embed="rId4">
            <a:extLst>
              <a:ext uri="{28A0092B-C50C-407E-A947-70E740481C1C}">
                <a14:useLocalDpi xmlns:a14="http://schemas.microsoft.com/office/drawing/2010/main" val="0"/>
              </a:ext>
            </a:extLst>
          </a:blip>
          <a:srcRect l="54224" r="547" b="10546"/>
          <a:stretch/>
        </p:blipFill>
        <p:spPr>
          <a:xfrm>
            <a:off x="5345185" y="4542435"/>
            <a:ext cx="1741691" cy="2294783"/>
          </a:xfrm>
          <a:prstGeom prst="rect">
            <a:avLst/>
          </a:prstGeom>
        </p:spPr>
      </p:pic>
    </p:spTree>
    <p:extLst>
      <p:ext uri="{BB962C8B-B14F-4D97-AF65-F5344CB8AC3E}">
        <p14:creationId xmlns:p14="http://schemas.microsoft.com/office/powerpoint/2010/main" val="3512751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939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TotalTime>
  <Words>3706</Words>
  <Application>Microsoft Office PowerPoint</Application>
  <PresentationFormat>On-screen Show (4:3)</PresentationFormat>
  <Paragraphs>492</Paragraphs>
  <Slides>63</Slides>
  <Notes>60</Notes>
  <HiddenSlides>0</HiddenSlides>
  <MMClips>13</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Tortora</vt:lpstr>
      <vt:lpstr>Foundry</vt:lpstr>
      <vt:lpstr>Chapter 3</vt:lpstr>
      <vt:lpstr>The Debate over Spontaneous Generation</vt:lpstr>
      <vt:lpstr>The Debate over Spontaneous Generation</vt:lpstr>
      <vt:lpstr>PowerPoint Presentation</vt:lpstr>
      <vt:lpstr>Louis Pasteur</vt:lpstr>
      <vt:lpstr>PowerPoint Presentation</vt:lpstr>
      <vt:lpstr>The new belief</vt:lpstr>
      <vt:lpstr>The Germ Theory of Disease</vt:lpstr>
      <vt:lpstr>The Germ Theory of Disease</vt:lpstr>
      <vt:lpstr>Prokaryotic Cells: Shapes</vt:lpstr>
      <vt:lpstr>Figure 3.13</vt:lpstr>
      <vt:lpstr>Common Arrangements</vt:lpstr>
      <vt:lpstr>Arrangements of Bacillus</vt:lpstr>
      <vt:lpstr>Structure of a Prokaryotic Cell</vt:lpstr>
      <vt:lpstr>The Cell Wall</vt:lpstr>
      <vt:lpstr>The Cell Wall</vt:lpstr>
      <vt:lpstr>Gram-Positive Cell Walls</vt:lpstr>
      <vt:lpstr>Gram-Negative Cell Walls</vt:lpstr>
      <vt:lpstr>Gram-Negative Cell Walls</vt:lpstr>
      <vt:lpstr>Damage to the Cell Wall</vt:lpstr>
      <vt:lpstr>Plasma Membrane</vt:lpstr>
      <vt:lpstr>The Plasma Membrane – Structure</vt:lpstr>
      <vt:lpstr>The Plasma Membrane – Function</vt:lpstr>
      <vt:lpstr>Movement of Materials Across Membranes</vt:lpstr>
      <vt:lpstr>Movement of Materials Across Membranes</vt:lpstr>
      <vt:lpstr>Movement of Materials Across Membranes</vt:lpstr>
      <vt:lpstr>Movement of Materials Across Membranes</vt:lpstr>
      <vt:lpstr>The Principle of Osmosis</vt:lpstr>
      <vt:lpstr>Movement of Materials across Membranes</vt:lpstr>
      <vt:lpstr>Cytoplasm</vt:lpstr>
      <vt:lpstr>The Nucleoid Region</vt:lpstr>
      <vt:lpstr>Ribosomes</vt:lpstr>
      <vt:lpstr>Endospores</vt:lpstr>
      <vt:lpstr>Outside the Cell Wall: Glycocalyx</vt:lpstr>
      <vt:lpstr>Outside the Cell Wall: Flagella</vt:lpstr>
      <vt:lpstr>Motile Cells</vt:lpstr>
      <vt:lpstr>Outside the Cell Wall: Axial Filaments</vt:lpstr>
      <vt:lpstr>Outside the Cell Wall: Fimbriae and Pili</vt:lpstr>
      <vt:lpstr>Outside the Cell Wall: Fimbriae and Pili</vt:lpstr>
      <vt:lpstr>Structure of a Eukaryotic Cell</vt:lpstr>
      <vt:lpstr>The Plasma Membrane</vt:lpstr>
      <vt:lpstr>Figure 3.52</vt:lpstr>
      <vt:lpstr>The Cell Wall</vt:lpstr>
      <vt:lpstr>The Glycocalyx</vt:lpstr>
      <vt:lpstr>Flagella and Cilia</vt:lpstr>
      <vt:lpstr>Cytoplasm</vt:lpstr>
      <vt:lpstr>Nucleus</vt:lpstr>
      <vt:lpstr>DNA</vt:lpstr>
      <vt:lpstr>Chromosomes</vt:lpstr>
      <vt:lpstr>Ribosomes</vt:lpstr>
      <vt:lpstr>Endoplasmic Reticulum</vt:lpstr>
      <vt:lpstr>Endoplasmic Reticulum</vt:lpstr>
      <vt:lpstr>Golgi Complex</vt:lpstr>
      <vt:lpstr>Golgi Complex</vt:lpstr>
      <vt:lpstr>Vacuoles</vt:lpstr>
      <vt:lpstr>Lysosomes</vt:lpstr>
      <vt:lpstr>Peroxisomes</vt:lpstr>
      <vt:lpstr>Centrosomes</vt:lpstr>
      <vt:lpstr>Mitochondria</vt:lpstr>
      <vt:lpstr>Mitochondria</vt:lpstr>
      <vt:lpstr>Chloroplasts</vt:lpstr>
      <vt:lpstr>Evolution of Eukaryotes</vt:lpstr>
      <vt:lpstr>Evolution of Eukaryotes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dc:title>
  <dc:creator>Bonnie</dc:creator>
  <cp:lastModifiedBy>joseph</cp:lastModifiedBy>
  <cp:revision>145</cp:revision>
  <dcterms:created xsi:type="dcterms:W3CDTF">2012-12-23T20:57:28Z</dcterms:created>
  <dcterms:modified xsi:type="dcterms:W3CDTF">2017-09-10T14:20:39Z</dcterms:modified>
</cp:coreProperties>
</file>