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97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301" r:id="rId30"/>
    <p:sldId id="302" r:id="rId31"/>
    <p:sldId id="29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ABEA5-3FA9-492E-A67D-02A29D55A394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3F95A-7548-4F1A-86AD-268FC1E99E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81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Calibri" pitchFamily="1" charset="0"/>
            </a:endParaRPr>
          </a:p>
          <a:p>
            <a:pPr eaLnBrk="1" hangingPunct="1"/>
            <a:endParaRPr lang="en-US" dirty="0" smtClean="0">
              <a:latin typeface="Calibri" pitchFamily="34" charset="0"/>
            </a:endParaRPr>
          </a:p>
        </p:txBody>
      </p:sp>
      <p:sp>
        <p:nvSpPr>
          <p:cNvPr id="737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96FE68-F6FB-473D-AF68-D71B6CD87FD3}" type="slidenum">
              <a:rPr lang="en-US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pPr algn="r"/>
              <a:t>1</a:t>
            </a:fld>
            <a:endParaRPr lang="en-US" sz="12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visual.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8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1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A421C2-CE02-4BE7-9A85-C64DBEA02861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Be</a:t>
            </a:r>
            <a:r>
              <a:rPr lang="en-US" baseline="0" dirty="0" smtClean="0">
                <a:latin typeface="Calibri" pitchFamily="1" charset="0"/>
              </a:rPr>
              <a:t> comfortable with the components of culture medium and why they are needed. We will discuss these further in future labs. You do not need to know Table 6.4.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33122-7AE1-402A-BE2A-66BD91DA1122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1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6BEE8-469B-4727-8AFE-0146243B6C2A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Understand these basic concepts.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05734-559B-464F-BF62-751282EB36D7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Know the definition of </a:t>
            </a:r>
            <a:r>
              <a:rPr lang="en-US" dirty="0" err="1" smtClean="0">
                <a:latin typeface="Calibri" pitchFamily="1" charset="0"/>
              </a:rPr>
              <a:t>capnophiles</a:t>
            </a:r>
            <a:r>
              <a:rPr lang="en-US" dirty="0" smtClean="0">
                <a:latin typeface="Calibri" pitchFamily="1" charset="0"/>
              </a:rPr>
              <a:t> and be</a:t>
            </a:r>
            <a:r>
              <a:rPr lang="en-US" baseline="0" dirty="0" smtClean="0">
                <a:latin typeface="Calibri" pitchFamily="1" charset="0"/>
              </a:rPr>
              <a:t> able to identify the BSL based upon a description of a lab.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B25BD-EB57-4ABD-BCBE-295E5D0A574A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Know the definitions; however,</a:t>
            </a:r>
            <a:r>
              <a:rPr lang="en-US" baseline="0" dirty="0" smtClean="0">
                <a:latin typeface="Calibri" pitchFamily="1" charset="0"/>
              </a:rPr>
              <a:t> you do not need to known the examples.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1A6D27-C5F6-408C-B87E-4DBC92BE9FE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1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DEE2B0-7FA9-42DE-B3BC-62F401E9FD88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Know the content of this slide well.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9D7576-1A87-40F3-BB25-6A24F8B7C1C8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Know</a:t>
            </a:r>
            <a:r>
              <a:rPr lang="en-US" baseline="0" dirty="0" smtClean="0">
                <a:latin typeface="Calibri" pitchFamily="1" charset="0"/>
              </a:rPr>
              <a:t> what </a:t>
            </a:r>
            <a:r>
              <a:rPr lang="en-US" baseline="0" dirty="0" err="1" smtClean="0">
                <a:latin typeface="Calibri" pitchFamily="1" charset="0"/>
              </a:rPr>
              <a:t>lyophilization</a:t>
            </a:r>
            <a:r>
              <a:rPr lang="en-US" baseline="0" dirty="0" smtClean="0">
                <a:latin typeface="Calibri" pitchFamily="1" charset="0"/>
              </a:rPr>
              <a:t> is.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48DF94-2B4C-49D9-96B0-61C7892BC438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understand that microbial growth: increase in cell number, not size</a:t>
            </a:r>
          </a:p>
          <a:p>
            <a:pPr eaLnBrk="1" hangingPunct="1"/>
            <a:endParaRPr lang="en-US" dirty="0" smtClean="0">
              <a:latin typeface="Calibri" pitchFamily="1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AC80F6-569B-4CC5-9F52-83CD495B3BFE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Calibri" pitchFamily="1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12B26-8D30-4A00-94AF-E438BC9AED77}" type="slidenum">
              <a:rPr lang="en-US" smtClean="0">
                <a:ea typeface="ＭＳ Ｐゴシック" pitchFamily="1" charset="-128"/>
              </a:rPr>
              <a:pPr/>
              <a:t>20</a:t>
            </a:fld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Be comfortable with this</a:t>
            </a:r>
            <a:r>
              <a:rPr lang="en-US" baseline="0" dirty="0" smtClean="0">
                <a:latin typeface="Calibri" pitchFamily="1" charset="0"/>
              </a:rPr>
              <a:t> concept.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431943-3E7F-4758-8245-9C0E807851CA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Calibri" pitchFamily="1" charset="0"/>
              </a:rPr>
              <a:t>Please understand this concept and its contrast from binary fission.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EBD1C7-2454-4312-88A7-B0BFA65C8CAA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Understand the definition</a:t>
            </a:r>
            <a:r>
              <a:rPr lang="en-US" baseline="0" dirty="0" smtClean="0">
                <a:latin typeface="Calibri" pitchFamily="1" charset="0"/>
              </a:rPr>
              <a:t> and concept of generation time.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4A2285-26A1-4A39-BAEE-E03AE98C2CFC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Know these stages and be able to identify them on a similar graph.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E8FF0-B04D-426B-B190-C01C23627846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be comfortable describing this</a:t>
            </a:r>
            <a:r>
              <a:rPr lang="en-US" baseline="0" dirty="0" smtClean="0">
                <a:latin typeface="Calibri" pitchFamily="1" charset="0"/>
              </a:rPr>
              <a:t> process.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9C7B6B-C370-4A55-9BDB-530A4ED1049A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Understand this concept.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6A1978-1949-44F7-8F5E-1754A7C591C2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be comfortable with these definitions</a:t>
            </a:r>
            <a:r>
              <a:rPr lang="en-US" baseline="0" dirty="0" smtClean="0">
                <a:latin typeface="Calibri" pitchFamily="1" charset="0"/>
              </a:rPr>
              <a:t> and relative temperature ranges.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2613D9-BFAE-4266-B75B-9B58CDE82CD7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understand these facts</a:t>
            </a:r>
            <a:r>
              <a:rPr lang="en-US" baseline="0" dirty="0" smtClean="0"/>
              <a:t> as they relate to the concepts of refrigeration, freezing and cooking food. Also, be able to explain why someone should choose to store food in a shallow container in a refrigerator. Photo credit: </a:t>
            </a:r>
            <a:r>
              <a:rPr lang="en-US" baseline="0" dirty="0" err="1" smtClean="0"/>
              <a:t>Tortora</a:t>
            </a:r>
            <a:r>
              <a:rPr lang="en-US" baseline="0" dirty="0" smtClean="0"/>
              <a:t> Microbiology text.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3F95A-7548-4F1A-86AD-268FC1E99E5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04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1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37E7F0-59E0-48C4-8CA4-B8780CE4B4E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Understand these</a:t>
            </a:r>
            <a:r>
              <a:rPr lang="en-US" baseline="0" dirty="0" smtClean="0">
                <a:latin typeface="Calibri" pitchFamily="1" charset="0"/>
              </a:rPr>
              <a:t> concepts. Do they sound familiar?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C10E6-FDCD-4724-BDF8-3F20BF6FA562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be able to give examples of what these requirements are needed for.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385E58-3673-4C1B-9295-0366AB9D0E2A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Please know these definitions</a:t>
            </a:r>
            <a:r>
              <a:rPr lang="en-US" baseline="0" dirty="0" smtClean="0">
                <a:latin typeface="Calibri" pitchFamily="1" charset="0"/>
              </a:rPr>
              <a:t> and be able to identify the type of organism present based on the figures above.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F316D9-9B0D-44A2-A3B1-8A6F488650D5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Be comfortable explaining the advantages of biofilms for bacteria and potential concerns for humans,</a:t>
            </a:r>
            <a:r>
              <a:rPr lang="en-US" baseline="0" dirty="0" smtClean="0">
                <a:latin typeface="Calibri" pitchFamily="1" charset="0"/>
              </a:rPr>
              <a:t> etc.</a:t>
            </a:r>
            <a:endParaRPr lang="en-US" dirty="0" smtClean="0">
              <a:latin typeface="Calibri" pitchFamily="1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CD59F8-AC1D-4673-A5EF-5338EF0E163A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ag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11813" y="0"/>
            <a:ext cx="3529012" cy="6858000"/>
          </a:xfrm>
          <a:prstGeom prst="rect">
            <a:avLst/>
          </a:prstGeom>
          <a:solidFill>
            <a:schemeClr val="bg1">
              <a:alpha val="14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/>
              </a:solidFill>
              <a:latin typeface="Arial" charset="0"/>
              <a:ea typeface="ＭＳ Ｐゴシック" pitchFamily="48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50350" cy="136525"/>
          </a:xfrm>
          <a:prstGeom prst="rect">
            <a:avLst/>
          </a:prstGeom>
          <a:solidFill>
            <a:srgbClr val="0073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/>
              </a:solidFill>
              <a:latin typeface="Arial" charset="0"/>
              <a:ea typeface="ＭＳ Ｐゴシック" pitchFamily="48" charset="-128"/>
            </a:endParaRPr>
          </a:p>
        </p:txBody>
      </p:sp>
      <p:sp>
        <p:nvSpPr>
          <p:cNvPr id="300034" name="Title Placeholder 1"/>
          <p:cNvSpPr>
            <a:spLocks noGrp="1"/>
          </p:cNvSpPr>
          <p:nvPr>
            <p:ph type="ctrTitle"/>
          </p:nvPr>
        </p:nvSpPr>
        <p:spPr>
          <a:xfrm>
            <a:off x="5776913" y="1187450"/>
            <a:ext cx="3198812" cy="639763"/>
          </a:xfrm>
        </p:spPr>
        <p:txBody>
          <a:bodyPr/>
          <a:lstStyle>
            <a:lvl1pPr algn="ctr">
              <a:defRPr sz="4000" smtClean="0">
                <a:solidFill>
                  <a:srgbClr val="DA472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00035" name="Text Placeholder 2"/>
          <p:cNvSpPr>
            <a:spLocks noGrp="1"/>
          </p:cNvSpPr>
          <p:nvPr>
            <p:ph type="subTitle" idx="1"/>
          </p:nvPr>
        </p:nvSpPr>
        <p:spPr>
          <a:xfrm>
            <a:off x="5776913" y="2284413"/>
            <a:ext cx="3198812" cy="2101850"/>
          </a:xfrm>
        </p:spPr>
        <p:txBody>
          <a:bodyPr lIns="91440" tIns="45720" rIns="91440" bIns="45720"/>
          <a:lstStyle>
            <a:lvl1pPr marL="0" indent="0" algn="ctr">
              <a:buFont typeface="Wingdings" pitchFamily="48" charset="2"/>
              <a:buNone/>
              <a:defRPr b="1" smtClean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3625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Font typeface="Calibri" pitchFamily="34" charset="0"/>
              <a:buChar char="–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93333F43-3E86-47E4-BFBB-2476D384E1C6}" type="datetime4">
              <a:rPr lang="en-US" smtClean="0"/>
              <a:pPr/>
              <a:t>September 10,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044814" y="683895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287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/>
          <a:lstStyle/>
          <a:p>
            <a:fld id="{93333F43-3E86-47E4-BFBB-2476D384E1C6}" type="datetime4">
              <a:rPr lang="en-US" smtClean="0"/>
              <a:pPr/>
              <a:t>September 10,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16200000">
            <a:off x="8044814" y="683895"/>
            <a:ext cx="131572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28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2B94B-44CA-4EF5-BC7C-03C9B727504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ED94B-0E20-48CC-8606-D924E437881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0"/>
            <a:ext cx="8683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7013" y="838200"/>
            <a:ext cx="86836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09600"/>
            <a:ext cx="9150350" cy="136525"/>
          </a:xfrm>
          <a:prstGeom prst="rect">
            <a:avLst/>
          </a:prstGeom>
          <a:solidFill>
            <a:srgbClr val="0073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/>
              </a:solidFill>
              <a:latin typeface="Arial" charset="0"/>
              <a:ea typeface="ＭＳ Ｐゴシック" pitchFamily="4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8" r:id="rId12"/>
    <p:sldLayoutId id="2147483709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73AE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73A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Wingdings" pitchFamily="1" charset="2"/>
        <a:buChar char="§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Calibri" pitchFamily="1" charset="0"/>
        <a:buChar char="–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Symbol" pitchFamily="1" charset="2"/>
        <a:buChar char=""/>
        <a:defRPr sz="22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Symbol" pitchFamily="1" charset="2"/>
        <a:buChar char="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ts val="600"/>
        </a:spcAft>
        <a:buClr>
          <a:srgbClr val="0073AE"/>
        </a:buClr>
        <a:buFont typeface="Symbol" pitchFamily="1" charset="2"/>
        <a:buChar char="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40.jpg"/><Relationship Id="rId4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gray">
          <a:xfrm>
            <a:off x="5600700" y="0"/>
            <a:ext cx="3543300" cy="6553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1" name="Rectangle 1026"/>
          <p:cNvSpPr>
            <a:spLocks noGrp="1" noChangeArrowheads="1"/>
          </p:cNvSpPr>
          <p:nvPr>
            <p:ph type="ctrTitle" idx="4294967295"/>
          </p:nvPr>
        </p:nvSpPr>
        <p:spPr>
          <a:xfrm>
            <a:off x="5776913" y="1187450"/>
            <a:ext cx="3198812" cy="660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 smtClean="0">
                <a:solidFill>
                  <a:srgbClr val="DA472B"/>
                </a:solidFill>
                <a:latin typeface="Arial" pitchFamily="34" charset="0"/>
              </a:rPr>
              <a:t>Chapter 9</a:t>
            </a:r>
          </a:p>
        </p:txBody>
      </p:sp>
      <p:sp>
        <p:nvSpPr>
          <p:cNvPr id="7172" name="Rectangle 1027"/>
          <p:cNvSpPr>
            <a:spLocks noGrp="1" noChangeArrowheads="1"/>
          </p:cNvSpPr>
          <p:nvPr>
            <p:ph type="subTitle" idx="4294967295"/>
          </p:nvPr>
        </p:nvSpPr>
        <p:spPr>
          <a:xfrm>
            <a:off x="5776913" y="2284413"/>
            <a:ext cx="3198812" cy="210185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b="1" dirty="0" smtClean="0">
                <a:solidFill>
                  <a:schemeClr val="bg1"/>
                </a:solidFill>
              </a:rPr>
              <a:t>Microbial Growth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 algn="ctr" eaLnBrk="1" hangingPunct="1">
              <a:buFont typeface="Wingdings" pitchFamily="2" charset="2"/>
              <a:buNone/>
            </a:pP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7174" name="Rectangle 10"/>
          <p:cNvSpPr>
            <a:spLocks noChangeArrowheads="1"/>
          </p:cNvSpPr>
          <p:nvPr/>
        </p:nvSpPr>
        <p:spPr bwMode="gray">
          <a:xfrm>
            <a:off x="0" y="0"/>
            <a:ext cx="9144000" cy="152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gray">
          <a:xfrm>
            <a:off x="0" y="6553200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152400"/>
            <a:ext cx="4939145" cy="639344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pitchFamily="1" charset="0"/>
              </a:rPr>
              <a:t>Dental Biofilm</a:t>
            </a:r>
          </a:p>
        </p:txBody>
      </p:sp>
      <p:pic>
        <p:nvPicPr>
          <p:cNvPr id="6" name="Picture Placeholder 1" descr="OSC_Microbio_09_05_filmdia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14" r="-14814"/>
          <a:stretch>
            <a:fillRect/>
          </a:stretch>
        </p:blipFill>
        <p:spPr>
          <a:xfrm>
            <a:off x="-304800" y="1295400"/>
            <a:ext cx="10356717" cy="44958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0375" y="3733800"/>
            <a:ext cx="8683625" cy="58674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http://www.chinacatheters.com/images/Central%20Venous%20Cathe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249738"/>
            <a:ext cx="3505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Biofilms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5564187" cy="41148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70% of infections involve biofilms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bacterial or fungal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common on medical devices: catheters, mechanical heart valves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hard to clean: biofilms 1000X more resistant to microbicides</a:t>
            </a:r>
          </a:p>
          <a:p>
            <a:pPr eaLnBrk="1" hangingPunct="1"/>
            <a:r>
              <a:rPr lang="en-US" smtClean="0">
                <a:latin typeface="Calibri" pitchFamily="1" charset="0"/>
              </a:rPr>
              <a:t>Antimicrobials incorporated into surfaces to prevent biofilms</a:t>
            </a:r>
          </a:p>
        </p:txBody>
      </p:sp>
      <p:pic>
        <p:nvPicPr>
          <p:cNvPr id="18441" name="Picture 9" descr="http://www.ansci.wisc.edu/facstaff/Faculty/pages/albrecht/albrecht_web/Programs/microscopy/images/andes%20biofilm%20LM.jpeg"/>
          <p:cNvPicPr>
            <a:picLocks noChangeAspect="1" noChangeArrowheads="1"/>
          </p:cNvPicPr>
          <p:nvPr/>
        </p:nvPicPr>
        <p:blipFill>
          <a:blip r:embed="rId4" cstate="print"/>
          <a:srcRect r="-4253" b="50725"/>
          <a:stretch>
            <a:fillRect/>
          </a:stretch>
        </p:blipFill>
        <p:spPr bwMode="auto">
          <a:xfrm>
            <a:off x="5486400" y="1371600"/>
            <a:ext cx="37369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_06_04_labeled"/>
          <p:cNvPicPr>
            <a:picLocks noChangeAspect="1" noChangeArrowheads="1"/>
          </p:cNvPicPr>
          <p:nvPr/>
        </p:nvPicPr>
        <p:blipFill>
          <a:blip r:embed="rId3" cstate="print"/>
          <a:srcRect l="2785" t="4083" r="3471" b="9824"/>
          <a:stretch>
            <a:fillRect/>
          </a:stretch>
        </p:blipFill>
        <p:spPr bwMode="auto">
          <a:xfrm>
            <a:off x="5257800" y="4519613"/>
            <a:ext cx="38862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 descr="http://images.google.com/url?source=imgres&amp;ct=tbn&amp;q=http://protocolsonline.com/wp-content/gallery/reagents/546px-lbmedium.jpg&amp;usg=AFQjCNF57Y6h9G0pckFnyTjxTJRy1hEK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133600"/>
            <a:ext cx="21336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Culture Media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8916987" cy="601980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Calibri" pitchFamily="1" charset="0"/>
              </a:rPr>
              <a:t>Culture medium</a:t>
            </a:r>
            <a:r>
              <a:rPr lang="en-US" sz="2400" smtClean="0">
                <a:latin typeface="Calibri" pitchFamily="1" charset="0"/>
              </a:rPr>
              <a:t> – nutrient material prepared for microbial growth in lab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needs nutrients, moisture, O</a:t>
            </a:r>
            <a:r>
              <a:rPr lang="en-US" baseline="-25000" smtClean="0">
                <a:latin typeface="Calibri" pitchFamily="1" charset="0"/>
              </a:rPr>
              <a:t>2</a:t>
            </a:r>
            <a:r>
              <a:rPr lang="en-US" smtClean="0">
                <a:latin typeface="Calibri" pitchFamily="1" charset="0"/>
              </a:rPr>
              <a:t>, proper pH &amp; temperature</a:t>
            </a:r>
          </a:p>
          <a:p>
            <a:pPr eaLnBrk="1" hangingPunct="1">
              <a:spcAft>
                <a:spcPct val="0"/>
              </a:spcAft>
            </a:pPr>
            <a:endParaRPr lang="en-US" sz="2400" b="1" smtClean="0">
              <a:latin typeface="Calibri" pitchFamily="1" charset="0"/>
            </a:endParaRPr>
          </a:p>
          <a:p>
            <a:pPr eaLnBrk="1" hangingPunct="1">
              <a:spcAft>
                <a:spcPct val="0"/>
              </a:spcAft>
            </a:pPr>
            <a:r>
              <a:rPr lang="en-US" sz="2400" b="1" smtClean="0">
                <a:latin typeface="Calibri" pitchFamily="1" charset="0"/>
              </a:rPr>
              <a:t>Agar</a:t>
            </a:r>
            <a:r>
              <a:rPr lang="en-US" sz="2400" smtClean="0">
                <a:latin typeface="Calibri" pitchFamily="1" charset="0"/>
              </a:rPr>
              <a:t> – solidifying agent for culture medium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2400" smtClean="0">
                <a:latin typeface="Calibri" pitchFamily="1" charset="0"/>
              </a:rPr>
              <a:t>	(plates, slants, &amp; deeps)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generally not metabolized by microbes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liquefies at 100°C, solidifies at ~40°C</a:t>
            </a:r>
          </a:p>
          <a:p>
            <a:pPr eaLnBrk="1" hangingPunct="1"/>
            <a:r>
              <a:rPr lang="en-US" sz="2400" b="1" smtClean="0">
                <a:latin typeface="Calibri" pitchFamily="1" charset="0"/>
              </a:rPr>
              <a:t>Sterile</a:t>
            </a:r>
            <a:r>
              <a:rPr lang="en-US" sz="2400" smtClean="0">
                <a:latin typeface="Calibri" pitchFamily="1" charset="0"/>
              </a:rPr>
              <a:t> – contains no living microbes</a:t>
            </a:r>
          </a:p>
          <a:p>
            <a:pPr eaLnBrk="1" hangingPunct="1">
              <a:spcAft>
                <a:spcPct val="0"/>
              </a:spcAft>
            </a:pPr>
            <a:r>
              <a:rPr lang="en-US" sz="2400" b="1" smtClean="0">
                <a:latin typeface="Calibri" pitchFamily="1" charset="0"/>
              </a:rPr>
              <a:t>Inoculum</a:t>
            </a:r>
            <a:r>
              <a:rPr lang="en-US" sz="2400" smtClean="0">
                <a:latin typeface="Calibri" pitchFamily="1" charset="0"/>
              </a:rPr>
              <a:t> – microbes introduced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2400" smtClean="0">
                <a:latin typeface="Calibri" pitchFamily="1" charset="0"/>
              </a:rPr>
              <a:t>	to culture medium</a:t>
            </a:r>
          </a:p>
          <a:p>
            <a:pPr eaLnBrk="1" hangingPunct="1">
              <a:spcAft>
                <a:spcPct val="0"/>
              </a:spcAft>
            </a:pPr>
            <a:r>
              <a:rPr lang="en-US" sz="2400" b="1" smtClean="0">
                <a:latin typeface="Calibri" pitchFamily="1" charset="0"/>
              </a:rPr>
              <a:t>Culture</a:t>
            </a:r>
            <a:r>
              <a:rPr lang="en-US" sz="2400" smtClean="0">
                <a:latin typeface="Calibri" pitchFamily="1" charset="0"/>
              </a:rPr>
              <a:t> – microbes growing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z="2400" smtClean="0">
                <a:latin typeface="Calibri" pitchFamily="1" charset="0"/>
              </a:rPr>
              <a:t>	in/on culture medium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dsteele\My Documents\River Valley Community College\Microbiology\textbook\chapter_06\b_jpeg_images_and_tables\a_labeled\table_06_04_labeled.jpg"/>
          <p:cNvPicPr>
            <a:picLocks noChangeAspect="1" noChangeArrowheads="1"/>
          </p:cNvPicPr>
          <p:nvPr/>
        </p:nvPicPr>
        <p:blipFill>
          <a:blip r:embed="rId3" cstate="print"/>
          <a:srcRect l="1932" t="3429" r="3566" b="6801"/>
          <a:stretch>
            <a:fillRect/>
          </a:stretch>
        </p:blipFill>
        <p:spPr bwMode="auto">
          <a:xfrm>
            <a:off x="4419600" y="3916363"/>
            <a:ext cx="4724400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Culture Media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8383587" cy="58674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Complex media</a:t>
            </a:r>
            <a:r>
              <a:rPr lang="en-US" smtClean="0">
                <a:latin typeface="Calibri" pitchFamily="1" charset="0"/>
              </a:rPr>
              <a:t> – extracts &amp; digests of yeasts, meat, &amp;/or plants; exact chemical composition unknown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most energy &amp; nutrients from </a:t>
            </a:r>
            <a:r>
              <a:rPr lang="en-US" b="1" smtClean="0">
                <a:latin typeface="Calibri" pitchFamily="1" charset="0"/>
              </a:rPr>
              <a:t>peptones</a:t>
            </a:r>
            <a:r>
              <a:rPr lang="en-US" smtClean="0">
                <a:latin typeface="Calibri" pitchFamily="1" charset="0"/>
              </a:rPr>
              <a:t> (short amino acid chains)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vitamins &amp; growth factors from meat extract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for most heterotrophic bacteria &amp; fungi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nutrient broth</a:t>
            </a:r>
            <a:r>
              <a:rPr lang="en-US" smtClean="0">
                <a:latin typeface="Calibri" pitchFamily="1" charset="0"/>
              </a:rPr>
              <a:t> – liquid (no agar)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nutrient agar</a:t>
            </a:r>
            <a:r>
              <a:rPr lang="en-US" smtClean="0">
                <a:latin typeface="Calibri" pitchFamily="1" charset="0"/>
              </a:rPr>
              <a:t> – solid</a:t>
            </a:r>
          </a:p>
          <a:p>
            <a:pPr eaLnBrk="1" hangingPunct="1">
              <a:spcAft>
                <a:spcPct val="0"/>
              </a:spcAft>
            </a:pPr>
            <a:r>
              <a:rPr lang="en-US" smtClean="0">
                <a:latin typeface="Calibri" pitchFamily="1" charset="0"/>
              </a:rPr>
              <a:t>Some microbes can’t be</a:t>
            </a:r>
          </a:p>
          <a:p>
            <a:pPr eaLnBrk="1" hangingPunct="1">
              <a:buFont typeface="Wingdings" pitchFamily="1" charset="2"/>
              <a:buNone/>
            </a:pPr>
            <a:r>
              <a:rPr lang="en-US" smtClean="0">
                <a:latin typeface="Calibri" pitchFamily="1" charset="0"/>
              </a:rPr>
              <a:t>	grown on artificial media </a:t>
            </a:r>
          </a:p>
          <a:p>
            <a:pPr lvl="1" eaLnBrk="1" hangingPunct="1">
              <a:spcAft>
                <a:spcPct val="0"/>
              </a:spcAft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grown in living organisms</a:t>
            </a:r>
          </a:p>
          <a:p>
            <a:pPr lvl="1" eaLnBrk="1" hangingPunct="1">
              <a:buFont typeface="Calibri" pitchFamily="1" charset="0"/>
              <a:buNone/>
            </a:pPr>
            <a:r>
              <a:rPr lang="en-US" smtClean="0">
                <a:latin typeface="Calibri" pitchFamily="1" charset="0"/>
              </a:rPr>
              <a:t>	or cell 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Anaerobic Culture Methods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4725987" cy="60198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Calibri" pitchFamily="1" charset="0"/>
              </a:rPr>
              <a:t>Reducing media</a:t>
            </a:r>
            <a:endParaRPr lang="en-US" dirty="0" smtClean="0">
              <a:latin typeface="Calibri" pitchFamily="1" charset="0"/>
            </a:endParaRP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to culture anaerobic bacteria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contain chemicals (</a:t>
            </a:r>
            <a:r>
              <a:rPr lang="en-US" b="1" dirty="0" err="1" smtClean="0">
                <a:latin typeface="Calibri" pitchFamily="1" charset="0"/>
              </a:rPr>
              <a:t>thioglycolate</a:t>
            </a:r>
            <a:r>
              <a:rPr lang="en-US" dirty="0" smtClean="0">
                <a:latin typeface="Calibri" pitchFamily="1" charset="0"/>
              </a:rPr>
              <a:t> or </a:t>
            </a:r>
            <a:r>
              <a:rPr lang="en-US" dirty="0" err="1" smtClean="0">
                <a:latin typeface="Calibri" pitchFamily="1" charset="0"/>
              </a:rPr>
              <a:t>oxyrase</a:t>
            </a:r>
            <a:r>
              <a:rPr lang="en-US" dirty="0" smtClean="0">
                <a:latin typeface="Calibri" pitchFamily="1" charset="0"/>
              </a:rPr>
              <a:t>) that combine with &amp; deplete O</a:t>
            </a:r>
            <a:r>
              <a:rPr lang="en-US" baseline="-25000" dirty="0" smtClean="0">
                <a:latin typeface="Calibri" pitchFamily="1" charset="0"/>
              </a:rPr>
              <a:t>2</a:t>
            </a:r>
            <a:endParaRPr lang="en-US" dirty="0" smtClean="0">
              <a:latin typeface="Calibri" pitchFamily="1" charset="0"/>
            </a:endParaRPr>
          </a:p>
          <a:p>
            <a:pPr lvl="1" eaLnBrk="1" hangingPunct="1">
              <a:spcAft>
                <a:spcPct val="0"/>
              </a:spcAft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tubes heated before use to drive off O</a:t>
            </a:r>
            <a:r>
              <a:rPr lang="en-US" baseline="-25000" dirty="0" smtClean="0">
                <a:latin typeface="Calibri" pitchFamily="1" charset="0"/>
              </a:rPr>
              <a:t>2</a:t>
            </a:r>
            <a:r>
              <a:rPr lang="en-US" dirty="0" smtClean="0">
                <a:latin typeface="Calibri" pitchFamily="1" charset="0"/>
              </a:rPr>
              <a:t>, then</a:t>
            </a:r>
          </a:p>
          <a:p>
            <a:pPr lvl="1" eaLnBrk="1" hangingPunct="1"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	kept tightly capped</a:t>
            </a:r>
            <a:endParaRPr lang="en-US" baseline="-25000" dirty="0" smtClean="0">
              <a:latin typeface="Calibri" pitchFamily="1" charset="0"/>
            </a:endParaRPr>
          </a:p>
          <a:p>
            <a:pPr eaLnBrk="1" hangingPunct="1"/>
            <a:r>
              <a:rPr lang="en-US" b="1" dirty="0" smtClean="0">
                <a:latin typeface="Calibri" pitchFamily="1" charset="0"/>
              </a:rPr>
              <a:t>Anaerobic jar</a:t>
            </a:r>
          </a:p>
          <a:p>
            <a:pPr lvl="1" eaLnBrk="1" hangingPunct="1">
              <a:spcAft>
                <a:spcPct val="0"/>
              </a:spcAft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to grow anaerobes</a:t>
            </a:r>
          </a:p>
          <a:p>
            <a:pPr lvl="1" eaLnBrk="1" hangingPunct="1"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	on Petri plates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chemicals produce H</a:t>
            </a:r>
            <a:r>
              <a:rPr lang="en-US" baseline="-25000" dirty="0" smtClean="0">
                <a:latin typeface="Calibri" pitchFamily="1" charset="0"/>
              </a:rPr>
              <a:t>2</a:t>
            </a:r>
            <a:r>
              <a:rPr lang="en-US" dirty="0" smtClean="0">
                <a:latin typeface="Calibri" pitchFamily="1" charset="0"/>
              </a:rPr>
              <a:t> &amp; CO</a:t>
            </a:r>
            <a:r>
              <a:rPr lang="en-US" baseline="-25000" dirty="0" smtClean="0">
                <a:latin typeface="Calibri" pitchFamily="1" charset="0"/>
              </a:rPr>
              <a:t>2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remove O</a:t>
            </a:r>
            <a:r>
              <a:rPr lang="en-US" baseline="-25000" dirty="0" smtClean="0">
                <a:latin typeface="Calibri" pitchFamily="1" charset="0"/>
              </a:rPr>
              <a:t>2</a:t>
            </a:r>
            <a:r>
              <a:rPr lang="en-US" dirty="0" smtClean="0">
                <a:latin typeface="Calibri" pitchFamily="1" charset="0"/>
              </a:rPr>
              <a:t> by 2H</a:t>
            </a:r>
            <a:r>
              <a:rPr lang="en-US" baseline="-25000" dirty="0" smtClean="0">
                <a:latin typeface="Calibri" pitchFamily="1" charset="0"/>
              </a:rPr>
              <a:t>2</a:t>
            </a:r>
            <a:r>
              <a:rPr lang="en-US" dirty="0" smtClean="0">
                <a:latin typeface="Calibri" pitchFamily="1" charset="0"/>
              </a:rPr>
              <a:t> + O</a:t>
            </a:r>
            <a:r>
              <a:rPr lang="en-US" baseline="-25000" dirty="0" smtClean="0">
                <a:latin typeface="Calibri" pitchFamily="1" charset="0"/>
              </a:rPr>
              <a:t>2</a:t>
            </a:r>
            <a:r>
              <a:rPr lang="en-US" dirty="0" smtClean="0">
                <a:latin typeface="Calibri" pitchFamily="1" charset="0"/>
              </a:rPr>
              <a:t> </a:t>
            </a:r>
            <a:r>
              <a:rPr lang="en-US" dirty="0" smtClean="0">
                <a:latin typeface="Calibri" pitchFamily="1" charset="0"/>
                <a:sym typeface="Wingdings" pitchFamily="1" charset="2"/>
              </a:rPr>
              <a:t> 2H</a:t>
            </a:r>
            <a:r>
              <a:rPr lang="en-US" baseline="-25000" dirty="0" smtClean="0">
                <a:latin typeface="Calibri" pitchFamily="1" charset="0"/>
                <a:sym typeface="Wingdings" pitchFamily="1" charset="2"/>
              </a:rPr>
              <a:t>2</a:t>
            </a:r>
            <a:r>
              <a:rPr lang="en-US" dirty="0" smtClean="0">
                <a:latin typeface="Calibri" pitchFamily="1" charset="0"/>
                <a:sym typeface="Wingdings" pitchFamily="1" charset="2"/>
              </a:rPr>
              <a:t>O</a:t>
            </a:r>
          </a:p>
          <a:p>
            <a:pPr eaLnBrk="1" hangingPunct="1"/>
            <a:r>
              <a:rPr lang="en-US" b="1" dirty="0" smtClean="0">
                <a:latin typeface="Calibri" pitchFamily="1" charset="0"/>
                <a:sym typeface="Wingdings" pitchFamily="1" charset="2"/>
              </a:rPr>
              <a:t>Anaerobic chamber</a:t>
            </a:r>
            <a:endParaRPr lang="en-US" b="1" dirty="0" smtClean="0">
              <a:latin typeface="Calibri" pitchFamily="1" charset="0"/>
            </a:endParaRPr>
          </a:p>
        </p:txBody>
      </p:sp>
      <p:pic>
        <p:nvPicPr>
          <p:cNvPr id="6" name="Picture Placeholder 1" descr="OSC_Microbio_09_02_ja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70" r="50000" b="-7670"/>
          <a:stretch/>
        </p:blipFill>
        <p:spPr>
          <a:xfrm>
            <a:off x="4953000" y="685800"/>
            <a:ext cx="4031456" cy="3500071"/>
          </a:xfrm>
          <a:prstGeom prst="rect">
            <a:avLst/>
          </a:prstGeom>
        </p:spPr>
      </p:pic>
      <p:pic>
        <p:nvPicPr>
          <p:cNvPr id="7" name="Picture Placeholder 1" descr="OSC_Microbio_09_02_ja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9" t="-7670" b="-7670"/>
          <a:stretch/>
        </p:blipFill>
        <p:spPr>
          <a:xfrm>
            <a:off x="5185172" y="3357929"/>
            <a:ext cx="3567112" cy="350007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6200" y="396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http://microbiology.scu.edu.tw/micro/microbe-exp/exp_website/IMAGES/candle_jar2.jpg"/>
          <p:cNvPicPr>
            <a:picLocks noChangeAspect="1" noChangeArrowheads="1"/>
          </p:cNvPicPr>
          <p:nvPr/>
        </p:nvPicPr>
        <p:blipFill>
          <a:blip r:embed="rId3" cstate="print"/>
          <a:srcRect l="19218" r="15636" b="9779"/>
          <a:stretch>
            <a:fillRect/>
          </a:stretch>
        </p:blipFill>
        <p:spPr bwMode="auto">
          <a:xfrm>
            <a:off x="7239000" y="742950"/>
            <a:ext cx="19050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igure_06_08_labeled"/>
          <p:cNvPicPr>
            <a:picLocks noChangeAspect="1" noChangeArrowheads="1"/>
          </p:cNvPicPr>
          <p:nvPr/>
        </p:nvPicPr>
        <p:blipFill>
          <a:blip r:embed="rId4" cstate="print"/>
          <a:srcRect b="2873"/>
          <a:stretch>
            <a:fillRect/>
          </a:stretch>
        </p:blipFill>
        <p:spPr bwMode="auto">
          <a:xfrm>
            <a:off x="6089386" y="4572000"/>
            <a:ext cx="305461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Special Culture &amp; Safety Techniques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7011987" cy="6019800"/>
          </a:xfrm>
        </p:spPr>
        <p:txBody>
          <a:bodyPr/>
          <a:lstStyle/>
          <a:p>
            <a:pPr eaLnBrk="1" hangingPunct="1"/>
            <a:r>
              <a:rPr lang="en-US" b="1" dirty="0" err="1" smtClean="0">
                <a:latin typeface="Calibri" pitchFamily="1" charset="0"/>
              </a:rPr>
              <a:t>Capnophiles</a:t>
            </a:r>
            <a:r>
              <a:rPr lang="en-US" dirty="0" smtClean="0">
                <a:latin typeface="Calibri" pitchFamily="1" charset="0"/>
              </a:rPr>
              <a:t> – require high CO</a:t>
            </a:r>
            <a:r>
              <a:rPr lang="en-US" baseline="-25000" dirty="0" smtClean="0">
                <a:latin typeface="Calibri" pitchFamily="1" charset="0"/>
              </a:rPr>
              <a:t>2</a:t>
            </a:r>
            <a:r>
              <a:rPr lang="en-US" dirty="0" smtClean="0">
                <a:latin typeface="Calibri" pitchFamily="1" charset="0"/>
              </a:rPr>
              <a:t> conditions; grown using: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chemical packets – provide precise CO</a:t>
            </a:r>
            <a:r>
              <a:rPr lang="en-US" baseline="-25000" dirty="0" smtClean="0">
                <a:latin typeface="Calibri" pitchFamily="1" charset="0"/>
              </a:rPr>
              <a:t>2</a:t>
            </a:r>
            <a:r>
              <a:rPr lang="en-US" dirty="0" smtClean="0">
                <a:latin typeface="Calibri" pitchFamily="1" charset="0"/>
              </a:rPr>
              <a:t> concentrations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carbon dioxide incubators</a:t>
            </a:r>
          </a:p>
          <a:p>
            <a:pPr eaLnBrk="1" hangingPunct="1"/>
            <a:endParaRPr lang="en-US" b="1" dirty="0" smtClean="0">
              <a:latin typeface="Calibri" pitchFamily="1" charset="0"/>
            </a:endParaRPr>
          </a:p>
          <a:p>
            <a:pPr eaLnBrk="1" hangingPunct="1"/>
            <a:r>
              <a:rPr lang="en-US" b="1" dirty="0" err="1" smtClean="0">
                <a:latin typeface="Calibri" pitchFamily="1" charset="0"/>
              </a:rPr>
              <a:t>Biosafety</a:t>
            </a:r>
            <a:r>
              <a:rPr lang="en-US" b="1" dirty="0" smtClean="0">
                <a:latin typeface="Calibri" pitchFamily="1" charset="0"/>
              </a:rPr>
              <a:t> levels</a:t>
            </a:r>
            <a:r>
              <a:rPr lang="en-US" dirty="0" smtClean="0">
                <a:latin typeface="Calibri" pitchFamily="1" charset="0"/>
              </a:rPr>
              <a:t> (</a:t>
            </a:r>
            <a:r>
              <a:rPr lang="en-US" b="1" dirty="0" smtClean="0">
                <a:latin typeface="Calibri" pitchFamily="1" charset="0"/>
              </a:rPr>
              <a:t>BSL</a:t>
            </a:r>
            <a:r>
              <a:rPr lang="en-US" dirty="0" smtClean="0">
                <a:latin typeface="Calibri" pitchFamily="1" charset="0"/>
              </a:rPr>
              <a:t>)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1: no special precautions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2: lab coat, gloves, eye protection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3: </a:t>
            </a:r>
            <a:r>
              <a:rPr lang="en-US" dirty="0" err="1" smtClean="0">
                <a:latin typeface="Calibri" pitchFamily="1" charset="0"/>
              </a:rPr>
              <a:t>biosafety</a:t>
            </a:r>
            <a:r>
              <a:rPr lang="en-US" dirty="0" smtClean="0">
                <a:latin typeface="Calibri" pitchFamily="1" charset="0"/>
              </a:rPr>
              <a:t> cabinets, filtered room air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prevent airborne transmission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4: suits in sealed, negative pressure rooms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exhaust air filtered twice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figure_06_10_labele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5090A"/>
              </a:clrFrom>
              <a:clrTo>
                <a:srgbClr val="05090A">
                  <a:alpha val="0"/>
                </a:srgbClr>
              </a:clrTo>
            </a:clrChange>
          </a:blip>
          <a:srcRect l="6216" t="3123" r="8527" b="6277"/>
          <a:stretch>
            <a:fillRect/>
          </a:stretch>
        </p:blipFill>
        <p:spPr bwMode="auto">
          <a:xfrm>
            <a:off x="6227763" y="4038600"/>
            <a:ext cx="29162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figure_06_09_labeled"/>
          <p:cNvPicPr>
            <a:picLocks noChangeAspect="1" noChangeArrowheads="1"/>
          </p:cNvPicPr>
          <p:nvPr/>
        </p:nvPicPr>
        <p:blipFill>
          <a:blip r:embed="rId4" cstate="print"/>
          <a:srcRect l="19002" b="2774"/>
          <a:stretch>
            <a:fillRect/>
          </a:stretch>
        </p:blipFill>
        <p:spPr bwMode="auto">
          <a:xfrm>
            <a:off x="6238875" y="762000"/>
            <a:ext cx="29051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Selective and Differential Media</a:t>
            </a:r>
          </a:p>
        </p:txBody>
      </p:sp>
      <p:sp>
        <p:nvSpPr>
          <p:cNvPr id="19459" name="Rectangle 11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6402387" cy="58674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Selective media</a:t>
            </a:r>
            <a:r>
              <a:rPr lang="en-US" smtClean="0">
                <a:latin typeface="Calibri" pitchFamily="1" charset="0"/>
              </a:rPr>
              <a:t> – suppress unwanted microbes, encourage desired microbes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bismuth sulfite agar, Sabouraud’s dextrose agar</a:t>
            </a:r>
          </a:p>
          <a:p>
            <a:pPr eaLnBrk="1" hangingPunct="1"/>
            <a:r>
              <a:rPr lang="en-US" b="1" smtClean="0">
                <a:latin typeface="Calibri" pitchFamily="1" charset="0"/>
              </a:rPr>
              <a:t>Differential media</a:t>
            </a:r>
            <a:r>
              <a:rPr lang="en-US" smtClean="0">
                <a:latin typeface="Calibri" pitchFamily="1" charset="0"/>
              </a:rPr>
              <a:t> – helps distinguish between microbes; identifiable reactions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blood agar: identifies microbes that destroy red blood cells</a:t>
            </a:r>
          </a:p>
          <a:p>
            <a:pPr eaLnBrk="1" hangingPunct="1"/>
            <a:r>
              <a:rPr lang="en-US" smtClean="0">
                <a:latin typeface="Calibri" pitchFamily="1" charset="0"/>
              </a:rPr>
              <a:t>Media can be both selective &amp; differential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mannitol salt agar: identify microbes that tolerate salt (grow) &amp; ferment mannitol to acid (color change: pH indicator)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Denise Steele\Documents\Teaching\River Valley Community College\Microbiology\textbook\chapter_06\b_jpeg_images_and_tables\a_labeled\table_06_05_labeled.jpg"/>
          <p:cNvPicPr>
            <a:picLocks noChangeAspect="1" noChangeArrowheads="1"/>
          </p:cNvPicPr>
          <p:nvPr/>
        </p:nvPicPr>
        <p:blipFill>
          <a:blip r:embed="rId3" cstate="print"/>
          <a:srcRect l="1801" t="2315" r="2812" b="6245"/>
          <a:stretch>
            <a:fillRect/>
          </a:stretch>
        </p:blipFill>
        <p:spPr bwMode="auto">
          <a:xfrm>
            <a:off x="3581400" y="2713038"/>
            <a:ext cx="5562600" cy="41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Enrichment Culture</a:t>
            </a:r>
          </a:p>
        </p:txBody>
      </p:sp>
      <p:sp>
        <p:nvSpPr>
          <p:cNvPr id="23556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8683625" cy="23622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Enrichment medium</a:t>
            </a:r>
            <a:r>
              <a:rPr lang="en-US" smtClean="0">
                <a:latin typeface="Calibri" pitchFamily="1" charset="0"/>
              </a:rPr>
              <a:t> – encourages growth of desired microbe over others; usually liquid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when microbe of interest present in small numbers &amp; other microbes numerous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soil &amp; fecal samples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7" descr="figure_06_11_labeled"/>
          <p:cNvPicPr>
            <a:picLocks noChangeAspect="1" noChangeArrowheads="1"/>
          </p:cNvPicPr>
          <p:nvPr/>
        </p:nvPicPr>
        <p:blipFill>
          <a:blip r:embed="rId3" cstate="print"/>
          <a:srcRect r="52493" b="3918"/>
          <a:stretch>
            <a:fillRect/>
          </a:stretch>
        </p:blipFill>
        <p:spPr bwMode="auto">
          <a:xfrm>
            <a:off x="6477000" y="1676400"/>
            <a:ext cx="26670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igure_06_11_labeled"/>
          <p:cNvPicPr>
            <a:picLocks noChangeAspect="1" noChangeArrowheads="1"/>
          </p:cNvPicPr>
          <p:nvPr/>
        </p:nvPicPr>
        <p:blipFill>
          <a:blip r:embed="rId3" cstate="print"/>
          <a:srcRect l="51471" b="3918"/>
          <a:stretch>
            <a:fillRect/>
          </a:stretch>
        </p:blipFill>
        <p:spPr bwMode="auto">
          <a:xfrm>
            <a:off x="6477000" y="4114800"/>
            <a:ext cx="266700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Obtaining Pure Cultures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6859587" cy="60198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Colony</a:t>
            </a:r>
            <a:r>
              <a:rPr lang="en-US" smtClean="0">
                <a:latin typeface="Calibri" pitchFamily="1" charset="0"/>
              </a:rPr>
              <a:t> – population of cells arising from single cell, spore, or group of attached cells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distinctive appearance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often called </a:t>
            </a:r>
            <a:r>
              <a:rPr lang="en-US" b="1" smtClean="0">
                <a:latin typeface="Calibri" pitchFamily="1" charset="0"/>
              </a:rPr>
              <a:t>colony-forming unit</a:t>
            </a:r>
            <a:r>
              <a:rPr lang="en-US" smtClean="0">
                <a:latin typeface="Calibri" pitchFamily="1" charset="0"/>
              </a:rPr>
              <a:t> (</a:t>
            </a:r>
            <a:r>
              <a:rPr lang="en-US" b="1" smtClean="0">
                <a:latin typeface="Calibri" pitchFamily="1" charset="0"/>
              </a:rPr>
              <a:t>CFU</a:t>
            </a:r>
            <a:r>
              <a:rPr lang="en-US" smtClean="0">
                <a:latin typeface="Calibri" pitchFamily="1" charset="0"/>
              </a:rPr>
              <a:t>)</a:t>
            </a:r>
          </a:p>
          <a:p>
            <a:pPr eaLnBrk="1" hangingPunct="1"/>
            <a:r>
              <a:rPr lang="en-US" b="1" smtClean="0">
                <a:latin typeface="Calibri" pitchFamily="1" charset="0"/>
              </a:rPr>
              <a:t>Pure culture</a:t>
            </a:r>
            <a:r>
              <a:rPr lang="en-US" smtClean="0">
                <a:latin typeface="Calibri" pitchFamily="1" charset="0"/>
              </a:rPr>
              <a:t> – bacterial clone</a:t>
            </a:r>
          </a:p>
          <a:p>
            <a:pPr eaLnBrk="1" hangingPunct="1"/>
            <a:r>
              <a:rPr lang="en-US" b="1" smtClean="0">
                <a:latin typeface="Calibri" pitchFamily="1" charset="0"/>
              </a:rPr>
              <a:t>Streak plate method</a:t>
            </a:r>
            <a:r>
              <a:rPr lang="en-US" smtClean="0">
                <a:latin typeface="Calibri" pitchFamily="1" charset="0"/>
              </a:rPr>
              <a:t> – streak loop-full of mixed culture to isolate pure cultures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sterilize loop between streak series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get microbes far enough apart to grow into isolated colonies 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pick &amp; grow individual colonies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effective for microbes present in large     numbers in mixed cultures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http://www.hospitals-management.com/products_services/medicalequipment_technology/images/ult_freez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833438"/>
            <a:ext cx="3657600" cy="602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Preserving Bacterial Cultures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5487987" cy="58674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Short-term: refrigeration</a:t>
            </a:r>
          </a:p>
          <a:p>
            <a:pPr eaLnBrk="1" hangingPunct="1"/>
            <a:r>
              <a:rPr lang="en-US" smtClean="0">
                <a:latin typeface="Calibri" pitchFamily="1" charset="0"/>
              </a:rPr>
              <a:t>Long-term: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deep-freezing</a:t>
            </a:r>
            <a:r>
              <a:rPr lang="en-US" smtClean="0">
                <a:latin typeface="Calibri" pitchFamily="1" charset="0"/>
              </a:rPr>
              <a:t>: pure culture quick-frozen at –50° to –95°C in suspending liquid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can thaw &amp; re-culture even years later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lyophilization</a:t>
            </a:r>
            <a:r>
              <a:rPr lang="en-US" smtClean="0">
                <a:latin typeface="Calibri" pitchFamily="1" charset="0"/>
              </a:rPr>
              <a:t> (</a:t>
            </a:r>
            <a:r>
              <a:rPr lang="en-US" b="1" smtClean="0">
                <a:latin typeface="Calibri" pitchFamily="1" charset="0"/>
              </a:rPr>
              <a:t>freeze-drying</a:t>
            </a:r>
            <a:r>
              <a:rPr lang="en-US" smtClean="0">
                <a:latin typeface="Calibri" pitchFamily="1" charset="0"/>
              </a:rPr>
              <a:t>): microbe suspension frozen at –54° to –72°C, dehydrated in a vacuum, &amp; sealed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powder remains; can store for years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revive by rehydration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Requirements for Growth - #s not size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4573587" cy="58674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Physical requirements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temperature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pH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osmotic pressure</a:t>
            </a:r>
          </a:p>
          <a:p>
            <a:pPr eaLnBrk="1" hangingPunct="1"/>
            <a:endParaRPr lang="en-US" b="1" smtClean="0">
              <a:latin typeface="Calibri" pitchFamily="1" charset="0"/>
            </a:endParaRPr>
          </a:p>
          <a:p>
            <a:pPr eaLnBrk="1" hangingPunct="1"/>
            <a:r>
              <a:rPr lang="en-US" b="1" smtClean="0">
                <a:latin typeface="Calibri" pitchFamily="1" charset="0"/>
              </a:rPr>
              <a:t>Chemical requirements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carbon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nitrogen, sulfur, &amp; phosphorous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trace elements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oxygen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organic growth factors</a:t>
            </a:r>
          </a:p>
        </p:txBody>
      </p:sp>
      <p:pic>
        <p:nvPicPr>
          <p:cNvPr id="7" name="Picture Placeholder 1" descr="OSC_Microbio_09_01_binaryfis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007" r="69242" b="15125"/>
          <a:stretch/>
        </p:blipFill>
        <p:spPr>
          <a:xfrm>
            <a:off x="5181600" y="-131618"/>
            <a:ext cx="2479965" cy="3500071"/>
          </a:xfrm>
          <a:prstGeom prst="rect">
            <a:avLst/>
          </a:prstGeom>
        </p:spPr>
      </p:pic>
      <p:pic>
        <p:nvPicPr>
          <p:cNvPr id="8" name="Picture Placeholder 1" descr="OSC_Microbio_09_01_binaryfis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2" t="7349" b="17530"/>
          <a:stretch/>
        </p:blipFill>
        <p:spPr>
          <a:xfrm>
            <a:off x="3657600" y="3713018"/>
            <a:ext cx="5098039" cy="200890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Binary fission</a:t>
            </a:r>
          </a:p>
          <a:p>
            <a:pPr eaLnBrk="1" hangingPunct="1"/>
            <a:r>
              <a:rPr lang="en-US" smtClean="0"/>
              <a:t>Budding</a:t>
            </a:r>
          </a:p>
          <a:p>
            <a:pPr eaLnBrk="1" hangingPunct="1"/>
            <a:r>
              <a:rPr lang="en-US" smtClean="0"/>
              <a:t>Conidiospores (actinomycetes)</a:t>
            </a:r>
          </a:p>
          <a:p>
            <a:pPr eaLnBrk="1" hangingPunct="1"/>
            <a:r>
              <a:rPr lang="en-US" smtClean="0"/>
              <a:t>Fragmentation of filaments</a:t>
            </a:r>
          </a:p>
        </p:txBody>
      </p:sp>
      <p:sp>
        <p:nvSpPr>
          <p:cNvPr id="6656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Reproduction in Prokaryotes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Reproduction in Microbes</a:t>
            </a:r>
          </a:p>
        </p:txBody>
      </p:sp>
      <p:sp>
        <p:nvSpPr>
          <p:cNvPr id="26628" name="Rectangle 8"/>
          <p:cNvSpPr>
            <a:spLocks noGrp="1" noChangeArrowheads="1"/>
          </p:cNvSpPr>
          <p:nvPr>
            <p:ph idx="1"/>
          </p:nvPr>
        </p:nvSpPr>
        <p:spPr>
          <a:xfrm>
            <a:off x="150813" y="762000"/>
            <a:ext cx="8612187" cy="29718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Most bacteria reproduce by </a:t>
            </a:r>
            <a:r>
              <a:rPr lang="en-US" b="1" smtClean="0">
                <a:latin typeface="Calibri" pitchFamily="1" charset="0"/>
              </a:rPr>
              <a:t>binary fission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572000"/>
            <a:ext cx="2133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8686800" y="152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Arial" charset="0"/>
                <a:ea typeface="ＭＳ Ｐゴシック" pitchFamily="1" charset="-128"/>
              </a:rPr>
              <a:t>V</a:t>
            </a:r>
          </a:p>
        </p:txBody>
      </p:sp>
      <p:pic>
        <p:nvPicPr>
          <p:cNvPr id="11" name="Picture Placeholder 1" descr="OSC_Microbio_09_01_binaryfis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6" t="-15441" b="-15441"/>
          <a:stretch/>
        </p:blipFill>
        <p:spPr>
          <a:xfrm>
            <a:off x="661770" y="1373265"/>
            <a:ext cx="6882030" cy="471846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7985" y="152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pitchFamily="1" charset="0"/>
              </a:rPr>
              <a:t>Reproduction in Microbes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683625" cy="58674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Yeast &amp; some bacteria reproduce by </a:t>
            </a:r>
            <a:r>
              <a:rPr lang="en-US" b="1" smtClean="0">
                <a:latin typeface="Calibri" pitchFamily="1" charset="0"/>
              </a:rPr>
              <a:t>budding</a:t>
            </a:r>
          </a:p>
          <a:p>
            <a:pPr eaLnBrk="1" hangingPunct="1"/>
            <a:r>
              <a:rPr lang="en-US" smtClean="0">
                <a:latin typeface="Calibri" pitchFamily="1" charset="0"/>
              </a:rPr>
              <a:t>Some filamentous bacteria produce chains of </a:t>
            </a:r>
            <a:r>
              <a:rPr lang="en-US" b="1" smtClean="0">
                <a:latin typeface="Calibri" pitchFamily="1" charset="0"/>
              </a:rPr>
              <a:t>conidiospores</a:t>
            </a:r>
            <a:r>
              <a:rPr lang="en-US" smtClean="0">
                <a:latin typeface="Calibri" pitchFamily="1" charset="0"/>
              </a:rPr>
              <a:t>; others fragment</a:t>
            </a:r>
          </a:p>
          <a:p>
            <a:endParaRPr lang="en-US" smtClean="0">
              <a:latin typeface="Calibri" pitchFamily="1" charset="0"/>
            </a:endParaRPr>
          </a:p>
        </p:txBody>
      </p:sp>
      <p:pic>
        <p:nvPicPr>
          <p:cNvPr id="4" name="Picture 9" descr="http://student.ccbcmd.edu/courses/bio141/lecguide/unit1/bgm/images/penicillium1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514600"/>
            <a:ext cx="26670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ttp://features.csmonitor.com/innovation/wp-content/assets/6/533/picture1.jpg"/>
          <p:cNvPicPr>
            <a:picLocks noChangeAspect="1" noChangeArrowheads="1"/>
          </p:cNvPicPr>
          <p:nvPr/>
        </p:nvPicPr>
        <p:blipFill>
          <a:blip r:embed="rId3" cstate="print"/>
          <a:srcRect l="38222" r="3789" b="5000"/>
          <a:stretch>
            <a:fillRect/>
          </a:stretch>
        </p:blipFill>
        <p:spPr bwMode="auto">
          <a:xfrm>
            <a:off x="685800" y="2362200"/>
            <a:ext cx="22939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pitchFamily="1" charset="0"/>
              </a:rPr>
              <a:t>Conjugation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648200" cy="4873625"/>
          </a:xfrm>
        </p:spPr>
        <p:txBody>
          <a:bodyPr/>
          <a:lstStyle/>
          <a:p>
            <a:r>
              <a:rPr lang="en-US" smtClean="0">
                <a:latin typeface="Calibri" pitchFamily="1" charset="0"/>
              </a:rPr>
              <a:t>Sexual reproduction?</a:t>
            </a:r>
          </a:p>
          <a:p>
            <a:pPr lvl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Conjugation – one bacteria transfers some genetic material into another bacteria through a protein bridge </a:t>
            </a:r>
          </a:p>
          <a:p>
            <a:pPr lvl="2"/>
            <a:r>
              <a:rPr lang="en-US" smtClean="0">
                <a:latin typeface="Calibri" pitchFamily="1" charset="0"/>
              </a:rPr>
              <a:t>does not increase the number of bacteria – creates genetically different bacteria</a:t>
            </a:r>
          </a:p>
          <a:p>
            <a:pPr lvl="2"/>
            <a:r>
              <a:rPr lang="en-US" smtClean="0">
                <a:latin typeface="Calibri" pitchFamily="1" charset="0"/>
              </a:rPr>
              <a:t>The cells then go through binary fission to produce two bacteria with new genetic material </a:t>
            </a:r>
          </a:p>
          <a:p>
            <a:pPr lvl="1">
              <a:buFont typeface="Calibri" pitchFamily="1" charset="0"/>
              <a:buChar char="–"/>
            </a:pPr>
            <a:endParaRPr lang="en-US" smtClean="0">
              <a:latin typeface="Calibri" pitchFamily="1" charset="0"/>
            </a:endParaRPr>
          </a:p>
        </p:txBody>
      </p:sp>
      <p:pic>
        <p:nvPicPr>
          <p:cNvPr id="28676" name="Picture 3" descr="conjugatio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724400"/>
            <a:ext cx="2201863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conjugation.png"/>
          <p:cNvPicPr>
            <a:picLocks noChangeAspect="1"/>
          </p:cNvPicPr>
          <p:nvPr/>
        </p:nvPicPr>
        <p:blipFill>
          <a:blip r:embed="rId6" cstate="print"/>
          <a:srcRect l="5116"/>
          <a:stretch>
            <a:fillRect/>
          </a:stretch>
        </p:blipFill>
        <p:spPr bwMode="auto">
          <a:xfrm>
            <a:off x="4805363" y="866775"/>
            <a:ext cx="3881437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1273" y="48716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Generation Time</a:t>
            </a:r>
          </a:p>
        </p:txBody>
      </p:sp>
      <p:sp>
        <p:nvSpPr>
          <p:cNvPr id="25603" name="Rectangle 13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5106987" cy="39624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Bacterial reproduction: doubling</a:t>
            </a:r>
          </a:p>
          <a:p>
            <a:pPr eaLnBrk="1" hangingPunct="1"/>
            <a:r>
              <a:rPr lang="en-US" b="1" smtClean="0">
                <a:latin typeface="Calibri" pitchFamily="1" charset="0"/>
              </a:rPr>
              <a:t>Generation time</a:t>
            </a:r>
            <a:r>
              <a:rPr lang="en-US" smtClean="0">
                <a:latin typeface="Calibri" pitchFamily="1" charset="0"/>
              </a:rPr>
              <a:t> – time required for cell to divide (doubling)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smtClean="0">
                <a:latin typeface="Calibri" pitchFamily="1" charset="0"/>
              </a:rPr>
              <a:t>highly variable: usually 1-3 hours, sometimes 20 minutes,  sometimes &gt;24 hours</a:t>
            </a:r>
          </a:p>
        </p:txBody>
      </p:sp>
      <p:pic>
        <p:nvPicPr>
          <p:cNvPr id="6" name="Picture Placeholder 1" descr="OSC_Microbio_09_01_gener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5" r="-6435"/>
          <a:stretch>
            <a:fillRect/>
          </a:stretch>
        </p:blipFill>
        <p:spPr>
          <a:xfrm>
            <a:off x="609600" y="3429000"/>
            <a:ext cx="7162801" cy="3109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pitchFamily="1" charset="0"/>
              </a:rPr>
              <a:t>Generation Time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683625" cy="5867400"/>
          </a:xfrm>
        </p:spPr>
        <p:txBody>
          <a:bodyPr/>
          <a:lstStyle/>
          <a:p>
            <a:r>
              <a:rPr lang="en-US" smtClean="0">
                <a:latin typeface="Calibri" pitchFamily="1" charset="0"/>
              </a:rPr>
              <a:t>Population growth easier to see when plotted </a:t>
            </a:r>
            <a:r>
              <a:rPr lang="en-US" b="1" smtClean="0">
                <a:latin typeface="Calibri" pitchFamily="1" charset="0"/>
              </a:rPr>
              <a:t>logarithmically</a:t>
            </a:r>
            <a:r>
              <a:rPr lang="en-US" smtClean="0">
                <a:latin typeface="Calibri" pitchFamily="1" charset="0"/>
              </a:rPr>
              <a:t>, rather than arithmetically</a:t>
            </a:r>
          </a:p>
          <a:p>
            <a:endParaRPr lang="en-US" smtClean="0">
              <a:latin typeface="Calibri" pitchFamily="1" charset="0"/>
            </a:endParaRPr>
          </a:p>
        </p:txBody>
      </p:sp>
      <p:pic>
        <p:nvPicPr>
          <p:cNvPr id="9" name="Picture Placeholder 1" descr="OSC_Microbio_09_01_Jgrowthc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" b="-29"/>
          <a:stretch>
            <a:fillRect/>
          </a:stretch>
        </p:blipFill>
        <p:spPr>
          <a:xfrm>
            <a:off x="457198" y="2362200"/>
            <a:ext cx="8062913" cy="3500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pitchFamily="1" charset="0"/>
              </a:rPr>
              <a:t>Phases of Growth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pitchFamily="1" charset="0"/>
              </a:rPr>
              <a:t>4 phases of bacterial population growth:</a:t>
            </a:r>
          </a:p>
          <a:p>
            <a:pPr lvl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lag</a:t>
            </a:r>
            <a:r>
              <a:rPr lang="en-US" dirty="0" smtClean="0">
                <a:latin typeface="Calibri" pitchFamily="1" charset="0"/>
              </a:rPr>
              <a:t> – preparation for growth</a:t>
            </a:r>
          </a:p>
          <a:p>
            <a:pPr lvl="2"/>
            <a:r>
              <a:rPr lang="en-US" dirty="0" smtClean="0">
                <a:latin typeface="Calibri" pitchFamily="1" charset="0"/>
              </a:rPr>
              <a:t>enzyme &amp; biological molecule synthesis</a:t>
            </a:r>
          </a:p>
          <a:p>
            <a:pPr lvl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log</a:t>
            </a:r>
            <a:r>
              <a:rPr lang="en-US" dirty="0" smtClean="0">
                <a:latin typeface="Calibri" pitchFamily="1" charset="0"/>
              </a:rPr>
              <a:t> – exponential growth</a:t>
            </a:r>
          </a:p>
          <a:p>
            <a:pPr lvl="2"/>
            <a:r>
              <a:rPr lang="en-US" dirty="0" smtClean="0">
                <a:latin typeface="Calibri" pitchFamily="1" charset="0"/>
              </a:rPr>
              <a:t>active cell reproduction</a:t>
            </a:r>
          </a:p>
          <a:p>
            <a:pPr lvl="2"/>
            <a:r>
              <a:rPr lang="en-US" dirty="0" smtClean="0">
                <a:latin typeface="Calibri" pitchFamily="1" charset="0"/>
              </a:rPr>
              <a:t>generation time consistently at minimum</a:t>
            </a:r>
          </a:p>
          <a:p>
            <a:pPr lvl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stationary</a:t>
            </a:r>
            <a:r>
              <a:rPr lang="en-US" dirty="0" smtClean="0">
                <a:latin typeface="Calibri" pitchFamily="1" charset="0"/>
              </a:rPr>
              <a:t> – cell deaths balance new cells</a:t>
            </a:r>
          </a:p>
          <a:p>
            <a:pPr lvl="2"/>
            <a:r>
              <a:rPr lang="en-US" dirty="0" smtClean="0">
                <a:latin typeface="Calibri" pitchFamily="1" charset="0"/>
              </a:rPr>
              <a:t>due to exhaustion of nutrients, accumulation of wastes, &amp;/or changes in pH</a:t>
            </a:r>
          </a:p>
          <a:p>
            <a:pPr lvl="1">
              <a:spcAft>
                <a:spcPct val="0"/>
              </a:spcAft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death</a:t>
            </a:r>
            <a:r>
              <a:rPr lang="en-US" dirty="0" smtClean="0">
                <a:latin typeface="Calibri" pitchFamily="1" charset="0"/>
              </a:rPr>
              <a:t> – cell</a:t>
            </a:r>
          </a:p>
          <a:p>
            <a:pPr lvl="1">
              <a:spcAft>
                <a:spcPct val="0"/>
              </a:spcAft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	deaths exceed</a:t>
            </a:r>
          </a:p>
          <a:p>
            <a:pPr lvl="1"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	new cells</a:t>
            </a:r>
          </a:p>
          <a:p>
            <a:pPr lvl="2">
              <a:spcAft>
                <a:spcPct val="0"/>
              </a:spcAft>
            </a:pPr>
            <a:r>
              <a:rPr lang="en-US" dirty="0" smtClean="0">
                <a:latin typeface="Calibri" pitchFamily="1" charset="0"/>
              </a:rPr>
              <a:t>logarithmic</a:t>
            </a:r>
          </a:p>
          <a:p>
            <a:pPr lvl="2">
              <a:spcAft>
                <a:spcPct val="0"/>
              </a:spcAft>
              <a:buFont typeface="Symbol" pitchFamily="1" charset="2"/>
              <a:buNone/>
            </a:pPr>
            <a:r>
              <a:rPr lang="en-US" dirty="0" smtClean="0">
                <a:latin typeface="Calibri" pitchFamily="1" charset="0"/>
              </a:rPr>
              <a:t>	decline</a:t>
            </a:r>
          </a:p>
        </p:txBody>
      </p:sp>
      <p:pic>
        <p:nvPicPr>
          <p:cNvPr id="5" name="Picture Placeholder 1" descr="OSC_Microbio_09_01_growthcurv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47" r="-35147"/>
          <a:stretch>
            <a:fillRect/>
          </a:stretch>
        </p:blipFill>
        <p:spPr>
          <a:xfrm>
            <a:off x="2590800" y="4267200"/>
            <a:ext cx="6019800" cy="261316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152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6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/>
          <a:srcRect b="52380"/>
          <a:stretch>
            <a:fillRect/>
          </a:stretch>
        </p:blipFill>
        <p:spPr bwMode="auto">
          <a:xfrm>
            <a:off x="4800600" y="1828800"/>
            <a:ext cx="43434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Direct Microscopic Count</a:t>
            </a:r>
          </a:p>
        </p:txBody>
      </p:sp>
      <p:sp>
        <p:nvSpPr>
          <p:cNvPr id="31748" name="Content Placeholder 5"/>
          <p:cNvSpPr>
            <a:spLocks noGrp="1"/>
          </p:cNvSpPr>
          <p:nvPr>
            <p:ph idx="1"/>
          </p:nvPr>
        </p:nvSpPr>
        <p:spPr>
          <a:xfrm>
            <a:off x="-76200" y="838200"/>
            <a:ext cx="8683625" cy="60198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Calibri" pitchFamily="1" charset="0"/>
              </a:rPr>
              <a:t>Direct microscopic count </a:t>
            </a:r>
            <a:r>
              <a:rPr lang="en-US" dirty="0" smtClean="0">
                <a:latin typeface="Calibri" pitchFamily="1" charset="0"/>
              </a:rPr>
              <a:t>– measured volume of bacterial suspension placed on slide, stained, observed under oil immersion</a:t>
            </a:r>
          </a:p>
          <a:p>
            <a:pPr lvl="1" eaLnBrk="1" hangingPunct="1">
              <a:spcAft>
                <a:spcPct val="0"/>
              </a:spcAft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viewing field area</a:t>
            </a:r>
          </a:p>
          <a:p>
            <a:pPr lvl="1" eaLnBrk="1" hangingPunct="1">
              <a:spcAft>
                <a:spcPct val="0"/>
              </a:spcAft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	calculated,</a:t>
            </a:r>
          </a:p>
          <a:p>
            <a:pPr lvl="1" eaLnBrk="1" hangingPunct="1">
              <a:spcAft>
                <a:spcPct val="0"/>
              </a:spcAft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	all cells in several</a:t>
            </a:r>
          </a:p>
          <a:p>
            <a:pPr lvl="1" eaLnBrk="1" hangingPunct="1">
              <a:spcAft>
                <a:spcPct val="0"/>
              </a:spcAft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	squares counted</a:t>
            </a:r>
          </a:p>
          <a:p>
            <a:pPr lvl="1" eaLnBrk="1" hangingPunct="1"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	&amp; averaged</a:t>
            </a:r>
          </a:p>
          <a:p>
            <a:pPr lvl="1" eaLnBrk="1" hangingPunct="1">
              <a:spcAft>
                <a:spcPct val="0"/>
              </a:spcAft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doesn‘t require</a:t>
            </a:r>
          </a:p>
          <a:p>
            <a:pPr lvl="1" eaLnBrk="1" hangingPunct="1"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	incubation</a:t>
            </a:r>
          </a:p>
          <a:p>
            <a:pPr lvl="1" eaLnBrk="1" hangingPunct="1">
              <a:spcAft>
                <a:spcPct val="0"/>
              </a:spcAft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cons: counts dead</a:t>
            </a:r>
          </a:p>
          <a:p>
            <a:pPr lvl="1" eaLnBrk="1" hangingPunct="1">
              <a:spcAft>
                <a:spcPct val="0"/>
              </a:spcAft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	cells, difficult for</a:t>
            </a:r>
          </a:p>
          <a:p>
            <a:pPr lvl="1" eaLnBrk="1" hangingPunct="1">
              <a:spcAft>
                <a:spcPct val="0"/>
              </a:spcAft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	motile cells, </a:t>
            </a:r>
          </a:p>
          <a:p>
            <a:pPr lvl="1" eaLnBrk="1" hangingPunct="1">
              <a:spcAft>
                <a:spcPct val="0"/>
              </a:spcAft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	requires high cell </a:t>
            </a:r>
          </a:p>
          <a:p>
            <a:pPr lvl="1" eaLnBrk="1" hangingPunct="1">
              <a:buFont typeface="Calibri" pitchFamily="1" charset="0"/>
              <a:buNone/>
            </a:pPr>
            <a:r>
              <a:rPr lang="en-US" dirty="0" smtClean="0">
                <a:latin typeface="Calibri" pitchFamily="1" charset="0"/>
              </a:rPr>
              <a:t>	concentrations</a:t>
            </a:r>
          </a:p>
        </p:txBody>
      </p:sp>
      <p:pic>
        <p:nvPicPr>
          <p:cNvPr id="6" name="Picture Placeholder 1" descr="OSC_Microbio_09_01_hemc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289" b="-23289"/>
          <a:stretch>
            <a:fillRect/>
          </a:stretch>
        </p:blipFill>
        <p:spPr>
          <a:xfrm>
            <a:off x="3048000" y="2743200"/>
            <a:ext cx="5621897" cy="244043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2891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1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9.12</a:t>
            </a:r>
            <a:endParaRPr lang="en-US" dirty="0"/>
          </a:p>
        </p:txBody>
      </p:sp>
      <p:pic>
        <p:nvPicPr>
          <p:cNvPr id="3" name="Picture Placeholder 2" descr="OSC_Microbio_09_01_pourplat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9" b="-4949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500" dirty="0"/>
              <a:t>In the pour plate method of cell counting, the sample is mixed in liquid warm agar (45–50 º</a:t>
            </a:r>
            <a:r>
              <a:rPr lang="en-US" sz="1500" dirty="0" smtClean="0"/>
              <a:t>C</a:t>
            </a:r>
            <a:r>
              <a:rPr lang="en-US" sz="1500" dirty="0"/>
              <a:t>) </a:t>
            </a:r>
            <a:r>
              <a:rPr lang="en-US" sz="1500" dirty="0" smtClean="0"/>
              <a:t>poured into </a:t>
            </a:r>
            <a:r>
              <a:rPr lang="en-US" sz="1500" dirty="0"/>
              <a:t>a sterile Petri dish and further mixed by swirling. This process is repeated for each serial dilution prepared. </a:t>
            </a:r>
            <a:r>
              <a:rPr lang="en-US" sz="1500" dirty="0" smtClean="0"/>
              <a:t>The resulting </a:t>
            </a:r>
            <a:r>
              <a:rPr lang="en-US" sz="1500" dirty="0"/>
              <a:t>colonies are counted and provide an estimate of the number of cells in the original volume sampled.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74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9.13</a:t>
            </a:r>
            <a:endParaRPr lang="en-US" dirty="0"/>
          </a:p>
        </p:txBody>
      </p:sp>
      <p:pic>
        <p:nvPicPr>
          <p:cNvPr id="2" name="Picture Placeholder 1" descr="OSC_Microbio_09_01_spreadplat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21" b="-12021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In the spread plate method of cell counting, the sample is poured onto solid agar and then spread </a:t>
            </a:r>
            <a:r>
              <a:rPr lang="en-US" sz="1600" dirty="0" smtClean="0"/>
              <a:t>using a </a:t>
            </a:r>
            <a:r>
              <a:rPr lang="en-US" sz="1600" dirty="0"/>
              <a:t>sterile spreader. This process is repeated for each serial dilution prepared. The resulting colonies are counted </a:t>
            </a:r>
            <a:r>
              <a:rPr lang="en-US" sz="1600" dirty="0" smtClean="0"/>
              <a:t>and provide </a:t>
            </a:r>
            <a:r>
              <a:rPr lang="en-US" sz="1600" dirty="0"/>
              <a:t>an estimate of the number of cells in the original volume samples.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9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Temperature</a:t>
            </a:r>
          </a:p>
        </p:txBody>
      </p:sp>
      <p:sp>
        <p:nvSpPr>
          <p:cNvPr id="6147" name="Rectangle 7"/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5562600" cy="60198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Wingdings" pitchFamily="48" charset="2"/>
              <a:buChar char="§"/>
              <a:defRPr/>
            </a:pPr>
            <a:r>
              <a:rPr lang="en-US" dirty="0" smtClean="0"/>
              <a:t>Limited temperature range for each species</a:t>
            </a:r>
          </a:p>
          <a:p>
            <a:pPr lvl="1" eaLnBrk="1" hangingPunct="1">
              <a:defRPr/>
            </a:pPr>
            <a:r>
              <a:rPr lang="en-US" b="1" dirty="0" smtClean="0"/>
              <a:t>minimum</a:t>
            </a:r>
            <a:r>
              <a:rPr lang="en-US" dirty="0" smtClean="0"/>
              <a:t>, </a:t>
            </a:r>
            <a:r>
              <a:rPr lang="en-US" b="1" dirty="0" smtClean="0"/>
              <a:t>optimum</a:t>
            </a:r>
            <a:r>
              <a:rPr lang="en-US" dirty="0" smtClean="0"/>
              <a:t>, &amp; </a:t>
            </a:r>
            <a:r>
              <a:rPr lang="en-US" b="1" dirty="0" smtClean="0"/>
              <a:t>maximum growth temperatures</a:t>
            </a:r>
            <a:endParaRPr lang="en-US" dirty="0" smtClean="0"/>
          </a:p>
          <a:p>
            <a:pPr lvl="1" eaLnBrk="1" hangingPunct="1">
              <a:defRPr/>
            </a:pPr>
            <a:endParaRPr lang="en-US" b="1" dirty="0" smtClean="0"/>
          </a:p>
          <a:p>
            <a:pPr lvl="1" eaLnBrk="1" hangingPunct="1">
              <a:defRPr/>
            </a:pPr>
            <a:r>
              <a:rPr lang="en-US" b="1" dirty="0" err="1" smtClean="0"/>
              <a:t>Psychrophiles</a:t>
            </a:r>
            <a:r>
              <a:rPr lang="en-US" b="1" dirty="0" smtClean="0"/>
              <a:t>: </a:t>
            </a:r>
            <a:r>
              <a:rPr lang="en-US" sz="1900" dirty="0" smtClean="0"/>
              <a:t>cold-loving microbes</a:t>
            </a:r>
          </a:p>
          <a:p>
            <a:pPr lvl="2" eaLnBrk="1" hangingPunct="1">
              <a:buFont typeface="Symbol" pitchFamily="18" charset="2"/>
              <a:buChar char=""/>
              <a:defRPr/>
            </a:pPr>
            <a:r>
              <a:rPr lang="en-US" dirty="0" smtClean="0"/>
              <a:t>-10 to 15°C</a:t>
            </a:r>
          </a:p>
          <a:p>
            <a:pPr lvl="1" eaLnBrk="1" hangingPunct="1">
              <a:defRPr/>
            </a:pPr>
            <a:r>
              <a:rPr lang="en-US" b="1" dirty="0" err="1" smtClean="0"/>
              <a:t>Psychrotrophs</a:t>
            </a:r>
            <a:r>
              <a:rPr lang="en-US" b="1" dirty="0" smtClean="0"/>
              <a:t>: </a:t>
            </a:r>
            <a:r>
              <a:rPr lang="en-US" dirty="0" smtClean="0"/>
              <a:t> grow between 0°C and 20–30°C</a:t>
            </a:r>
          </a:p>
          <a:p>
            <a:pPr lvl="2" eaLnBrk="1" hangingPunct="1">
              <a:buFont typeface="Symbol" pitchFamily="48" charset="2"/>
              <a:buChar char=""/>
              <a:defRPr/>
            </a:pPr>
            <a:r>
              <a:rPr lang="en-US" dirty="0" smtClean="0"/>
              <a:t>can cause food spoilage, grow well at refrigerator temps</a:t>
            </a:r>
          </a:p>
          <a:p>
            <a:pPr lvl="2" eaLnBrk="1" hangingPunct="1">
              <a:buFont typeface="Symbol" pitchFamily="48" charset="2"/>
              <a:buChar char=""/>
              <a:defRPr/>
            </a:pPr>
            <a:r>
              <a:rPr lang="en-US" dirty="0" smtClean="0"/>
              <a:t>More common than </a:t>
            </a:r>
            <a:r>
              <a:rPr lang="en-US" dirty="0" err="1" smtClean="0"/>
              <a:t>psychrophiles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b="1" dirty="0" err="1" smtClean="0"/>
              <a:t>Mesophiles</a:t>
            </a:r>
            <a:r>
              <a:rPr lang="en-US" b="1" dirty="0" smtClean="0"/>
              <a:t>: </a:t>
            </a:r>
            <a:r>
              <a:rPr lang="en-US" sz="1700" dirty="0" smtClean="0"/>
              <a:t>moderate-temperature-loving</a:t>
            </a:r>
            <a:r>
              <a:rPr lang="en-US" dirty="0" smtClean="0"/>
              <a:t> </a:t>
            </a:r>
          </a:p>
          <a:p>
            <a:pPr lvl="2" eaLnBrk="1" hangingPunct="1">
              <a:buFont typeface="Symbol" pitchFamily="18" charset="2"/>
              <a:buChar char=""/>
              <a:defRPr/>
            </a:pPr>
            <a:r>
              <a:rPr lang="en-US" dirty="0" smtClean="0"/>
              <a:t>grow at our body temperature</a:t>
            </a:r>
          </a:p>
          <a:p>
            <a:pPr lvl="2" eaLnBrk="1" hangingPunct="1">
              <a:buFont typeface="Symbol" pitchFamily="48" charset="2"/>
              <a:buChar char=""/>
              <a:defRPr/>
            </a:pPr>
            <a:r>
              <a:rPr lang="en-US" dirty="0" smtClean="0"/>
              <a:t>commonly cause food spoilage </a:t>
            </a:r>
          </a:p>
          <a:p>
            <a:pPr lvl="2" eaLnBrk="1" hangingPunct="1">
              <a:buFont typeface="Symbol" pitchFamily="48" charset="2"/>
              <a:buChar char=""/>
              <a:defRPr/>
            </a:pPr>
            <a:r>
              <a:rPr lang="en-US" dirty="0" smtClean="0"/>
              <a:t>Most common type of microbe </a:t>
            </a:r>
          </a:p>
          <a:p>
            <a:pPr lvl="1" eaLnBrk="1" hangingPunct="1">
              <a:defRPr/>
            </a:pPr>
            <a:r>
              <a:rPr lang="en-US" b="1" dirty="0" err="1" smtClean="0"/>
              <a:t>Thermophiles</a:t>
            </a:r>
            <a:r>
              <a:rPr lang="en-US" b="1" dirty="0" smtClean="0"/>
              <a:t>: </a:t>
            </a:r>
            <a:r>
              <a:rPr lang="en-US" sz="2100" dirty="0" smtClean="0"/>
              <a:t>heat-loving</a:t>
            </a:r>
          </a:p>
          <a:p>
            <a:pPr lvl="2" eaLnBrk="1" hangingPunct="1">
              <a:buFont typeface="Symbol" pitchFamily="18" charset="2"/>
              <a:buChar char=""/>
              <a:defRPr/>
            </a:pPr>
            <a:r>
              <a:rPr lang="en-US" dirty="0" err="1" smtClean="0"/>
              <a:t>endospores</a:t>
            </a:r>
            <a:r>
              <a:rPr lang="en-US" dirty="0" smtClean="0"/>
              <a:t> survive very high heat</a:t>
            </a:r>
          </a:p>
          <a:p>
            <a:pPr lvl="1" eaLnBrk="1" hangingPunct="1">
              <a:defRPr/>
            </a:pPr>
            <a:r>
              <a:rPr lang="en-US" b="1" dirty="0" err="1" smtClean="0"/>
              <a:t>Hyperthermophiles</a:t>
            </a:r>
            <a:r>
              <a:rPr lang="en-US" b="1" dirty="0" smtClean="0"/>
              <a:t>: </a:t>
            </a:r>
            <a:r>
              <a:rPr lang="en-US" sz="2100" dirty="0" err="1" smtClean="0"/>
              <a:t>Archaea</a:t>
            </a:r>
            <a:endParaRPr lang="en-US" sz="2100" dirty="0" smtClean="0"/>
          </a:p>
          <a:p>
            <a:pPr lvl="2" eaLnBrk="1" hangingPunct="1">
              <a:buFont typeface="Symbol" pitchFamily="18" charset="2"/>
              <a:buChar char=""/>
              <a:defRPr/>
            </a:pPr>
            <a:r>
              <a:rPr lang="en-US" dirty="0" smtClean="0"/>
              <a:t>optimum temperature is greater than 80°C</a:t>
            </a:r>
          </a:p>
          <a:p>
            <a:pPr lvl="2" eaLnBrk="1" hangingPunct="1">
              <a:buFont typeface="Symbol" pitchFamily="18" charset="2"/>
              <a:buChar char=""/>
              <a:defRPr/>
            </a:pPr>
            <a:r>
              <a:rPr lang="en-US" dirty="0" smtClean="0"/>
              <a:t>Associated with volcanic activity</a:t>
            </a:r>
          </a:p>
        </p:txBody>
      </p:sp>
      <p:pic>
        <p:nvPicPr>
          <p:cNvPr id="5" name="Picture Placeholder 1" descr="OSC_Microbio_09_04_tempcurv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20" r="-26020"/>
          <a:stretch>
            <a:fillRect/>
          </a:stretch>
        </p:blipFill>
        <p:spPr>
          <a:xfrm>
            <a:off x="3962399" y="3276600"/>
            <a:ext cx="5031287" cy="218405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600" y="1981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7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Indirect Measures</a:t>
            </a:r>
          </a:p>
        </p:txBody>
      </p:sp>
      <p:sp>
        <p:nvSpPr>
          <p:cNvPr id="32771" name="Content Placeholder 5"/>
          <p:cNvSpPr>
            <a:spLocks noGrp="1"/>
          </p:cNvSpPr>
          <p:nvPr>
            <p:ph idx="1"/>
          </p:nvPr>
        </p:nvSpPr>
        <p:spPr>
          <a:xfrm>
            <a:off x="227013" y="838200"/>
            <a:ext cx="8683625" cy="4800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1" charset="0"/>
              </a:rPr>
              <a:t>Indirect measures of bacterial growth:</a:t>
            </a:r>
            <a:endParaRPr lang="en-US" b="1" dirty="0" smtClean="0">
              <a:latin typeface="Calibri" pitchFamily="1" charset="0"/>
            </a:endParaRP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metabolic activity </a:t>
            </a:r>
            <a:r>
              <a:rPr lang="en-US" dirty="0" smtClean="0">
                <a:latin typeface="Calibri" pitchFamily="1" charset="0"/>
              </a:rPr>
              <a:t>– measures amount of metabolic product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acid or CO</a:t>
            </a:r>
            <a:r>
              <a:rPr lang="en-US" baseline="-25000" dirty="0" smtClean="0">
                <a:latin typeface="Calibri" pitchFamily="1" charset="0"/>
              </a:rPr>
              <a:t>2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dry weight </a:t>
            </a:r>
            <a:r>
              <a:rPr lang="en-US" dirty="0" smtClean="0">
                <a:latin typeface="Calibri" pitchFamily="1" charset="0"/>
              </a:rPr>
              <a:t>– for filamentous bacteria &amp; molds 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dirty="0" smtClean="0">
                <a:latin typeface="Calibri" pitchFamily="1" charset="0"/>
              </a:rPr>
              <a:t>turbidity</a:t>
            </a:r>
            <a:r>
              <a:rPr lang="en-US" dirty="0" smtClean="0">
                <a:latin typeface="Calibri" pitchFamily="1" charset="0"/>
              </a:rPr>
              <a:t> – more bacteria in liquid medium, more turbidity</a:t>
            </a:r>
          </a:p>
          <a:p>
            <a:pPr lvl="2" eaLnBrk="1" hangingPunct="1">
              <a:spcAft>
                <a:spcPct val="0"/>
              </a:spcAft>
            </a:pPr>
            <a:r>
              <a:rPr lang="en-US" b="1" dirty="0" smtClean="0">
                <a:latin typeface="Calibri" pitchFamily="1" charset="0"/>
              </a:rPr>
              <a:t>spectrophotometer</a:t>
            </a:r>
            <a:endParaRPr lang="en-US" dirty="0" smtClean="0">
              <a:latin typeface="Calibri" pitchFamily="1" charset="0"/>
            </a:endParaRPr>
          </a:p>
          <a:p>
            <a:pPr lvl="2" eaLnBrk="1" hangingPunct="1">
              <a:spcAft>
                <a:spcPct val="0"/>
              </a:spcAft>
              <a:buFont typeface="Symbol" pitchFamily="1" charset="2"/>
              <a:buNone/>
            </a:pPr>
            <a:r>
              <a:rPr lang="en-US" dirty="0" smtClean="0">
                <a:latin typeface="Calibri" pitchFamily="1" charset="0"/>
              </a:rPr>
              <a:t>	measures amount of</a:t>
            </a:r>
          </a:p>
          <a:p>
            <a:pPr lvl="2" eaLnBrk="1" hangingPunct="1">
              <a:spcAft>
                <a:spcPct val="0"/>
              </a:spcAft>
              <a:buFont typeface="Symbol" pitchFamily="1" charset="2"/>
              <a:buNone/>
            </a:pPr>
            <a:r>
              <a:rPr lang="en-US" dirty="0" smtClean="0">
                <a:latin typeface="Calibri" pitchFamily="1" charset="0"/>
              </a:rPr>
              <a:t>	light transmitted</a:t>
            </a:r>
          </a:p>
          <a:p>
            <a:pPr lvl="2" eaLnBrk="1" hangingPunct="1">
              <a:spcAft>
                <a:spcPct val="0"/>
              </a:spcAft>
              <a:buFont typeface="Symbol" pitchFamily="1" charset="2"/>
              <a:buNone/>
            </a:pPr>
            <a:r>
              <a:rPr lang="en-US" dirty="0" smtClean="0">
                <a:latin typeface="Calibri" pitchFamily="1" charset="0"/>
              </a:rPr>
              <a:t>	through sample &amp;</a:t>
            </a:r>
          </a:p>
          <a:p>
            <a:pPr lvl="2" eaLnBrk="1" hangingPunct="1">
              <a:buFont typeface="Symbol" pitchFamily="1" charset="2"/>
              <a:buNone/>
            </a:pPr>
            <a:r>
              <a:rPr lang="en-US" dirty="0" smtClean="0">
                <a:latin typeface="Calibri" pitchFamily="1" charset="0"/>
              </a:rPr>
              <a:t>	sample optical density</a:t>
            </a:r>
          </a:p>
          <a:p>
            <a:pPr lvl="2" eaLnBrk="1" hangingPunct="1">
              <a:spcAft>
                <a:spcPct val="0"/>
              </a:spcAft>
            </a:pPr>
            <a:r>
              <a:rPr lang="en-US" dirty="0" smtClean="0">
                <a:latin typeface="Calibri" pitchFamily="1" charset="0"/>
              </a:rPr>
              <a:t>requires &gt;1,000,000</a:t>
            </a:r>
          </a:p>
          <a:p>
            <a:pPr lvl="2" eaLnBrk="1" hangingPunct="1">
              <a:buFont typeface="Symbol" pitchFamily="1" charset="2"/>
              <a:buNone/>
            </a:pPr>
            <a:r>
              <a:rPr lang="en-US" dirty="0" smtClean="0">
                <a:latin typeface="Calibri" pitchFamily="1" charset="0"/>
              </a:rPr>
              <a:t>	cells/mL</a:t>
            </a:r>
          </a:p>
        </p:txBody>
      </p:sp>
      <p:pic>
        <p:nvPicPr>
          <p:cNvPr id="5" name="Picture Placeholder 1" descr="OSC_Microbio_09_01_spectrop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5" b="-2065"/>
          <a:stretch>
            <a:fillRect/>
          </a:stretch>
        </p:blipFill>
        <p:spPr>
          <a:xfrm>
            <a:off x="3733799" y="4644268"/>
            <a:ext cx="5163479" cy="224144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pitchFamily="1" charset="0"/>
              </a:rPr>
              <a:t>Temperature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Calibri" pitchFamily="1" charset="0"/>
              </a:rPr>
              <a:t>Food Spoilage  </a:t>
            </a:r>
          </a:p>
        </p:txBody>
      </p:sp>
      <p:pic>
        <p:nvPicPr>
          <p:cNvPr id="4" name="Picture 5" descr="C:\Users\Denise Steele\Documents\Teaching\River Valley Community College\Microbiology\textbook\chapter_06\b_jpeg_images_and_tables\a_labeled\figure_06_03_labeled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EFCD"/>
              </a:clrFrom>
              <a:clrTo>
                <a:srgbClr val="FFEFCD">
                  <a:alpha val="0"/>
                </a:srgbClr>
              </a:clrTo>
            </a:clrChange>
          </a:blip>
          <a:srcRect b="3014"/>
          <a:stretch>
            <a:fillRect/>
          </a:stretch>
        </p:blipFill>
        <p:spPr bwMode="auto">
          <a:xfrm>
            <a:off x="4892675" y="1828800"/>
            <a:ext cx="42513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figure_06_02_labeled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8" r="-8755" b="-60995"/>
          <a:stretch>
            <a:fillRect/>
          </a:stretch>
        </p:blipFill>
        <p:spPr bwMode="auto">
          <a:xfrm>
            <a:off x="228600" y="1371600"/>
            <a:ext cx="5029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99164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pH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4878387" cy="5867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alibri" pitchFamily="1" charset="0"/>
              </a:rPr>
              <a:t>pH = – log [H</a:t>
            </a:r>
            <a:r>
              <a:rPr lang="en-US" sz="2400" baseline="30000" dirty="0" smtClean="0">
                <a:latin typeface="Calibri" pitchFamily="1" charset="0"/>
              </a:rPr>
              <a:t>+</a:t>
            </a:r>
            <a:r>
              <a:rPr lang="en-US" sz="2400" dirty="0" smtClean="0">
                <a:latin typeface="Calibri" pitchFamily="1" charset="0"/>
              </a:rPr>
              <a:t>]</a:t>
            </a:r>
          </a:p>
          <a:p>
            <a:pPr eaLnBrk="1" hangingPunct="1"/>
            <a:r>
              <a:rPr lang="en-US" sz="2400" dirty="0" smtClean="0">
                <a:latin typeface="Calibri" pitchFamily="1" charset="0"/>
              </a:rPr>
              <a:t>Most bacteria grow between pH 6.5 &amp; 7.5 (neutral)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Cultured bacteria produce acid as a waste product so buffers are included in growth medium</a:t>
            </a:r>
          </a:p>
          <a:p>
            <a:pPr lvl="2" eaLnBrk="1" hangingPunct="1"/>
            <a:r>
              <a:rPr lang="en-US" dirty="0" smtClean="0">
                <a:latin typeface="Calibri" pitchFamily="1" charset="0"/>
              </a:rPr>
              <a:t>Peptone, amino acids, phosphate salts</a:t>
            </a:r>
          </a:p>
          <a:p>
            <a:pPr eaLnBrk="1" hangingPunct="1"/>
            <a:r>
              <a:rPr lang="en-US" b="1" dirty="0" err="1" smtClean="0">
                <a:latin typeface="Calibri" pitchFamily="1" charset="0"/>
              </a:rPr>
              <a:t>Acidophiles</a:t>
            </a:r>
            <a:r>
              <a:rPr lang="en-US" dirty="0" smtClean="0">
                <a:latin typeface="Calibri" pitchFamily="1" charset="0"/>
              </a:rPr>
              <a:t> grow in acidic environments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Rare, very few live below pH 4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dirty="0" smtClean="0">
                <a:latin typeface="Calibri" pitchFamily="1" charset="0"/>
              </a:rPr>
              <a:t>Acidic foods generally spoil less</a:t>
            </a:r>
          </a:p>
          <a:p>
            <a:pPr eaLnBrk="1" hangingPunct="1"/>
            <a:r>
              <a:rPr lang="en-US" dirty="0" smtClean="0">
                <a:latin typeface="Calibri" pitchFamily="1" charset="0"/>
              </a:rPr>
              <a:t>Molds &amp; yeasts grow between pH 5 and 6</a:t>
            </a:r>
          </a:p>
        </p:txBody>
      </p:sp>
      <p:pic>
        <p:nvPicPr>
          <p:cNvPr id="6" name="Picture Placeholder 1" descr="OSC_Microbio_09_03_p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74" r="-26174"/>
          <a:stretch>
            <a:fillRect/>
          </a:stretch>
        </p:blipFill>
        <p:spPr>
          <a:xfrm>
            <a:off x="3581400" y="1648691"/>
            <a:ext cx="5943601" cy="2580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figure_06_04_labeled"/>
          <p:cNvPicPr>
            <a:picLocks noChangeAspect="1" noChangeArrowheads="1"/>
          </p:cNvPicPr>
          <p:nvPr/>
        </p:nvPicPr>
        <p:blipFill>
          <a:blip r:embed="rId3" cstate="print"/>
          <a:srcRect r="53247" b="26788"/>
          <a:stretch>
            <a:fillRect/>
          </a:stretch>
        </p:blipFill>
        <p:spPr bwMode="auto">
          <a:xfrm>
            <a:off x="6215063" y="990600"/>
            <a:ext cx="22193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figure_06_04_labeled"/>
          <p:cNvPicPr>
            <a:picLocks noChangeAspect="1" noChangeArrowheads="1"/>
          </p:cNvPicPr>
          <p:nvPr/>
        </p:nvPicPr>
        <p:blipFill>
          <a:blip r:embed="rId3" cstate="print"/>
          <a:srcRect l="50648" b="26884"/>
          <a:stretch>
            <a:fillRect/>
          </a:stretch>
        </p:blipFill>
        <p:spPr bwMode="auto">
          <a:xfrm>
            <a:off x="6172200" y="3048000"/>
            <a:ext cx="23447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Osmotic Pressure</a:t>
            </a:r>
          </a:p>
        </p:txBody>
      </p:sp>
      <p:sp>
        <p:nvSpPr>
          <p:cNvPr id="9219" name="Rectangle 7"/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5792788" cy="58674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Osmotic pressure</a:t>
            </a:r>
            <a:r>
              <a:rPr lang="en-US" smtClean="0">
                <a:latin typeface="Calibri" pitchFamily="1" charset="0"/>
              </a:rPr>
              <a:t> – amount of dissolved solute in solvent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isotonic </a:t>
            </a:r>
            <a:r>
              <a:rPr lang="en-US" smtClean="0">
                <a:latin typeface="Calibri" pitchFamily="1" charset="0"/>
              </a:rPr>
              <a:t>– [solute] in &amp; outside cell equal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hypertonic environments</a:t>
            </a:r>
            <a:r>
              <a:rPr lang="en-US" smtClean="0">
                <a:latin typeface="Calibri" pitchFamily="1" charset="0"/>
              </a:rPr>
              <a:t> – high [solute]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Cause </a:t>
            </a:r>
            <a:r>
              <a:rPr lang="en-US" b="1" smtClean="0">
                <a:latin typeface="Calibri" pitchFamily="1" charset="0"/>
              </a:rPr>
              <a:t>plasmolysis</a:t>
            </a:r>
            <a:r>
              <a:rPr lang="en-US" smtClean="0">
                <a:latin typeface="Calibri" pitchFamily="1" charset="0"/>
              </a:rPr>
              <a:t> (water loss)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Shrinkage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high salt or sugar conditions protect foods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required by extreme or </a:t>
            </a:r>
            <a:r>
              <a:rPr lang="en-US" b="1" smtClean="0">
                <a:latin typeface="Calibri" pitchFamily="1" charset="0"/>
              </a:rPr>
              <a:t>obligate</a:t>
            </a:r>
            <a:r>
              <a:rPr lang="en-US" smtClean="0">
                <a:latin typeface="Calibri" pitchFamily="1" charset="0"/>
              </a:rPr>
              <a:t> </a:t>
            </a:r>
            <a:r>
              <a:rPr lang="en-US" b="1" smtClean="0">
                <a:latin typeface="Calibri" pitchFamily="1" charset="0"/>
              </a:rPr>
              <a:t>halophiles (salt-loving)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tolerated by </a:t>
            </a:r>
            <a:r>
              <a:rPr lang="en-US" b="1" smtClean="0">
                <a:latin typeface="Calibri" pitchFamily="1" charset="0"/>
              </a:rPr>
              <a:t>facultative halophiles</a:t>
            </a:r>
            <a:endParaRPr lang="en-US" smtClean="0">
              <a:latin typeface="Calibri" pitchFamily="1" charset="0"/>
            </a:endParaRP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hypotonic environments</a:t>
            </a:r>
            <a:r>
              <a:rPr lang="en-US" smtClean="0">
                <a:latin typeface="Calibri" pitchFamily="1" charset="0"/>
              </a:rPr>
              <a:t> – low [solute]</a:t>
            </a:r>
          </a:p>
          <a:p>
            <a:pPr lvl="2" eaLnBrk="1" hangingPunct="1"/>
            <a:r>
              <a:rPr lang="en-US" smtClean="0">
                <a:latin typeface="Calibri" pitchFamily="1" charset="0"/>
              </a:rPr>
              <a:t>cause </a:t>
            </a:r>
            <a:r>
              <a:rPr lang="en-US" b="1" smtClean="0">
                <a:latin typeface="Calibri" pitchFamily="1" charset="0"/>
              </a:rPr>
              <a:t>lysis</a:t>
            </a:r>
            <a:r>
              <a:rPr lang="en-US" smtClean="0">
                <a:latin typeface="Calibri" pitchFamily="1" charset="0"/>
              </a:rPr>
              <a:t> (bursting) if cell walls are weak</a:t>
            </a:r>
          </a:p>
          <a:p>
            <a:pPr lvl="2" eaLnBrk="1" hangingPunct="1"/>
            <a:endParaRPr lang="en-US" smtClean="0">
              <a:latin typeface="Calibri" pitchFamily="1" charset="0"/>
            </a:endParaRPr>
          </a:p>
        </p:txBody>
      </p:sp>
      <p:pic>
        <p:nvPicPr>
          <p:cNvPr id="6" name="Picture 5" descr="animalcell.gif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2638" y="5029200"/>
            <a:ext cx="312896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pitchFamily="1" charset="0"/>
              </a:rPr>
              <a:t>Chemical Requirements</a:t>
            </a:r>
          </a:p>
        </p:txBody>
      </p:sp>
      <p:sp>
        <p:nvSpPr>
          <p:cNvPr id="1229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 smtClean="0"/>
              <a:t>Carbon</a:t>
            </a:r>
          </a:p>
          <a:p>
            <a:pPr lvl="1">
              <a:defRPr/>
            </a:pPr>
            <a:r>
              <a:rPr lang="en-US" dirty="0" smtClean="0"/>
              <a:t>Needed for structure &amp; energy source</a:t>
            </a:r>
          </a:p>
          <a:p>
            <a:pPr lvl="1">
              <a:defRPr/>
            </a:pPr>
            <a:r>
              <a:rPr lang="en-US" dirty="0" smtClean="0"/>
              <a:t>Half the dry weight of bacteria is carbon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/>
              <a:t>Nitrogen</a:t>
            </a:r>
          </a:p>
          <a:p>
            <a:pPr lvl="1">
              <a:defRPr/>
            </a:pPr>
            <a:r>
              <a:rPr lang="en-US" dirty="0" smtClean="0"/>
              <a:t>in amino acids &amp; proteins</a:t>
            </a:r>
          </a:p>
          <a:p>
            <a:pPr lvl="1">
              <a:defRPr/>
            </a:pPr>
            <a:r>
              <a:rPr lang="en-US" dirty="0" smtClean="0"/>
              <a:t>some bacteria use gaseous N</a:t>
            </a:r>
            <a:r>
              <a:rPr lang="en-US" baseline="-25000" dirty="0" smtClean="0"/>
              <a:t>2</a:t>
            </a:r>
            <a:endParaRPr lang="en-US" dirty="0" smtClean="0"/>
          </a:p>
          <a:p>
            <a:pPr lvl="2">
              <a:buFont typeface="Symbol" pitchFamily="18" charset="2"/>
              <a:buChar char=""/>
              <a:defRPr/>
            </a:pPr>
            <a:r>
              <a:rPr lang="en-US" dirty="0" smtClean="0"/>
              <a:t>Nitrogen fixation - (live in plant root nodules)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/>
              <a:t>Phosphorus</a:t>
            </a:r>
          </a:p>
          <a:p>
            <a:pPr lvl="1">
              <a:defRPr/>
            </a:pPr>
            <a:r>
              <a:rPr lang="en-US" dirty="0" smtClean="0"/>
              <a:t>in DNA, RNA, ATP, &amp; membranes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/>
              <a:t>Sulfur</a:t>
            </a:r>
          </a:p>
          <a:p>
            <a:pPr lvl="1">
              <a:defRPr/>
            </a:pPr>
            <a:r>
              <a:rPr lang="en-US" dirty="0" smtClean="0"/>
              <a:t>in amino acids &amp; some vitamins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 smtClean="0"/>
              <a:t>Trace elements</a:t>
            </a:r>
          </a:p>
          <a:p>
            <a:pPr lvl="1">
              <a:defRPr/>
            </a:pPr>
            <a:r>
              <a:rPr lang="en-US" dirty="0" smtClean="0"/>
              <a:t>usually enzyme cofactors</a:t>
            </a:r>
          </a:p>
          <a:p>
            <a:pPr lvl="1">
              <a:defRPr/>
            </a:pPr>
            <a:r>
              <a:rPr lang="en-US" dirty="0" smtClean="0"/>
              <a:t>small amounts of elements (Fe, Cu, Mo, Zn)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/>
              <a:t>Organic growth factors</a:t>
            </a:r>
          </a:p>
          <a:p>
            <a:pPr lvl="1">
              <a:defRPr/>
            </a:pPr>
            <a:r>
              <a:rPr lang="en-US" dirty="0" smtClean="0"/>
              <a:t>vitamins (for coenzymes), amino acids, </a:t>
            </a:r>
            <a:r>
              <a:rPr lang="en-US" dirty="0" err="1" smtClean="0"/>
              <a:t>purines</a:t>
            </a:r>
            <a:r>
              <a:rPr lang="en-US" dirty="0" smtClean="0"/>
              <a:t> &amp; </a:t>
            </a:r>
            <a:r>
              <a:rPr lang="en-US" dirty="0" err="1" smtClean="0"/>
              <a:t>pyrimidines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Most bacteria synthesize their own vitamins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Oxygen</a:t>
            </a:r>
          </a:p>
        </p:txBody>
      </p:sp>
      <p:sp>
        <p:nvSpPr>
          <p:cNvPr id="13315" name="Rectangle 7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8683625" cy="41910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Calibri" pitchFamily="1" charset="0"/>
              </a:rPr>
              <a:t>Aerobes</a:t>
            </a:r>
            <a:r>
              <a:rPr lang="en-US" smtClean="0">
                <a:latin typeface="Calibri" pitchFamily="1" charset="0"/>
              </a:rPr>
              <a:t> – use O</a:t>
            </a:r>
            <a:r>
              <a:rPr lang="en-US" baseline="-25000" smtClean="0">
                <a:latin typeface="Calibri" pitchFamily="1" charset="0"/>
              </a:rPr>
              <a:t>2</a:t>
            </a:r>
            <a:r>
              <a:rPr lang="en-US" smtClean="0">
                <a:latin typeface="Calibri" pitchFamily="1" charset="0"/>
              </a:rPr>
              <a:t> to produce energy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obligate aerobes</a:t>
            </a:r>
            <a:r>
              <a:rPr lang="en-US" smtClean="0">
                <a:latin typeface="Calibri" pitchFamily="1" charset="0"/>
              </a:rPr>
              <a:t> – require O</a:t>
            </a:r>
            <a:r>
              <a:rPr lang="en-US" baseline="-25000" smtClean="0">
                <a:latin typeface="Calibri" pitchFamily="1" charset="0"/>
              </a:rPr>
              <a:t>2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facultative anaerobes</a:t>
            </a:r>
            <a:r>
              <a:rPr lang="en-US" smtClean="0">
                <a:latin typeface="Calibri" pitchFamily="1" charset="0"/>
              </a:rPr>
              <a:t> – can use O</a:t>
            </a:r>
            <a:r>
              <a:rPr lang="en-US" baseline="-25000" smtClean="0">
                <a:latin typeface="Calibri" pitchFamily="1" charset="0"/>
              </a:rPr>
              <a:t>2</a:t>
            </a:r>
            <a:r>
              <a:rPr lang="en-US" smtClean="0">
                <a:latin typeface="Calibri" pitchFamily="1" charset="0"/>
              </a:rPr>
              <a:t> but don’t require it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microaerophiles</a:t>
            </a:r>
            <a:r>
              <a:rPr lang="en-US" smtClean="0">
                <a:latin typeface="Calibri" pitchFamily="1" charset="0"/>
              </a:rPr>
              <a:t> – require low concentrations of O</a:t>
            </a:r>
            <a:r>
              <a:rPr lang="en-US" baseline="-25000" smtClean="0">
                <a:latin typeface="Calibri" pitchFamily="1" charset="0"/>
              </a:rPr>
              <a:t>2</a:t>
            </a:r>
          </a:p>
          <a:p>
            <a:pPr eaLnBrk="1" hangingPunct="1"/>
            <a:r>
              <a:rPr lang="en-US" b="1" smtClean="0">
                <a:latin typeface="Calibri" pitchFamily="1" charset="0"/>
              </a:rPr>
              <a:t>Anaerobes</a:t>
            </a:r>
            <a:r>
              <a:rPr lang="en-US" smtClean="0">
                <a:latin typeface="Calibri" pitchFamily="1" charset="0"/>
              </a:rPr>
              <a:t> – don’t use O</a:t>
            </a:r>
            <a:r>
              <a:rPr lang="en-US" baseline="-25000" smtClean="0">
                <a:latin typeface="Calibri" pitchFamily="1" charset="0"/>
              </a:rPr>
              <a:t>2</a:t>
            </a:r>
            <a:r>
              <a:rPr lang="en-US" smtClean="0">
                <a:latin typeface="Calibri" pitchFamily="1" charset="0"/>
              </a:rPr>
              <a:t> to produce energy</a:t>
            </a:r>
            <a:endParaRPr lang="en-US" baseline="-25000" smtClean="0">
              <a:latin typeface="Calibri" pitchFamily="1" charset="0"/>
            </a:endParaRP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aerotolerant anaerobes</a:t>
            </a:r>
            <a:r>
              <a:rPr lang="en-US" smtClean="0">
                <a:latin typeface="Calibri" pitchFamily="1" charset="0"/>
              </a:rPr>
              <a:t> – can’t use O</a:t>
            </a:r>
            <a:r>
              <a:rPr lang="en-US" baseline="-25000" smtClean="0">
                <a:latin typeface="Calibri" pitchFamily="1" charset="0"/>
              </a:rPr>
              <a:t>2</a:t>
            </a:r>
            <a:r>
              <a:rPr lang="en-US" smtClean="0">
                <a:latin typeface="Calibri" pitchFamily="1" charset="0"/>
              </a:rPr>
              <a:t>, but tolerate it</a:t>
            </a:r>
          </a:p>
          <a:p>
            <a:pPr lvl="1" eaLnBrk="1" hangingPunct="1">
              <a:buFont typeface="Calibri" pitchFamily="1" charset="0"/>
              <a:buChar char="–"/>
            </a:pPr>
            <a:r>
              <a:rPr lang="en-US" b="1" smtClean="0">
                <a:latin typeface="Calibri" pitchFamily="1" charset="0"/>
              </a:rPr>
              <a:t>obligate anaerobes</a:t>
            </a:r>
            <a:r>
              <a:rPr lang="en-US" smtClean="0">
                <a:latin typeface="Calibri" pitchFamily="1" charset="0"/>
              </a:rPr>
              <a:t> – don’t use O</a:t>
            </a:r>
            <a:r>
              <a:rPr lang="en-US" baseline="-25000" smtClean="0">
                <a:latin typeface="Calibri" pitchFamily="1" charset="0"/>
              </a:rPr>
              <a:t>2</a:t>
            </a:r>
            <a:endParaRPr lang="en-US" smtClean="0">
              <a:latin typeface="Calibri" pitchFamily="1" charset="0"/>
            </a:endParaRPr>
          </a:p>
          <a:p>
            <a:pPr lvl="2" eaLnBrk="1" hangingPunct="1"/>
            <a:r>
              <a:rPr lang="en-US" smtClean="0">
                <a:latin typeface="Calibri" pitchFamily="1" charset="0"/>
                <a:sym typeface="Symbol" pitchFamily="1" charset="2"/>
              </a:rPr>
              <a:t>harmed by superoxide radicals: no enzymes to break them down</a:t>
            </a:r>
            <a:endParaRPr lang="en-US" smtClean="0">
              <a:latin typeface="Calibri" pitchFamily="1" charset="0"/>
            </a:endParaRPr>
          </a:p>
        </p:txBody>
      </p:sp>
      <p:pic>
        <p:nvPicPr>
          <p:cNvPr id="9" name="Picture Placeholder 1" descr="OSC_Microbio_09_02_tub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9" r="-6439"/>
          <a:stretch>
            <a:fillRect/>
          </a:stretch>
        </p:blipFill>
        <p:spPr>
          <a:xfrm>
            <a:off x="1524000" y="4419600"/>
            <a:ext cx="5257800" cy="228238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54091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8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1" charset="0"/>
              </a:rPr>
              <a:t>Biofilms</a:t>
            </a:r>
          </a:p>
        </p:txBody>
      </p:sp>
      <p:pic>
        <p:nvPicPr>
          <p:cNvPr id="14339" name="Picture 8" descr="unfigure_03_1b_labele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073"/>
          <a:stretch>
            <a:fillRect/>
          </a:stretch>
        </p:blipFill>
        <p:spPr bwMode="auto">
          <a:xfrm>
            <a:off x="5335588" y="742950"/>
            <a:ext cx="3808412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6" descr="figure_06_05_labeled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811"/>
          <a:stretch>
            <a:fillRect/>
          </a:stretch>
        </p:blipFill>
        <p:spPr bwMode="auto">
          <a:xfrm>
            <a:off x="4572000" y="3200400"/>
            <a:ext cx="41687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8"/>
          <p:cNvSpPr>
            <a:spLocks noGrp="1" noChangeArrowheads="1"/>
          </p:cNvSpPr>
          <p:nvPr>
            <p:ph idx="1"/>
          </p:nvPr>
        </p:nvSpPr>
        <p:spPr>
          <a:xfrm>
            <a:off x="227013" y="838200"/>
            <a:ext cx="5183187" cy="58674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48" charset="2"/>
              <a:buChar char="§"/>
              <a:defRPr/>
            </a:pPr>
            <a:r>
              <a:rPr lang="en-US" dirty="0" smtClean="0"/>
              <a:t>Microbial communities</a:t>
            </a:r>
          </a:p>
          <a:p>
            <a:pPr lvl="1" eaLnBrk="1" hangingPunct="1">
              <a:defRPr/>
            </a:pPr>
            <a:r>
              <a:rPr lang="en-US" dirty="0" smtClean="0"/>
              <a:t>≥1 species attached to surfaces</a:t>
            </a:r>
          </a:p>
          <a:p>
            <a:pPr eaLnBrk="1" hangingPunct="1">
              <a:buFont typeface="Wingdings" pitchFamily="48" charset="2"/>
              <a:buChar char="§"/>
              <a:defRPr/>
            </a:pPr>
            <a:r>
              <a:rPr lang="en-US" dirty="0" smtClean="0"/>
              <a:t>Form </a:t>
            </a:r>
            <a:r>
              <a:rPr lang="en-US" b="1" dirty="0" smtClean="0"/>
              <a:t>slime</a:t>
            </a:r>
            <a:r>
              <a:rPr lang="en-US" dirty="0" smtClean="0"/>
              <a:t> or </a:t>
            </a:r>
            <a:r>
              <a:rPr lang="en-US" b="1" dirty="0" smtClean="0"/>
              <a:t>hydrogel</a:t>
            </a:r>
          </a:p>
          <a:p>
            <a:pPr lvl="1" eaLnBrk="1" hangingPunct="1">
              <a:defRPr/>
            </a:pPr>
            <a:r>
              <a:rPr lang="en-US" dirty="0" smtClean="0"/>
              <a:t>polysaccharides, DNA, &amp; proteins</a:t>
            </a:r>
          </a:p>
          <a:p>
            <a:pPr lvl="1" eaLnBrk="1" hangingPunct="1">
              <a:defRPr/>
            </a:pPr>
            <a:r>
              <a:rPr lang="en-US" dirty="0" smtClean="0"/>
              <a:t>cells attracted by chemicals via </a:t>
            </a:r>
            <a:r>
              <a:rPr lang="en-US" b="1" dirty="0" smtClean="0"/>
              <a:t>quorum sensing</a:t>
            </a:r>
          </a:p>
          <a:p>
            <a:pPr lvl="2" eaLnBrk="1" hangingPunct="1">
              <a:buFont typeface="Symbol" pitchFamily="48" charset="2"/>
              <a:buChar char=""/>
              <a:defRPr/>
            </a:pPr>
            <a:r>
              <a:rPr lang="en-US" dirty="0" smtClean="0"/>
              <a:t>cell-cell communication</a:t>
            </a:r>
          </a:p>
          <a:p>
            <a:pPr lvl="1" eaLnBrk="1" hangingPunct="1">
              <a:defRPr/>
            </a:pPr>
            <a:r>
              <a:rPr lang="en-US" dirty="0" smtClean="0"/>
              <a:t>form pillar-like structures</a:t>
            </a:r>
          </a:p>
          <a:p>
            <a:pPr eaLnBrk="1" hangingPunct="1">
              <a:buFont typeface="Wingdings" pitchFamily="48" charset="2"/>
              <a:buChar char="§"/>
              <a:defRPr/>
            </a:pPr>
            <a:r>
              <a:rPr lang="en-US" dirty="0" smtClean="0"/>
              <a:t>Advantages:</a:t>
            </a:r>
          </a:p>
          <a:p>
            <a:pPr lvl="1" eaLnBrk="1" hangingPunct="1">
              <a:defRPr/>
            </a:pPr>
            <a:r>
              <a:rPr lang="en-US" dirty="0" smtClean="0"/>
              <a:t>share nutrients</a:t>
            </a:r>
          </a:p>
          <a:p>
            <a:pPr lvl="1" eaLnBrk="1" hangingPunct="1">
              <a:defRPr/>
            </a:pPr>
            <a:r>
              <a:rPr lang="en-US" dirty="0" smtClean="0"/>
              <a:t>sheltered from harmful   environmental factors</a:t>
            </a:r>
          </a:p>
          <a:p>
            <a:pPr lvl="1" eaLnBrk="1" hangingPunct="1">
              <a:defRPr/>
            </a:pPr>
            <a:r>
              <a:rPr lang="en-US" dirty="0" smtClean="0"/>
              <a:t>facilitates genetic transfer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5527" y="1402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rto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1606</Words>
  <Application>Microsoft Office PowerPoint</Application>
  <PresentationFormat>On-screen Show (4:3)</PresentationFormat>
  <Paragraphs>290</Paragraphs>
  <Slides>30</Slides>
  <Notes>26</Notes>
  <HiddenSlides>0</HiddenSlides>
  <MMClips>11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Tortora</vt:lpstr>
      <vt:lpstr>Chapter 9</vt:lpstr>
      <vt:lpstr>Requirements for Growth - #s not size</vt:lpstr>
      <vt:lpstr>Temperature</vt:lpstr>
      <vt:lpstr>Temperature</vt:lpstr>
      <vt:lpstr>pH</vt:lpstr>
      <vt:lpstr>Osmotic Pressure</vt:lpstr>
      <vt:lpstr>Chemical Requirements</vt:lpstr>
      <vt:lpstr>Oxygen</vt:lpstr>
      <vt:lpstr>Biofilms</vt:lpstr>
      <vt:lpstr>Dental Biofilm</vt:lpstr>
      <vt:lpstr>Biofilms</vt:lpstr>
      <vt:lpstr>Culture Media</vt:lpstr>
      <vt:lpstr>Culture Media</vt:lpstr>
      <vt:lpstr>Anaerobic Culture Methods</vt:lpstr>
      <vt:lpstr>Special Culture &amp; Safety Techniques</vt:lpstr>
      <vt:lpstr>Selective and Differential Media</vt:lpstr>
      <vt:lpstr>Enrichment Culture</vt:lpstr>
      <vt:lpstr>Obtaining Pure Cultures</vt:lpstr>
      <vt:lpstr>Preserving Bacterial Cultures</vt:lpstr>
      <vt:lpstr>Reproduction in Prokaryotes</vt:lpstr>
      <vt:lpstr>Reproduction in Microbes</vt:lpstr>
      <vt:lpstr>Reproduction in Microbes</vt:lpstr>
      <vt:lpstr>Conjugation</vt:lpstr>
      <vt:lpstr>Generation Time</vt:lpstr>
      <vt:lpstr>Generation Time</vt:lpstr>
      <vt:lpstr>Phases of Growth</vt:lpstr>
      <vt:lpstr>Direct Microscopic Count</vt:lpstr>
      <vt:lpstr>Figure 9.12</vt:lpstr>
      <vt:lpstr>Figure 9.13</vt:lpstr>
      <vt:lpstr>Indirect Measures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</dc:title>
  <dc:creator>Bonnie</dc:creator>
  <cp:lastModifiedBy>joseph</cp:lastModifiedBy>
  <cp:revision>62</cp:revision>
  <dcterms:created xsi:type="dcterms:W3CDTF">2012-12-23T20:57:28Z</dcterms:created>
  <dcterms:modified xsi:type="dcterms:W3CDTF">2017-09-11T02:11:09Z</dcterms:modified>
</cp:coreProperties>
</file>