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  <p:sldId id="298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3950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021E-A22B-4E02-87B3-6A1143603984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7AE8-45D9-42B2-A1AA-79264F88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2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F63ABEA5-3FA9-492E-A67D-02A29D55A394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E733F95A-7548-4F1A-86AD-268FC1E99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854">
              <a:defRPr/>
            </a:pPr>
            <a:r>
              <a:rPr lang="en-US" dirty="0" smtClean="0">
                <a:latin typeface="Calibri" pitchFamily="34" charset="0"/>
              </a:rPr>
              <a:t>Note: Not all of</a:t>
            </a:r>
            <a:r>
              <a:rPr lang="en-US" baseline="0" dirty="0" smtClean="0">
                <a:latin typeface="Calibri" pitchFamily="34" charset="0"/>
              </a:rPr>
              <a:t> the material presented in this lecture series can be found in the text’s chapter 4, some of this material </a:t>
            </a:r>
            <a:r>
              <a:rPr lang="en-US" baseline="0" smtClean="0">
                <a:latin typeface="Calibri" pitchFamily="34" charset="0"/>
              </a:rPr>
              <a:t>is located </a:t>
            </a:r>
            <a:r>
              <a:rPr lang="en-US" baseline="0" dirty="0" smtClean="0">
                <a:latin typeface="Calibri" pitchFamily="34" charset="0"/>
              </a:rPr>
              <a:t>back in </a:t>
            </a:r>
            <a:r>
              <a:rPr lang="en-US" baseline="0" smtClean="0">
                <a:latin typeface="Calibri" pitchFamily="34" charset="0"/>
              </a:rPr>
              <a:t>Chapter 1 as well.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936767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85" tIns="46243" rIns="92485" bIns="46243" anchor="b"/>
          <a:lstStyle/>
          <a:p>
            <a:pPr algn="r"/>
            <a:fld id="{CB96FE68-F6FB-473D-AF68-D71B6CD87FD3}" type="slidenum"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Understand the difference between “Systematic” and “Determinative”. In particular, that systematic is based on </a:t>
            </a:r>
            <a:r>
              <a:rPr lang="en-US" dirty="0" err="1" smtClean="0"/>
              <a:t>rRNA</a:t>
            </a:r>
            <a:r>
              <a:rPr lang="en-US" dirty="0" smtClean="0"/>
              <a:t> sequencing whereas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determinitive</a:t>
            </a:r>
            <a:r>
              <a:rPr lang="en-US" baseline="0" dirty="0" smtClean="0"/>
              <a:t> is based upon the results of multiple biochemical tests.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6E982-07EE-49EC-AF87-3A48C763B32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FFF0D8-62B0-4370-A915-029832E129D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</a:t>
            </a:r>
            <a:r>
              <a:rPr lang="en-US" baseline="0" dirty="0" smtClean="0"/>
              <a:t> reminder for you.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B74BB-2F47-4538-BB44-78854C7AE0B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comfortable with these comparisons. Photo credit </a:t>
            </a:r>
            <a:r>
              <a:rPr lang="en-US" dirty="0" err="1" smtClean="0"/>
              <a:t>Tortora</a:t>
            </a:r>
            <a:r>
              <a:rPr lang="en-US" baseline="0" dirty="0" smtClean="0"/>
              <a:t> Microbiology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F95A-7548-4F1A-86AD-268FC1E99E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Be able to describe the theory of endosymbiosis and give</a:t>
            </a:r>
            <a:r>
              <a:rPr lang="en-US" baseline="0" dirty="0" smtClean="0"/>
              <a:t> support for it.</a:t>
            </a: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30FE5-5EEA-4397-BDC4-DAA4B47D42E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791ABB-DAC4-4A0F-AD3E-9BF3726685F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this definition.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0A071-A8A8-4E04-BFBF-EF362FFA3CE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Just a visual.</a:t>
            </a: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AD14C-B2B1-419A-B09D-89931966EB1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592FE2-6E94-41B9-86AA-53AB8F66419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 this concept well as you</a:t>
            </a:r>
            <a:r>
              <a:rPr lang="en-US" baseline="0" dirty="0" smtClean="0"/>
              <a:t> will be constructing one for your final unknown identification in lab.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F95A-7548-4F1A-86AD-268FC1E99E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Understand</a:t>
            </a:r>
            <a:r>
              <a:rPr lang="en-US" baseline="0" dirty="0" smtClean="0"/>
              <a:t> why classification of organisms is necessary.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95D31-2347-4C69-BB67-575AA1FE60C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178A0-8B9E-420A-ACC4-6C15D48E4FC3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E764F3-CB77-4FE7-BB41-9ADB4EBC2E8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>
              <a:spcBef>
                <a:spcPct val="0"/>
              </a:spcBef>
            </a:pPr>
            <a:r>
              <a:rPr lang="en-US" dirty="0" smtClean="0"/>
              <a:t>You do</a:t>
            </a:r>
            <a:r>
              <a:rPr lang="en-US" baseline="0" dirty="0" smtClean="0"/>
              <a:t> not need to  memorize these sources of names; however, please look them over and be able to describe some examples of how names are created for organisms. For example, honoring the discoverer or descriptive.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5B4A6B-BDF1-4A92-A35B-3E08BDBB5C0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 remind yourself the order of this classification</a:t>
            </a:r>
            <a:r>
              <a:rPr lang="en-US" baseline="0" dirty="0" smtClean="0"/>
              <a:t> system.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82C6C-16DC-484F-9E11-EDD9FA83BF7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~340 BC, Aristotle: plants or animals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1735, </a:t>
            </a:r>
            <a:r>
              <a:rPr lang="en-US" sz="1400" b="1" dirty="0"/>
              <a:t>Linnaeus</a:t>
            </a:r>
            <a:r>
              <a:rPr lang="en-US" sz="1400" dirty="0"/>
              <a:t>: </a:t>
            </a:r>
            <a:r>
              <a:rPr lang="en-US" sz="1400" b="1" dirty="0"/>
              <a:t>kingdoms </a:t>
            </a:r>
            <a:r>
              <a:rPr lang="en-US" sz="1400" b="1" dirty="0" err="1"/>
              <a:t>plantae</a:t>
            </a:r>
            <a:r>
              <a:rPr lang="en-US" sz="1400" b="1" dirty="0"/>
              <a:t> &amp; </a:t>
            </a:r>
            <a:r>
              <a:rPr lang="en-US" sz="1400" b="1" dirty="0" err="1"/>
              <a:t>animalia</a:t>
            </a:r>
            <a:endParaRPr lang="en-US" sz="1400" b="1" dirty="0"/>
          </a:p>
          <a:p>
            <a:pPr lvl="1" eaLnBrk="1" hangingPunct="1"/>
            <a:r>
              <a:rPr lang="en-US" sz="1400" dirty="0"/>
              <a:t>Latinized names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1857, </a:t>
            </a:r>
            <a:r>
              <a:rPr lang="en-US" sz="1400" dirty="0" err="1"/>
              <a:t>Nägeli</a:t>
            </a:r>
            <a:r>
              <a:rPr lang="en-US" sz="1400" dirty="0"/>
              <a:t>: bacteria &amp; fungi in kingdom </a:t>
            </a:r>
            <a:r>
              <a:rPr lang="en-US" sz="1400" dirty="0" err="1"/>
              <a:t>plantae</a:t>
            </a:r>
            <a:r>
              <a:rPr lang="en-US" sz="1400" dirty="0"/>
              <a:t>: flora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1866, Haeckel: kingdom </a:t>
            </a:r>
            <a:r>
              <a:rPr lang="en-US" sz="1400" dirty="0" err="1"/>
              <a:t>protista</a:t>
            </a:r>
            <a:r>
              <a:rPr lang="en-US" sz="1400" dirty="0"/>
              <a:t> for bacteria, protozoa, algae, &amp; fungi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1937, </a:t>
            </a:r>
            <a:r>
              <a:rPr lang="en-US" sz="1400" dirty="0" err="1"/>
              <a:t>Chatton</a:t>
            </a:r>
            <a:r>
              <a:rPr lang="en-US" sz="1400" dirty="0"/>
              <a:t>: cell without nucleus – </a:t>
            </a:r>
            <a:r>
              <a:rPr lang="en-US" sz="1400" b="1" dirty="0"/>
              <a:t>prokaryote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1961, </a:t>
            </a:r>
            <a:r>
              <a:rPr lang="en-US" sz="1400" dirty="0" err="1"/>
              <a:t>Stanier</a:t>
            </a:r>
            <a:r>
              <a:rPr lang="en-US" sz="1400" dirty="0"/>
              <a:t>:  prokaryote – cell in which nuclear material is not surrounded by a nuclear membrane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1959: kingdom fungi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1968, Murray: kingdom </a:t>
            </a:r>
            <a:r>
              <a:rPr lang="en-US" sz="1400" dirty="0" err="1"/>
              <a:t>prokaryotae</a:t>
            </a:r>
            <a:r>
              <a:rPr lang="en-US" sz="1400" dirty="0"/>
              <a:t> (sometimes called </a:t>
            </a:r>
            <a:r>
              <a:rPr lang="en-US" sz="1400" dirty="0" err="1"/>
              <a:t>Monera</a:t>
            </a:r>
            <a:r>
              <a:rPr lang="en-US" sz="1400" dirty="0"/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1969, Whittaker: 5 kingdom system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/>
              <a:t>1978, </a:t>
            </a:r>
            <a:r>
              <a:rPr lang="en-US" sz="1400" dirty="0" err="1"/>
              <a:t>Wose</a:t>
            </a:r>
            <a:r>
              <a:rPr lang="en-US" sz="1400" dirty="0"/>
              <a:t>: </a:t>
            </a:r>
            <a:r>
              <a:rPr lang="en-US" sz="1400" b="1" dirty="0"/>
              <a:t>3 domains </a:t>
            </a:r>
            <a:r>
              <a:rPr lang="en-US" sz="1400" dirty="0"/>
              <a:t>– 2 types of prokaryotic cells, 1 type of eukaryotic cell</a:t>
            </a:r>
          </a:p>
          <a:p>
            <a:pPr lvl="1" eaLnBrk="1" hangingPunct="1"/>
            <a:r>
              <a:rPr lang="en-US" sz="1400" dirty="0"/>
              <a:t>each have slightly different ribosomes, membrane lipids, &amp; transfer RNA</a:t>
            </a:r>
          </a:p>
          <a:p>
            <a:pPr eaLnBrk="1" hangingPunct="1">
              <a:spcBef>
                <a:spcPct val="0"/>
              </a:spcBef>
            </a:pPr>
            <a:endParaRPr lang="en-US" sz="14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DC007-2D84-4DCC-96F9-4675F22C980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Know</a:t>
            </a:r>
            <a:r>
              <a:rPr lang="en-US" baseline="0" dirty="0" smtClean="0"/>
              <a:t> the domains and kingdoms.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54711-FB4E-482E-A91E-EFF1B831F15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76C705-11D8-4AF6-AAB1-E4A3F1D2DC8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E0EF82-B33E-44FD-88C3-E7CE8B7263F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Clockwise: Human immunodeficiency virus (HIV); </a:t>
            </a:r>
            <a:r>
              <a:rPr lang="en-US" dirty="0" err="1" smtClean="0"/>
              <a:t>Aeromonas</a:t>
            </a:r>
            <a:r>
              <a:rPr lang="en-US" dirty="0" smtClean="0"/>
              <a:t> virus 31, Influenza virus, </a:t>
            </a:r>
            <a:r>
              <a:rPr lang="en-US" dirty="0" err="1" smtClean="0"/>
              <a:t>Orf</a:t>
            </a:r>
            <a:r>
              <a:rPr lang="en-US" dirty="0" smtClean="0"/>
              <a:t> virus, Herpes simplex virus (HSV), </a:t>
            </a:r>
            <a:r>
              <a:rPr lang="en-US" dirty="0" err="1" smtClean="0"/>
              <a:t>Smallopx</a:t>
            </a:r>
            <a:r>
              <a:rPr lang="en-US" dirty="0" smtClean="0"/>
              <a:t> </a:t>
            </a:r>
            <a:r>
              <a:rPr lang="en-US" dirty="0" smtClean="0"/>
              <a:t>virus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Please understand that viruses are not classified in</a:t>
            </a:r>
            <a:r>
              <a:rPr lang="en-US" baseline="0" dirty="0" smtClean="0"/>
              <a:t> a domain as they are not made of cells.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CEABCD-E5F2-48F9-BCF7-E7D14B5BC38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1813" y="0"/>
            <a:ext cx="3529012" cy="6858000"/>
          </a:xfrm>
          <a:prstGeom prst="rect">
            <a:avLst/>
          </a:prstGeom>
          <a:solidFill>
            <a:schemeClr val="bg1">
              <a:alpha val="1490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0034" name="Title Placeholder 1"/>
          <p:cNvSpPr>
            <a:spLocks noGrp="1"/>
          </p:cNvSpPr>
          <p:nvPr>
            <p:ph type="ctrTitle"/>
          </p:nvPr>
        </p:nvSpPr>
        <p:spPr>
          <a:xfrm>
            <a:off x="5776913" y="1187450"/>
            <a:ext cx="3198812" cy="639763"/>
          </a:xfrm>
        </p:spPr>
        <p:txBody>
          <a:bodyPr/>
          <a:lstStyle>
            <a:lvl1pPr algn="ctr">
              <a:defRPr sz="4000" smtClean="0">
                <a:solidFill>
                  <a:srgbClr val="DA47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00035" name="Text Placeholder 2"/>
          <p:cNvSpPr>
            <a:spLocks noGrp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 lIns="91440" tIns="45720" rIns="91440" bIns="45720"/>
          <a:lstStyle>
            <a:lvl1pPr marL="0" indent="0" algn="ctr">
              <a:buFont typeface="Wingdings" pitchFamily="48" charset="2"/>
              <a:buNone/>
              <a:defRPr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838200"/>
            <a:ext cx="8683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0960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3AE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Wingdings" pitchFamily="2" charset="2"/>
        <a:buChar char="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gray">
          <a:xfrm>
            <a:off x="5600700" y="0"/>
            <a:ext cx="35433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5776913" y="1187450"/>
            <a:ext cx="3198812" cy="660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DA472B"/>
                </a:solidFill>
                <a:latin typeface="Arial" pitchFamily="34" charset="0"/>
              </a:rPr>
              <a:t>Chapter 4a</a:t>
            </a:r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5776913" y="2284413"/>
            <a:ext cx="3198812" cy="21018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Classification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614"/>
            <a:ext cx="4897379" cy="63393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1" name="Picture 21" descr="http://ecx.images-amazon.com/images/I/51V1JYKKZQ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81200"/>
            <a:ext cx="1676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3" descr="&lt;br/&gt;&lt;a href=&quot;http://i40.tinypic.com/jkgjmc.jpg&quot; target=&quot;_blank&quot;&gt;View Raw Image&lt;/a&gt;"/>
          <p:cNvPicPr>
            <a:picLocks noChangeAspect="1" noChangeArrowheads="1"/>
          </p:cNvPicPr>
          <p:nvPr/>
        </p:nvPicPr>
        <p:blipFill>
          <a:blip r:embed="rId4" cstate="print"/>
          <a:srcRect l="11298" r="11716"/>
          <a:stretch>
            <a:fillRect/>
          </a:stretch>
        </p:blipFill>
        <p:spPr bwMode="auto">
          <a:xfrm>
            <a:off x="5715000" y="762000"/>
            <a:ext cx="17049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Classification and Identification of Microbes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792787" cy="3276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Classification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characteristics of known organisms</a:t>
            </a:r>
          </a:p>
          <a:p>
            <a:pPr lvl="1" eaLnBrk="1" hangingPunct="1">
              <a:defRPr/>
            </a:pPr>
            <a:r>
              <a:rPr lang="en-US" dirty="0" smtClean="0"/>
              <a:t>placing organisms in groups of related species; inferring evolutionary history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Identification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matching characteristics of unknown organism to lists of known organisms</a:t>
            </a:r>
          </a:p>
          <a:p>
            <a:pPr lvl="1" eaLnBrk="1" hangingPunct="1">
              <a:defRPr/>
            </a:pPr>
            <a:r>
              <a:rPr lang="en-US" dirty="0" smtClean="0"/>
              <a:t>clinical lab identification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228600" y="5486400"/>
          <a:ext cx="8162925" cy="1189038"/>
        </p:xfrm>
        <a:graphic>
          <a:graphicData uri="http://schemas.openxmlformats.org/drawingml/2006/table">
            <a:tbl>
              <a:tblPr/>
              <a:tblGrid>
                <a:gridCol w="2834640"/>
                <a:gridCol w="2834640"/>
                <a:gridCol w="2493645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Bergey’s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Manual of Determinative Bacteriology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48" charset="-128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Provides 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identification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schemes for identifying bacteria and archaea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Morphology, differential staining, biochemical tests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228600" y="4294188"/>
          <a:ext cx="8162925" cy="1189037"/>
        </p:xfrm>
        <a:graphic>
          <a:graphicData uri="http://schemas.openxmlformats.org/drawingml/2006/table">
            <a:tbl>
              <a:tblPr/>
              <a:tblGrid>
                <a:gridCol w="2834640"/>
                <a:gridCol w="2834640"/>
                <a:gridCol w="2493645"/>
              </a:tblGrid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Bergey’s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Manual of Systematic Bacteriology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Provides 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phylogenetic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information on bacteria and archaea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Based on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rRNA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sequencing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igure_10_01_labeled"/>
          <p:cNvPicPr>
            <a:picLocks noChangeAspect="1" noChangeArrowheads="1"/>
          </p:cNvPicPr>
          <p:nvPr/>
        </p:nvPicPr>
        <p:blipFill>
          <a:blip r:embed="rId3" cstate="print"/>
          <a:srcRect b="2501"/>
          <a:stretch>
            <a:fillRect/>
          </a:stretch>
        </p:blipFill>
        <p:spPr bwMode="auto">
          <a:xfrm>
            <a:off x="4366146" y="1676400"/>
            <a:ext cx="4643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Study of Phylogenetic Relationships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963987" cy="5867400"/>
          </a:xfrm>
        </p:spPr>
        <p:txBody>
          <a:bodyPr>
            <a:normAutofit fontScale="92500" lnSpcReduction="20000"/>
          </a:bodyPr>
          <a:lstStyle/>
          <a:p>
            <a:r>
              <a:rPr lang="en-US" b="1" smtClean="0"/>
              <a:t>Systematics</a:t>
            </a:r>
            <a:r>
              <a:rPr lang="en-US" smtClean="0"/>
              <a:t> (</a:t>
            </a:r>
            <a:r>
              <a:rPr lang="en-US" b="1" smtClean="0"/>
              <a:t>phylogeny</a:t>
            </a:r>
            <a:r>
              <a:rPr lang="en-US" smtClean="0"/>
              <a:t>) – study of evolutionary history of organisms</a:t>
            </a:r>
          </a:p>
          <a:p>
            <a:pPr lvl="1"/>
            <a:r>
              <a:rPr lang="en-US" smtClean="0"/>
              <a:t>all organisms descended from common ancestor</a:t>
            </a:r>
          </a:p>
          <a:p>
            <a:pPr lvl="2"/>
            <a:r>
              <a:rPr lang="en-US" smtClean="0"/>
              <a:t>all have: DNA, ATP, cell membranes</a:t>
            </a:r>
          </a:p>
          <a:p>
            <a:pPr lvl="1"/>
            <a:r>
              <a:rPr lang="en-US" b="1" smtClean="0"/>
              <a:t>Charles Darwin</a:t>
            </a:r>
            <a:r>
              <a:rPr lang="en-US" smtClean="0"/>
              <a:t>: </a:t>
            </a:r>
            <a:r>
              <a:rPr lang="en-US" b="1" smtClean="0"/>
              <a:t>descent with modification, by means of natural selection</a:t>
            </a:r>
            <a:r>
              <a:rPr lang="en-US" smtClean="0"/>
              <a:t> (survival of the fittest)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Denise Steele\Documents\Teaching\River Valley Community College\Microbiology\textbook\chapter_10\b_jpeg_images_and_tables\a_labeled\table_10_02_labeled.jpg"/>
          <p:cNvPicPr>
            <a:picLocks noChangeAspect="1" noChangeArrowheads="1"/>
          </p:cNvPicPr>
          <p:nvPr/>
        </p:nvPicPr>
        <p:blipFill>
          <a:blip r:embed="rId3" cstate="print"/>
          <a:srcRect t="13936" r="34525" b="36562"/>
          <a:stretch>
            <a:fillRect/>
          </a:stretch>
        </p:blipFill>
        <p:spPr bwMode="auto">
          <a:xfrm>
            <a:off x="762000" y="5311367"/>
            <a:ext cx="4176713" cy="15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762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Two Cell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838200"/>
            <a:ext cx="6554787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2 cell types:</a:t>
            </a:r>
          </a:p>
          <a:p>
            <a:pPr lvl="1" eaLnBrk="1" hangingPunct="1"/>
            <a:r>
              <a:rPr lang="en-US" b="1" smtClean="0"/>
              <a:t>prokaryotic</a:t>
            </a:r>
            <a:r>
              <a:rPr lang="en-US" smtClean="0"/>
              <a:t> (evolved 3.5 billion years ago)</a:t>
            </a:r>
          </a:p>
          <a:p>
            <a:pPr lvl="2" eaLnBrk="1" hangingPunct="1"/>
            <a:r>
              <a:rPr lang="en-US" smtClean="0"/>
              <a:t>small, simple cells</a:t>
            </a:r>
          </a:p>
          <a:p>
            <a:pPr lvl="2" eaLnBrk="1" hangingPunct="1"/>
            <a:r>
              <a:rPr lang="en-US" smtClean="0"/>
              <a:t>small, circular chromosome</a:t>
            </a:r>
          </a:p>
          <a:p>
            <a:pPr lvl="2" eaLnBrk="1" hangingPunct="1"/>
            <a:r>
              <a:rPr lang="en-US" smtClean="0"/>
              <a:t>no internal membranes</a:t>
            </a:r>
          </a:p>
          <a:p>
            <a:pPr lvl="1" eaLnBrk="1" hangingPunct="1"/>
            <a:r>
              <a:rPr lang="en-US" b="1" smtClean="0"/>
              <a:t>eukaryotic</a:t>
            </a:r>
            <a:r>
              <a:rPr lang="en-US" smtClean="0"/>
              <a:t> (evolved 1.4 billion years ago)</a:t>
            </a:r>
          </a:p>
          <a:p>
            <a:pPr lvl="2" eaLnBrk="1" hangingPunct="1"/>
            <a:r>
              <a:rPr lang="en-US" smtClean="0"/>
              <a:t>larger, complex cells</a:t>
            </a:r>
          </a:p>
          <a:p>
            <a:pPr lvl="2" eaLnBrk="1" hangingPunct="1"/>
            <a:r>
              <a:rPr lang="en-US" smtClean="0"/>
              <a:t>large, linear chromosomes</a:t>
            </a:r>
          </a:p>
          <a:p>
            <a:pPr lvl="2" eaLnBrk="1" hangingPunct="1"/>
            <a:r>
              <a:rPr lang="en-US" smtClean="0"/>
              <a:t>internal membranes</a:t>
            </a:r>
          </a:p>
          <a:p>
            <a:pPr lvl="3" eaLnBrk="1" hangingPunct="1"/>
            <a:r>
              <a:rPr lang="en-US" smtClean="0"/>
              <a:t>evolved from infoldings of cell membrane</a:t>
            </a:r>
          </a:p>
        </p:txBody>
      </p:sp>
      <p:pic>
        <p:nvPicPr>
          <p:cNvPr id="6155" name="Picture 11" descr="C:\Users\Denise\Documents\Teaching\River Valley Community College textbooks\Biology - Campbell\Chapter_04\B_Jpegs_of_Art_and_Photos\04_Labeled_Art_and_Photos\04_04aAnimalCell-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5"/>
          <a:stretch>
            <a:fillRect/>
          </a:stretch>
        </p:blipFill>
        <p:spPr bwMode="auto">
          <a:xfrm>
            <a:off x="5094288" y="3657600"/>
            <a:ext cx="40497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C:\Users\Denise\Documents\Teaching\River Valley Community College textbooks\Biology - Campbell\Chapter_04\B_Jpegs_of_Art_and_Photos\04_Labeled_Art_and_Photos\04_03bProkaryoticCell-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36"/>
          <a:stretch>
            <a:fillRect/>
          </a:stretch>
        </p:blipFill>
        <p:spPr bwMode="auto">
          <a:xfrm>
            <a:off x="6859588" y="746125"/>
            <a:ext cx="228441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Endosymbiosis</a:t>
            </a:r>
          </a:p>
        </p:txBody>
      </p:sp>
      <p:pic>
        <p:nvPicPr>
          <p:cNvPr id="4" name="Content Placeholder 3" descr="C:\Users\Denise Steele\Documents\Teaching\River Valley Community College\Microbiology\textbook\chapter_10\b_jpeg_images_and_tables\a_labeled\table_10_02_label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5570"/>
          <a:stretch/>
        </p:blipFill>
        <p:spPr>
          <a:xfrm>
            <a:off x="457200" y="1919323"/>
            <a:ext cx="8229600" cy="37581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igure_10_03_labeled"/>
          <p:cNvPicPr>
            <a:picLocks noChangeAspect="1" noChangeArrowheads="1"/>
          </p:cNvPicPr>
          <p:nvPr/>
        </p:nvPicPr>
        <p:blipFill>
          <a:blip r:embed="rId3" cstate="print"/>
          <a:srcRect b="3442"/>
          <a:stretch>
            <a:fillRect/>
          </a:stretch>
        </p:blipFill>
        <p:spPr bwMode="auto">
          <a:xfrm>
            <a:off x="3886200" y="4724400"/>
            <a:ext cx="25892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igure_10_02_labe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90"/>
          <a:stretch>
            <a:fillRect/>
          </a:stretch>
        </p:blipFill>
        <p:spPr bwMode="auto">
          <a:xfrm>
            <a:off x="5600700" y="742950"/>
            <a:ext cx="35433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Endosymbiosis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649788" cy="54102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Eukaryotic cells evolved via </a:t>
            </a:r>
            <a:r>
              <a:rPr lang="en-US" b="1" smtClean="0"/>
              <a:t>endosymbiosis</a:t>
            </a:r>
          </a:p>
          <a:p>
            <a:pPr lvl="1"/>
            <a:r>
              <a:rPr lang="en-US" smtClean="0"/>
              <a:t>mitochondria &amp; chloroplasts: small prokaryotes that began living in larger cells</a:t>
            </a:r>
          </a:p>
          <a:p>
            <a:pPr lvl="2"/>
            <a:r>
              <a:rPr lang="en-US" smtClean="0"/>
              <a:t>originally undigested prey or internal parasites</a:t>
            </a:r>
          </a:p>
          <a:p>
            <a:pPr lvl="1"/>
            <a:r>
              <a:rPr lang="en-US" smtClean="0"/>
              <a:t>many similarities between prokaryotic cells &amp; eukaryotic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88711" y="-3306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Phylogenetic Hierarchy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8307387" cy="5867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 smtClean="0"/>
              <a:t>Group organisms according to common properties</a:t>
            </a:r>
          </a:p>
          <a:p>
            <a:pPr lvl="1" eaLnBrk="1" hangingPunct="1">
              <a:defRPr/>
            </a:pPr>
            <a:r>
              <a:rPr lang="en-US" dirty="0" smtClean="0"/>
              <a:t>groups evolved from common ancestor</a:t>
            </a:r>
          </a:p>
          <a:p>
            <a:pPr lvl="1" eaLnBrk="1" hangingPunct="1">
              <a:defRPr/>
            </a:pPr>
            <a:r>
              <a:rPr lang="en-US" dirty="0" smtClean="0"/>
              <a:t>each species retains some ancestral characteristics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 smtClean="0"/>
              <a:t>Classify based on:</a:t>
            </a:r>
          </a:p>
          <a:p>
            <a:pPr lvl="1" eaLnBrk="1" hangingPunct="1">
              <a:defRPr/>
            </a:pPr>
            <a:r>
              <a:rPr lang="en-US" dirty="0" smtClean="0"/>
              <a:t>fossils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microbes usually don’t fossilize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exceptions: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dirty="0" err="1" smtClean="0"/>
              <a:t>protists</a:t>
            </a:r>
            <a:r>
              <a:rPr lang="en-US" dirty="0" smtClean="0"/>
              <a:t>: White Cliffs of Dover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stromatolites (filamentous bacteria)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cyanobacteria </a:t>
            </a:r>
          </a:p>
          <a:p>
            <a:pPr lvl="1" eaLnBrk="1" hangingPunct="1">
              <a:defRPr/>
            </a:pPr>
            <a:r>
              <a:rPr lang="en-US" dirty="0" smtClean="0"/>
              <a:t>anatomy</a:t>
            </a:r>
          </a:p>
          <a:p>
            <a:pPr lvl="1" eaLnBrk="1" hangingPunct="1">
              <a:defRPr/>
            </a:pPr>
            <a:r>
              <a:rPr lang="en-US" dirty="0" smtClean="0"/>
              <a:t>rRNA sequencing, DNA hybridization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joh86670_18_05"/>
          <p:cNvPicPr>
            <a:picLocks noChangeAspect="1" noChangeArrowheads="1"/>
          </p:cNvPicPr>
          <p:nvPr/>
        </p:nvPicPr>
        <p:blipFill>
          <a:blip r:embed="rId3" cstate="print"/>
          <a:srcRect t="4654"/>
          <a:stretch>
            <a:fillRect/>
          </a:stretch>
        </p:blipFill>
        <p:spPr bwMode="auto">
          <a:xfrm>
            <a:off x="3657600" y="3901282"/>
            <a:ext cx="4572000" cy="29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-609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Cladograms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3" y="838200"/>
            <a:ext cx="8683625" cy="3200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Cladogram</a:t>
            </a:r>
            <a:r>
              <a:rPr lang="en-US" dirty="0" smtClean="0"/>
              <a:t> – map showing evolutionary relationships among organisms</a:t>
            </a:r>
          </a:p>
          <a:p>
            <a:pPr lvl="1" eaLnBrk="1" hangingPunct="1">
              <a:defRPr/>
            </a:pPr>
            <a:r>
              <a:rPr lang="en-US" dirty="0" smtClean="0"/>
              <a:t>branch points defined by shared features</a:t>
            </a:r>
          </a:p>
          <a:p>
            <a:pPr lvl="1" eaLnBrk="1" hangingPunct="1">
              <a:defRPr/>
            </a:pPr>
            <a:r>
              <a:rPr lang="en-US" dirty="0" smtClean="0"/>
              <a:t>nodes represent common ancestors</a:t>
            </a:r>
          </a:p>
          <a:p>
            <a:pPr lvl="1" eaLnBrk="1" hangingPunct="1">
              <a:defRPr/>
            </a:pPr>
            <a:r>
              <a:rPr lang="en-US" dirty="0" smtClean="0"/>
              <a:t>data: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historically made using fossil evidence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now confirmed by rRNA sequences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rRNA also used for microbe cladograms</a:t>
            </a:r>
            <a:endParaRPr lang="en-US" dirty="0"/>
          </a:p>
        </p:txBody>
      </p:sp>
      <p:pic>
        <p:nvPicPr>
          <p:cNvPr id="5" name="Picture 4" descr="ribosomes_guide_trans_proc_7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5CAE5"/>
              </a:clrFrom>
              <a:clrTo>
                <a:srgbClr val="B5CAE5">
                  <a:alpha val="0"/>
                </a:srgbClr>
              </a:clrTo>
            </a:clrChange>
          </a:blip>
          <a:srcRect l="813" t="2621" r="1485" b="1498"/>
          <a:stretch>
            <a:fillRect/>
          </a:stretch>
        </p:blipFill>
        <p:spPr bwMode="auto">
          <a:xfrm>
            <a:off x="0" y="4448175"/>
            <a:ext cx="3200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a Cladogram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3" y="838200"/>
            <a:ext cx="2363787" cy="5791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Making cladograms</a:t>
            </a:r>
          </a:p>
          <a:p>
            <a:pPr lvl="1" eaLnBrk="1" hangingPunct="1"/>
            <a:r>
              <a:rPr lang="en-US" smtClean="0"/>
              <a:t>calculate similarity between rRNA sequences of organisms</a:t>
            </a:r>
          </a:p>
          <a:p>
            <a:pPr lvl="1" eaLnBrk="1" hangingPunct="1"/>
            <a:r>
              <a:rPr lang="en-US" smtClean="0"/>
              <a:t>draw branches proportional to calculated similarities</a:t>
            </a:r>
          </a:p>
        </p:txBody>
      </p:sp>
      <p:pic>
        <p:nvPicPr>
          <p:cNvPr id="48131" name="Picture 7" descr="figure_10_19_labeled"/>
          <p:cNvPicPr>
            <a:picLocks noChangeAspect="1" noChangeArrowheads="1"/>
          </p:cNvPicPr>
          <p:nvPr/>
        </p:nvPicPr>
        <p:blipFill>
          <a:blip r:embed="rId3" cstate="print"/>
          <a:srcRect t="53453" b="3185"/>
          <a:stretch>
            <a:fillRect/>
          </a:stretch>
        </p:blipFill>
        <p:spPr bwMode="auto">
          <a:xfrm>
            <a:off x="2317750" y="4191000"/>
            <a:ext cx="68262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figure_10_19_labeled"/>
          <p:cNvPicPr>
            <a:picLocks noChangeAspect="1" noChangeArrowheads="1"/>
          </p:cNvPicPr>
          <p:nvPr/>
        </p:nvPicPr>
        <p:blipFill>
          <a:blip r:embed="rId3" cstate="print"/>
          <a:srcRect t="23270" b="45154"/>
          <a:stretch>
            <a:fillRect/>
          </a:stretch>
        </p:blipFill>
        <p:spPr bwMode="auto">
          <a:xfrm>
            <a:off x="2317750" y="2438400"/>
            <a:ext cx="68262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figure_10_19_labeled"/>
          <p:cNvPicPr>
            <a:picLocks noChangeAspect="1" noChangeArrowheads="1"/>
          </p:cNvPicPr>
          <p:nvPr/>
        </p:nvPicPr>
        <p:blipFill>
          <a:blip r:embed="rId3" cstate="print"/>
          <a:srcRect b="75964"/>
          <a:stretch>
            <a:fillRect/>
          </a:stretch>
        </p:blipFill>
        <p:spPr bwMode="auto">
          <a:xfrm>
            <a:off x="2317750" y="1066800"/>
            <a:ext cx="68262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igure_10_09_labe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60"/>
          <a:stretch>
            <a:fillRect/>
          </a:stretch>
        </p:blipFill>
        <p:spPr bwMode="auto">
          <a:xfrm>
            <a:off x="4175125" y="1447800"/>
            <a:ext cx="4968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Identification Methods: Biochemical Tests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4344987" cy="5715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Biochemical tests</a:t>
            </a:r>
            <a:endParaRPr lang="en-US" smtClean="0"/>
          </a:p>
          <a:p>
            <a:pPr lvl="1" eaLnBrk="1" hangingPunct="1"/>
            <a:r>
              <a:rPr lang="en-US" smtClean="0"/>
              <a:t>determine presence of bacterial enzymes</a:t>
            </a:r>
          </a:p>
          <a:p>
            <a:pPr lvl="1" eaLnBrk="1" hangingPunct="1"/>
            <a:r>
              <a:rPr lang="en-US" smtClean="0"/>
              <a:t>use of selective or differential media</a:t>
            </a:r>
          </a:p>
          <a:p>
            <a:pPr lvl="1" eaLnBrk="1" hangingPunct="1"/>
            <a:r>
              <a:rPr lang="en-US" b="1" smtClean="0"/>
              <a:t>rapid identification methods </a:t>
            </a:r>
            <a:r>
              <a:rPr lang="en-US" smtClean="0"/>
              <a:t>(</a:t>
            </a:r>
            <a:r>
              <a:rPr lang="en-US" b="1" smtClean="0"/>
              <a:t>numerical identification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perform several tests at once</a:t>
            </a:r>
          </a:p>
          <a:p>
            <a:pPr lvl="2" eaLnBrk="1" hangingPunct="1"/>
            <a:r>
              <a:rPr lang="en-US" smtClean="0"/>
              <a:t>each test assigned value; score all tests to get ID value</a:t>
            </a:r>
          </a:p>
          <a:p>
            <a:pPr lvl="1" eaLnBrk="1" hangingPunct="1"/>
            <a:r>
              <a:rPr lang="en-US" smtClean="0"/>
              <a:t>limitation: mutations &amp; plasmids may alter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Methods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mtClean="0"/>
              <a:t>Agglutination test</a:t>
            </a:r>
          </a:p>
          <a:p>
            <a:r>
              <a:rPr lang="en-US" smtClean="0"/>
              <a:t>Bacteria are treated with an anti-serum of known disease states</a:t>
            </a:r>
          </a:p>
          <a:p>
            <a:r>
              <a:rPr lang="en-US" smtClean="0"/>
              <a:t>Antibodies will bind to the bacteria and clump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ELISA (Enzyme-linked immunosorbent assay)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Western blotting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Phage typing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Flow cytometery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prstClr val="black"/>
                </a:solidFill>
              </a:rPr>
              <a:t>Taxonomy</a:t>
            </a:r>
            <a:r>
              <a:rPr lang="en-US" dirty="0" smtClean="0">
                <a:solidFill>
                  <a:prstClr val="black"/>
                </a:solidFill>
              </a:rPr>
              <a:t> – science of classifying organisms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Why do biologists Classify Organisms?</a:t>
            </a:r>
          </a:p>
          <a:p>
            <a:pPr lvl="1">
              <a:defRPr/>
            </a:pPr>
            <a:r>
              <a:rPr lang="en-US" sz="2200" dirty="0" smtClean="0"/>
              <a:t>Grouping organisms makes studying them easier</a:t>
            </a:r>
          </a:p>
          <a:p>
            <a:pPr lvl="1">
              <a:defRPr/>
            </a:pPr>
            <a:r>
              <a:rPr lang="en-US" sz="2200" dirty="0" smtClean="0"/>
              <a:t>Classification – grouping of organisms based on similarities </a:t>
            </a:r>
          </a:p>
          <a:p>
            <a:pPr lvl="1">
              <a:defRPr/>
            </a:pPr>
            <a:r>
              <a:rPr lang="en-US" sz="2200" dirty="0" smtClean="0"/>
              <a:t>Taxonomy (</a:t>
            </a:r>
            <a:r>
              <a:rPr lang="en-US" sz="2200" i="1" dirty="0" smtClean="0"/>
              <a:t>Taxis</a:t>
            </a:r>
            <a:r>
              <a:rPr lang="en-US" sz="2200" dirty="0" smtClean="0"/>
              <a:t> = "arrangement“) science of classification of organisms</a:t>
            </a:r>
          </a:p>
          <a:p>
            <a:pPr lvl="1">
              <a:defRPr/>
            </a:pPr>
            <a:r>
              <a:rPr lang="en-US" sz="2200" dirty="0" smtClean="0"/>
              <a:t>Universal naming so everyone is talking about the same organism</a:t>
            </a:r>
          </a:p>
          <a:p>
            <a:pPr lvl="1">
              <a:defRPr/>
            </a:pPr>
            <a:r>
              <a:rPr lang="en-US" dirty="0" smtClean="0"/>
              <a:t>shows relatedness</a:t>
            </a:r>
          </a:p>
          <a:p>
            <a:pPr>
              <a:defRPr/>
            </a:pPr>
            <a:r>
              <a:rPr lang="en-US" dirty="0" smtClean="0"/>
              <a:t>All Species Inventory </a:t>
            </a:r>
            <a:r>
              <a:rPr lang="en-US" sz="1800" dirty="0" smtClean="0"/>
              <a:t>(project dates: 2001–2025)</a:t>
            </a:r>
          </a:p>
          <a:p>
            <a:pPr lvl="1">
              <a:defRPr/>
            </a:pPr>
            <a:r>
              <a:rPr lang="en-US" dirty="0" smtClean="0"/>
              <a:t>identify all species of life on Earth</a:t>
            </a:r>
          </a:p>
          <a:p>
            <a:pPr lvl="1">
              <a:defRPr/>
            </a:pPr>
            <a:r>
              <a:rPr lang="en-US" dirty="0" smtClean="0"/>
              <a:t>1.7 million currently identified</a:t>
            </a:r>
          </a:p>
          <a:p>
            <a:pPr lvl="1">
              <a:defRPr/>
            </a:pPr>
            <a:r>
              <a:rPr lang="en-US" dirty="0" smtClean="0"/>
              <a:t>10 to 100 million predicted</a:t>
            </a:r>
          </a:p>
          <a:p>
            <a:pPr lvl="1">
              <a:defRPr/>
            </a:pPr>
            <a:endParaRPr lang="en-US" sz="2200" dirty="0" smtClean="0"/>
          </a:p>
          <a:p>
            <a:pPr marL="914400" lvl="1" indent="-457200">
              <a:buFont typeface="Calibri" pitchFamily="34" charset="0"/>
              <a:buNone/>
              <a:defRPr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Dichotomous Keys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Widely used for microbe identification</a:t>
            </a:r>
          </a:p>
          <a:p>
            <a:pPr lvl="1" eaLnBrk="1" hangingPunct="1"/>
            <a:r>
              <a:rPr lang="en-US" smtClean="0"/>
              <a:t>not related to phylogeny</a:t>
            </a:r>
          </a:p>
          <a:p>
            <a:pPr eaLnBrk="1" hangingPunct="1"/>
            <a:r>
              <a:rPr lang="en-US" smtClean="0"/>
              <a:t>Identification based on successive questions with 2 possible answers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Users\Denise Steele\Documents\Teaching\River Valley Community College\Microbiology\textbook\chapter_10\b_jpeg_images_and_tables\a_labeled\unfigure_10_01b_labeled.jpg"/>
          <p:cNvPicPr>
            <a:picLocks noChangeAspect="1" noChangeArrowheads="1"/>
          </p:cNvPicPr>
          <p:nvPr/>
        </p:nvPicPr>
        <p:blipFill>
          <a:blip r:embed="rId5" cstate="print"/>
          <a:srcRect b="3030"/>
          <a:stretch>
            <a:fillRect/>
          </a:stretch>
        </p:blipFill>
        <p:spPr bwMode="auto">
          <a:xfrm>
            <a:off x="1600200" y="990600"/>
            <a:ext cx="60960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-228600" y="-9099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Dichotomous Keys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2956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 Dichotomous Key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Identify defining characteristics for each microbe</a:t>
            </a:r>
          </a:p>
          <a:p>
            <a:pPr lvl="1" eaLnBrk="1" hangingPunct="1"/>
            <a:r>
              <a:rPr lang="en-US" dirty="0" smtClean="0"/>
              <a:t>shape, Gram stain, biochemical tests</a:t>
            </a:r>
          </a:p>
          <a:p>
            <a:pPr lvl="1" eaLnBrk="1" hangingPunct="1"/>
            <a:r>
              <a:rPr lang="en-US" dirty="0" smtClean="0"/>
              <a:t>yes or no, + or – questions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Make a dichotomous key for species in genus </a:t>
            </a:r>
            <a:r>
              <a:rPr lang="en-US" i="1" dirty="0" smtClean="0"/>
              <a:t>Summer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i="1" dirty="0" smtClean="0"/>
              <a:t>science</a:t>
            </a:r>
            <a:r>
              <a:rPr lang="en-US" dirty="0" smtClean="0"/>
              <a:t>: works at a good job, works indoors</a:t>
            </a:r>
          </a:p>
          <a:p>
            <a:pPr lvl="1" eaLnBrk="1" hangingPunct="1"/>
            <a:r>
              <a:rPr lang="en-US" i="1" dirty="0" smtClean="0"/>
              <a:t>bored</a:t>
            </a:r>
            <a:r>
              <a:rPr lang="en-US" dirty="0" smtClean="0"/>
              <a:t>: not working, lots of free time but no fun</a:t>
            </a:r>
          </a:p>
          <a:p>
            <a:pPr lvl="1"/>
            <a:r>
              <a:rPr lang="en-US" i="1" dirty="0" smtClean="0"/>
              <a:t>lifeguard</a:t>
            </a:r>
            <a:r>
              <a:rPr lang="en-US" dirty="0" smtClean="0"/>
              <a:t>: works at a good job, works outdoors</a:t>
            </a:r>
          </a:p>
          <a:p>
            <a:pPr lvl="1" eaLnBrk="1" hangingPunct="1"/>
            <a:r>
              <a:rPr lang="en-US" i="1" dirty="0" smtClean="0"/>
              <a:t>kids</a:t>
            </a:r>
            <a:r>
              <a:rPr lang="en-US" dirty="0" smtClean="0"/>
              <a:t>: not working but still no free time</a:t>
            </a:r>
          </a:p>
          <a:p>
            <a:pPr lvl="1" eaLnBrk="1" hangingPunct="1"/>
            <a:r>
              <a:rPr lang="en-US" i="1" dirty="0" smtClean="0"/>
              <a:t>fries</a:t>
            </a:r>
            <a:r>
              <a:rPr lang="en-US" dirty="0" smtClean="0"/>
              <a:t>: lousy job in fast food</a:t>
            </a:r>
          </a:p>
          <a:p>
            <a:pPr lvl="1" eaLnBrk="1" hangingPunct="1"/>
            <a:r>
              <a:rPr lang="en-US" i="1" dirty="0" smtClean="0"/>
              <a:t>beach</a:t>
            </a:r>
            <a:r>
              <a:rPr lang="en-US" dirty="0" smtClean="0"/>
              <a:t>: not working, lots of free time and fun</a:t>
            </a:r>
          </a:p>
        </p:txBody>
      </p:sp>
    </p:spTree>
    <p:extLst>
      <p:ext uri="{BB962C8B-B14F-4D97-AF65-F5344CB8AC3E}">
        <p14:creationId xmlns:p14="http://schemas.microsoft.com/office/powerpoint/2010/main" val="17910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Scientific Nomenclature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582987" cy="601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Common names</a:t>
            </a:r>
          </a:p>
          <a:p>
            <a:pPr lvl="1" eaLnBrk="1" hangingPunct="1"/>
            <a:r>
              <a:rPr lang="en-US" smtClean="0"/>
              <a:t>vary with languages &amp; geography</a:t>
            </a:r>
          </a:p>
          <a:p>
            <a:pPr lvl="1" eaLnBrk="1" hangingPunct="1"/>
            <a:r>
              <a:rPr lang="en-US" smtClean="0"/>
              <a:t>often misleading</a:t>
            </a:r>
          </a:p>
          <a:p>
            <a:pPr lvl="2" eaLnBrk="1" hangingPunct="1"/>
            <a:r>
              <a:rPr lang="en-US" smtClean="0"/>
              <a:t>Spanish moss: neither Spanish nor moss</a:t>
            </a:r>
          </a:p>
          <a:p>
            <a:pPr eaLnBrk="1" hangingPunct="1"/>
            <a:r>
              <a:rPr lang="en-US" smtClean="0"/>
              <a:t>Scientific names</a:t>
            </a:r>
          </a:p>
          <a:p>
            <a:pPr lvl="1" eaLnBrk="1" hangingPunct="1"/>
            <a:r>
              <a:rPr lang="en-US" smtClean="0"/>
              <a:t>worldwide</a:t>
            </a:r>
          </a:p>
          <a:p>
            <a:pPr lvl="1" eaLnBrk="1" hangingPunct="1"/>
            <a:r>
              <a:rPr lang="en-US" smtClean="0"/>
              <a:t>Latin or Latinized</a:t>
            </a:r>
          </a:p>
          <a:p>
            <a:pPr lvl="1" eaLnBrk="1" hangingPunct="1"/>
            <a:r>
              <a:rPr lang="en-US" b="1" smtClean="0"/>
              <a:t>binomial nomenclature</a:t>
            </a:r>
          </a:p>
          <a:p>
            <a:pPr lvl="2" eaLnBrk="1" hangingPunct="1"/>
            <a:r>
              <a:rPr lang="en-US" b="1" smtClean="0"/>
              <a:t>genus</a:t>
            </a:r>
            <a:r>
              <a:rPr lang="en-US" smtClean="0"/>
              <a:t> &amp; </a:t>
            </a:r>
            <a:r>
              <a:rPr lang="en-US" b="1" smtClean="0"/>
              <a:t>specific epithet </a:t>
            </a:r>
            <a:r>
              <a:rPr lang="en-US" smtClean="0"/>
              <a:t>(</a:t>
            </a:r>
            <a:r>
              <a:rPr lang="en-US" b="1" smtClean="0"/>
              <a:t>species</a:t>
            </a:r>
            <a:r>
              <a:rPr lang="en-US" smtClean="0"/>
              <a:t>)</a:t>
            </a:r>
          </a:p>
        </p:txBody>
      </p:sp>
      <p:graphicFrame>
        <p:nvGraphicFramePr>
          <p:cNvPr id="4" name="Group 37"/>
          <p:cNvGraphicFramePr>
            <a:graphicFrameLocks noGrp="1"/>
          </p:cNvGraphicFramePr>
          <p:nvPr/>
        </p:nvGraphicFramePr>
        <p:xfrm>
          <a:off x="3810000" y="838200"/>
          <a:ext cx="5334000" cy="6019799"/>
        </p:xfrm>
        <a:graphic>
          <a:graphicData uri="http://schemas.openxmlformats.org/drawingml/2006/table">
            <a:tbl>
              <a:tblPr/>
              <a:tblGrid>
                <a:gridCol w="1891052"/>
                <a:gridCol w="1780056"/>
                <a:gridCol w="1662892"/>
              </a:tblGrid>
              <a:tr h="948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Scientific Binomial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Source of Genus 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Source of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Specific Epithet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Klebsiella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pneumoniae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honors Edwin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Klebs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the disease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Pfiesteria piscicida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honors Lois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Pfiester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disease in fish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Salmonella typhimurium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honors Daniel Salmon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stupor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typh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-) in mice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muri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Streptococcus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pyogenes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chains of cells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strepto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forms pus 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pyo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Penicillium chrysogenum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tuftlike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penicill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produces a yellow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chryso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-) pigment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Trypanosoma cruzi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corkscrew-like 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trypano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-, borer;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soma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-, body)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honors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Oswaldo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48" charset="-128"/>
                        </a:rPr>
                        <a:t> Cruz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figure_10_05_labeled"/>
          <p:cNvPicPr>
            <a:picLocks noChangeAspect="1" noChangeArrowheads="1"/>
          </p:cNvPicPr>
          <p:nvPr/>
        </p:nvPicPr>
        <p:blipFill>
          <a:blip r:embed="rId3" cstate="print"/>
          <a:srcRect b="2460"/>
          <a:stretch>
            <a:fillRect/>
          </a:stretch>
        </p:blipFill>
        <p:spPr bwMode="auto">
          <a:xfrm>
            <a:off x="3657600" y="990600"/>
            <a:ext cx="54864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6946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Taxonomic Hierarchy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659187" cy="6019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Series of subdivisions</a:t>
            </a:r>
          </a:p>
          <a:p>
            <a:pPr lvl="1" eaLnBrk="1" hangingPunct="1"/>
            <a:r>
              <a:rPr lang="en-US" b="1" smtClean="0"/>
              <a:t>Domain</a:t>
            </a:r>
          </a:p>
          <a:p>
            <a:pPr lvl="1" eaLnBrk="1" hangingPunct="1"/>
            <a:r>
              <a:rPr lang="en-US" b="1" smtClean="0"/>
              <a:t>Kingdom</a:t>
            </a:r>
          </a:p>
          <a:p>
            <a:pPr lvl="1" eaLnBrk="1" hangingPunct="1"/>
            <a:r>
              <a:rPr lang="en-US" b="1" smtClean="0"/>
              <a:t>Phylum</a:t>
            </a:r>
          </a:p>
          <a:p>
            <a:pPr lvl="1" eaLnBrk="1" hangingPunct="1"/>
            <a:r>
              <a:rPr lang="en-US" b="1" smtClean="0"/>
              <a:t>Class</a:t>
            </a:r>
          </a:p>
          <a:p>
            <a:pPr lvl="1" eaLnBrk="1" hangingPunct="1"/>
            <a:r>
              <a:rPr lang="en-US" b="1" smtClean="0"/>
              <a:t>Order</a:t>
            </a:r>
          </a:p>
          <a:p>
            <a:pPr lvl="1" eaLnBrk="1" hangingPunct="1"/>
            <a:r>
              <a:rPr lang="en-US" b="1" smtClean="0"/>
              <a:t>Family</a:t>
            </a:r>
          </a:p>
          <a:p>
            <a:pPr lvl="1" eaLnBrk="1" hangingPunct="1"/>
            <a:r>
              <a:rPr lang="en-US" b="1" smtClean="0"/>
              <a:t>Genus</a:t>
            </a:r>
          </a:p>
          <a:p>
            <a:pPr lvl="1" eaLnBrk="1" hangingPunct="1"/>
            <a:r>
              <a:rPr lang="en-US" b="1" smtClean="0"/>
              <a:t>Species</a:t>
            </a:r>
          </a:p>
          <a:p>
            <a:pPr lvl="2" eaLnBrk="1" hangingPunct="1"/>
            <a:r>
              <a:rPr lang="en-US" smtClean="0"/>
              <a:t>group of closely related (eukaryotic) organisms that breed among themselves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History of Classification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8683625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~340 BC, Aristotle: plants &amp; animals</a:t>
            </a:r>
          </a:p>
          <a:p>
            <a:pPr eaLnBrk="1" hangingPunct="1"/>
            <a:r>
              <a:rPr lang="en-US" sz="2400" smtClean="0"/>
              <a:t>1735, </a:t>
            </a:r>
            <a:r>
              <a:rPr lang="en-US" sz="2400" b="1" smtClean="0"/>
              <a:t>Linnaeus</a:t>
            </a:r>
            <a:r>
              <a:rPr lang="en-US" sz="2400" smtClean="0"/>
              <a:t>: </a:t>
            </a:r>
            <a:r>
              <a:rPr lang="en-US" sz="2400" b="1" smtClean="0"/>
              <a:t>kingdoms plantae &amp; animalia</a:t>
            </a:r>
          </a:p>
          <a:p>
            <a:pPr lvl="1" eaLnBrk="1" hangingPunct="1"/>
            <a:r>
              <a:rPr lang="en-US" sz="2000" smtClean="0"/>
              <a:t>Latinized names</a:t>
            </a:r>
          </a:p>
          <a:p>
            <a:pPr eaLnBrk="1" hangingPunct="1"/>
            <a:r>
              <a:rPr lang="en-US" sz="2400" smtClean="0"/>
              <a:t>1937, Chatton: </a:t>
            </a:r>
            <a:r>
              <a:rPr lang="en-US" sz="2400" b="1" smtClean="0"/>
              <a:t>prokaryote </a:t>
            </a:r>
            <a:r>
              <a:rPr lang="en-US" sz="2400" smtClean="0"/>
              <a:t>– cell without nucleus</a:t>
            </a:r>
            <a:endParaRPr lang="en-US" sz="2400" b="1" smtClean="0"/>
          </a:p>
          <a:p>
            <a:pPr eaLnBrk="1" hangingPunct="1"/>
            <a:r>
              <a:rPr lang="en-US" sz="2400" smtClean="0"/>
              <a:t>1969, Whittaker: 5 kingdom system</a:t>
            </a:r>
          </a:p>
          <a:p>
            <a:pPr eaLnBrk="1" hangingPunct="1"/>
            <a:r>
              <a:rPr lang="en-US" sz="2400" smtClean="0"/>
              <a:t>1978, Wose: 6 kingdoms &amp; </a:t>
            </a:r>
            <a:r>
              <a:rPr lang="en-US" sz="2400" b="1" smtClean="0"/>
              <a:t>3 domains </a:t>
            </a:r>
            <a:r>
              <a:rPr lang="en-US" sz="2400" smtClean="0"/>
              <a:t>– 2 prokaryotic, 1 eukaryotic</a:t>
            </a:r>
          </a:p>
          <a:p>
            <a:pPr lvl="1" eaLnBrk="1" hangingPunct="1"/>
            <a:r>
              <a:rPr lang="en-US" sz="2000" smtClean="0"/>
              <a:t>domains have slightly different ribosomes, membrane lipids, &amp; transfer RNA</a:t>
            </a:r>
          </a:p>
        </p:txBody>
      </p:sp>
      <p:pic>
        <p:nvPicPr>
          <p:cNvPr id="4" name="Picture 8" descr="joh86670_18_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525" b="47388"/>
          <a:stretch>
            <a:fillRect/>
          </a:stretch>
        </p:blipFill>
        <p:spPr bwMode="auto">
          <a:xfrm>
            <a:off x="1143000" y="462915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joh86670_18_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0" b="72475"/>
          <a:stretch>
            <a:fillRect/>
          </a:stretch>
        </p:blipFill>
        <p:spPr bwMode="auto">
          <a:xfrm>
            <a:off x="1143000" y="4038600"/>
            <a:ext cx="7086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joh86670_18_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612"/>
          <a:stretch>
            <a:fillRect/>
          </a:stretch>
        </p:blipFill>
        <p:spPr bwMode="auto">
          <a:xfrm>
            <a:off x="1143000" y="531495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5021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3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the_tree_domains_of_life_7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79"/>
          <a:stretch>
            <a:fillRect/>
          </a:stretch>
        </p:blipFill>
        <p:spPr bwMode="auto">
          <a:xfrm>
            <a:off x="5410200" y="1143000"/>
            <a:ext cx="3352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-62666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Three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838200"/>
            <a:ext cx="4954587" cy="60198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 smtClean="0"/>
              <a:t>3 domains of life:</a:t>
            </a:r>
          </a:p>
          <a:p>
            <a:pPr lvl="1" eaLnBrk="1" hangingPunct="1">
              <a:defRPr/>
            </a:pPr>
            <a:r>
              <a:rPr lang="en-US" b="1" dirty="0" smtClean="0"/>
              <a:t>Bacteria</a:t>
            </a:r>
            <a:r>
              <a:rPr lang="en-US" dirty="0" smtClean="0"/>
              <a:t> – prokaryotic cells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unicellular &amp; microscopic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diverse &amp; widespread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pathogenic &amp; nonpathogenic</a:t>
            </a:r>
          </a:p>
          <a:p>
            <a:pPr lvl="1" eaLnBrk="1" hangingPunct="1">
              <a:defRPr/>
            </a:pPr>
            <a:r>
              <a:rPr lang="en-US" b="1" dirty="0" smtClean="0"/>
              <a:t>Archaea</a:t>
            </a:r>
            <a:r>
              <a:rPr lang="en-US" dirty="0" smtClean="0"/>
              <a:t> – prokaryotic cells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unicellular &amp; microscopic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live in extreme environments</a:t>
            </a:r>
          </a:p>
          <a:p>
            <a:pPr lvl="1" eaLnBrk="1" hangingPunct="1">
              <a:defRPr/>
            </a:pPr>
            <a:r>
              <a:rPr lang="en-US" b="1" dirty="0" err="1" smtClean="0"/>
              <a:t>Eukarya</a:t>
            </a:r>
            <a:r>
              <a:rPr lang="en-US" dirty="0" smtClean="0"/>
              <a:t> – eukaryotic cells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contain nucleus &amp; organelles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/>
              <a:t>4 kingdoms: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b="1" dirty="0" smtClean="0"/>
              <a:t>Protista</a:t>
            </a:r>
            <a:r>
              <a:rPr lang="en-US" dirty="0" smtClean="0"/>
              <a:t> (includes algae)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b="1" dirty="0" smtClean="0"/>
              <a:t>Fungi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b="1" dirty="0" smtClean="0"/>
              <a:t>Plantae</a:t>
            </a:r>
          </a:p>
          <a:p>
            <a:pPr lvl="3" eaLnBrk="1" hangingPunct="1">
              <a:buFont typeface="Symbol" pitchFamily="48" charset="2"/>
              <a:buChar char=""/>
              <a:defRPr/>
            </a:pPr>
            <a:r>
              <a:rPr lang="en-US" b="1" dirty="0" smtClean="0"/>
              <a:t>Animalia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figure_10_06_labeled"/>
          <p:cNvPicPr>
            <a:picLocks noChangeAspect="1" noChangeArrowheads="1"/>
          </p:cNvPicPr>
          <p:nvPr/>
        </p:nvPicPr>
        <p:blipFill>
          <a:blip r:embed="rId3" cstate="print"/>
          <a:srcRect b="3574"/>
          <a:stretch>
            <a:fillRect/>
          </a:stretch>
        </p:blipFill>
        <p:spPr bwMode="auto">
          <a:xfrm>
            <a:off x="4191000" y="3810000"/>
            <a:ext cx="4541837" cy="27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Classification of Prokaryotes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8683625" cy="4191000"/>
          </a:xfrm>
        </p:spPr>
        <p:txBody>
          <a:bodyPr/>
          <a:lstStyle/>
          <a:p>
            <a:pPr eaLnBrk="1" hangingPunct="1"/>
            <a:r>
              <a:rPr lang="en-US" b="1" dirty="0" smtClean="0"/>
              <a:t>Prokaryotic species</a:t>
            </a:r>
            <a:r>
              <a:rPr lang="en-US" dirty="0" smtClean="0"/>
              <a:t> – a population of cells with similar characteristics</a:t>
            </a:r>
          </a:p>
          <a:p>
            <a:pPr lvl="1" eaLnBrk="1" hangingPunct="1"/>
            <a:r>
              <a:rPr lang="en-US" b="1" dirty="0" smtClean="0"/>
              <a:t>culture</a:t>
            </a:r>
            <a:r>
              <a:rPr lang="en-US" dirty="0" smtClean="0"/>
              <a:t> – grown in laboratory media</a:t>
            </a:r>
          </a:p>
          <a:p>
            <a:pPr lvl="1" eaLnBrk="1" hangingPunct="1"/>
            <a:r>
              <a:rPr lang="en-US" b="1" dirty="0" smtClean="0"/>
              <a:t>clone</a:t>
            </a:r>
            <a:r>
              <a:rPr lang="en-US" dirty="0" smtClean="0"/>
              <a:t> – population of cells derived from a single cell</a:t>
            </a:r>
          </a:p>
          <a:p>
            <a:pPr lvl="1" eaLnBrk="1" hangingPunct="1"/>
            <a:r>
              <a:rPr lang="en-US" b="1" dirty="0" smtClean="0"/>
              <a:t>strain</a:t>
            </a:r>
            <a:r>
              <a:rPr lang="en-US" dirty="0" smtClean="0"/>
              <a:t> – genetically different cells within a clone</a:t>
            </a:r>
          </a:p>
          <a:p>
            <a:pPr lvl="1" eaLnBrk="1" hangingPunct="1"/>
            <a:r>
              <a:rPr lang="en-US" dirty="0" smtClean="0"/>
              <a:t>see </a:t>
            </a:r>
            <a:r>
              <a:rPr lang="en-US" u="sng" dirty="0" err="1" smtClean="0"/>
              <a:t>Bergey’s</a:t>
            </a:r>
            <a:r>
              <a:rPr lang="en-US" u="sng" dirty="0" smtClean="0"/>
              <a:t> Manual</a:t>
            </a:r>
            <a:endParaRPr lang="en-US" dirty="0" smtClean="0"/>
          </a:p>
          <a:p>
            <a:pPr lvl="2" eaLnBrk="1" hangingPunct="1">
              <a:spcAft>
                <a:spcPct val="0"/>
              </a:spcAft>
            </a:pPr>
            <a:r>
              <a:rPr lang="en-US" dirty="0" smtClean="0"/>
              <a:t>identification &amp;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dirty="0" smtClean="0"/>
              <a:t>	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img.docstoc.com/thumb/206/4844554.png"/>
          <p:cNvPicPr>
            <a:picLocks noChangeAspect="1" noChangeArrowheads="1"/>
          </p:cNvPicPr>
          <p:nvPr/>
        </p:nvPicPr>
        <p:blipFill>
          <a:blip r:embed="rId3" cstate="print"/>
          <a:srcRect l="3725" t="39815" r="5157" b="26775"/>
          <a:stretch>
            <a:fillRect/>
          </a:stretch>
        </p:blipFill>
        <p:spPr bwMode="auto">
          <a:xfrm>
            <a:off x="6730052" y="1857804"/>
            <a:ext cx="2400300" cy="11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Denise Steele\Documents\Teaching\River Valley Community College\Microbiology\textbook\chapter_12\b_jpeg_images_and_tables\a_labeled\figure_12_01_labeled.jpg"/>
          <p:cNvPicPr>
            <a:picLocks noChangeAspect="1" noChangeArrowheads="1"/>
          </p:cNvPicPr>
          <p:nvPr/>
        </p:nvPicPr>
        <p:blipFill>
          <a:blip r:embed="rId4" cstate="print"/>
          <a:srcRect r="56522" b="3825"/>
          <a:stretch>
            <a:fillRect/>
          </a:stretch>
        </p:blipFill>
        <p:spPr bwMode="auto">
          <a:xfrm>
            <a:off x="6870510" y="3429000"/>
            <a:ext cx="2286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Classification of Eukaryotes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0" y="919162"/>
            <a:ext cx="8916987" cy="5867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Protista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catchall kingdom for eukaryotic organisms that don’t fit other kingdoms</a:t>
            </a:r>
          </a:p>
          <a:p>
            <a:pPr lvl="1" eaLnBrk="1" hangingPunct="1">
              <a:defRPr/>
            </a:pPr>
            <a:r>
              <a:rPr lang="en-US" dirty="0" smtClean="0"/>
              <a:t>nutritionally diverse (photosynthetic to parasitic)</a:t>
            </a:r>
          </a:p>
          <a:p>
            <a:pPr lvl="1" eaLnBrk="1" hangingPunct="1">
              <a:defRPr/>
            </a:pPr>
            <a:r>
              <a:rPr lang="en-US" dirty="0" smtClean="0"/>
              <a:t>grouped into </a:t>
            </a:r>
            <a:r>
              <a:rPr lang="en-US" b="1" dirty="0" smtClean="0"/>
              <a:t>clades</a:t>
            </a:r>
            <a:r>
              <a:rPr lang="en-US" dirty="0" smtClean="0"/>
              <a:t> based on rRNA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Fungi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unicellular yeast, multicellular molds, macroscopic mushrooms</a:t>
            </a:r>
          </a:p>
          <a:p>
            <a:pPr lvl="1" eaLnBrk="1" hangingPunct="1">
              <a:defRPr/>
            </a:pPr>
            <a:r>
              <a:rPr lang="en-US" dirty="0" smtClean="0"/>
              <a:t>decomposers; absorb dissolved organic matter</a:t>
            </a:r>
          </a:p>
          <a:p>
            <a:pPr lvl="1" eaLnBrk="1" hangingPunct="1">
              <a:defRPr/>
            </a:pPr>
            <a:r>
              <a:rPr lang="en-US" dirty="0" smtClean="0"/>
              <a:t>cells joined, form hyphae; cell walls of </a:t>
            </a:r>
            <a:r>
              <a:rPr lang="en-US" b="1" dirty="0" smtClean="0"/>
              <a:t>chitin</a:t>
            </a:r>
          </a:p>
          <a:p>
            <a:pPr lvl="1" eaLnBrk="1" hangingPunct="1">
              <a:defRPr/>
            </a:pPr>
            <a:r>
              <a:rPr lang="en-US" dirty="0" smtClean="0"/>
              <a:t>develop from spores or hyphal fragments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Plantae</a:t>
            </a:r>
          </a:p>
          <a:p>
            <a:pPr lvl="1" eaLnBrk="1" hangingPunct="1">
              <a:defRPr/>
            </a:pPr>
            <a:r>
              <a:rPr lang="en-US" dirty="0" smtClean="0"/>
              <a:t>multicellular, </a:t>
            </a:r>
            <a:r>
              <a:rPr lang="en-US" b="1" dirty="0" smtClean="0"/>
              <a:t>cellulose</a:t>
            </a:r>
            <a:r>
              <a:rPr lang="en-US" dirty="0" smtClean="0"/>
              <a:t> cell walls</a:t>
            </a:r>
          </a:p>
          <a:p>
            <a:pPr lvl="1" eaLnBrk="1" hangingPunct="1">
              <a:defRPr/>
            </a:pPr>
            <a:r>
              <a:rPr lang="en-US" dirty="0" smtClean="0"/>
              <a:t>usually photoautotrophic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 smtClean="0"/>
              <a:t>Animalia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multicellular, no cell walls</a:t>
            </a:r>
          </a:p>
          <a:p>
            <a:pPr lvl="1" eaLnBrk="1" hangingPunct="1">
              <a:defRPr/>
            </a:pPr>
            <a:r>
              <a:rPr lang="en-US" dirty="0" err="1" smtClean="0"/>
              <a:t>chemoheterotrophic</a:t>
            </a:r>
            <a:endParaRPr lang="en-US" dirty="0" smtClean="0"/>
          </a:p>
        </p:txBody>
      </p:sp>
      <p:pic>
        <p:nvPicPr>
          <p:cNvPr id="6" name="Picture 4" descr="C:\Users\Denise Steele\Documents\Teaching\River Valley Community College\Microbiology\textbook\chapter_12\b_jpeg_images_and_tables\a_labeled\figure_12_01_labe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78" b="3825"/>
          <a:stretch>
            <a:fillRect/>
          </a:stretch>
        </p:blipFill>
        <p:spPr bwMode="auto">
          <a:xfrm>
            <a:off x="5041710" y="4749421"/>
            <a:ext cx="2971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0707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Classification of Viruses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8683625" cy="2971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smtClean="0"/>
              <a:t>Viruses</a:t>
            </a:r>
            <a:r>
              <a:rPr lang="en-US" smtClean="0"/>
              <a:t>: not made of cells, not classified in a domain</a:t>
            </a:r>
          </a:p>
          <a:p>
            <a:pPr lvl="1" eaLnBrk="1" hangingPunct="1"/>
            <a:r>
              <a:rPr lang="en-US" smtClean="0"/>
              <a:t>obligate intracellular parasites</a:t>
            </a:r>
          </a:p>
          <a:p>
            <a:pPr lvl="1" eaLnBrk="1" hangingPunct="1"/>
            <a:r>
              <a:rPr lang="en-US" smtClean="0"/>
              <a:t>arose from independently replicating DNA or degenerative cells</a:t>
            </a:r>
          </a:p>
          <a:p>
            <a:pPr lvl="1" eaLnBrk="1" hangingPunct="1"/>
            <a:r>
              <a:rPr lang="en-US" b="1" smtClean="0"/>
              <a:t>viral species</a:t>
            </a:r>
            <a:r>
              <a:rPr lang="en-US" smtClean="0"/>
              <a:t> – population of viruses with similar characteristics (morphology, genes, enzymes) that occupies a particular ecological niche</a:t>
            </a:r>
          </a:p>
        </p:txBody>
      </p:sp>
      <p:pic>
        <p:nvPicPr>
          <p:cNvPr id="11268" name="Picture 5" descr="http://bioinfo.bact.wisc.edu/themicrobialworld/Virus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3469190"/>
            <a:ext cx="4491037" cy="33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rto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1381</Words>
  <Application>Microsoft Office PowerPoint</Application>
  <PresentationFormat>On-screen Show (4:3)</PresentationFormat>
  <Paragraphs>253</Paragraphs>
  <Slides>22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Tortora</vt:lpstr>
      <vt:lpstr>Foundry</vt:lpstr>
      <vt:lpstr>Chapter 4a</vt:lpstr>
      <vt:lpstr>Classifying Life</vt:lpstr>
      <vt:lpstr>Scientific Nomenclature</vt:lpstr>
      <vt:lpstr>Taxonomic Hierarchy</vt:lpstr>
      <vt:lpstr>History of Classification</vt:lpstr>
      <vt:lpstr>The Three Domains</vt:lpstr>
      <vt:lpstr>Classification of Prokaryotes</vt:lpstr>
      <vt:lpstr>Classification of Eukaryotes</vt:lpstr>
      <vt:lpstr>Classification of Viruses</vt:lpstr>
      <vt:lpstr>Classification and Identification of Microbes</vt:lpstr>
      <vt:lpstr>The Study of Phylogenetic Relationships</vt:lpstr>
      <vt:lpstr>The Two Cell Types</vt:lpstr>
      <vt:lpstr>Endosymbiosis</vt:lpstr>
      <vt:lpstr>Endosymbiosis</vt:lpstr>
      <vt:lpstr>Phylogenetic Hierarchy</vt:lpstr>
      <vt:lpstr>Cladograms</vt:lpstr>
      <vt:lpstr>Building a Cladogram</vt:lpstr>
      <vt:lpstr>Identification Methods: Biochemical Tests</vt:lpstr>
      <vt:lpstr>Identification Methods</vt:lpstr>
      <vt:lpstr>Dichotomous Keys</vt:lpstr>
      <vt:lpstr>Dichotomous Keys</vt:lpstr>
      <vt:lpstr>Building a Dichotomous Key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Bonnie</dc:creator>
  <cp:lastModifiedBy>joseph</cp:lastModifiedBy>
  <cp:revision>35</cp:revision>
  <cp:lastPrinted>2013-09-10T15:29:30Z</cp:lastPrinted>
  <dcterms:created xsi:type="dcterms:W3CDTF">2012-12-23T20:57:28Z</dcterms:created>
  <dcterms:modified xsi:type="dcterms:W3CDTF">2017-09-10T14:44:25Z</dcterms:modified>
</cp:coreProperties>
</file>