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4" r:id="rId6"/>
    <p:sldId id="260" r:id="rId7"/>
    <p:sldId id="261" r:id="rId8"/>
    <p:sldId id="263" r:id="rId9"/>
    <p:sldId id="265"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3B8E6-8042-43E9-A223-299D8930EA1F}" type="datetimeFigureOut">
              <a:rPr lang="en-US" smtClean="0"/>
              <a:t>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F83DBA-31E5-4964-A3F0-857F5C4974EF}" type="slidenum">
              <a:rPr lang="en-US" smtClean="0"/>
              <a:t>‹#›</a:t>
            </a:fld>
            <a:endParaRPr lang="en-US"/>
          </a:p>
        </p:txBody>
      </p:sp>
    </p:spTree>
    <p:extLst>
      <p:ext uri="{BB962C8B-B14F-4D97-AF65-F5344CB8AC3E}">
        <p14:creationId xmlns:p14="http://schemas.microsoft.com/office/powerpoint/2010/main" val="2212209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information</a:t>
            </a:r>
            <a:r>
              <a:rPr lang="en-US" baseline="0" dirty="0" smtClean="0"/>
              <a:t> is found here on many slides</a:t>
            </a:r>
            <a:r>
              <a:rPr lang="en-US" baseline="0" smtClean="0"/>
              <a:t>, please read!</a:t>
            </a:r>
            <a:endParaRPr lang="en-US"/>
          </a:p>
        </p:txBody>
      </p:sp>
      <p:sp>
        <p:nvSpPr>
          <p:cNvPr id="4" name="Slide Number Placeholder 3"/>
          <p:cNvSpPr>
            <a:spLocks noGrp="1"/>
          </p:cNvSpPr>
          <p:nvPr>
            <p:ph type="sldNum" sz="quarter" idx="10"/>
          </p:nvPr>
        </p:nvSpPr>
        <p:spPr/>
        <p:txBody>
          <a:bodyPr/>
          <a:lstStyle/>
          <a:p>
            <a:fld id="{09F83DBA-31E5-4964-A3F0-857F5C4974EF}" type="slidenum">
              <a:rPr lang="en-US" smtClean="0"/>
              <a:t>5</a:t>
            </a:fld>
            <a:endParaRPr lang="en-US"/>
          </a:p>
        </p:txBody>
      </p:sp>
    </p:spTree>
    <p:extLst>
      <p:ext uri="{BB962C8B-B14F-4D97-AF65-F5344CB8AC3E}">
        <p14:creationId xmlns:p14="http://schemas.microsoft.com/office/powerpoint/2010/main" val="2642911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A6C091F-3567-4AE1-84E7-BF4B9A4CA2D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2CA2-334F-4B08-B9B3-79A22224C11A}"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C091F-3567-4AE1-84E7-BF4B9A4CA2D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C091F-3567-4AE1-84E7-BF4B9A4CA2D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C091F-3567-4AE1-84E7-BF4B9A4CA2DB}" type="datetimeFigureOut">
              <a:rPr lang="en-US" smtClean="0"/>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0A6C091F-3567-4AE1-84E7-BF4B9A4CA2DB}" type="datetimeFigureOut">
              <a:rPr lang="en-US" smtClean="0"/>
              <a:t>1/27/2020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E922CA2-334F-4B08-B9B3-79A22224C1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6C091F-3567-4AE1-84E7-BF4B9A4CA2DB}"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6C091F-3567-4AE1-84E7-BF4B9A4CA2DB}" type="datetimeFigureOut">
              <a:rPr lang="en-US" smtClean="0"/>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6C091F-3567-4AE1-84E7-BF4B9A4CA2DB}" type="datetimeFigureOut">
              <a:rPr lang="en-US" smtClean="0"/>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C091F-3567-4AE1-84E7-BF4B9A4CA2DB}" type="datetimeFigureOut">
              <a:rPr lang="en-US" smtClean="0"/>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22CA2-334F-4B08-B9B3-79A22224C1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6C091F-3567-4AE1-84E7-BF4B9A4CA2DB}"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22CA2-334F-4B08-B9B3-79A22224C11A}"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0A6C091F-3567-4AE1-84E7-BF4B9A4CA2DB}" type="datetimeFigureOut">
              <a:rPr lang="en-US" smtClean="0"/>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22CA2-334F-4B08-B9B3-79A22224C11A}"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A6C091F-3567-4AE1-84E7-BF4B9A4CA2DB}" type="datetimeFigureOut">
              <a:rPr lang="en-US" smtClean="0"/>
              <a:t>1/27/2020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E922CA2-334F-4B08-B9B3-79A22224C11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inspirational+quotes&amp;view=detailv2&amp;&amp;id=ED4F8E7D0A80B0284C66BE03C4FFEE39368448B8&amp;selectedIndex=70&amp;ccid=ySXxnAxI&amp;simid=607994050996866655&amp;thid=OIP.Mc925f19c0c48301b37bc30e3f68385edH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oseph.Dionne@ccv.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openstax.org/subject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this course operates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Elements of Microbiology (Online)</a:t>
            </a:r>
          </a:p>
          <a:p>
            <a:r>
              <a:rPr lang="en-US" dirty="0" smtClean="0"/>
              <a:t>CCV – Rutland</a:t>
            </a:r>
          </a:p>
          <a:p>
            <a:r>
              <a:rPr lang="en-US" dirty="0" smtClean="0"/>
              <a:t>Dr. Joseph Dionne</a:t>
            </a:r>
            <a:endParaRPr lang="en-US" dirty="0"/>
          </a:p>
        </p:txBody>
      </p:sp>
    </p:spTree>
    <p:extLst>
      <p:ext uri="{BB962C8B-B14F-4D97-AF65-F5344CB8AC3E}">
        <p14:creationId xmlns:p14="http://schemas.microsoft.com/office/powerpoint/2010/main" val="309108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look forward </a:t>
            </a:r>
            <a:r>
              <a:rPr lang="en-US" smtClean="0"/>
              <a:t>to meeting </a:t>
            </a:r>
            <a:r>
              <a:rPr lang="en-US" dirty="0" smtClean="0"/>
              <a:t>you all soon!</a:t>
            </a:r>
            <a:endParaRPr lang="en-US" dirty="0"/>
          </a:p>
        </p:txBody>
      </p:sp>
      <p:sp>
        <p:nvSpPr>
          <p:cNvPr id="3" name="Content Placeholder 2"/>
          <p:cNvSpPr>
            <a:spLocks noGrp="1"/>
          </p:cNvSpPr>
          <p:nvPr>
            <p:ph idx="1"/>
          </p:nvPr>
        </p:nvSpPr>
        <p:spPr/>
        <p:txBody>
          <a:bodyPr/>
          <a:lstStyle/>
          <a:p>
            <a:r>
              <a:rPr lang="en-US" dirty="0" smtClean="0"/>
              <a:t>I look forward to meeting you all soon. </a:t>
            </a:r>
            <a:endParaRPr lang="en-US" dirty="0"/>
          </a:p>
        </p:txBody>
      </p:sp>
      <p:sp>
        <p:nvSpPr>
          <p:cNvPr id="4" name="AutoShape 2" descr="data:image/jpeg;base64,/9j/4AAQSkZJRgABAQAAAQABAAD/2wBDAAMCAgMCAgMDAwMEAwMEBQgFBQQEBQoHBwYIDAoMDAsKCwsNDhIQDQ4RDgsLEBYQERMUFRUVDA8XGBYUGBIUFRT/2wBDAQMEBAUEBQkFBQkUDQsNFBQUFBQUFBQUFBQUFBQUFBQUFBQUFBQUFBQUFBQUFBQUFBQUFBQUFBQUFBQUFBQUFBT/wAARCAC5ARQDASIAAhEBAxEB/8QAHQAAAAcBAQEAAAAAAAAAAAAAAAECAwUGBwgECf/EAEQQAAEDAwMCBQIDBQcBBQkAAAECAwQABREGBxIhMQgTIkFRFGEVMnEJI1KBkRZCYqGxwdElGCQzNHImU2OSosPi8PH/xAAaAQACAwEBAAAAAAAAAAAAAAAAAgEDBAUG/8QAMREAAgIBAwIDBQkBAQEAAAAAAQIAAxEEITESQRNRYRQiMpHwBUJxgaGxweHx0RVS/9oADAMBAAIRAxEAPwDgAk5PU0oE47miJGT0oI717nM8OBDyfmlJJxUzpbSV51xe2LNp20zL5eHwotQIDJdecCRlRCR1OACTXlVZZrd5VaXIjrdzTI+kVDUnDiXuXDyyD2Vy6Y+aYMOMwII3xPEknPelZPya0/WPhq3D0NunaturjYw9rG6NsvQ7fCfQ95iXM8cqBwMcF5ycDiTnHWojdvZ/UWyerBpzVCYKLqWEyS3b5iJSEJUSAFKT0CvScj/mlFiMQFOcwZGUEkcSjgnPc0rJ+TSuOD9vvSwlOT8ntVspzGuR+TSwTjuaVij4Aj4oixGT8mhk/JpzjgUMCiEQknPc0tJOe9GB9qAT8CiLmDJ+TQyfk0fA0oN9OnX9aeERk/JoZPyacAAFDA+KiEbyfk0aVHPc04lI+KUEj4qZEb5H5NDkfk06lKfbrR8R8VEWM8j8mhyPyae4j4pOBUwxCCjjuaSVHPc06EjHaiKRntRJiEqPyaByoYyaWEjPajIAohGuJHXJouR+TTtFxHxRiAEb5H5NDkfk05gfFER1ohEcj8miUo/JpdDFLCEgnHc0KcQBihTCLIgtDJ6UtLWOuKdKBk0sJArN0zb1TqP9mZCB8VUK5udGrVZbhLWT2A8sIyT7fnrD9DW1G4++FhhzPNUzqDUbSXlMLKXOL0kcilQ6hWFHB9jWjeELfjTPh81Zqm7amtF1vEa8WVy0NptKm0utBxaStWVqGOicAj3qcs+7Xh72/wBbaH1Jo3RGtIUuyXtifKXdLi1I8xhtKzwQjnjkV+WcnGAD81iPUljsFO4wJtUq1SKWGxnTWx9l0DpXxo7yPSXdU3S/aNtrzsK5Trh9XwiIitokFbjhK1O8lkI9kjIrJ9q/C3oHc3Teo92LTpjXmqdEPTk2+xaShvtm7THwkfUSJL+QlDYcKsYP6k9Afbsfqs6jg+LvfJcR622O7WuXBgOTMBXmySohoKHQqGWQQPdQrJtkPEvpSwbFytptydMX29acbuJulvn6buX0UthxQ9bavUnknJUe/wDeOQehGICzcoTnYH5TcWq2D8bn9Z5PGZtJobaHVOl42kTMtk242z6q76ZnTkTX7Q/kYbW6gkZIJ9JJxxz2IrMdKaEf1Dt/q3UDEVEn8JfgRwsTktLYVIeKEnySk+YFkcc8k8SMnNHuxqDSOqdVpkaI0krR+nmYzbDcSRLMqQ+sFRU+86e61cuoHQBIoaX3EVpbQOr9L/hEe4M6kVBW7JddUhTP0zpdQkJHRQUSQrPsemK6aeIKgOT6/jOS5rNpPb0nl15t7cdubl+H3l6K3cEuusPw2lq86M42QFJcSpKeh5elScpVg4JxWp2vaK1astuxEe02dk3TVEW5quDZuKo31zjElxCCHFhaW1cEeycHHbrWcbi7r3XcC1Wq0yA83bbU685CbmTXJzjIc45aS656w0kITxRnA6nqTVg0r4hXdKTNrHkaZiS3NACWIxcmupE0vrW4ouAD04Us4CfbApXa0qPPf9jiOi1Bjnjb9xJFva+JqHw+aQ1LBhMW+4Kvt0iXe+SXlojNx2m4ymS6okpSeTqkpCRyUSAATVfsOxup9S2uJMhMMcp0STPt8Z1akuz40fl5zjQ44wODmAspKuCsA4qT0h4jLhonQ1r0hAsUSRY2LhMlz4VwkLfjXVmSlCVx32sAYSGmyhxJC0KTyBBNeN/fFy46Et+mJ2n2X2rQ3Ii2iUzdJcdcSM64pzyHEoWEyEoUtXErGeuCSOlQr3bgDvJZaTvntILbnbm57o3K4QrK7AaegW926PKnykx0fTt4LigpXToDk9ugJqxubN3hzTVrXbIke+XGfqaRp2PItdxS+3JebbQry0N8B09XMO8sKSodBjNQG2Gv07cy788q0tXlN3s0myLQ6+pnymn0hK1pKQcqAHTPTr71Y9D753LQOmNLW6zWuMzP07qJepItyfcUsuOrZQyppbWOJbKEAdCD1PzVpa3O0oUVY96TStrrONk7FcW3LVM1DL1t+COTok5fEMmOFeS4VDijC84WlJGDnJFeB/YC8Sr7rJKJVmsNv09fxYZYu12GIrri1paSXAjLgy2pPMJGSM4ApNx3rgStOx7FbtD22yWmPqVvUzceNNfWQ8EBCmSpfIlBA6fw9hml6j3zd1FF3AQrTkWO5rDUEfUL7iZS1fSvNLWsNoBHqQS65nl1wR8dZHjfX4j18oxNG2TIZrY3VCL1fbZPaiWdVkuzViny58jhHanOKUlpkKSFciooUcgYABJIFVvVWkZujdU3LTlzMdu62+QqJJDL4cbbeSeKklY6dD0J7feuhNMbmt6pibqa1dt/1N11Heoj7mmrbdm47kNaSXvrmy+haVAL/dghBWjkfUkHJxfXa7RYdz5kzTk12+W2NMalNO3RaZKnnMJcdQ6sAB0BwrSVgALAz701dljMQw/3aVWoiqCv0InWO0930Rp+036U9CnWW6PPRY8yC6Vp89oJLjZ5JSegWkhQBSoHIJq/ae2PY3F2i29fsItNv1Xd71dLaty4zlMquKmwwY7LaTlPmetYGAkHIBOSMwG5298nc/TgtMixsW4Jvku/IfRMdeWHJCEJca9fTgPLTxAxxAxg0zpjeeZpfSOnLO1aIb83Td1fvNnuqnHA5GkO8MlTeeDgSWkKTnGCPftQRcyA8HP/AGSppDEcjE86tnr5K07opyBaS5ctQSbjHbxOSorMVSQ4lbRSPI8ociolRBHXpjr57FtFM1G5KTbNQWGeY1qkXhYalOEqaYBLyEp8sKLgSOQTjqnJBODVh074hLtpeJoVuBaobk3S0u4Svq5ji3U3ETQBJaeb6AJUMj0kHqaG3N5iubrW7VOn7HbNHWOxqTKucd65LeZ+kJKH0fvlc3AtClNhtGThQ796jNoBz6/uf6hiosMen7StL2ju6IjEz6u3qt5tUe8ypheUGoDD6+DIf9OQtZxxQkKJByOlWaPthDd2buy4sOJedVtaxt9niXC2SFuiS1IiurDTYyEnK0owSkEHINeSzb2PW+9azVJ09BvOmtVNoYmWCS64yhtllwKiBpxshTamQlKUkZGAQQc0xZt4ndMaalWex2KPbHf7RxNSw5bclbhiPRkqS02EryFpwo5Kjkn47VJFpHykA0j9ZE6v2jv2ibKLtNTGkQEXJ2zvriuKUY8xtPJTKwUjrxyQpOUnBwelUxLYPU1qWqt4bdq3VUO+S9EQ1ATVXCfbHrrMehzVqzzQG1OfuUFRJwg5HYHHSs0UkLWpQQGkqUVBtPUJBPYZ+O1XVliPfG8qs6AfcMa8sChwBpwo+KIIPXPSrJTG/LTQ8tNPeX96Hl/eiEZ8tNDyk/FPeX96Hl/eiE85bTntQ8tPxTxb696Ly/vUQiEoGKFPIaBHehTjiITIpTZyaPhTiknkf1ouJqiacy9bR6N0trzUtj09erld4VzvV4j2yObay0ttltwpT5zhWevqVjiPYH7V5NT6HtSr69aNGpv97uMSZJiSo0qKgqCW1hCHUeVnoo8hg9QQO+aVs9f7XpDdTSN/vLj7NutF0jXB8xmfNcUlpwLKUpyMk8cDr0zVpb1xpt+xbnacdkS4sXUt3YusC+MRcut+U66sMutcgeKg9noThbaTgjtmfqD5GSNprQqUwcAyiRr7fmrSjRU663ODp0XISJVmK1JQ3I6IU4WVEDzABj1fHt3qa3Z2tkbc7g6ysMQyrpatPXNVtVdVMcErUPyhWMpSo9TxBp7djX8fdTdadqdcdy3w5TsVKiUhbxbabbaLywPzOL8srVg/mUevvWxboeIzQ2s90YetY9mmqm2DUbV1tsVLCWYt2ilxLjiJbRUQ3JSQR5yeXmDAUPSDQS4KkLyN/wAYAIwYFuDt+E51n6OvtodhNzrLcIjs48YiHoq0mQc4IQCPUQSAQOoyK9DuhNTMznIS9O3RMxuP9Wpj6NwrDH/vSAPyf4u1btb9/dM6W11bpUJ+433R5n3Kc9bXbMxEfhuTYymFvJX5qw88hKwc5SlXDPQnI9202sIl71zJtsDUc1/T9l0JqCLGkt2hEBURpbK3FhDSXVFeFKKuqx1PpwKDdYq5KyBTWzY6pzdqDSl60pMEO+2ibZZim0vJj3COtlakKGQoBQBIPz2r0sbe6nkmE03py6renR1TIiBDXykMJGVPN9PUgDqVDIqzbga4TqfSuidNx35E+BpeJJjs3GbkOyfOeLp9JJKG09AlJJx6j0zirUjVaIvh5grlsymNUQH5mnrHMPRKrbJSHpOM9f3ZK0JI6YlqHtQ3iYBxFXoyRnaZIvS92j2pq5LtE5FteWlDc1UdfkrKs8QFYx1wcfOOleuVoy+25qcuZYrjFTb1NtzC/EWj6ZS8FtLmR6CoEYBxnIxWs623qtF4O4NxtsWW2/rayQrSuyvNBMa1rZ8glxKwrCwksfusAFIcOe3Wf3K3n0VrSz7mGBKvjV11lb7IAxMiJ8iM/CDaXUFaXCV8vL5JXgd8Y96hbH2HT9bf38o7V1kE9f1v/Uwu8aPvunGGXrvY7jamXlFtpybFWylawlKikFQGTxUlXT2UD71dNWbNTrRovSepLKxdb5b7tY/xie8iCfLtxEh1kpWtGQE/us8lY79hXt8RG5MPc3WkSdaLpc5tnZtsKM3FuKVN+Q6zFaYcUlHJQ9Rb5ch1IIz2q0Wzfm16Z07oF+A9c3rvpzS9w08/aHGgmFIXKVI/fFwLPJATIGUFGSptPXHUP1WlVYDfylXTV1MpO3nMWkaXvMayNXxy0T0WZaglM8xlhhSjnA5kY64OPnBq5bibRydNa1t2n9PmfqNybZYF4QlET99iTHQ8UcUFXRPMJznrVwb3M0TH2c1DpiD+Iw5l301boJQ9EDmZ8aQHXFreKyooUBhASAEA4x705qncvQ971XLnJVcJCU6Mt1lgvPw+SWZ0ZtltS3GfMAcQpLaynJwlSkkpPGp8Ryc48/4/uHh1gY6vL+ZkMLQeorvLlxIWnbpNlQ3QxJYZhOLWw4pXEIWAMpUVdMHHWmm9K3g3p2zJtU78YaUW3YBjrD7ah3CkEZTjp3rd9fb16Z1DfN9J9sn3aKrW1tgMW5H0vlqDrSmVu+aUrwnJZUOQznl8UrV+8WhtfX7cJm4uXqHA1Zb7OGrzHiJdlRJMNlCHG3Wi4PMacUkklKwchJx0qRbYeV2/z/p+UDVV2b63/r5zDmtE6ikSJ0ZiwXR5+ApSJjSIiyuOoAlQWnGQQASR8AmogJHEY6g+9b1pLeex2bSNmhC5XG16j0xeZd0tt9VZmpy5qXQgAuJW8nynUhviCStJScHt1yfU9ng2mLZVs3BU66TYxm3BpIT5URS1ktNgjury8LUP7pWB7GrUZmbDDEpdFUZU5jUbb7U85NsMXT1zfN0bU9bw3FWTLQn8ymhj1gYOSM9q8Tmlrsmyi7OWeYLUFAfWrjq8nJJCfXjAyQQD7kEVqtl1g3C2BU5PYlt3+zz5Ft01NGQAzOZzLAPf90ElSSOypFem97y2SS3qO5QI8tuZqDR0fSz1jW2BEiLbbZb89KwrCkjyQ4hPEELWfjJTrszgD6/yWdFeMlvr/Zk8zR9+gJmql2S4xUwm23ZRdiLSI6HMeWpzI9AVkYJxnIxTVl0tedQqf/CLVNunkBJd+ijLe8sKUEp5cQcZJAGfet41PvTo3UOn9ZluTfEXfUejrRZFR3oqTHYkwjHBJWFkrSsMEhWBxzgg5qgbWaytuj9Mblwp0+bEmag08bTBMNsqT5pkNOkuEKBSnDRTkZPq+M0K7lCSuDt/GZBSsOB1bSoXbQ2prHAlzrjp26wIUWSIcmRKhONtsv8Afy1kpwlX2NNSNIX6EmWZFkuMcQ46JcjzIq0+Syv8jq8j0oVkYUehz0rctcb52HUrOvYwud3lMX/R9os0ZUiOcCZDLBUVp5nCVeUshfU+vqO9Hd96NG3fTF7SqRe0Xi7bfwtJrjqjpVHakxVskLLgcytDga6HiCjPXNILbSASv1t/cc1VA7N9b/1Mk0ptZqXVmpNNWZm1vxHNQzW4MGVLaWhhTiiO6sHoAQo/CetV262iVZLpLt81lbEqK6ppxC0lJyk4zggHB7j7GtxY31sUXXGhtQSYarlOsl/iXOXd4cL6GTKjMoSktvthwtOvdAA6AnonBJ5dMf1i/Bmauu79rmSZ8B6U46xIltBp1aVKKhyQFK498Yye1WIzs3vDAxKXVFX3Tk5kJw+9Fg5xTpT8niPcmrLqDa/VmlbDBvl40/PttqmEJYlSWuKVEjKQfdOQCRnGatLKpAJxmVBSwJA4lW4fei409xNNkYJposbKetFingB70OIohENg4oU+2kYP60KaIRvKwq5jJ6GliaFgEdD96iyhWTT6OwriJZYvJndeus8Cdkfs1tn9Ib3bpatt2tbDH1BAgWdElhmQpYSh0vJTy9JGeme9Yr4r27FpjxH7gWXTFsj2exWu4mFGhxRhtHloSleMk91hR/nXW/7Hi0c9V7l3XHpbhQovL7qcdXj/AOkVlnhv8ND3i88TmtdRX+O7/YGHe5su7SAso+pWt1ZajIWMEEghSiOyR8qFUG5ltdidgBNYoVqUULuSZyCLs+rOMAfpT0W5OKVhf8uldY638Omgd6/EpF2y8P8AbjDtVvQv8Y1FJmOymPSoBxxHInKEdEJwfWtXQ4Ga2bUehvBn4W7wnRer4Fz11qaOlAuM1Qdf+nWRnCw2tCEHBzwSFEAjPWrPaGGMZJ5xKfZlIOSAOM9p8/2Fc0ch2+9S2ndU3fSkmRJs11l2l59lUZ5yG55ZcaV+ZtR90n3HvXZXjC8E9i0jfNvH9pI8hI1rM/D2bHIdUpLbhbDiXEKX6koCclQVnjjP2q1XrYbw0+Dy02uHu69N19rWcz57kKL5ikoT2KkMpWgJbyCApxWVYOPcDT7YhRdiSe3eZDo7A5yQoHftPn2kAj5B6VI3a+3O+GEbpcpVwTDYTFjCU6VhllP5W0A/lSPYCu4vEv4Z9oZvh6s+9O10SVZLU47FWu3OOOJblx3Xg0ocHCVNuBR7g4IB79DWnb7+BrZrS2m7DqNKE6E0ZaVOTtRT25Lr0uUyUANR2+ZV6lLOMgZ+ASRTe21e7kHfI/MSfYLQW3G2PkZ8vzxUcZyP1paEgHt09q+mm2Hh98MHis28vcfbyxzdP3S3ER1zXVutzY7ikktOrSpakuIUQf1wR0NfOHUOn5OlNSXWxzhiZbJb0J/Hbm2spVj7ZFaKb1uYqAQR2MzXadqQrEgg9xIzBx80hQ8sD5zjFfQTwr+EzQu9XhLm31eno8jXsr6+FEuUqS6G2nkrKWnCgK4jj0Pbrj71MbCbQ+FLVOsJe1bEOXrfWESOtUi+zi8hiW43gPfTKQsJASc4wOw6KVjNUNrUXqAUnp5ly6Cxuk9QAbifOgtdBkHqM0SWk5OK7v1h4atjPCrq243Hdu5XDUNqnzFf2b01CKnHhDGCp6SUlJVxUSkdQCEj8xJAX45vC3ttojZ6xbmbdwTZYb78dt2My8tTEhh9BU24ErJKVAhP6hXbpTrrKyyqAcNwcbRW0ViozZGV5HecH8cfr80MD5H9a7r2j8GmgNt9oWt1N/J0liE82h6PYmnFICEuY8pK+GFuOryCGwQB75wcXjSXh+8Nfi80Zemtr4UzRmo7ZgFZ8xDzSlA+Wt1pa1pcbVgjIOR16g0ra6tc7EgcntBdBawG4DHcDO8+b3EBJzRJbAzjBHc/eu7fBX4StC7jP7iae3JszsnVelLwITjbE51lIQUkZAQRkFSFEH4IrnHQOyzmr/E/G22Md0x/7RPQpKAo8kRGXVF0k9+jaD1+4q4alCzr/wDO8pbTOoRj97YSA2rt6d2t0dC6U1ZqOVH0+uU1bg/IkemHHJz5bZV6W89Eg9sqFbv4/dmNqNlp2kLZt8lMK9PNu/iUBqYqT+6AT5Ti+SiUrUSr4yMnHStG1j4X9mZHi70ZtDZLVOYhm3S519cauLinSstc2G+SieOAnkcdwsU5bPC/tV/25JG2K7A9M0zG0wmctiRPeUtcvIVzUvlk+hQHHOKxHUobFsBIAGcfRm4aZwjVkAkkDP0JwAWwMdwfcUaUgjrkfeu/t0thfD54b9ybnety2pL9rukgDT+jbMXHQxFS2hLkh7Cgogr54BVj45HOI/xx+FnbrRmz9j3L23gG0RHno6Fw2HFqYksSE5acCVklKgePxnl1HSr11qMVGD73BxtMz6CxVY5GV5Gd5wh5f86CGVPPtstNqdecUENttpKlLUeyUgdST8Cu8n/DFtN4Vtl7XrneC3ztbakuhabYsEZ9TLCXlp5+UACnPFOSpajjp0HbOj+H/Qmy24elnd5tstBOWHVWk0yw3YJkxZjGWlgqRz6rB6KBStOCCeo6Ura5QpYKSOM9sx00DkhWYA8474nzYv2lb1pSWmJf7RPsstTYcEa4RlsOFB7KCVgHHQ9ajQgDsK0jfTfO/eIrXCdWahZjRJX0jcVuLCCgy02kqIA5EnJKiT1rPeHHrW5CxUFhgznOFDHoORG2VqZfbcRjkhQWOScjIORke/att3x8UVz3p01Bs67FFsbKFIdmlh1Tn1LqeoUAQOIzk4698Vi1Cq7KK7WV3GSvEdLrK1ZVOA3MZpJQCa9Hl0kt9TV8pJjPl0Ybpzjiiokgw0N9KFLb7UKeQZUFISQvj1rzsMELOexNFCcWFELBNSHAKSCkdPeuUMNvOqSU2M+n/wCyY0w61s3uPcYiwzJuV0TFadcTlKVNxxg/cBTta3tvpDbfXexOvNh9utTSYcuwIXabrdYKy0+qc4nmuQVjq4lTgUlWOhCVI7AVxV4bfHNbvD74f7joWBpa4TdQTHpklF1bkttstOvJ4tq4nKjwwn9cVmfhC8QL/hg3SmanlQ5V8t1wgOQ58Jh1KFvqKgtDnJXTIUCc/CjXLs01rs78b7es61eqqREQ+W/pOpv2U2kXdGblbyWO9MJi6msv0tteaPdAS48F8f8ACVJSfjBTVJ3S8Ymitrt09WNQvD3ptnWEG7yUSblepHnOOvBw5f4lvI5dFDr7jBqkXDxsP2bxVTd4NFaaVaY91htQrxY58hKkzwnAUrmgelWEoIODgpOcgkVvF8/aO7Q6hdbvFz2VeumokpGHZzENwpPx5ygVYHzx/lTGuzxOtkzkeeIoup6AiuBg+WZBeEXfbWXiJ8Yunb5r9xKPp7HPdscBpgsRWeXFK1MpV1WSnkCvJJxjOBirF4vfELofavfu8Qr1sZZNT6kbYjOs368yQUymi2OBCC2eifUnoT1Sa5g3C8W2qdZb9WXdW2QomnLhZG241ttzCi402wgqy0s9OQWFrCsADB6YxXUE39pPtlrW1xHNa7QuXW7sJwlLjcWYyhXvwW4ApIJ64x/WrmoZXV/DyMYwDjEpTUI1bVmzBznJGcznHdLxNbg+JifpWzXKLGsujE3iLHh2mzxlNw1O+YlKQVnPmKSknCQcDviumf2sOsX4Ni2/0fHfLcSU8/cZDQOPMDKUobz8gFaj+oFZY/4iXPFZ4kNm7BC0rE0ppiz35t+LAjKClqOUrWtXEJSMBroAPnqa6S8ZXiE23283Jsml9xNtI+uoS7Z+IsS/LaW/FWp1SOAS5j0kIz0UPuDQ+VtqAr4ycCC4em0mzkgZMz39lNpOVaLDuBrWaTGssosQ2ZD3pbWWQ4t1YJ6EJ5gE/Ofg1wfujqVnWG5erdQMJxGuV2lTGfuhbqlJP9CK6X3+8fj24GgVaA260sNCaSda+mkrCkJfcZ92W0Nji0g9lYJJGR0ya5I8n92QOgxgde1bdOj+I91gwW7ekwamxPDSms5C9/WfS3Za8Strv2Yd4v8AGUqLMdt9xkMODulTz6mkqH9Qa55/Zh2U3DxMolIClNW2yS3CfYci22M//MaY1H4xbRdPCLD2Ut+lp8aUiBHhu3V6Q2WsodS4tQQOuFEED4zVV8HPiLtPhg1dqO+XGwTb+7cYKITKIbqG/LAc5qKir5wnt8VmFVgqt93diZqN1Rtp97ZQI74/tVSdX+KLWiXFqWza/JtcdskkJShpJIA+61qP867M8YSIenvDLs3py5kCO5e7FEkBXYtttjzM59sDrXzr3P3AZ3H3g1BrVyE5GiXW7fiBhLWFLQ3zSfLKh0JwMZra/F54zbZ4mtM6eslr0vOsDFqmLklUuS24HQWyhIAT2xknvVjUsfBXGy8+m0qS9QL2J3bj13nQv7WEXFvRG3qWOaLL+JSBICPyeb5SQyD7dvMx/OqX+yg0ncV601zqdKVpsrUBq2+YQeDj6nA4QD2JSlPX45j5qF2z/aE257bZnRO8WiRrq3sNoZRLbDbin0IHo85pzAKxj84I7ZxnrULu34+/xHQLmhNp9IM7d6ceaUy880UJkeWr8yW0tgJbKvdWVK+CO9ZxXcKPZun8+2My9rqDeNV1/l3ziaF4bd5IT/7QvcD6B9K7Pq1+XEacSfQ45HwW1j9fLcwf8Va1C2+tPh93r3730v8AHCbdGZbNsSRguuOsoW/wz/eW5wbGPlVfNXaLXatr9z9K6tTHXKFlntS1RmlhCnkJPqQFHoOSSRk/Nb74s/G874k9J2nTVt0/K01bI8v6uYiRLS/9UoDDSfSBgJJUevvj4qy3TMbQE+EgA/lEq1SComz4gSR+cnvANdrpuj4zrprC8OmRcnbfOuUleegU6pDYQn4CQoAfZIratlyvVP7S7de5ZKkWq1qjBXxj6dsD/I1yj4QvEba/DRqjUF9uVgl35+4QkQmW4jyGy2A5zUVFXzhPb4q3bK+M6z7Xb1bm7gz9K3C5u6uf5x4zEptJio8xSylalDB7pGR8VN9NhezpXbpAENPqKglfU2/VkzOfG7quVrLxNbgvvuKdTAlfhcdJOQhtlATxHxlXI/qquxPHc4rSngn2/sqlhp8v2mOrPb91HUo5+2UCvn1rjVyNc7lXzVL8Vxpi6XZy4rjKUCpKFu8yjPYkJ6Zrp7fjxCyfHK7ojbnRGjZtrubdxL7Qmym1tqAaUnKuI9KUjKiT7A1bZUR4O3urz6bCUVWqfG395uPXebbvXqzbffTw9bdR95r7I2p1HcWRc7f5jZccyhPlqd8tIP7pwKCglfE9R7g1lt28TO1vh02Huu2+zVxmatvd2S99XqKWwWmkrdSELd6pTyUEABKEjAwCT867vt4mtn9I3u3aH3N0O3rnUligstTZEGA27GivKbSVNtKdKVYIwf5j3r0bWbd+Gzxc6H1CvTW36NOOwCGJEj6URJMZaklSHEKQopUMAnrnt1Fc5CqIDardGc+n/Z07AbHIpZevGPX19J88dudjNebqQZsrRulLhf4cH0vvREp4IVjPAKUQFKx/dGT9qpj0dcaQ4y6hTbrSihxCxhSVDoQR7EHpiuy/Dp47LX4etopeh16WkXu6wJcpcKdGdQ1Hk81kpU7n1Aj7A5AHauQL1cpF+vFwusspMyfJclv8BhPmLUVKwPYZJ6V3KnsZ261wO3rOBbXUiL0Nljz6TwkDFN07xPvR+WPitGZk4jWaKnuCfihwT8VMmM0Su9OlIz2oigH2qMwhN/loU62gY7UKbqETMrJt/FRwKeRDKU9B0qRUByP60fGsnSBxNpcmeNhjy8DFeoAjFLCOuaWE5pxKyczz+UFKzSw3n5xT6UClBAzTYEjiMBunQMCnOAo8CpzFzNN8M25di2d3s0/rLUkSXNttrD6/KgISt0uKaUhBAUoDoVZ71O+L7fO0+Ibd1GqbJEnQra1bGYTbVwSlLmUqWpRwlRGCVfPtWLJbA79as1h01p65W8P3HWcSxSOZT9I/bZT6uI7K5NoKcH4znpVLVp4ninniXi1zX4I4zmVjAUevSlssrkPIaaQpxxaglDaBlSiTgAD3JPTFXhOhdILxjcu3EnsPwWeP/t1NbI2OHBkXjXF3nsWi1adbDcKbKjuPNrujwUmKnggFSuGFvEAdPLGe9MbQFJHb0MQVksAe8ocPRF+n32ZZWLRLF3hsvSJMN1vy3WG2Wy46VpVgp4oSSQev2pm86cuWmzb03KIuIufCauMcLwS4w6CW3OhOAoAkZwftXSmq7aly6X7cGHcjeo132ukynbs2hbYfmJ4W59eFgKCirCjyGfXn3pzcDTVruF7vtouukhHt2ntAwlOaqlec2tia3CZMdLSshsoU4oN+XglXJZz06UDU5IyJpOnwDvOVS3y9RHajahuPqIbbUtSUlZCEk4SBknp7Adz7V1DqzbbQ+mNQx9CRNLXC73BVytUFm9Lt7zKOTrrRcdckl4oeQ6hS0oQhCRgg5yDljTmorNF1Lu0NJbd2RiNY7JPhRWCiTLflIXNbjkuHzOuW1qBCABxx8ZLe05GQsTwOk4ZpzlZNM3PU9xRAs9umXaesFSY0FlTzhA6khKQTge9Sk7bfU9rNwTO03dIS7dGTLmJkRVNKjsKWEJcWFAEJKiEg+56Vf9hEFm+a9ur1vlvswNK3EvwbUosu4eU2xwbPFXEjzemQe1L05p2JedO60lt2W6RUOXSxWqAxeJTq32fqJKitKzhAcC0tqAynAB6dRmpe3pYjsMfrESvqAPnn9JjiWQrsacajrfcDTTTjzpzhDaSo9Bk9B17CugNVaa0RPXuOm16LXBtWmdWQLdCXbnHV3CSwuQ+mQzkqKVFSGVFsBIKcDqetWG2WyLorX06+ad03p24Wl7R15utjQzbZbMpxCcs8H2HHPMDyeakqIyFp5FJ9wh1IA2EsXTMx+LacuDuOv6mvdOsc+2223XCTCkMQLiHDDlOIIbkBtQS4UH34qOD963XQujdIQNAad1XqLSkvUEm+3GciVZ7fan3kRW2FBP0jSkvIEZwglXJwLITxIBwcna9HaWh6ei3C86dXcocDbtd/MZyW6MyX7gURlcgfSOJQlXEDkMnGTmmOoGdh9f7FOnwNzic+hBz7YNaJ4f8Ad2RsNuvZ9aMQE3UQvMaehlYQXWnElKwlX91WDkH5HWlbv2a3wDoi4W+zxbE7edNxrlNgwOYjpdU68kKbC1KKQpKEnGT1JxWfFsEY9quJWxMHgyjJqcEHcTsvc/dLwo73aqe1hqOBrm03+YhH1jFuaCEvKSniCrqpOcADKSM4FVXWni9sektuJ23eyOlHtGWCfyE68z3fMuEnkAlZGFHiVJ6ciokDsBXLvDBpSUEjvWcaZFAySQOATtNDayw5IABPcDeMobCBgDiAMYFGEYp1TZ/U0XD79fitmRMGYgpzUTqC/RtN2/6qSla0lYQlDeOSifjNS737llThBUEjJCRk/wBKzC1Xr+32vYwloS1DihS2I3sePX1fJ9/5Vkvv8PCL8TcTdpaPFJdvhXczR2XUvtNuJBCVoCgFd+oz1+Kc4iiZlsTVLDCw4pCuKintmnvKPua1dWRmZDtGuAoigU95X3oi3j3qOqRA02Cn+dCnGk+nv70KnIiGQikK5H9aeS0opFKwlajg5606BgVXNAPnGggilJQaWRSkgkdqMxYgIINKCTmjIx3o0ijMIOJo+BowKVRmKYnBpSW+oyAfmjwaVmjPlIxAWx3x0p9UyR9AIKpTwglzz/pfMPleZjjz49uWOme+OlNJIIIzWibY27SKtI60u2pUqVOgIhCz8HVBX1C3VZ9AOFJwkZyCAP1FQzhRk7xkUsccSkJvlzRbTBTcpaYHlKaMYPq8ry1KCynhnHEqSFEYwSAe9P3PVl+vkJmHdL5c7lCaWFIjy5jjraFdgQlSiAf5Vtt21Lso9rS73tqHJlJfvzEtmO+w6Y64a2syEqayOnmlRCe/5ePQGq/pTUO11h3B0XMU3KGnjZlsai89pbivrHGHW3PLHfuoYKegOCO1U+L36D58TQa8HHWPnM1c1RfPpoMZd7uao0FaVxGFTHCiOpJ9Km08sIIz0KcYrywNQz7HPM233OXAnKSpJkxZK2nSFfmHJJBOcnPzWkwLxorSV62tuUdgwlh9+deJa3DKKWA+tuMfKyeKihIWpOM5xTs/UWx9zvbF4u9unTHX9SLXcWGC9HDls8hSebYSeKVF3ivH5up9qQ3dPCbRlp6+XmaWjUl003IXKtN4nWmS6gtuyIclbC1pJyQpSSCRnrT8nWN9ubqn5V+uMxxS2nVOyJjjilLbyGlFSiTlGTxPcZOKl9Oa20BYNQ7V3G3qkRHYbq39SrkIXIS055h8vgkghaUpIxxznAz1q9M3Xaa8Sk6gv9vk/S3DU7rSnYjqmyqAiIgqcLCOqCqQodQM8VKwMijxwx+GWGggfFMnYvNziuqdiXSbGkLkJlrcZkLQpTyc8XSQfzjkrCu45Hr1pLuoNQyL+m9OX66LvKBhFyM536lIwRgO8uQGCRjNTOtLpYJzlm/s/GRGaZtjTMopbKS5IC3OSlFRPJRSW8kdDiq+gGrwAwyRMbEocAz1W2/X21RJsaJerjFYnEqltMy3EJkE9y4AcLJ+Tmgu63B2Oppc6SttbKIym1PqKSyggoaxnHBJAIT2B9q8/ahg4zTjAlZYnmOSJT8xTRkPOPeS0llvzFlXBtP5UJz2SMnAHQZrzlBBxTgGTj3ptb7CH0MqeaS6s4ShTgCj/KgnHMgZbiK4Y70ONKI60KnMI2oHuKir1qG36fbbdnv+UHFcEgAkk1MEZHTvWXbsXu3uw02zzA9OQ55mUHIb9sH74rLqLTVWWHM16SgX3BCNpZdTa4tlvsUpUeexIkLbKG0srClBRHQmqXp21w9R3C0NWkGGuOwfr3eXqd/iHQ9c9ev3qqWnThuTZcQ8VhKCpaW0ElHXA5fAz7mrzoTSU6y6uDgfjeU0klZYc5haSO32/n16VyBbZqbFLLtPRGmrR1OEbf1/CaahhLKUobSlCE9AlIwBRkHNO4pJ71355TOYjBolIJpzBosGohCbQeNCnW0kjtQp9pWRIJplSFHHzXqGaaioWhJSfY16aoHE0tEAkDsKIhR7DH6U8kdKWntUmJxPMG1HvT6G8U4mlHtUZhnMbLYwabwa9A70qphPBlwH1dq8syQ4lJCQcD3qc8r7URYSe4qJIbEqjcuSpXEZ71pO2Oq7Hp9m+N6hsLN4edjefbHFJSfJmoBCA4T3ZUFqK0juUI6dKgfpUHrx/pSVRRkYFL052losxuBOi7hvNtE+9cW0aCjusSpsNwJ/C2mi3DQ022+0gpWVJdV+8IWCBkg4yRx8j+7e1krb9yG5oyPF1Qu1zIwktWpssJdckBbavzhWUt+gL6FIJ6HOawRCcD70vGelVeAo2yfnHOpfPA+U2i57sbcXC/Wr/wBlI7NqauC5UhxqxxEqRmGltPloz+9bbf5uBp1RChjko1552uNpDdlOxdHL8j69flrct7K0NseY+tt/y1L9agXmwWDhHFkJ5EYFY/5X2oVPs6+Zk+0uOAPlNkt+5O3DVz8tWj4KLYgXXy1Gyx1LK32WUxlqwoHCXBIWEciG/MSE5CRiNb1jt9+O2y4M2YxlJ0+Lc6yizMOxo84Ix9ShlS8O9sHzFE5WVg9AmstI60odqkUqvEVtS7c4m42rdHaZiyxo9w0Mbkv6BEVSExm46mf/AAuYDwUVOrK21r81QCuLxRjHWso19dbXqDWl5ullgItdrmSC/HgtNhCI6VAEtpSCcJCuQA+MVDcOVDhxqxECHIlT2lxggRoDJ7VU9wGtSmK0bEvi0kKU8GyA4fjGfb9KuNDr3BwfmixfEUrnEKrPCcPjP4znL+2mopJDQuktS1HjxQrqT8dOtXzTe0rrjzE+9TnDJBDgZQcqB7jko/6VF7laWb07fmrpHcZjRXlIcLLbnF0HPqUkfHv07VqMrVNnt0Jl+RcWm21pBT5ivURjp071yKKR1sLz8PmZ6HU3t4SHTL8XkJJeWMVHXe+26wx1vTpKWEpHRJ/Mv/0juapNw3LuGoZKoGlrct5zPWUtOcD5A7D9TT1n2nVJkqnalmLuMxRyWUqJR/NXv+gwK3HUGw4pGfXtOSNItY6tS3T6d/6kJf8Aca7X1iQiwQn2oaOi5SUcl4zj26J7j71XrzZYum7almYPq79JAX5aV5TGQfn+JZz29q1fWWqIegbOhuI02iUtJEaM2kBI+VED2H+dZrpO7WS0zXL5fX3LhcHF822EJ5FJPdSj2z8D2rm3jL9Ltk/oJ2tKx8PrrTC9vNvx9J5NK6pRpO13aK9CLkx5SAOfp4gdwf8AitlsEhFxhG5N5CJZDiRgZ44wM4/nWHualhSP7SOSIhck3FfJheAA16iST98fFXraHV8RNrXap0pthxleY4cOOST1Iz9j/rT6S7pYITt2i67Tl0NijfO/rsJpOKHl5608tOByAPUf1puu3meXIxG1JwcUWKfHahio6oYiWh6T+tCn2h6T+tCpzEMh0ABR/WnQgfFMpeaKjhQJz2p9GD0wc96o6ppIPeGlAx2pSUj4o0jpS0gYozFxE8R8UYAz2pWBQAGanqEjEIITnsKXwT8CjAGaVgVOYYMTRhIPtR4FI8zCiM9qMwxFgYpQANGgBSc0oJAozIiOI+KPiB7UsJBo+AqcwiKPiPil8B8UOIqYRHEfFDApfEUAg8u2QagGBiQjPagpOO9RWp9WW7R8MPznDyXkNso6rc/T7fesguu4OptZy3I9qbeYjk9GYgJVjt6lf/ys1upSs9J3PkJvo0Vl46uF8zN0PED1KQk/BUBmmpsuNbwhcp5DCFqDaVLIA5HsM1hTm2uqVxXJcghIbSpRDsjKsJGT81X2LnebfCD/AJ0lMJ3kyFLJKFZHqCSexx8daytrWX4kxNqfZlb/AA2Z/CXrdLUtuu8NcZIL8tlwBvgnCWm8dV8vcq7Y9hTmitrkaihRLvdpnnMOIHlx2enpGQOSv5dh/WvDonS0TWirk8hoxoDTR4Rg4VcX1JISQT1wACevv0q97OPre0clhZHKK+41/nn/AHqiseNb12jY/wATVcx01BrpO4xn85Z7baIdrjJjQozcZhJzwbTjJ+T8149U6hj6Xs702WfSOjbfu4r+Ef7/AAKkrjc49ogvTJiwzGaTyWs/6D5P2rHoUadu/qhUqVzYskQ8UoB7DvxH+JXufauhbb0AJWNzxOTRT4xNtp90cn+JQL9d5l9ujk6bnzHfUkEYCU+wT9hV00ftWbtb0XC5OrYjODLbLeOZH+L+HPtUTuQy1F11MZS0llhotoQ2kYASEJwK262utvQGHWkuwiGwhLTvqSQPYgZwPiuXp6hZa3ib4nb1epaqlDTtmYprnScPTGoYqGg69bZCUqSkKy53wofrXjTpA3HUL9thlccqa86OmYOKlDAOD8HGf6Ve904L7sVNxjgp/DHGyvgc4Urrn9Oia8Wspv0N905qZpQdbkNDkvOcdOoP3AJ/pSvWgdvIEfKWVXu1a45IPz7SEteqdR7eTxDnJWqMg4MaQSUED+BQ/wBq13TGqrfqyIX4SyFpA8xlf5kH/j716J9pgahs7KZ0ZEiIpA8rr6skdFA+xNYxf7BdNr76xLhvlTPL92+O33bX7Zx/WtfVZpd89SftOfirX7EdNn7zeAMe1HiobR+rIusbSiS0A1Jb9L7PLJQr/g+xqb6HsK6K2K6hhOJZW1bFWG8W0PSf1oUtlIKT+tCrMygzn9d4luu8wpQXnuDXri6luMRQxIc/Qmo1MvywSE/5UQuBUron/KuUG35npzWPKaLYdbiSEsymyHPZY7GrbHkpkJBR1rIoE4FPIoOR8CrLZdVmGoBbayn9KvWzsZzrKecCX5ZCAMmghbalABXWvBCuybgrkgdCOxqRbjp5cyDkVZ1TIUIjnEfNK4/rRJKSrFOAZJHxU9eIvTG0pz36Uf0oKuXelSHEstlajgColzVDDPZtbg+1T1xugmTKGgkYo+FeS13Ru5tlSQUEHsrvXvSkqoz3ilcRCUde9HwpwIINGU0dUUAxrj96Ph96VwNKCc+9N1SekRst4GR1qG1TqePpO0OTZIJx6Wm0nq4v2A/3+1WBtOelYLuHcn9ba8RaI7gDEdwsJUThKSD61H7DB/pWW+4om3Jm3SaYXv73wjmeawafuW6V9euVxeUiCheXXAeyc/kbB+B/StjiWuBpe3rahxkxIrbZJX8jGcqV7/z+1RWlJDT2nYEe0MOQYoS4oOLSF5QlXHnj5Wcn+tZ1uBrou3dm3I5y4UNWH0uvEpkKB7HGPT2rMjLQvWdyZ0HWzV2eENlHaXeTLXrh4Ro/nM6fR6VOIPFc9eeqUfCOhyffFeHVum49+u9rsFuARLZQoP8AFIU1HYPyPZZPY96goe5E+Q3/ANMjrXdlpAaisQQpttI/hPInA+wr22e53G0xHP8Ao+oS48svPuJKW+az3JVxz/nUNYtg33zyf4li02UkEbY4H8mUaxahlaFvk9CM80hbKkjtyB9J++CM1Obbbj/2adlszGPMiy3g648k9Wie5Cff2z+lU+5zEyL1Ik+SQlbyleU+eRHX+98mvE+kOPr8kYSfVjtXPWxkPunidZqUsUhxzzNOv1zmbt6nRabapbdpjq5Kd/ukDu4r/QCtcs9ljWK2MQIbYbjsjA6dSfcn5JrP9irrCctEq3oabZuCHPMWU/mdQex++DkY+9aipWVY7H712KNx4pOSfrE85rWKEUKMKPrMw/fWxGPd4l2Qn91JbDTh/wAaff8AmP8ASr1t/fl6p0zHf4NvvxwGHvN6YUO3UfIwasGrNORtT2KTb3jxC05QsjPBY7K//fk1g+nrxO201S5HnMlTaVeXIj+yh7KT8kdwazM3g29Y4M01AavTeH95ZYN02LxEky1x/qE290AvpaGWQCAAOQPUZHuBis+fu0yTbI1ucccVHYUShpRyEk/FdJF+FqSzBxtxM2FIQejQ4pUk9ClX+mO9Z9M2ufg/USIsWLcEJzxDjhbW0Qff2XjGPakupJJZTkGX6bUoq+HYMESZ25ekSNMwkzZSmktpLaEpAJA5EDlnt8fyqz3bTrN6tj0KS4l+M6nHq6EH2UMe4NQGmNOuafsyHZiWpXnuKccbaz+7Cj26/GO/8qnn2IluhuTmuC4qElTic8VIAGen/BFbEPuANOTdvcWQ99pienrjK221wqNI6NJcLEgey0Hsv+XcV0CEAgHIORnKexrAtypaL1+FXlLH04lsqSWyB14KIByB16Gtk0FNXdNGWh9Z5L8kJUo+5HT/AGrPp36GavO0265PErS4jfgyfZThJ/WhTjTfpPX3oV0OucIrOfnLcl1zikY/lXva0c+lCXAkqBGa0xmJbUclJSjiPcgUy/cYQJDSkrA6YTWMCdjxHHaU236ddQg82uGKkokS3w3CqY+2B/DnJpy6IfmElhKkA9k5qsXGzSvNTzSpLhGcKPep6sSQOvky1xtTWK1eluRzP+FPapNvXlnXx/7yUnHXKelZo3p51bnrQon7CnJVvi2xSfOkNtKI6JWsZqOsw8BTNEOurUkkoWpZ+eNeZOuIzr4IW6lOepHas2fuluQD5ctsn37/APFeM6mis/lPP/0ilNwHeWLpc/dM32LKj3JAUghwUS7G068XMDr1Ix3rHLHu3+CBQ+kMhKv7qjjH6Gpdzf7APlWfB9iqR/8AjR7QmNzFOhuzsJqyYDLJBQAhQ9wK9PMdSegrDpu+91kDi1BisjuCSpR/1FRL28epnAEomNMJT/Aynr/XNIdUg4jD7PtPOJ0UCCMgjFGAT7GuapG6mqJCcG7uIH/w0pT/AKCvA7r3UTvVV5ln9HSKX2sdhLB9mN3YTqQpKRk9B+teCVfbZA/81cYjPzzeTn/WuWpF9uExRU/OlOqPup1R/wB68PInuSTSHVnsJav2YPvNOm7luPpuHCkLavEdx5CFFDbauRUrBwOn3xWD6bu0SMq7SJchTMp6MttpYbKyVLOFn9eOarnIg/8AFAYOfasz3NYQT2m+jSpQpCnmahedwrM5YDBtokRHUR/p0FpsI5J6d1cvt7D5rMQQtz1HAJ/MfakHFCq2cucmX11LUCFnug3mZag59FJcjKcHFa2lcVFPxnvinXtSXWSrk7c5TiinjlTyicfHeoyhS5MsKg7kQyrrk9f96HI5zRUKiNJbTGpJWk7u1cYfBTqAUlDgylQPcGrM9vBfpd0iSHZATGZcStUVgeWlzHfJ6nrVDoCnDsowDKmqRzlhmdQW/XdsuUNl5Ki2l5IKQrHT/OoHXljs+toQUJbTFwaTxafKcZH8Kj8ff2rAOWPf+hpxMt1v8rq0/oo1qOo6hhhOcugFb9aNiWiw6mvG3V1Wxx5M8wXIzhy07g/mH+xFarp3cqzXoNtF8RHnjlbLxxxVknoexB6dawB2S4+E+a4pfEYHI5xSArBB9/aqkuZOOJqt0td27DfznVFsmsulSQsFt0JKs+x7H+uKYuFqROgSITqy2h1PlKdCuHJOOgJPvjsT+lc2Rb5cIZyxNfaHwlw07P1Rdbo35cu4yX28Y4rcOCPuPetHtQxuJz//ADiCMNJ7cm8wblcYcK2cVQrewGELRnCz7n9fbI71tugbe5atHWqM6kocSyFqSoYIKjn/AHrmWPJXEkNvNkBbagoEjIyPtV4Y3q1Mxnk/Hfz7uMjP+WKprtAYu006nTNZWtacCdDNKHE9fehWDt78X5Kf/LQT9yhX/NCtXtKTl/8Am2+kiZ+t+I4NOrcT3wOgqMGt5jJywAg/J61Xnf8AxV/qaTWHxWM9AKEHaWobmX9tvy0SwE/dsE143tcXx94OruL3mAYGMAY/TFQNA+1IWY94wqrG/SJKz9UXS5p4yJrqk/wpPEf5VGrcKsdSVe5JpHtQpSSeZYABsBBk0KFCokwUKFCiEFChQohBQoUKIQUKFCiEFChQohBQoUKIQUKFCiEFChQohBQoUKIQUKFCiEFChQohBQoUKIQUKFCiEABNCnE9qFEJ/9k="/>
          <p:cNvSpPr>
            <a:spLocks noChangeAspect="1" noChangeArrowheads="1"/>
          </p:cNvSpPr>
          <p:nvPr/>
        </p:nvSpPr>
        <p:spPr bwMode="auto">
          <a:xfrm>
            <a:off x="63500" y="-846138"/>
            <a:ext cx="2628900" cy="1762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tse1.mm.bing.net/th?&amp;id=OIP.Mc925f19c0c48301b37bc30e3f68385edH0&amp;w=300&amp;h=199&amp;c=0&amp;pid=1.9&amp;rs=0&amp;p=0&amp;r=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819400"/>
            <a:ext cx="5743716"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42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Elements of Microbiology</a:t>
            </a:r>
            <a:endParaRPr lang="en-US" dirty="0"/>
          </a:p>
        </p:txBody>
      </p:sp>
      <p:sp>
        <p:nvSpPr>
          <p:cNvPr id="3" name="Content Placeholder 2"/>
          <p:cNvSpPr>
            <a:spLocks noGrp="1"/>
          </p:cNvSpPr>
          <p:nvPr>
            <p:ph idx="1"/>
          </p:nvPr>
        </p:nvSpPr>
        <p:spPr/>
        <p:txBody>
          <a:bodyPr/>
          <a:lstStyle/>
          <a:p>
            <a:r>
              <a:rPr lang="en-US" dirty="0" smtClean="0"/>
              <a:t>Welcome to the course!</a:t>
            </a:r>
          </a:p>
          <a:p>
            <a:r>
              <a:rPr lang="en-US" dirty="0" smtClean="0"/>
              <a:t>This term, we will learn a great deal about the basics of the field of Microbiology. This course is designed for STEM majors, nursing students and all others. There is some discussion of clinical applications of microbiology; however, this is a basic science course and not a clinical course.</a:t>
            </a:r>
          </a:p>
          <a:p>
            <a:r>
              <a:rPr lang="en-US" dirty="0" smtClean="0"/>
              <a:t>The slides that follow give some helpful information in regards to the format of this online course.</a:t>
            </a:r>
            <a:endParaRPr lang="en-US" dirty="0"/>
          </a:p>
        </p:txBody>
      </p:sp>
    </p:spTree>
    <p:extLst>
      <p:ext uri="{BB962C8B-B14F-4D97-AF65-F5344CB8AC3E}">
        <p14:creationId xmlns:p14="http://schemas.microsoft.com/office/powerpoint/2010/main" val="462877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Does This Course Work Online?</a:t>
            </a:r>
            <a:endParaRPr lang="en-US" dirty="0"/>
          </a:p>
        </p:txBody>
      </p:sp>
      <p:sp>
        <p:nvSpPr>
          <p:cNvPr id="3" name="Content Placeholder 2"/>
          <p:cNvSpPr>
            <a:spLocks noGrp="1"/>
          </p:cNvSpPr>
          <p:nvPr>
            <p:ph idx="1"/>
          </p:nvPr>
        </p:nvSpPr>
        <p:spPr/>
        <p:txBody>
          <a:bodyPr/>
          <a:lstStyle/>
          <a:p>
            <a:r>
              <a:rPr lang="en-US" b="1" dirty="0" smtClean="0"/>
              <a:t>Online Lecture</a:t>
            </a:r>
            <a:r>
              <a:rPr lang="en-US" dirty="0" smtClean="0"/>
              <a:t>: Here is where you will read the required chapters from the text as well as additional journal articles as posted on the Canvas page. All quizzes, exams and assignments will be performed online on Canvas. The content (lecture) material will be online via Canvas.</a:t>
            </a:r>
          </a:p>
          <a:p>
            <a:r>
              <a:rPr lang="en-US" b="1" dirty="0" smtClean="0"/>
              <a:t>Online Lab: </a:t>
            </a:r>
            <a:r>
              <a:rPr lang="en-US" dirty="0" smtClean="0"/>
              <a:t>You will choose the McGraw-Hill Connect link in the left hand column of the main Canvas page to enter the virtual lab. You will follow the instructions and enter your personal access code to register for the lab portion of the course.</a:t>
            </a:r>
            <a:endParaRPr lang="en-US" dirty="0"/>
          </a:p>
        </p:txBody>
      </p:sp>
    </p:spTree>
    <p:extLst>
      <p:ext uri="{BB962C8B-B14F-4D97-AF65-F5344CB8AC3E}">
        <p14:creationId xmlns:p14="http://schemas.microsoft.com/office/powerpoint/2010/main" val="2784405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Responsibilities</a:t>
            </a:r>
            <a:endParaRPr lang="en-US" dirty="0"/>
          </a:p>
        </p:txBody>
      </p:sp>
      <p:sp>
        <p:nvSpPr>
          <p:cNvPr id="3" name="Content Placeholder 2"/>
          <p:cNvSpPr>
            <a:spLocks noGrp="1"/>
          </p:cNvSpPr>
          <p:nvPr>
            <p:ph idx="1"/>
          </p:nvPr>
        </p:nvSpPr>
        <p:spPr/>
        <p:txBody>
          <a:bodyPr/>
          <a:lstStyle/>
          <a:p>
            <a:r>
              <a:rPr lang="en-US" dirty="0" smtClean="0"/>
              <a:t>Please read the syllabus for further details.</a:t>
            </a:r>
          </a:p>
          <a:p>
            <a:r>
              <a:rPr lang="en-US" dirty="0" smtClean="0"/>
              <a:t>Complete all online assignments and discussions by the due date</a:t>
            </a:r>
          </a:p>
          <a:p>
            <a:r>
              <a:rPr lang="en-US" dirty="0" smtClean="0"/>
              <a:t>Read assigned chapters in text and any additionally posted journal articles. Videos may also be posted, please watch.</a:t>
            </a:r>
          </a:p>
          <a:p>
            <a:r>
              <a:rPr lang="en-US" dirty="0" smtClean="0"/>
              <a:t>Read accompanying PowerPoints. Please note some slides have helpful hints written in the notes under the slide (cannot be on “view slide show”). Others have audio clips. Please use these to assist your learning.</a:t>
            </a:r>
          </a:p>
          <a:p>
            <a:r>
              <a:rPr lang="en-US" dirty="0" smtClean="0"/>
              <a:t>Complete all lab activities/assignments on a weekly basis.</a:t>
            </a:r>
            <a:endParaRPr lang="en-US" dirty="0"/>
          </a:p>
        </p:txBody>
      </p:sp>
    </p:spTree>
    <p:extLst>
      <p:ext uri="{BB962C8B-B14F-4D97-AF65-F5344CB8AC3E}">
        <p14:creationId xmlns:p14="http://schemas.microsoft.com/office/powerpoint/2010/main" val="1632264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a:t>
            </a:r>
            <a:endParaRPr lang="en-US" dirty="0"/>
          </a:p>
        </p:txBody>
      </p:sp>
      <p:sp>
        <p:nvSpPr>
          <p:cNvPr id="3" name="Content Placeholder 2"/>
          <p:cNvSpPr>
            <a:spLocks noGrp="1"/>
          </p:cNvSpPr>
          <p:nvPr>
            <p:ph idx="1"/>
          </p:nvPr>
        </p:nvSpPr>
        <p:spPr/>
        <p:txBody>
          <a:bodyPr/>
          <a:lstStyle/>
          <a:p>
            <a:r>
              <a:rPr lang="en-US" dirty="0" smtClean="0"/>
              <a:t>All the material located </a:t>
            </a:r>
            <a:r>
              <a:rPr lang="en-US" dirty="0"/>
              <a:t>i</a:t>
            </a:r>
            <a:r>
              <a:rPr lang="en-US" dirty="0" smtClean="0"/>
              <a:t>n lecture notes and the videos added to Canvas are fair game to be on quizzes and exams. I will NEVER ask you a question regarding material only found in the text.</a:t>
            </a:r>
          </a:p>
          <a:p>
            <a:r>
              <a:rPr lang="en-US" dirty="0" smtClean="0"/>
              <a:t>Please reference all notes found below slides and listen to the audios that accompany some slides. These are present to better your understanding as well as alert you to key topics more likely to be found on quizzes and </a:t>
            </a:r>
            <a:r>
              <a:rPr lang="en-US" smtClean="0"/>
              <a:t>exams</a:t>
            </a:r>
            <a:r>
              <a:rPr lang="en-US" smtClean="0"/>
              <a:t>.</a:t>
            </a:r>
            <a:endParaRPr lang="en-US" dirty="0" smtClean="0"/>
          </a:p>
        </p:txBody>
      </p:sp>
    </p:spTree>
    <p:extLst>
      <p:ext uri="{BB962C8B-B14F-4D97-AF65-F5344CB8AC3E}">
        <p14:creationId xmlns:p14="http://schemas.microsoft.com/office/powerpoint/2010/main" val="3064339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Contact Instructor</a:t>
            </a:r>
            <a:endParaRPr lang="en-US" dirty="0"/>
          </a:p>
        </p:txBody>
      </p:sp>
      <p:sp>
        <p:nvSpPr>
          <p:cNvPr id="3" name="Content Placeholder 2"/>
          <p:cNvSpPr>
            <a:spLocks noGrp="1"/>
          </p:cNvSpPr>
          <p:nvPr>
            <p:ph idx="1"/>
          </p:nvPr>
        </p:nvSpPr>
        <p:spPr/>
        <p:txBody>
          <a:bodyPr/>
          <a:lstStyle/>
          <a:p>
            <a:r>
              <a:rPr lang="en-US" dirty="0" smtClean="0"/>
              <a:t>The best way to contact me is via CCV e-mail. I check this several times per day and guarantee a response within 24 hours. Please do not rely on Canvas messenger as I have difficulty accessing this on my phone and do not check it as often as I do my e-mail.</a:t>
            </a:r>
          </a:p>
          <a:p>
            <a:r>
              <a:rPr lang="en-US" dirty="0" smtClean="0">
                <a:hlinkClick r:id="rId2"/>
              </a:rPr>
              <a:t>Joseph.Dionne@ccv.edu</a:t>
            </a:r>
            <a:endParaRPr lang="en-US" dirty="0" smtClean="0"/>
          </a:p>
          <a:p>
            <a:endParaRPr lang="en-US" dirty="0"/>
          </a:p>
        </p:txBody>
      </p:sp>
    </p:spTree>
    <p:extLst>
      <p:ext uri="{BB962C8B-B14F-4D97-AF65-F5344CB8AC3E}">
        <p14:creationId xmlns:p14="http://schemas.microsoft.com/office/powerpoint/2010/main" val="182976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Notes</a:t>
            </a:r>
            <a:endParaRPr lang="en-US" dirty="0"/>
          </a:p>
        </p:txBody>
      </p:sp>
      <p:sp>
        <p:nvSpPr>
          <p:cNvPr id="3" name="Content Placeholder 2"/>
          <p:cNvSpPr>
            <a:spLocks noGrp="1"/>
          </p:cNvSpPr>
          <p:nvPr>
            <p:ph idx="1"/>
          </p:nvPr>
        </p:nvSpPr>
        <p:spPr/>
        <p:txBody>
          <a:bodyPr/>
          <a:lstStyle/>
          <a:p>
            <a:r>
              <a:rPr lang="en-US" dirty="0" smtClean="0"/>
              <a:t>Attendance and active participation online is necessary for successful completion of this course.</a:t>
            </a:r>
          </a:p>
          <a:p>
            <a:r>
              <a:rPr lang="en-US" dirty="0" smtClean="0"/>
              <a:t>Assignments and Lab Activities will not be accepted late. Quizzes and exams cannot be made up under any circumstances (see syllabus).</a:t>
            </a:r>
          </a:p>
          <a:p>
            <a:r>
              <a:rPr lang="en-US" dirty="0" smtClean="0"/>
              <a:t>All assignments are to be submitted via Canvas.</a:t>
            </a:r>
          </a:p>
          <a:p>
            <a:r>
              <a:rPr lang="en-US" dirty="0" smtClean="0"/>
              <a:t>Please submit only your original work. Please do not copy answers from the text, slides, online sources or other students.</a:t>
            </a:r>
            <a:endParaRPr lang="en-US" dirty="0"/>
          </a:p>
        </p:txBody>
      </p:sp>
    </p:spTree>
    <p:extLst>
      <p:ext uri="{BB962C8B-B14F-4D97-AF65-F5344CB8AC3E}">
        <p14:creationId xmlns:p14="http://schemas.microsoft.com/office/powerpoint/2010/main" val="2996507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Text</a:t>
            </a:r>
            <a:endParaRPr lang="en-US" dirty="0"/>
          </a:p>
        </p:txBody>
      </p:sp>
      <p:sp>
        <p:nvSpPr>
          <p:cNvPr id="3" name="Content Placeholder 2"/>
          <p:cNvSpPr>
            <a:spLocks noGrp="1"/>
          </p:cNvSpPr>
          <p:nvPr>
            <p:ph idx="1"/>
          </p:nvPr>
        </p:nvSpPr>
        <p:spPr/>
        <p:txBody>
          <a:bodyPr/>
          <a:lstStyle/>
          <a:p>
            <a:r>
              <a:rPr lang="en-US" dirty="0" smtClean="0"/>
              <a:t>The previous text I used now sells for nearly $300! Thus, I have chosen a new text from Rice University which is FREE to download online. Or, you may purchase a hard copy for about $25 on Amazon.</a:t>
            </a:r>
          </a:p>
          <a:p>
            <a:r>
              <a:rPr lang="en-US" dirty="0" smtClean="0"/>
              <a:t>It can be found at: </a:t>
            </a:r>
            <a:r>
              <a:rPr lang="en-US" dirty="0">
                <a:hlinkClick r:id="rId2"/>
              </a:rPr>
              <a:t>https://</a:t>
            </a:r>
            <a:r>
              <a:rPr lang="en-US" dirty="0" smtClean="0">
                <a:hlinkClick r:id="rId2"/>
              </a:rPr>
              <a:t>openstax.org/subjects</a:t>
            </a:r>
            <a:r>
              <a:rPr lang="en-US" dirty="0" smtClean="0"/>
              <a:t>. It is entitled, </a:t>
            </a:r>
            <a:r>
              <a:rPr lang="en-US" i="1" dirty="0" smtClean="0"/>
              <a:t>Microbiology</a:t>
            </a:r>
            <a:r>
              <a:rPr lang="en-US" dirty="0" smtClean="0"/>
              <a:t>.</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3505200"/>
            <a:ext cx="2209800" cy="2860465"/>
          </a:xfrm>
          <a:prstGeom prst="rect">
            <a:avLst/>
          </a:prstGeom>
          <a:effectLst>
            <a:reflection blurRad="6350" stA="52000" endA="300" endPos="35000" dir="5400000" sy="-100000" algn="bl" rotWithShape="0"/>
          </a:effectLst>
          <a:scene3d>
            <a:camera prst="obliqueTopLeft"/>
            <a:lightRig rig="threePt" dir="t"/>
          </a:scene3d>
        </p:spPr>
      </p:pic>
    </p:spTree>
    <p:extLst>
      <p:ext uri="{BB962C8B-B14F-4D97-AF65-F5344CB8AC3E}">
        <p14:creationId xmlns:p14="http://schemas.microsoft.com/office/powerpoint/2010/main" val="877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Lab</a:t>
            </a:r>
            <a:endParaRPr lang="en-US" dirty="0"/>
          </a:p>
        </p:txBody>
      </p:sp>
      <p:sp>
        <p:nvSpPr>
          <p:cNvPr id="3" name="Content Placeholder 2"/>
          <p:cNvSpPr>
            <a:spLocks noGrp="1"/>
          </p:cNvSpPr>
          <p:nvPr>
            <p:ph idx="1"/>
          </p:nvPr>
        </p:nvSpPr>
        <p:spPr/>
        <p:txBody>
          <a:bodyPr/>
          <a:lstStyle/>
          <a:p>
            <a:r>
              <a:rPr lang="en-US" dirty="0" smtClean="0"/>
              <a:t>Access by selecting the McGraw-Hill Connect link on the Canvas course page and following the instructions. You will need your personal access code.</a:t>
            </a:r>
            <a:endParaRPr lang="en-US" dirty="0"/>
          </a:p>
        </p:txBody>
      </p:sp>
      <p:pic>
        <p:nvPicPr>
          <p:cNvPr id="1026" name="Picture 2" descr="C:\Users\joseph\Pictures\Screenshots\Screenshot (125).png"/>
          <p:cNvPicPr>
            <a:picLocks noChangeAspect="1" noChangeArrowheads="1"/>
          </p:cNvPicPr>
          <p:nvPr/>
        </p:nvPicPr>
        <p:blipFill rotWithShape="1">
          <a:blip r:embed="rId2">
            <a:extLst>
              <a:ext uri="{28A0092B-C50C-407E-A947-70E740481C1C}">
                <a14:useLocalDpi xmlns:a14="http://schemas.microsoft.com/office/drawing/2010/main" val="0"/>
              </a:ext>
            </a:extLst>
          </a:blip>
          <a:srcRect t="7463" r="21249" b="24127"/>
          <a:stretch/>
        </p:blipFill>
        <p:spPr bwMode="auto">
          <a:xfrm>
            <a:off x="609600" y="2817559"/>
            <a:ext cx="8077200" cy="3944869"/>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1371600" y="6248400"/>
            <a:ext cx="990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flipH="1">
            <a:off x="2376055" y="6248400"/>
            <a:ext cx="533400" cy="3810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1707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70</TotalTime>
  <Words>634</Words>
  <Application>Microsoft Office PowerPoint</Application>
  <PresentationFormat>On-screen Show (4:3)</PresentationFormat>
  <Paragraphs>37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How this course operates</vt:lpstr>
      <vt:lpstr>Welcome to Elements of Microbiology</vt:lpstr>
      <vt:lpstr>How Does This Course Work Online?</vt:lpstr>
      <vt:lpstr>Your Responsibilities</vt:lpstr>
      <vt:lpstr>Lecture Notes</vt:lpstr>
      <vt:lpstr>How to Contact Instructor</vt:lpstr>
      <vt:lpstr>Important Notes</vt:lpstr>
      <vt:lpstr>The Text</vt:lpstr>
      <vt:lpstr>Virtual Lab</vt:lpstr>
      <vt:lpstr>I look forward to meeting you all soon!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dc:creator>
  <cp:lastModifiedBy>joseph</cp:lastModifiedBy>
  <cp:revision>43</cp:revision>
  <dcterms:created xsi:type="dcterms:W3CDTF">2016-05-12T13:37:14Z</dcterms:created>
  <dcterms:modified xsi:type="dcterms:W3CDTF">2020-01-28T01:30:51Z</dcterms:modified>
</cp:coreProperties>
</file>