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8FB90-BEEF-4E23-BC9E-A9344CBBB1A3}" type="datetimeFigureOut">
              <a:rPr lang="en-US" smtClean="0"/>
              <a:t>9/9/2017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C579F-B0F5-4B3B-9399-5AE0D1EEFB80}" type="slidenum">
              <a:rPr lang="en-US" smtClean="0"/>
              <a:t>‹#›</a:t>
            </a:fld>
            <a:endParaRPr lang="en-US"/>
          </a:p>
        </p:txBody>
      </p:sp>
    </p:spTree>
    <p:extLst>
      <p:ext uri="{BB962C8B-B14F-4D97-AF65-F5344CB8AC3E}">
        <p14:creationId xmlns:p14="http://schemas.microsoft.com/office/powerpoint/2010/main" val="259882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itchFamily="34" charset="0"/>
            </a:endParaRPr>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33291E2-9F31-453F-92ED-F8978DE5AEBF}" type="slidenum">
              <a:rPr lang="en-US" altLang="en-US">
                <a:solidFill>
                  <a:srgbClr val="000000"/>
                </a:solidFill>
                <a:ea typeface="ＭＳ Ｐゴシック" pitchFamily="34" charset="-128"/>
              </a:rPr>
              <a:pPr algn="r" eaLnBrk="1" hangingPunct="1">
                <a:spcBef>
                  <a:spcPct val="0"/>
                </a:spcBef>
              </a:pPr>
              <a:t>1</a:t>
            </a:fld>
            <a:endParaRPr lang="en-US" altLang="en-US">
              <a:solidFill>
                <a:srgbClr val="000000"/>
              </a:solidFill>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pitchFamily="34" charset="0"/>
              </a:rPr>
              <a:t>As you go down the list of classifications, the characteristics become more specific and the number of organisms becomes fewer</a:t>
            </a:r>
          </a:p>
          <a:p>
            <a:r>
              <a:rPr lang="en-US" altLang="en-US" dirty="0" smtClean="0">
                <a:latin typeface="Calibri" pitchFamily="34" charset="0"/>
              </a:rPr>
              <a:t>Please know these in order</a:t>
            </a:r>
            <a:r>
              <a:rPr lang="en-US" altLang="en-US" baseline="0" dirty="0" smtClean="0">
                <a:latin typeface="Calibri" pitchFamily="34" charset="0"/>
              </a:rPr>
              <a:t> from broadest category to most specific category.</a:t>
            </a:r>
            <a:endParaRPr lang="en-US" altLang="en-US" dirty="0" smtClean="0">
              <a:latin typeface="Calibri" pitchFamily="34" charset="0"/>
            </a:endParaRPr>
          </a:p>
          <a:p>
            <a:endParaRPr lang="en-US" altLang="en-US" dirty="0" smtClean="0">
              <a:latin typeface="Calibri"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27EE04-D4D6-426A-9DFA-222DC4CB27B9}"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07E361-7CC8-4960-939A-CF7EE2BE6EC0}"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We will learn more later in this term. For now, understand that eukaryotic cells have a nucleus and prokaryotic cells do not.</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62FE22-83E0-4411-839B-0DA531835182}"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Please be familiar with the shapes and the three bolded items.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DCC21C-7D80-4676-A55D-15A1EC0660B8}"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Especially understand that Archaea</a:t>
            </a:r>
            <a:r>
              <a:rPr lang="en-US" altLang="en-US" baseline="0" dirty="0" smtClean="0">
                <a:latin typeface="Calibri" pitchFamily="34" charset="0"/>
              </a:rPr>
              <a:t> do NOT have peptidoglycan in the cell wall.</a:t>
            </a:r>
            <a:endParaRPr lang="en-US" altLang="en-US" dirty="0" smtClean="0">
              <a:latin typeface="Calibri" pitchFamily="34" charset="0"/>
            </a:endParaRPr>
          </a:p>
          <a:p>
            <a:pPr eaLnBrk="1" hangingPunct="1"/>
            <a:r>
              <a:rPr lang="en-US" altLang="en-US" dirty="0" smtClean="0">
                <a:latin typeface="Calibri" pitchFamily="34" charset="0"/>
              </a:rPr>
              <a:t>Halo = salt, </a:t>
            </a:r>
            <a:r>
              <a:rPr lang="en-US" altLang="en-US" dirty="0" err="1" smtClean="0">
                <a:latin typeface="Calibri" pitchFamily="34" charset="0"/>
              </a:rPr>
              <a:t>phillic</a:t>
            </a:r>
            <a:r>
              <a:rPr lang="en-US" altLang="en-US" dirty="0" smtClean="0">
                <a:latin typeface="Calibri" pitchFamily="34" charset="0"/>
              </a:rPr>
              <a:t> = loving – salt loving organisms: the Great Salt Lake </a:t>
            </a:r>
          </a:p>
          <a:p>
            <a:pPr eaLnBrk="1" hangingPunct="1"/>
            <a:r>
              <a:rPr lang="en-US" altLang="en-US" dirty="0" smtClean="0">
                <a:latin typeface="Calibri" pitchFamily="34" charset="0"/>
              </a:rPr>
              <a:t>hot springs at Yellowstone National Park</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4EE644-8631-4B9B-834A-42EB862C6F00}"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Know that chitin composes the walls of fungi. Also, know examples of multicellular (more than one cell) versus unicellular (one cell) organisms.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3A54D2-44C8-4131-A906-8A123C8DA65E}"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Understand this is a single (one) celled eukaryote. Also, pseudopods look like a false foot that extends from the organism to consume extracellular (outside of the cell) material for use within the cell.</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82E3A4-5D6E-4962-AA70-4CAFC7AF025B}"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Understand Algae can be single or multicellular, cell walls composed of cellulose and that they can perform photosynthesis (more info to come in later chapters)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4D3E80-E845-471E-AF97-405A6A22B532}"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Viruses are not living. They can only replicate within the cells of the host (infected organism).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CF3C6D-6DC2-4120-82B4-3215821C11A1}"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Understand that helminths are parasitic worms.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87A1A-7888-4C9A-9899-ABDCB5425384}"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Hint: Look these up in the text and be able to differentiate between the two for quizzes/exams.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2852C4-0870-464A-98E7-D5EAE61BB746}"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All of the info on this slide is very important to understand. </a:t>
            </a:r>
          </a:p>
          <a:p>
            <a:pPr eaLnBrk="1" hangingPunct="1"/>
            <a:r>
              <a:rPr lang="en-US" altLang="en-US" dirty="0" smtClean="0">
                <a:latin typeface="Calibri" pitchFamily="34" charset="0"/>
              </a:rPr>
              <a:t>(Note: look at how simplistic the original microscopes were…very different from the </a:t>
            </a:r>
            <a:r>
              <a:rPr lang="en-US" altLang="en-US" dirty="0" err="1" smtClean="0">
                <a:latin typeface="Calibri" pitchFamily="34" charset="0"/>
              </a:rPr>
              <a:t>parfocal</a:t>
            </a:r>
            <a:r>
              <a:rPr lang="en-US" altLang="en-US" dirty="0" smtClean="0">
                <a:latin typeface="Calibri" pitchFamily="34" charset="0"/>
              </a:rPr>
              <a:t> scopes we will be using in lab!)</a:t>
            </a:r>
          </a:p>
          <a:p>
            <a:pPr eaLnBrk="1" hangingPunct="1"/>
            <a:r>
              <a:rPr lang="en-US" altLang="en-US" dirty="0" smtClean="0">
                <a:latin typeface="Calibri" pitchFamily="34" charset="0"/>
              </a:rPr>
              <a:t>Know definition of Cell Theory as well as these scientists’ contributions.</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BC13EE-BB16-4CF9-9FAC-D77BACC82190}"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2D69029-CA67-4CF0-8004-F3D903E817C0}"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Understand the significance of this discovery. Also, what types of risks were involved in this type of human experimentation? Could this type of experiment be performed today?</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A0D5B3-3300-4052-B771-E8053D916F9C}"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Understand this is the general definition of the term “chemotherapy”, and need not be associated with cancer treatment.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E2FB76-E599-4C76-B33F-DC4237E935D9}"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What an important accidental discovery!</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7F7F6B-8875-4FF4-9A8F-F6701814A3A1}"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Please know these basic definitions.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42DD73-AE13-4AC4-9A8B-83ED68EB66A1}"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Please know the definition in bold.</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4AAE13-2826-4F46-B16E-343CA561D669}"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Please know these definitions.</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4DCF7E-46FA-4B04-AF99-D933D377B2E4}"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Not all bacteria are bad! Some are required for life. Also, having non-harmful bacteria covering our organs competes with harmful bacteria, yeast, etc. for the “real estate” and decreases the risk of infections.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E2093D-243F-40B9-BA63-546801AB4DDE}"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Understand that even today, new diseases can still be discovered. Understand</a:t>
            </a:r>
            <a:r>
              <a:rPr lang="en-US" altLang="en-US" baseline="0" dirty="0" smtClean="0">
                <a:latin typeface="Calibri" pitchFamily="34" charset="0"/>
              </a:rPr>
              <a:t> why this is possible.</a:t>
            </a:r>
            <a:endParaRPr lang="en-US" altLang="en-US" dirty="0" smtClean="0">
              <a:latin typeface="Calibri"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A590B5-4129-4DF9-91FC-0D2D2A840A08}"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Be familiar with this definition and examples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14BFB9F-EA1D-4079-BFA6-43A81836988D}"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Be familiar with these examples of ways in which microbes effect our world. We will go into more detail on these topics later in the term.</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03DF56-2918-493B-84B5-665FF98BE2A7}"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Know these terms!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A6B007-229B-46D1-AE9B-8162E07FCBCE}"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Imagine if all one million+ species were given names such as, “Steve or Amanda”. This would very confusing and redundancies would exist, such as in humans. To avoid this, through time science has established a more standardized method of naming organisms. More to be discussed in later chapters.</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4E2B23-0246-44D7-917E-B57D728EE79F}"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rPr>
              <a:t>Know and understand these six characteristics that are required for life to exist. </a:t>
            </a:r>
          </a:p>
          <a:p>
            <a:r>
              <a:rPr lang="en-US" altLang="en-US" smtClean="0">
                <a:latin typeface="Calibri" pitchFamily="34" charset="0"/>
              </a:rPr>
              <a:t>Question to ponder: “Why is reproduction a necessary characteristic of life?”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7670EB-9E6C-4168-BF2D-C6C12883D968}"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pitchFamily="34" charset="0"/>
              </a:rPr>
              <a:t>Binomial Nomenclature – unique two-part scientific name (</a:t>
            </a:r>
            <a:r>
              <a:rPr lang="en-US" altLang="en-US" i="1" dirty="0" smtClean="0">
                <a:latin typeface="Calibri" pitchFamily="34" charset="0"/>
              </a:rPr>
              <a:t>Binomial</a:t>
            </a:r>
            <a:r>
              <a:rPr lang="en-US" altLang="en-US" dirty="0" smtClean="0">
                <a:latin typeface="Calibri" pitchFamily="34" charset="0"/>
              </a:rPr>
              <a:t> = two names)</a:t>
            </a:r>
          </a:p>
          <a:p>
            <a:pPr eaLnBrk="1" hangingPunct="1"/>
            <a:r>
              <a:rPr lang="en-US" altLang="en-US" dirty="0" smtClean="0">
                <a:latin typeface="Calibri" pitchFamily="34" charset="0"/>
              </a:rPr>
              <a:t>The important aspect of this slide is to understand that binomial nomenclature is still used today. That it is italicized (or underlined) and that the Genus is capitalized and the species is not. Also, please note that Genus can be abbreviated with a single capital letter after its first use in a written document. For example, </a:t>
            </a:r>
            <a:r>
              <a:rPr lang="en-US" altLang="en-US" i="1" dirty="0" smtClean="0">
                <a:latin typeface="Calibri" pitchFamily="34" charset="0"/>
              </a:rPr>
              <a:t>Escherichia coli </a:t>
            </a:r>
            <a:r>
              <a:rPr lang="en-US" altLang="en-US" dirty="0" smtClean="0">
                <a:latin typeface="Calibri" pitchFamily="34" charset="0"/>
              </a:rPr>
              <a:t>can be abbreviated as </a:t>
            </a:r>
            <a:r>
              <a:rPr lang="en-US" altLang="en-US" i="1" dirty="0" smtClean="0">
                <a:latin typeface="Calibri" pitchFamily="34" charset="0"/>
              </a:rPr>
              <a:t>E. coli</a:t>
            </a:r>
            <a:r>
              <a:rPr lang="en-US" altLang="en-US" dirty="0" smtClean="0">
                <a:latin typeface="Calibri" pitchFamily="34" charset="0"/>
              </a:rPr>
              <a:t>.</a:t>
            </a:r>
          </a:p>
          <a:p>
            <a:pPr eaLnBrk="1" hangingPunct="1"/>
            <a:r>
              <a:rPr lang="en-US" altLang="en-US" dirty="0" smtClean="0">
                <a:latin typeface="Calibri" pitchFamily="34" charset="0"/>
              </a:rPr>
              <a:t>Additionally, please understand how some organisms were named after the scientist who discovered them while others are more descriptive about the organisms itself.</a:t>
            </a:r>
          </a:p>
          <a:p>
            <a:pPr eaLnBrk="1" hangingPunct="1"/>
            <a:r>
              <a:rPr lang="en-US" altLang="en-US" dirty="0" smtClean="0">
                <a:latin typeface="Calibri" pitchFamily="34" charset="0"/>
              </a:rPr>
              <a:t>Why do you suppose Latin was primarily</a:t>
            </a:r>
            <a:r>
              <a:rPr lang="en-US" altLang="en-US" baseline="0" dirty="0" smtClean="0">
                <a:latin typeface="Calibri" pitchFamily="34" charset="0"/>
              </a:rPr>
              <a:t> used then and now?</a:t>
            </a:r>
            <a:endParaRPr lang="en-US" altLang="en-US" dirty="0" smtClean="0">
              <a:latin typeface="Calibri"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297EE03-47D3-4AA1-9E99-737CE553E8B7}"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pitchFamily="34" charset="0"/>
              </a:rPr>
              <a:t>Just a reminder….hmmm…that must mean it is important to know!!!</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21E0B8-A40C-4048-A6BF-511C1A88B7B0}"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9D2AFAE-BBF2-4AF2-B201-64982902ACC5}" type="datetimeFigureOut">
              <a:rPr lang="en-US" smtClean="0"/>
              <a:t>9/9/2017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D740531-A42A-49CC-872E-5A9D590814B9}"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740531-A42A-49CC-872E-5A9D59081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740531-A42A-49CC-872E-5A9D590814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740531-A42A-49CC-872E-5A9D590814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9D2AFAE-BBF2-4AF2-B201-64982902ACC5}" type="datetimeFigureOut">
              <a:rPr lang="en-US" smtClean="0"/>
              <a:t>9/9/2017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D740531-A42A-49CC-872E-5A9D590814B9}"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D740531-A42A-49CC-872E-5A9D590814B9}"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D740531-A42A-49CC-872E-5A9D59081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740531-A42A-49CC-872E-5A9D590814B9}"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9D2AFAE-BBF2-4AF2-B201-64982902ACC5}" type="datetimeFigureOut">
              <a:rPr lang="en-US" smtClean="0"/>
              <a:t>9/9/2017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740531-A42A-49CC-872E-5A9D59081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9D2AFAE-BBF2-4AF2-B201-64982902ACC5}" type="datetimeFigureOut">
              <a:rPr lang="en-US" smtClean="0"/>
              <a:t>9/9/2017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D740531-A42A-49CC-872E-5A9D590814B9}"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9D2AFAE-BBF2-4AF2-B201-64982902ACC5}" type="datetimeFigureOut">
              <a:rPr lang="en-US" smtClean="0"/>
              <a:t>9/9/2017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D740531-A42A-49CC-872E-5A9D590814B9}"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9D2AFAE-BBF2-4AF2-B201-64982902ACC5}" type="datetimeFigureOut">
              <a:rPr lang="en-US" smtClean="0"/>
              <a:t>9/9/2017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D740531-A42A-49CC-872E-5A9D590814B9}"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17.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www.mysciencebox.org/19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gray">
          <a:xfrm>
            <a:off x="5600700" y="0"/>
            <a:ext cx="3543300" cy="6553200"/>
          </a:xfrm>
          <a:prstGeom prst="rect">
            <a:avLst/>
          </a:prstGeom>
          <a:solidFill>
            <a:schemeClr val="bg2">
              <a:lumMod val="50000"/>
            </a:schemeClr>
          </a:solidFill>
          <a:ln w="9525" algn="ctr">
            <a:noFill/>
            <a:miter lim="800000"/>
            <a:headEnd/>
            <a:tailEnd/>
          </a:ln>
          <a:effectLst/>
        </p:spPr>
        <p:txBody>
          <a:bodyPr wrap="none" lIns="0" tIns="0" rIns="0" bIns="0" anchor="ctr"/>
          <a:lstStyle/>
          <a:p>
            <a:pPr>
              <a:defRPr/>
            </a:pPr>
            <a:r>
              <a:rPr lang="en-US" dirty="0">
                <a:solidFill>
                  <a:srgbClr val="000000"/>
                </a:solidFill>
                <a:latin typeface="Arial" pitchFamily="34" charset="0"/>
              </a:rPr>
              <a:t>j</a:t>
            </a:r>
          </a:p>
        </p:txBody>
      </p:sp>
      <p:sp>
        <p:nvSpPr>
          <p:cNvPr id="7171" name="Rectangle 1026"/>
          <p:cNvSpPr>
            <a:spLocks noGrp="1" noChangeArrowheads="1"/>
          </p:cNvSpPr>
          <p:nvPr>
            <p:ph type="ctrTitle"/>
          </p:nvPr>
        </p:nvSpPr>
        <p:spPr>
          <a:xfrm>
            <a:off x="5776913" y="1187450"/>
            <a:ext cx="3198812" cy="660400"/>
          </a:xfrm>
        </p:spPr>
        <p:txBody>
          <a:bodyPr>
            <a:normAutofit fontScale="90000"/>
          </a:bodyPr>
          <a:lstStyle/>
          <a:p>
            <a:pPr algn="ctr" eaLnBrk="1" fontAlgn="auto" hangingPunct="1">
              <a:spcAft>
                <a:spcPts val="0"/>
              </a:spcAft>
              <a:defRPr/>
            </a:pPr>
            <a:r>
              <a:rPr lang="en-US" altLang="en-US" sz="4000" smtClean="0">
                <a:solidFill>
                  <a:srgbClr val="DA472B"/>
                </a:solidFill>
              </a:rPr>
              <a:t>Chapter 1</a:t>
            </a:r>
          </a:p>
        </p:txBody>
      </p:sp>
      <p:sp>
        <p:nvSpPr>
          <p:cNvPr id="28676" name="Rectangle 1027"/>
          <p:cNvSpPr>
            <a:spLocks noGrp="1" noChangeArrowheads="1"/>
          </p:cNvSpPr>
          <p:nvPr>
            <p:ph type="subTitle" idx="1"/>
          </p:nvPr>
        </p:nvSpPr>
        <p:spPr>
          <a:xfrm>
            <a:off x="5776913" y="2284413"/>
            <a:ext cx="3198812" cy="2101850"/>
          </a:xfrm>
        </p:spPr>
        <p:txBody>
          <a:bodyPr/>
          <a:lstStyle/>
          <a:p>
            <a:pPr algn="ctr" eaLnBrk="1" hangingPunct="1">
              <a:spcBef>
                <a:spcPct val="0"/>
              </a:spcBef>
              <a:buFont typeface="Wingdings" pitchFamily="2" charset="2"/>
              <a:buNone/>
            </a:pPr>
            <a:r>
              <a:rPr lang="en-US" altLang="en-US" b="1" smtClean="0">
                <a:solidFill>
                  <a:schemeClr val="bg1"/>
                </a:solidFill>
              </a:rPr>
              <a:t>An Invisible World</a:t>
            </a:r>
          </a:p>
        </p:txBody>
      </p:sp>
      <p:sp>
        <p:nvSpPr>
          <p:cNvPr id="28677" name="Rectangle 10"/>
          <p:cNvSpPr>
            <a:spLocks noChangeArrowheads="1"/>
          </p:cNvSpPr>
          <p:nvPr/>
        </p:nvSpPr>
        <p:spPr bwMode="gray">
          <a:xfrm>
            <a:off x="0" y="0"/>
            <a:ext cx="9144000" cy="152400"/>
          </a:xfrm>
          <a:prstGeom prst="rect">
            <a:avLst/>
          </a:prstGeom>
          <a:solidFill>
            <a:srgbClr val="33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endParaRPr lang="en-US" altLang="en-US" sz="1800">
              <a:solidFill>
                <a:srgbClr val="000000"/>
              </a:solidFill>
              <a:latin typeface="Arial" charset="0"/>
              <a:ea typeface="ＭＳ Ｐゴシック" pitchFamily="34"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 y="152400"/>
            <a:ext cx="4861560" cy="6293020"/>
          </a:xfrm>
          <a:prstGeom prst="rect">
            <a:avLst/>
          </a:prstGeom>
          <a:effectLst>
            <a:reflection blurRad="6350" stA="52000" endA="300" endPos="35000" dir="5400000" sy="-100000" algn="bl" rotWithShape="0"/>
          </a:effectLst>
          <a:scene3d>
            <a:camera prst="obliqueTopLeft"/>
            <a:lightRig rig="threePt" dir="t"/>
          </a:scene3d>
        </p:spPr>
      </p:pic>
      <p:sp>
        <p:nvSpPr>
          <p:cNvPr id="28679" name="TextBox 1"/>
          <p:cNvSpPr txBox="1">
            <a:spLocks noChangeArrowheads="1"/>
          </p:cNvSpPr>
          <p:nvPr/>
        </p:nvSpPr>
        <p:spPr bwMode="auto">
          <a:xfrm>
            <a:off x="5867400" y="4479925"/>
            <a:ext cx="172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Joseph Dionne</a:t>
            </a:r>
          </a:p>
          <a:p>
            <a:pPr eaLnBrk="1" hangingPunct="1"/>
            <a:r>
              <a:rPr lang="en-US" altLang="en-US"/>
              <a:t>CCV - Rutland</a:t>
            </a:r>
          </a:p>
        </p:txBody>
      </p:sp>
    </p:spTree>
    <p:extLst>
      <p:ext uri="{BB962C8B-B14F-4D97-AF65-F5344CB8AC3E}">
        <p14:creationId xmlns:p14="http://schemas.microsoft.com/office/powerpoint/2010/main" val="176994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Classification</a:t>
            </a:r>
          </a:p>
        </p:txBody>
      </p:sp>
      <p:sp>
        <p:nvSpPr>
          <p:cNvPr id="37891" name="Content Placeholder 2"/>
          <p:cNvSpPr>
            <a:spLocks noGrp="1"/>
          </p:cNvSpPr>
          <p:nvPr>
            <p:ph idx="1"/>
          </p:nvPr>
        </p:nvSpPr>
        <p:spPr>
          <a:xfrm>
            <a:off x="227013" y="892175"/>
            <a:ext cx="8683625" cy="5210175"/>
          </a:xfrm>
        </p:spPr>
        <p:txBody>
          <a:bodyPr/>
          <a:lstStyle/>
          <a:p>
            <a:pPr eaLnBrk="1" hangingPunct="1"/>
            <a:r>
              <a:rPr lang="en-US" altLang="en-US" smtClean="0"/>
              <a:t>Domain</a:t>
            </a:r>
          </a:p>
          <a:p>
            <a:pPr eaLnBrk="1" hangingPunct="1"/>
            <a:r>
              <a:rPr lang="en-US" altLang="en-US" smtClean="0"/>
              <a:t>Kingdom</a:t>
            </a:r>
          </a:p>
          <a:p>
            <a:pPr eaLnBrk="1" hangingPunct="1"/>
            <a:r>
              <a:rPr lang="en-US" altLang="en-US" smtClean="0"/>
              <a:t>Phylum</a:t>
            </a:r>
          </a:p>
          <a:p>
            <a:pPr eaLnBrk="1" hangingPunct="1"/>
            <a:r>
              <a:rPr lang="en-US" altLang="en-US" smtClean="0"/>
              <a:t>Class</a:t>
            </a:r>
          </a:p>
          <a:p>
            <a:pPr eaLnBrk="1" hangingPunct="1"/>
            <a:r>
              <a:rPr lang="en-US" altLang="en-US" smtClean="0"/>
              <a:t>Order</a:t>
            </a:r>
          </a:p>
          <a:p>
            <a:pPr eaLnBrk="1" hangingPunct="1"/>
            <a:r>
              <a:rPr lang="en-US" altLang="en-US" smtClean="0"/>
              <a:t>Family</a:t>
            </a:r>
          </a:p>
          <a:p>
            <a:pPr eaLnBrk="1" hangingPunct="1"/>
            <a:r>
              <a:rPr lang="en-US" altLang="en-US" smtClean="0"/>
              <a:t>Genus </a:t>
            </a:r>
          </a:p>
          <a:p>
            <a:pPr eaLnBrk="1" hangingPunct="1"/>
            <a:r>
              <a:rPr lang="en-US" altLang="en-US" smtClean="0"/>
              <a:t>Species</a:t>
            </a:r>
          </a:p>
        </p:txBody>
      </p:sp>
      <p:pic>
        <p:nvPicPr>
          <p:cNvPr id="37892" name="Picture 3" descr="03 Classification of a Spec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4813"/>
            <a:ext cx="50958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844550" y="5656263"/>
            <a:ext cx="6900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2600">
                <a:solidFill>
                  <a:srgbClr val="FF0000"/>
                </a:solidFill>
                <a:latin typeface="Arial" charset="0"/>
              </a:rPr>
              <a:t>D</a:t>
            </a:r>
            <a:r>
              <a:rPr lang="en-US" altLang="en-US" sz="2600">
                <a:latin typeface="Arial" charset="0"/>
              </a:rPr>
              <a:t>id </a:t>
            </a:r>
            <a:r>
              <a:rPr lang="en-US" altLang="en-US" sz="2600">
                <a:solidFill>
                  <a:srgbClr val="FF0000"/>
                </a:solidFill>
                <a:latin typeface="Arial" charset="0"/>
              </a:rPr>
              <a:t>K</a:t>
            </a:r>
            <a:r>
              <a:rPr lang="en-US" altLang="en-US" sz="2600">
                <a:latin typeface="Arial" charset="0"/>
              </a:rPr>
              <a:t>ing </a:t>
            </a:r>
            <a:r>
              <a:rPr lang="en-US" altLang="en-US" sz="2600">
                <a:solidFill>
                  <a:srgbClr val="FF0000"/>
                </a:solidFill>
                <a:latin typeface="Arial" charset="0"/>
              </a:rPr>
              <a:t>P</a:t>
            </a:r>
            <a:r>
              <a:rPr lang="en-US" altLang="en-US" sz="2600">
                <a:latin typeface="Arial" charset="0"/>
              </a:rPr>
              <a:t>hillip </a:t>
            </a:r>
            <a:r>
              <a:rPr lang="en-US" altLang="en-US" sz="2600">
                <a:solidFill>
                  <a:srgbClr val="FF0000"/>
                </a:solidFill>
                <a:latin typeface="Arial" charset="0"/>
              </a:rPr>
              <a:t>C</a:t>
            </a:r>
            <a:r>
              <a:rPr lang="en-US" altLang="en-US" sz="2600">
                <a:latin typeface="Arial" charset="0"/>
              </a:rPr>
              <a:t>ome </a:t>
            </a:r>
            <a:r>
              <a:rPr lang="en-US" altLang="en-US" sz="2600">
                <a:solidFill>
                  <a:srgbClr val="FF0000"/>
                </a:solidFill>
                <a:latin typeface="Arial" charset="0"/>
              </a:rPr>
              <a:t>O</a:t>
            </a:r>
            <a:r>
              <a:rPr lang="en-US" altLang="en-US" sz="2600">
                <a:latin typeface="Arial" charset="0"/>
              </a:rPr>
              <a:t>ver </a:t>
            </a:r>
            <a:r>
              <a:rPr lang="en-US" altLang="en-US" sz="2600">
                <a:solidFill>
                  <a:srgbClr val="FF0000"/>
                </a:solidFill>
                <a:latin typeface="Arial" charset="0"/>
              </a:rPr>
              <a:t>F</a:t>
            </a:r>
            <a:r>
              <a:rPr lang="en-US" altLang="en-US" sz="2600">
                <a:latin typeface="Arial" charset="0"/>
              </a:rPr>
              <a:t>or </a:t>
            </a:r>
            <a:r>
              <a:rPr lang="en-US" altLang="en-US" sz="2600">
                <a:solidFill>
                  <a:srgbClr val="FF0000"/>
                </a:solidFill>
                <a:latin typeface="Arial" charset="0"/>
              </a:rPr>
              <a:t>G</a:t>
            </a:r>
            <a:r>
              <a:rPr lang="en-US" altLang="en-US" sz="2600">
                <a:latin typeface="Arial" charset="0"/>
              </a:rPr>
              <a:t>rape </a:t>
            </a:r>
            <a:r>
              <a:rPr lang="en-US" altLang="en-US" sz="2600">
                <a:solidFill>
                  <a:srgbClr val="FF0000"/>
                </a:solidFill>
                <a:latin typeface="Arial" charset="0"/>
              </a:rPr>
              <a:t>S</a:t>
            </a:r>
            <a:r>
              <a:rPr lang="en-US" altLang="en-US" sz="2600">
                <a:latin typeface="Arial" charset="0"/>
              </a:rPr>
              <a:t>oda?</a:t>
            </a:r>
          </a:p>
        </p:txBody>
      </p:sp>
    </p:spTree>
    <p:extLst>
      <p:ext uri="{BB962C8B-B14F-4D97-AF65-F5344CB8AC3E}">
        <p14:creationId xmlns:p14="http://schemas.microsoft.com/office/powerpoint/2010/main" val="101502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Classification of Microorganisms</a:t>
            </a:r>
          </a:p>
        </p:txBody>
      </p:sp>
      <p:sp>
        <p:nvSpPr>
          <p:cNvPr id="41987" name="Rectangle 5"/>
          <p:cNvSpPr>
            <a:spLocks noGrp="1"/>
          </p:cNvSpPr>
          <p:nvPr>
            <p:ph idx="1"/>
          </p:nvPr>
        </p:nvSpPr>
        <p:spPr>
          <a:xfrm>
            <a:off x="227013" y="1387475"/>
            <a:ext cx="5200650" cy="5318125"/>
          </a:xfrm>
        </p:spPr>
        <p:txBody>
          <a:bodyPr>
            <a:normAutofit fontScale="92500" lnSpcReduction="20000"/>
          </a:bodyPr>
          <a:lstStyle/>
          <a:p>
            <a:pPr eaLnBrk="1" fontAlgn="auto" hangingPunct="1">
              <a:spcBef>
                <a:spcPts val="0"/>
              </a:spcBef>
              <a:spcAft>
                <a:spcPts val="0"/>
              </a:spcAft>
              <a:buFont typeface="Wingdings 2"/>
              <a:buChar char=""/>
              <a:defRPr/>
            </a:pPr>
            <a:r>
              <a:rPr lang="en-US" dirty="0" smtClean="0"/>
              <a:t>2 cell types:</a:t>
            </a:r>
          </a:p>
          <a:p>
            <a:pPr marL="640080" lvl="1" eaLnBrk="1" fontAlgn="auto" hangingPunct="1">
              <a:spcAft>
                <a:spcPts val="0"/>
              </a:spcAft>
              <a:defRPr/>
            </a:pPr>
            <a:r>
              <a:rPr lang="en-US" b="1" dirty="0" smtClean="0"/>
              <a:t>Prokaryotic (no nucleus)</a:t>
            </a:r>
          </a:p>
          <a:p>
            <a:pPr marL="640080" lvl="1" eaLnBrk="1" fontAlgn="auto" hangingPunct="1">
              <a:spcAft>
                <a:spcPts val="0"/>
              </a:spcAft>
              <a:defRPr/>
            </a:pPr>
            <a:r>
              <a:rPr lang="en-US" b="1" dirty="0" smtClean="0"/>
              <a:t>Eukaryotic (nucleus)</a:t>
            </a:r>
          </a:p>
          <a:p>
            <a:pPr eaLnBrk="1" fontAlgn="auto" hangingPunct="1">
              <a:spcBef>
                <a:spcPts val="0"/>
              </a:spcBef>
              <a:spcAft>
                <a:spcPts val="0"/>
              </a:spcAft>
              <a:buFont typeface="Wingdings 2"/>
              <a:buChar char=""/>
              <a:defRPr/>
            </a:pPr>
            <a:r>
              <a:rPr lang="en-US" dirty="0" smtClean="0"/>
              <a:t>3 </a:t>
            </a:r>
            <a:r>
              <a:rPr lang="en-US" b="1" dirty="0" smtClean="0"/>
              <a:t>domains</a:t>
            </a:r>
            <a:r>
              <a:rPr lang="en-US" dirty="0" smtClean="0"/>
              <a:t>:</a:t>
            </a:r>
          </a:p>
          <a:p>
            <a:pPr marL="640080" lvl="1" eaLnBrk="1" fontAlgn="auto" hangingPunct="1">
              <a:spcAft>
                <a:spcPts val="0"/>
              </a:spcAft>
              <a:defRPr/>
            </a:pPr>
            <a:r>
              <a:rPr lang="en-US" b="1" dirty="0" smtClean="0"/>
              <a:t>Bacteria</a:t>
            </a:r>
          </a:p>
          <a:p>
            <a:pPr marL="640080" lvl="1" eaLnBrk="1" fontAlgn="auto" hangingPunct="1">
              <a:spcAft>
                <a:spcPts val="0"/>
              </a:spcAft>
              <a:defRPr/>
            </a:pPr>
            <a:r>
              <a:rPr lang="en-US" b="1" dirty="0" smtClean="0"/>
              <a:t>Archaea</a:t>
            </a:r>
          </a:p>
          <a:p>
            <a:pPr marL="640080" lvl="1" eaLnBrk="1" fontAlgn="auto" hangingPunct="1">
              <a:spcAft>
                <a:spcPts val="0"/>
              </a:spcAft>
              <a:defRPr/>
            </a:pPr>
            <a:r>
              <a:rPr lang="en-US" b="1" dirty="0" smtClean="0"/>
              <a:t>Eukarya</a:t>
            </a:r>
          </a:p>
          <a:p>
            <a:pPr eaLnBrk="1" fontAlgn="auto" hangingPunct="1">
              <a:spcBef>
                <a:spcPts val="0"/>
              </a:spcBef>
              <a:spcAft>
                <a:spcPts val="0"/>
              </a:spcAft>
              <a:buFont typeface="Wingdings 2"/>
              <a:buChar char=""/>
              <a:defRPr/>
            </a:pPr>
            <a:r>
              <a:rPr lang="en-US" dirty="0" smtClean="0"/>
              <a:t>6 </a:t>
            </a:r>
            <a:r>
              <a:rPr lang="en-US" b="1" dirty="0" smtClean="0"/>
              <a:t>kingdoms</a:t>
            </a:r>
            <a:r>
              <a:rPr lang="en-US" dirty="0" smtClean="0"/>
              <a:t>:</a:t>
            </a:r>
          </a:p>
          <a:p>
            <a:pPr marL="640080" lvl="1" eaLnBrk="1" fontAlgn="auto" hangingPunct="1">
              <a:spcAft>
                <a:spcPts val="0"/>
              </a:spcAft>
              <a:defRPr/>
            </a:pPr>
            <a:r>
              <a:rPr lang="en-US" b="1" dirty="0" smtClean="0"/>
              <a:t>Bacteria</a:t>
            </a:r>
          </a:p>
          <a:p>
            <a:pPr marL="640080" lvl="1" eaLnBrk="1" fontAlgn="auto" hangingPunct="1">
              <a:spcAft>
                <a:spcPts val="0"/>
              </a:spcAft>
              <a:defRPr/>
            </a:pPr>
            <a:r>
              <a:rPr lang="en-US" b="1" dirty="0" smtClean="0"/>
              <a:t>Archaea</a:t>
            </a:r>
          </a:p>
          <a:p>
            <a:pPr marL="640080" lvl="1" eaLnBrk="1" fontAlgn="auto" hangingPunct="1">
              <a:spcAft>
                <a:spcPts val="0"/>
              </a:spcAft>
              <a:defRPr/>
            </a:pPr>
            <a:r>
              <a:rPr lang="en-US" b="1" dirty="0" smtClean="0"/>
              <a:t>Protists</a:t>
            </a:r>
          </a:p>
          <a:p>
            <a:pPr marL="640080" lvl="1" eaLnBrk="1" fontAlgn="auto" hangingPunct="1">
              <a:spcAft>
                <a:spcPts val="0"/>
              </a:spcAft>
              <a:defRPr/>
            </a:pPr>
            <a:r>
              <a:rPr lang="en-US" b="1" dirty="0" smtClean="0"/>
              <a:t>Fungi</a:t>
            </a:r>
          </a:p>
          <a:p>
            <a:pPr marL="640080" lvl="1" eaLnBrk="1" fontAlgn="auto" hangingPunct="1">
              <a:spcAft>
                <a:spcPts val="0"/>
              </a:spcAft>
              <a:defRPr/>
            </a:pPr>
            <a:r>
              <a:rPr lang="en-US" b="1" dirty="0" smtClean="0"/>
              <a:t>Plants</a:t>
            </a:r>
          </a:p>
          <a:p>
            <a:pPr marL="640080" lvl="1" eaLnBrk="1" fontAlgn="auto" hangingPunct="1">
              <a:spcAft>
                <a:spcPts val="0"/>
              </a:spcAft>
              <a:defRPr/>
            </a:pPr>
            <a:r>
              <a:rPr lang="en-US" b="1" dirty="0" smtClean="0"/>
              <a:t>Animals</a:t>
            </a:r>
          </a:p>
        </p:txBody>
      </p:sp>
      <p:pic>
        <p:nvPicPr>
          <p:cNvPr id="38916" name="Picture Placeholder 1" descr="OSC_Microbio_01_02_Woese.jpg"/>
          <p:cNvPicPr>
            <a:picLocks noChangeAspect="1"/>
          </p:cNvPicPr>
          <p:nvPr/>
        </p:nvPicPr>
        <p:blipFill>
          <a:blip r:embed="rId3">
            <a:extLst>
              <a:ext uri="{28A0092B-C50C-407E-A947-70E740481C1C}">
                <a14:useLocalDpi xmlns:a14="http://schemas.microsoft.com/office/drawing/2010/main" val="0"/>
              </a:ext>
            </a:extLst>
          </a:blip>
          <a:srcRect l="-25935" r="-25935"/>
          <a:stretch>
            <a:fillRect/>
          </a:stretch>
        </p:blipFill>
        <p:spPr bwMode="auto">
          <a:xfrm>
            <a:off x="2027238" y="2871788"/>
            <a:ext cx="80629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727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Prokaryotic vs Eukaryotic cell</a:t>
            </a:r>
          </a:p>
        </p:txBody>
      </p:sp>
      <p:sp>
        <p:nvSpPr>
          <p:cNvPr id="40963" name="Content Placeholder 1"/>
          <p:cNvSpPr>
            <a:spLocks noGrp="1"/>
          </p:cNvSpPr>
          <p:nvPr>
            <p:ph idx="1"/>
          </p:nvPr>
        </p:nvSpPr>
        <p:spPr/>
        <p:txBody>
          <a:bodyPr/>
          <a:lstStyle/>
          <a:p>
            <a:endParaRPr lang="en-US" altLang="en-US" smtClean="0"/>
          </a:p>
        </p:txBody>
      </p:sp>
      <p:pic>
        <p:nvPicPr>
          <p:cNvPr id="40964" name="Picture Placeholder 1" descr="OSC_Microbio_03_03_ProkCell.jpg"/>
          <p:cNvPicPr>
            <a:picLocks noChangeAspect="1"/>
          </p:cNvPicPr>
          <p:nvPr/>
        </p:nvPicPr>
        <p:blipFill>
          <a:blip r:embed="rId3">
            <a:extLst>
              <a:ext uri="{28A0092B-C50C-407E-A947-70E740481C1C}">
                <a14:useLocalDpi xmlns:a14="http://schemas.microsoft.com/office/drawing/2010/main" val="0"/>
              </a:ext>
            </a:extLst>
          </a:blip>
          <a:srcRect l="-48289" r="-48289"/>
          <a:stretch>
            <a:fillRect/>
          </a:stretch>
        </p:blipFill>
        <p:spPr bwMode="auto">
          <a:xfrm>
            <a:off x="-1524000" y="1731963"/>
            <a:ext cx="8062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Placeholder 1" descr="OSC_Microbio_03_04_Peroxisome.jpg"/>
          <p:cNvPicPr>
            <a:picLocks noChangeAspect="1"/>
          </p:cNvPicPr>
          <p:nvPr/>
        </p:nvPicPr>
        <p:blipFill>
          <a:blip r:embed="rId4">
            <a:extLst>
              <a:ext uri="{28A0092B-C50C-407E-A947-70E740481C1C}">
                <a14:useLocalDpi xmlns:a14="http://schemas.microsoft.com/office/drawing/2010/main" val="0"/>
              </a:ext>
            </a:extLst>
          </a:blip>
          <a:srcRect l="48576" t="-2301" b="-2301"/>
          <a:stretch>
            <a:fillRect/>
          </a:stretch>
        </p:blipFill>
        <p:spPr bwMode="auto">
          <a:xfrm>
            <a:off x="4708525" y="1731963"/>
            <a:ext cx="41465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2"/>
          <p:cNvSpPr txBox="1">
            <a:spLocks noChangeArrowheads="1"/>
          </p:cNvSpPr>
          <p:nvPr/>
        </p:nvSpPr>
        <p:spPr bwMode="auto">
          <a:xfrm>
            <a:off x="1447800" y="5232400"/>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Prokaryotic Cell</a:t>
            </a:r>
          </a:p>
        </p:txBody>
      </p:sp>
      <p:sp>
        <p:nvSpPr>
          <p:cNvPr id="40967" name="TextBox 3"/>
          <p:cNvSpPr txBox="1">
            <a:spLocks noChangeArrowheads="1"/>
          </p:cNvSpPr>
          <p:nvPr/>
        </p:nvSpPr>
        <p:spPr bwMode="auto">
          <a:xfrm>
            <a:off x="5791200" y="522446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a:latin typeface="Arial" charset="0"/>
              </a:rPr>
              <a:t>Eukaryotic Cell</a:t>
            </a:r>
          </a:p>
        </p:txBody>
      </p:sp>
    </p:spTree>
    <p:extLst>
      <p:ext uri="{BB962C8B-B14F-4D97-AF65-F5344CB8AC3E}">
        <p14:creationId xmlns:p14="http://schemas.microsoft.com/office/powerpoint/2010/main" val="169293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Bacteria</a:t>
            </a:r>
          </a:p>
        </p:txBody>
      </p:sp>
      <p:sp>
        <p:nvSpPr>
          <p:cNvPr id="34820" name="Rectangle 8"/>
          <p:cNvSpPr>
            <a:spLocks noGrp="1"/>
          </p:cNvSpPr>
          <p:nvPr>
            <p:ph idx="1"/>
          </p:nvPr>
        </p:nvSpPr>
        <p:spPr>
          <a:xfrm>
            <a:off x="227013" y="838200"/>
            <a:ext cx="5564187" cy="5867400"/>
          </a:xfrm>
        </p:spPr>
        <p:txBody>
          <a:bodyPr/>
          <a:lstStyle/>
          <a:p>
            <a:pPr eaLnBrk="1" hangingPunct="1">
              <a:buFont typeface="Wingdings" pitchFamily="2" charset="2"/>
              <a:buChar char="§"/>
            </a:pPr>
            <a:r>
              <a:rPr lang="en-US" altLang="en-US" smtClean="0"/>
              <a:t>Prokaryotes</a:t>
            </a:r>
          </a:p>
          <a:p>
            <a:pPr eaLnBrk="1" hangingPunct="1">
              <a:buFont typeface="Wingdings" pitchFamily="2" charset="2"/>
              <a:buChar char="§"/>
            </a:pPr>
            <a:r>
              <a:rPr lang="en-US" altLang="en-US" smtClean="0"/>
              <a:t>Shapes:</a:t>
            </a:r>
          </a:p>
          <a:p>
            <a:pPr lvl="1" eaLnBrk="1" hangingPunct="1"/>
            <a:r>
              <a:rPr lang="en-US" altLang="en-US" b="1" smtClean="0"/>
              <a:t>bacillus</a:t>
            </a:r>
            <a:r>
              <a:rPr lang="en-US" altLang="en-US" smtClean="0"/>
              <a:t> – rod-like</a:t>
            </a:r>
          </a:p>
          <a:p>
            <a:pPr lvl="1" eaLnBrk="1" hangingPunct="1"/>
            <a:r>
              <a:rPr lang="en-US" altLang="en-US" b="1" smtClean="0"/>
              <a:t>coccus</a:t>
            </a:r>
            <a:r>
              <a:rPr lang="en-US" altLang="en-US" smtClean="0"/>
              <a:t> – spherical</a:t>
            </a:r>
          </a:p>
          <a:p>
            <a:pPr lvl="1" eaLnBrk="1" hangingPunct="1"/>
            <a:r>
              <a:rPr lang="en-US" altLang="en-US" b="1" smtClean="0"/>
              <a:t>spirillum</a:t>
            </a:r>
            <a:r>
              <a:rPr lang="en-US" altLang="en-US" smtClean="0"/>
              <a:t> – spiral</a:t>
            </a:r>
          </a:p>
          <a:p>
            <a:pPr eaLnBrk="1" hangingPunct="1">
              <a:buFont typeface="Wingdings" pitchFamily="2" charset="2"/>
              <a:buChar char="§"/>
            </a:pPr>
            <a:r>
              <a:rPr lang="en-US" altLang="en-US" smtClean="0"/>
              <a:t>Cell walls: </a:t>
            </a:r>
            <a:r>
              <a:rPr lang="en-US" altLang="en-US" b="1" smtClean="0"/>
              <a:t>peptidoglycan</a:t>
            </a:r>
          </a:p>
          <a:p>
            <a:pPr eaLnBrk="1" hangingPunct="1">
              <a:buFont typeface="Wingdings" pitchFamily="2" charset="2"/>
              <a:buChar char="§"/>
            </a:pPr>
            <a:r>
              <a:rPr lang="en-US" altLang="en-US" smtClean="0"/>
              <a:t>Division: </a:t>
            </a:r>
            <a:r>
              <a:rPr lang="en-US" altLang="en-US" b="1" smtClean="0"/>
              <a:t>binary fission</a:t>
            </a:r>
          </a:p>
          <a:p>
            <a:pPr eaLnBrk="1" hangingPunct="1">
              <a:buFont typeface="Wingdings" pitchFamily="2" charset="2"/>
              <a:buChar char="§"/>
            </a:pPr>
            <a:r>
              <a:rPr lang="en-US" altLang="en-US" smtClean="0"/>
              <a:t>Movement: </a:t>
            </a:r>
            <a:r>
              <a:rPr lang="en-US" altLang="en-US" b="1" smtClean="0"/>
              <a:t>flagella</a:t>
            </a:r>
          </a:p>
        </p:txBody>
      </p:sp>
      <p:pic>
        <p:nvPicPr>
          <p:cNvPr id="41988" name="Picture Placeholder 1" descr="OSC_Microbio_01_03_bacteria.jpg"/>
          <p:cNvPicPr>
            <a:picLocks noChangeAspect="1"/>
          </p:cNvPicPr>
          <p:nvPr/>
        </p:nvPicPr>
        <p:blipFill>
          <a:blip r:embed="rId3">
            <a:extLst>
              <a:ext uri="{28A0092B-C50C-407E-A947-70E740481C1C}">
                <a14:useLocalDpi xmlns:a14="http://schemas.microsoft.com/office/drawing/2010/main" val="0"/>
              </a:ext>
            </a:extLst>
          </a:blip>
          <a:srcRect t="-38893" b="-38893"/>
          <a:stretch>
            <a:fillRect/>
          </a:stretch>
        </p:blipFill>
        <p:spPr bwMode="auto">
          <a:xfrm>
            <a:off x="668338" y="3987800"/>
            <a:ext cx="80629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70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48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2"/>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Archaea</a:t>
            </a:r>
          </a:p>
        </p:txBody>
      </p:sp>
      <p:sp>
        <p:nvSpPr>
          <p:cNvPr id="35844" name="Rectangle 13"/>
          <p:cNvSpPr>
            <a:spLocks noGrp="1"/>
          </p:cNvSpPr>
          <p:nvPr>
            <p:ph idx="1"/>
          </p:nvPr>
        </p:nvSpPr>
        <p:spPr>
          <a:xfrm>
            <a:off x="227013" y="1355725"/>
            <a:ext cx="5487987" cy="4511675"/>
          </a:xfrm>
        </p:spPr>
        <p:txBody>
          <a:bodyPr>
            <a:normAutofit lnSpcReduction="10000"/>
          </a:bodyPr>
          <a:lstStyle/>
          <a:p>
            <a:pPr eaLnBrk="1" hangingPunct="1"/>
            <a:r>
              <a:rPr lang="en-US" altLang="en-US" dirty="0" smtClean="0"/>
              <a:t>Prokaryotes</a:t>
            </a:r>
          </a:p>
          <a:p>
            <a:pPr eaLnBrk="1" hangingPunct="1"/>
            <a:r>
              <a:rPr lang="en-US" altLang="en-US" b="1" dirty="0" smtClean="0"/>
              <a:t>Lack peptidoglycan</a:t>
            </a:r>
          </a:p>
          <a:p>
            <a:pPr eaLnBrk="1" hangingPunct="1"/>
            <a:r>
              <a:rPr lang="en-US" altLang="en-US" dirty="0" smtClean="0"/>
              <a:t>Extreme environments</a:t>
            </a:r>
          </a:p>
          <a:p>
            <a:pPr eaLnBrk="1" hangingPunct="1"/>
            <a:r>
              <a:rPr lang="en-US" altLang="en-US" dirty="0" smtClean="0"/>
              <a:t>3 main groups:</a:t>
            </a:r>
          </a:p>
          <a:p>
            <a:pPr lvl="1" eaLnBrk="1" hangingPunct="1"/>
            <a:r>
              <a:rPr lang="en-US" altLang="en-US" dirty="0" smtClean="0"/>
              <a:t>methanogens</a:t>
            </a:r>
          </a:p>
          <a:p>
            <a:pPr lvl="2" eaLnBrk="1" hangingPunct="1"/>
            <a:r>
              <a:rPr lang="en-US" altLang="en-US" dirty="0" smtClean="0"/>
              <a:t>produce methane</a:t>
            </a:r>
          </a:p>
          <a:p>
            <a:pPr lvl="1" eaLnBrk="1" hangingPunct="1"/>
            <a:r>
              <a:rPr lang="en-US" altLang="en-US" dirty="0" smtClean="0"/>
              <a:t>extreme halophiles</a:t>
            </a:r>
          </a:p>
          <a:p>
            <a:pPr lvl="2" eaLnBrk="1" hangingPunct="1"/>
            <a:r>
              <a:rPr lang="en-US" altLang="en-US" dirty="0" smtClean="0"/>
              <a:t>salt-loving</a:t>
            </a:r>
          </a:p>
          <a:p>
            <a:pPr lvl="1" eaLnBrk="1" hangingPunct="1"/>
            <a:r>
              <a:rPr lang="en-US" altLang="en-US" dirty="0" smtClean="0"/>
              <a:t>extreme thermophiles</a:t>
            </a:r>
          </a:p>
          <a:p>
            <a:pPr lvl="2" eaLnBrk="1" hangingPunct="1"/>
            <a:r>
              <a:rPr lang="en-US" altLang="en-US" dirty="0" smtClean="0"/>
              <a:t>hot-loving</a:t>
            </a:r>
          </a:p>
        </p:txBody>
      </p:sp>
      <p:pic>
        <p:nvPicPr>
          <p:cNvPr id="43012" name="Picture Placeholder 1" descr="OSC_Microbio_01_03_archaea.jpg"/>
          <p:cNvPicPr>
            <a:picLocks noChangeAspect="1"/>
          </p:cNvPicPr>
          <p:nvPr/>
        </p:nvPicPr>
        <p:blipFill>
          <a:blip r:embed="rId3">
            <a:extLst>
              <a:ext uri="{28A0092B-C50C-407E-A947-70E740481C1C}">
                <a14:useLocalDpi xmlns:a14="http://schemas.microsoft.com/office/drawing/2010/main" val="0"/>
              </a:ext>
            </a:extLst>
          </a:blip>
          <a:srcRect l="-10663" r="-10663"/>
          <a:stretch>
            <a:fillRect/>
          </a:stretch>
        </p:blipFill>
        <p:spPr bwMode="auto">
          <a:xfrm>
            <a:off x="3754438" y="2819400"/>
            <a:ext cx="55118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31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84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p:cNvSpPr>
          <p:nvPr>
            <p:ph type="title"/>
          </p:nvPr>
        </p:nvSpPr>
        <p:spPr>
          <a:xfrm>
            <a:off x="533400" y="92075"/>
            <a:ext cx="8229600" cy="1143000"/>
          </a:xfrm>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rPr>
              <a:t>Fungi</a:t>
            </a:r>
          </a:p>
        </p:txBody>
      </p:sp>
      <p:sp>
        <p:nvSpPr>
          <p:cNvPr id="36868" name="Rectangle 8"/>
          <p:cNvSpPr>
            <a:spLocks noGrp="1"/>
          </p:cNvSpPr>
          <p:nvPr>
            <p:ph idx="1"/>
          </p:nvPr>
        </p:nvSpPr>
        <p:spPr>
          <a:xfrm>
            <a:off x="260350" y="1279525"/>
            <a:ext cx="7392988" cy="5022850"/>
          </a:xfrm>
        </p:spPr>
        <p:txBody>
          <a:bodyPr/>
          <a:lstStyle/>
          <a:p>
            <a:pPr eaLnBrk="1" hangingPunct="1"/>
            <a:r>
              <a:rPr lang="en-US" altLang="en-US" smtClean="0"/>
              <a:t>Eukaryotes - nucleus</a:t>
            </a:r>
          </a:p>
          <a:p>
            <a:pPr eaLnBrk="1" hangingPunct="1"/>
            <a:r>
              <a:rPr lang="en-US" altLang="en-US" smtClean="0"/>
              <a:t>Cell walls: </a:t>
            </a:r>
            <a:r>
              <a:rPr lang="en-US" altLang="en-US" b="1" smtClean="0"/>
              <a:t>chitin</a:t>
            </a:r>
          </a:p>
          <a:p>
            <a:pPr eaLnBrk="1" hangingPunct="1"/>
            <a:r>
              <a:rPr lang="en-US" altLang="en-US" smtClean="0"/>
              <a:t>Nutrition:</a:t>
            </a:r>
          </a:p>
          <a:p>
            <a:pPr lvl="1" eaLnBrk="1" hangingPunct="1"/>
            <a:r>
              <a:rPr lang="en-US" altLang="en-US" smtClean="0"/>
              <a:t>Organic chemicals </a:t>
            </a:r>
          </a:p>
          <a:p>
            <a:pPr lvl="1" eaLnBrk="1" hangingPunct="1"/>
            <a:r>
              <a:rPr lang="en-US" altLang="en-US" smtClean="0"/>
              <a:t>Not photosynthetic</a:t>
            </a:r>
          </a:p>
          <a:p>
            <a:pPr eaLnBrk="1" hangingPunct="1"/>
            <a:r>
              <a:rPr lang="en-US" altLang="en-US" smtClean="0"/>
              <a:t>Molds and mushrooms</a:t>
            </a:r>
          </a:p>
          <a:p>
            <a:pPr lvl="1" eaLnBrk="1" hangingPunct="1"/>
            <a:r>
              <a:rPr lang="en-US" altLang="en-US" smtClean="0"/>
              <a:t>multicellular</a:t>
            </a:r>
          </a:p>
          <a:p>
            <a:pPr eaLnBrk="1" hangingPunct="1"/>
            <a:r>
              <a:rPr lang="en-US" altLang="en-US" smtClean="0"/>
              <a:t>Yeasts</a:t>
            </a:r>
          </a:p>
          <a:p>
            <a:pPr lvl="1" eaLnBrk="1" hangingPunct="1"/>
            <a:r>
              <a:rPr lang="en-US" altLang="en-US" smtClean="0"/>
              <a:t>unicellular</a:t>
            </a:r>
          </a:p>
        </p:txBody>
      </p:sp>
      <p:pic>
        <p:nvPicPr>
          <p:cNvPr id="44036" name="Picture Placeholder 1" descr="OSC_Microbio_01_03_mold.jpg"/>
          <p:cNvPicPr>
            <a:picLocks noChangeAspect="1"/>
          </p:cNvPicPr>
          <p:nvPr/>
        </p:nvPicPr>
        <p:blipFill>
          <a:blip r:embed="rId3">
            <a:extLst>
              <a:ext uri="{28A0092B-C50C-407E-A947-70E740481C1C}">
                <a14:useLocalDpi xmlns:a14="http://schemas.microsoft.com/office/drawing/2010/main" val="0"/>
              </a:ext>
            </a:extLst>
          </a:blip>
          <a:srcRect l="-31450" r="-31450"/>
          <a:stretch>
            <a:fillRect/>
          </a:stretch>
        </p:blipFill>
        <p:spPr bwMode="auto">
          <a:xfrm>
            <a:off x="3744913" y="3940175"/>
            <a:ext cx="67214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Placeholder 1" descr="OSC_Microbio_01_03_yeast.jpg"/>
          <p:cNvPicPr>
            <a:picLocks noChangeAspect="1"/>
          </p:cNvPicPr>
          <p:nvPr/>
        </p:nvPicPr>
        <p:blipFill>
          <a:blip r:embed="rId4">
            <a:extLst>
              <a:ext uri="{28A0092B-C50C-407E-A947-70E740481C1C}">
                <a14:useLocalDpi xmlns:a14="http://schemas.microsoft.com/office/drawing/2010/main" val="0"/>
              </a:ext>
            </a:extLst>
          </a:blip>
          <a:srcRect l="-29475" r="-29475"/>
          <a:stretch>
            <a:fillRect/>
          </a:stretch>
        </p:blipFill>
        <p:spPr bwMode="auto">
          <a:xfrm>
            <a:off x="3744913" y="1235075"/>
            <a:ext cx="657701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287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6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Protozoa</a:t>
            </a:r>
          </a:p>
        </p:txBody>
      </p:sp>
      <p:sp>
        <p:nvSpPr>
          <p:cNvPr id="37892" name="Rectangle 8"/>
          <p:cNvSpPr>
            <a:spLocks noGrp="1"/>
          </p:cNvSpPr>
          <p:nvPr>
            <p:ph idx="1"/>
          </p:nvPr>
        </p:nvSpPr>
        <p:spPr>
          <a:xfrm>
            <a:off x="242888" y="1858963"/>
            <a:ext cx="6021387" cy="3886200"/>
          </a:xfrm>
        </p:spPr>
        <p:txBody>
          <a:bodyPr>
            <a:normAutofit fontScale="92500" lnSpcReduction="10000"/>
          </a:bodyPr>
          <a:lstStyle/>
          <a:p>
            <a:pPr eaLnBrk="1" fontAlgn="auto" hangingPunct="1">
              <a:spcBef>
                <a:spcPts val="0"/>
              </a:spcBef>
              <a:spcAft>
                <a:spcPts val="0"/>
              </a:spcAft>
              <a:buFont typeface="Wingdings 2"/>
              <a:buChar char=""/>
              <a:defRPr/>
            </a:pPr>
            <a:r>
              <a:rPr lang="en-US" altLang="en-US" dirty="0" smtClean="0"/>
              <a:t>Eukaryotes – Kingdom </a:t>
            </a:r>
            <a:r>
              <a:rPr lang="en-US" altLang="en-US" dirty="0" err="1" smtClean="0"/>
              <a:t>protista</a:t>
            </a:r>
            <a:endParaRPr lang="en-US" altLang="en-US" dirty="0" smtClean="0"/>
          </a:p>
          <a:p>
            <a:pPr eaLnBrk="1" fontAlgn="auto" hangingPunct="1">
              <a:spcBef>
                <a:spcPts val="0"/>
              </a:spcBef>
              <a:spcAft>
                <a:spcPts val="0"/>
              </a:spcAft>
              <a:buFont typeface="Wingdings 2"/>
              <a:buChar char=""/>
              <a:defRPr/>
            </a:pPr>
            <a:r>
              <a:rPr lang="en-US" altLang="en-US" dirty="0" smtClean="0"/>
              <a:t>Free-living or parasitic single cells</a:t>
            </a:r>
          </a:p>
          <a:p>
            <a:pPr eaLnBrk="1" fontAlgn="auto" hangingPunct="1">
              <a:spcBef>
                <a:spcPts val="0"/>
              </a:spcBef>
              <a:spcAft>
                <a:spcPts val="0"/>
              </a:spcAft>
              <a:buFont typeface="Wingdings 2"/>
              <a:buChar char=""/>
              <a:defRPr/>
            </a:pPr>
            <a:r>
              <a:rPr lang="en-US" altLang="en-US" dirty="0" smtClean="0"/>
              <a:t>Absorb or ingest organic chemicals</a:t>
            </a:r>
          </a:p>
          <a:p>
            <a:pPr eaLnBrk="1" fontAlgn="auto" hangingPunct="1">
              <a:spcBef>
                <a:spcPts val="0"/>
              </a:spcBef>
              <a:spcAft>
                <a:spcPts val="0"/>
              </a:spcAft>
              <a:buFont typeface="Wingdings 2"/>
              <a:buChar char=""/>
              <a:defRPr/>
            </a:pPr>
            <a:r>
              <a:rPr lang="en-US" altLang="en-US" dirty="0" smtClean="0"/>
              <a:t>Movement:</a:t>
            </a:r>
          </a:p>
          <a:p>
            <a:pPr marL="640080" lvl="1" eaLnBrk="1" fontAlgn="auto" hangingPunct="1">
              <a:spcAft>
                <a:spcPts val="0"/>
              </a:spcAft>
              <a:defRPr/>
            </a:pPr>
            <a:r>
              <a:rPr lang="en-US" altLang="en-US" b="1" dirty="0" smtClean="0"/>
              <a:t>pseudopods</a:t>
            </a:r>
            <a:r>
              <a:rPr lang="en-US" altLang="en-US" dirty="0" smtClean="0"/>
              <a:t> (false feet)</a:t>
            </a:r>
          </a:p>
          <a:p>
            <a:pPr marL="640080" lvl="1" eaLnBrk="1" fontAlgn="auto" hangingPunct="1">
              <a:spcAft>
                <a:spcPts val="0"/>
              </a:spcAft>
              <a:defRPr/>
            </a:pPr>
            <a:r>
              <a:rPr lang="en-US" altLang="en-US" b="1" dirty="0" smtClean="0"/>
              <a:t>cilia</a:t>
            </a:r>
          </a:p>
          <a:p>
            <a:pPr marL="640080" lvl="1" eaLnBrk="1" fontAlgn="auto" hangingPunct="1">
              <a:spcAft>
                <a:spcPts val="0"/>
              </a:spcAft>
              <a:defRPr/>
            </a:pPr>
            <a:r>
              <a:rPr lang="en-US" altLang="en-US" dirty="0" smtClean="0"/>
              <a:t>flagella</a:t>
            </a:r>
          </a:p>
        </p:txBody>
      </p:sp>
      <p:pic>
        <p:nvPicPr>
          <p:cNvPr id="45060" name="Picture Placeholder 1" descr="OSC_Microbio_01_03_giardia.jpg"/>
          <p:cNvPicPr>
            <a:picLocks noChangeAspect="1"/>
          </p:cNvPicPr>
          <p:nvPr/>
        </p:nvPicPr>
        <p:blipFill>
          <a:blip r:embed="rId3">
            <a:extLst>
              <a:ext uri="{28A0092B-C50C-407E-A947-70E740481C1C}">
                <a14:useLocalDpi xmlns:a14="http://schemas.microsoft.com/office/drawing/2010/main" val="0"/>
              </a:ext>
            </a:extLst>
          </a:blip>
          <a:srcRect t="-14404" b="-14404"/>
          <a:stretch>
            <a:fillRect/>
          </a:stretch>
        </p:blipFill>
        <p:spPr bwMode="auto">
          <a:xfrm>
            <a:off x="5068888" y="2803525"/>
            <a:ext cx="3373437"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96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Algae</a:t>
            </a:r>
          </a:p>
        </p:txBody>
      </p:sp>
      <p:sp>
        <p:nvSpPr>
          <p:cNvPr id="38916" name="Rectangle 8"/>
          <p:cNvSpPr>
            <a:spLocks noGrp="1"/>
          </p:cNvSpPr>
          <p:nvPr>
            <p:ph idx="1"/>
          </p:nvPr>
        </p:nvSpPr>
        <p:spPr>
          <a:xfrm>
            <a:off x="287338" y="1554163"/>
            <a:ext cx="7011987" cy="3505200"/>
          </a:xfrm>
        </p:spPr>
        <p:txBody>
          <a:bodyPr/>
          <a:lstStyle/>
          <a:p>
            <a:pPr eaLnBrk="1" hangingPunct="1"/>
            <a:r>
              <a:rPr lang="en-US" altLang="en-US" smtClean="0"/>
              <a:t>Eukaryotes – Kingdom protista</a:t>
            </a:r>
          </a:p>
          <a:p>
            <a:pPr eaLnBrk="1" hangingPunct="1"/>
            <a:r>
              <a:rPr lang="en-US" altLang="en-US" smtClean="0"/>
              <a:t>Single or multicellular</a:t>
            </a:r>
          </a:p>
          <a:p>
            <a:pPr eaLnBrk="1" hangingPunct="1"/>
            <a:r>
              <a:rPr lang="en-US" altLang="en-US" smtClean="0"/>
              <a:t>Cell walls: </a:t>
            </a:r>
            <a:r>
              <a:rPr lang="en-US" altLang="en-US" b="1" smtClean="0"/>
              <a:t>cellulose</a:t>
            </a:r>
          </a:p>
          <a:p>
            <a:pPr eaLnBrk="1" hangingPunct="1"/>
            <a:r>
              <a:rPr lang="en-US" altLang="en-US" b="1" smtClean="0"/>
              <a:t>Photosynthetic</a:t>
            </a:r>
          </a:p>
          <a:p>
            <a:pPr lvl="1" eaLnBrk="1" hangingPunct="1"/>
            <a:r>
              <a:rPr lang="en-US" altLang="en-US" smtClean="0"/>
              <a:t>use sunlight to make sugars</a:t>
            </a:r>
          </a:p>
          <a:p>
            <a:pPr lvl="1" eaLnBrk="1" hangingPunct="1"/>
            <a:r>
              <a:rPr lang="en-US" altLang="en-US" smtClean="0"/>
              <a:t>oxygen is a byproduct</a:t>
            </a:r>
          </a:p>
        </p:txBody>
      </p:sp>
      <p:pic>
        <p:nvPicPr>
          <p:cNvPr id="46084" name="Picture Placeholder 1" descr="OSC_Microbio_01_03_algae.jpg"/>
          <p:cNvPicPr>
            <a:picLocks noChangeAspect="1"/>
          </p:cNvPicPr>
          <p:nvPr/>
        </p:nvPicPr>
        <p:blipFill>
          <a:blip r:embed="rId3">
            <a:extLst>
              <a:ext uri="{28A0092B-C50C-407E-A947-70E740481C1C}">
                <a14:useLocalDpi xmlns:a14="http://schemas.microsoft.com/office/drawing/2010/main" val="0"/>
              </a:ext>
            </a:extLst>
          </a:blip>
          <a:srcRect l="-25691" r="-25691"/>
          <a:stretch>
            <a:fillRect/>
          </a:stretch>
        </p:blipFill>
        <p:spPr bwMode="auto">
          <a:xfrm>
            <a:off x="3652838" y="3916363"/>
            <a:ext cx="6284912"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35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Viruses</a:t>
            </a:r>
          </a:p>
        </p:txBody>
      </p:sp>
      <p:sp>
        <p:nvSpPr>
          <p:cNvPr id="39940" name="Rectangle 8"/>
          <p:cNvSpPr>
            <a:spLocks noGrp="1"/>
          </p:cNvSpPr>
          <p:nvPr>
            <p:ph idx="1"/>
          </p:nvPr>
        </p:nvSpPr>
        <p:spPr>
          <a:xfrm>
            <a:off x="134938" y="1382713"/>
            <a:ext cx="7088187" cy="3733800"/>
          </a:xfrm>
        </p:spPr>
        <p:txBody>
          <a:bodyPr/>
          <a:lstStyle/>
          <a:p>
            <a:pPr eaLnBrk="1" hangingPunct="1"/>
            <a:r>
              <a:rPr lang="en-US" altLang="en-US" smtClean="0"/>
              <a:t>Much smaller than bacteria</a:t>
            </a:r>
          </a:p>
          <a:p>
            <a:pPr eaLnBrk="1" hangingPunct="1"/>
            <a:r>
              <a:rPr lang="en-US" altLang="en-US" smtClean="0"/>
              <a:t>Acellular</a:t>
            </a:r>
          </a:p>
          <a:p>
            <a:pPr eaLnBrk="1" hangingPunct="1"/>
            <a:r>
              <a:rPr lang="en-US" altLang="en-US" smtClean="0"/>
              <a:t>Replicates only when in living host cell</a:t>
            </a:r>
          </a:p>
          <a:p>
            <a:pPr lvl="1" eaLnBrk="1" hangingPunct="1"/>
            <a:r>
              <a:rPr lang="en-US" altLang="en-US" smtClean="0"/>
              <a:t>inert outside of hosts</a:t>
            </a:r>
          </a:p>
        </p:txBody>
      </p:sp>
      <p:pic>
        <p:nvPicPr>
          <p:cNvPr id="2" name="C1411263.wav">
            <a:hlinkClick r:id="" action="ppaction://media"/>
          </p:cNvPr>
          <p:cNvPicPr>
            <a:picLocks noChangeAspect="1"/>
          </p:cNvPicPr>
          <p:nvPr>
            <a:wavAudioFile r:embed="rId1" name="C1413F30.wav"/>
          </p:nvPr>
        </p:nvPicPr>
        <p:blipFill>
          <a:blip r:embed="rId4">
            <a:extLst>
              <a:ext uri="{28A0092B-C50C-407E-A947-70E740481C1C}">
                <a14:useLocalDpi xmlns:a14="http://schemas.microsoft.com/office/drawing/2010/main" val="0"/>
              </a:ext>
            </a:extLst>
          </a:blip>
          <a:srcRect/>
          <a:stretch>
            <a:fillRect/>
          </a:stretch>
        </p:blipFill>
        <p:spPr bwMode="auto">
          <a:xfrm>
            <a:off x="7377113" y="1863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Placeholder 1" descr="OSC_Microbio_01_03_virus.jpg"/>
          <p:cNvPicPr>
            <a:picLocks noChangeAspect="1"/>
          </p:cNvPicPr>
          <p:nvPr/>
        </p:nvPicPr>
        <p:blipFill>
          <a:blip r:embed="rId5">
            <a:extLst>
              <a:ext uri="{28A0092B-C50C-407E-A947-70E740481C1C}">
                <a14:useLocalDpi xmlns:a14="http://schemas.microsoft.com/office/drawing/2010/main" val="0"/>
              </a:ext>
            </a:extLst>
          </a:blip>
          <a:srcRect l="-104" r="-104"/>
          <a:stretch>
            <a:fillRect/>
          </a:stretch>
        </p:blipFill>
        <p:spPr bwMode="auto">
          <a:xfrm>
            <a:off x="1397000" y="4086225"/>
            <a:ext cx="59801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38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46432"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Grp="1"/>
          </p:cNvSpPr>
          <p:nvPr>
            <p:ph type="title"/>
          </p:nvPr>
        </p:nvSpPr>
        <p:spPr>
          <a:xfrm>
            <a:off x="457200" y="253536"/>
            <a:ext cx="8229600" cy="1143000"/>
          </a:xfrm>
        </p:spPr>
        <p:txBody>
          <a:bodyPr>
            <a:normAutofit/>
          </a:bodyPr>
          <a:lstStyle/>
          <a:p>
            <a:pPr marL="54864" eaLnBrk="1" fontAlgn="auto" hangingPunct="1">
              <a:spcAft>
                <a:spcPts val="0"/>
              </a:spcAft>
              <a:defRPr/>
            </a:pPr>
            <a:r>
              <a:rPr lang="en-US" altLang="en-US" smtClean="0">
                <a:solidFill>
                  <a:schemeClr val="tx2">
                    <a:tint val="100000"/>
                    <a:shade val="90000"/>
                    <a:satMod val="250000"/>
                    <a:alpha val="100000"/>
                  </a:schemeClr>
                </a:solidFill>
              </a:rPr>
              <a:t>Multicellular Animal Parasites</a:t>
            </a:r>
          </a:p>
        </p:txBody>
      </p:sp>
      <p:sp>
        <p:nvSpPr>
          <p:cNvPr id="40964" name="Rectangle 9"/>
          <p:cNvSpPr>
            <a:spLocks noGrp="1"/>
          </p:cNvSpPr>
          <p:nvPr>
            <p:ph idx="1"/>
          </p:nvPr>
        </p:nvSpPr>
        <p:spPr>
          <a:xfrm>
            <a:off x="0" y="1344613"/>
            <a:ext cx="7316788" cy="4191000"/>
          </a:xfrm>
        </p:spPr>
        <p:txBody>
          <a:bodyPr/>
          <a:lstStyle/>
          <a:p>
            <a:pPr eaLnBrk="1" hangingPunct="1"/>
            <a:r>
              <a:rPr lang="en-US" altLang="en-US" smtClean="0"/>
              <a:t>Eukaryotes</a:t>
            </a:r>
          </a:p>
          <a:p>
            <a:pPr eaLnBrk="1" hangingPunct="1"/>
            <a:r>
              <a:rPr lang="en-US" altLang="en-US" smtClean="0"/>
              <a:t>Multicellular animals</a:t>
            </a:r>
          </a:p>
          <a:p>
            <a:pPr eaLnBrk="1" hangingPunct="1"/>
            <a:r>
              <a:rPr lang="en-US" altLang="en-US" b="1" smtClean="0"/>
              <a:t>Helminths</a:t>
            </a:r>
          </a:p>
          <a:p>
            <a:pPr lvl="1" eaLnBrk="1" hangingPunct="1"/>
            <a:r>
              <a:rPr lang="en-US" altLang="en-US" smtClean="0"/>
              <a:t>parasitic worms</a:t>
            </a:r>
          </a:p>
        </p:txBody>
      </p:sp>
      <p:pic>
        <p:nvPicPr>
          <p:cNvPr id="48132" name="Picture Placeholder 1" descr="OSC_Microbio_01_03_worms.jpg"/>
          <p:cNvPicPr>
            <a:picLocks noChangeAspect="1"/>
          </p:cNvPicPr>
          <p:nvPr/>
        </p:nvPicPr>
        <p:blipFill>
          <a:blip r:embed="rId3">
            <a:extLst>
              <a:ext uri="{28A0092B-C50C-407E-A947-70E740481C1C}">
                <a14:useLocalDpi xmlns:a14="http://schemas.microsoft.com/office/drawing/2010/main" val="0"/>
              </a:ext>
            </a:extLst>
          </a:blip>
          <a:srcRect t="-7809" b="-7809"/>
          <a:stretch>
            <a:fillRect/>
          </a:stretch>
        </p:blipFill>
        <p:spPr bwMode="auto">
          <a:xfrm>
            <a:off x="517525" y="3357563"/>
            <a:ext cx="8062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937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A question to you…..</a:t>
            </a:r>
          </a:p>
        </p:txBody>
      </p:sp>
      <p:sp>
        <p:nvSpPr>
          <p:cNvPr id="29699" name="Content Placeholder 2"/>
          <p:cNvSpPr>
            <a:spLocks noGrp="1"/>
          </p:cNvSpPr>
          <p:nvPr>
            <p:ph idx="1"/>
          </p:nvPr>
        </p:nvSpPr>
        <p:spPr>
          <a:xfrm>
            <a:off x="144463" y="1290638"/>
            <a:ext cx="8683625" cy="5210175"/>
          </a:xfrm>
        </p:spPr>
        <p:txBody>
          <a:bodyPr/>
          <a:lstStyle/>
          <a:p>
            <a:pPr eaLnBrk="1" hangingPunct="1"/>
            <a:r>
              <a:rPr lang="en-US" altLang="en-US" sz="4000" smtClean="0"/>
              <a:t>What is microbiology?</a:t>
            </a:r>
          </a:p>
          <a:p>
            <a:pPr eaLnBrk="1" hangingPunct="1"/>
            <a:endParaRPr lang="en-US" altLang="en-US" sz="4000" smtClean="0"/>
          </a:p>
          <a:p>
            <a:pPr eaLnBrk="1" hangingPunct="1"/>
            <a:r>
              <a:rPr lang="en-US" altLang="en-US" sz="4000" smtClean="0"/>
              <a:t>What are microbes/microoragnisms?</a:t>
            </a:r>
          </a:p>
        </p:txBody>
      </p:sp>
    </p:spTree>
    <p:extLst>
      <p:ext uri="{BB962C8B-B14F-4D97-AF65-F5344CB8AC3E}">
        <p14:creationId xmlns:p14="http://schemas.microsoft.com/office/powerpoint/2010/main" val="2717537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C:\Users\Denise Steele\Documents\Teaching\River Valley Community College\Microbiology\textbook\chapter_01\b_jpeg_images_and_tables\a_labeled\figure_01_02b_labele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991"/>
          <a:stretch>
            <a:fillRect/>
          </a:stretch>
        </p:blipFill>
        <p:spPr bwMode="auto">
          <a:xfrm>
            <a:off x="5381625" y="3587750"/>
            <a:ext cx="3762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p:cNvSpPr>
            <a:spLocks noGrp="1"/>
          </p:cNvSpPr>
          <p:nvPr>
            <p:ph type="title"/>
          </p:nvPr>
        </p:nvSpPr>
        <p:spPr>
          <a:xfrm>
            <a:off x="228600" y="211138"/>
            <a:ext cx="8915400" cy="685800"/>
          </a:xfrm>
        </p:spPr>
        <p:txBody>
          <a:bodyPr anchor="ctr">
            <a:normAutofit fontScale="90000"/>
          </a:bodyPr>
          <a:lstStyle/>
          <a:p>
            <a:pPr marL="54864" eaLnBrk="1" fontAlgn="auto" hangingPunct="1">
              <a:spcAft>
                <a:spcPts val="0"/>
              </a:spcAft>
              <a:defRPr/>
            </a:pPr>
            <a:r>
              <a:rPr lang="en-US" altLang="en-US" sz="2800" smtClean="0">
                <a:solidFill>
                  <a:schemeClr val="tx2">
                    <a:tint val="100000"/>
                    <a:shade val="90000"/>
                    <a:satMod val="250000"/>
                    <a:alpha val="100000"/>
                  </a:schemeClr>
                </a:solidFill>
              </a:rPr>
              <a:t>A Brief History of Microbiology: The First Observations</a:t>
            </a:r>
          </a:p>
        </p:txBody>
      </p:sp>
      <p:sp>
        <p:nvSpPr>
          <p:cNvPr id="46083" name="Rectangle 5"/>
          <p:cNvSpPr>
            <a:spLocks noGrp="1"/>
          </p:cNvSpPr>
          <p:nvPr>
            <p:ph idx="1"/>
          </p:nvPr>
        </p:nvSpPr>
        <p:spPr>
          <a:xfrm>
            <a:off x="0" y="1373188"/>
            <a:ext cx="5299075" cy="4741862"/>
          </a:xfrm>
        </p:spPr>
        <p:txBody>
          <a:bodyPr>
            <a:normAutofit lnSpcReduction="10000"/>
          </a:bodyPr>
          <a:lstStyle/>
          <a:p>
            <a:pPr eaLnBrk="1" fontAlgn="auto" hangingPunct="1">
              <a:spcBef>
                <a:spcPts val="0"/>
              </a:spcBef>
              <a:spcAft>
                <a:spcPts val="0"/>
              </a:spcAft>
              <a:buFont typeface="Wingdings 2"/>
              <a:buChar char=""/>
              <a:defRPr/>
            </a:pPr>
            <a:r>
              <a:rPr lang="en-US" altLang="en-US" dirty="0" smtClean="0"/>
              <a:t>1665: Robert Hooke</a:t>
            </a:r>
          </a:p>
          <a:p>
            <a:pPr marL="640080" lvl="1" eaLnBrk="1" fontAlgn="auto" hangingPunct="1">
              <a:spcAft>
                <a:spcPts val="0"/>
              </a:spcAft>
              <a:defRPr/>
            </a:pPr>
            <a:r>
              <a:rPr lang="en-US" altLang="en-US" dirty="0" smtClean="0"/>
              <a:t>cork under microscope</a:t>
            </a:r>
          </a:p>
          <a:p>
            <a:pPr marL="640080" lvl="1" eaLnBrk="1" fontAlgn="auto" hangingPunct="1">
              <a:spcAft>
                <a:spcPts val="0"/>
              </a:spcAft>
              <a:defRPr/>
            </a:pPr>
            <a:r>
              <a:rPr lang="en-US" altLang="en-US" dirty="0" smtClean="0"/>
              <a:t>little boxes: cells</a:t>
            </a:r>
          </a:p>
          <a:p>
            <a:pPr eaLnBrk="1" fontAlgn="auto" hangingPunct="1">
              <a:spcBef>
                <a:spcPts val="0"/>
              </a:spcBef>
              <a:spcAft>
                <a:spcPts val="0"/>
              </a:spcAft>
              <a:buFont typeface="Wingdings 2"/>
              <a:buChar char=""/>
              <a:defRPr/>
            </a:pPr>
            <a:r>
              <a:rPr lang="en-US" altLang="en-US" dirty="0" smtClean="0"/>
              <a:t>1858: Rudolf Virchow said cells arise from preexisting cells</a:t>
            </a:r>
            <a:endParaRPr lang="en-US" altLang="en-US" b="1" dirty="0" smtClean="0"/>
          </a:p>
          <a:p>
            <a:pPr eaLnBrk="1" fontAlgn="auto" hangingPunct="1">
              <a:spcBef>
                <a:spcPts val="0"/>
              </a:spcBef>
              <a:spcAft>
                <a:spcPts val="0"/>
              </a:spcAft>
              <a:buFont typeface="Wingdings 2"/>
              <a:buChar char=""/>
              <a:defRPr/>
            </a:pPr>
            <a:r>
              <a:rPr lang="en-US" altLang="en-US" b="1" dirty="0" smtClean="0"/>
              <a:t>Cell theory</a:t>
            </a:r>
            <a:r>
              <a:rPr lang="en-US" altLang="en-US" dirty="0" smtClean="0"/>
              <a:t> – all living things are composed of cells &amp; come from preexisting cells</a:t>
            </a:r>
          </a:p>
        </p:txBody>
      </p:sp>
      <p:pic>
        <p:nvPicPr>
          <p:cNvPr id="46085" name="Picture 5" descr="http://lh3.ggpht.com/_oMPIVdI8RlU/SJaAqiRmHeI/AAAAAAAAAqA/FGXkGE_0C3s/cork_cells.jpg"/>
          <p:cNvPicPr>
            <a:picLocks noChangeAspect="1" noChangeArrowheads="1"/>
          </p:cNvPicPr>
          <p:nvPr/>
        </p:nvPicPr>
        <p:blipFill>
          <a:blip r:embed="rId4">
            <a:extLst>
              <a:ext uri="{28A0092B-C50C-407E-A947-70E740481C1C}">
                <a14:useLocalDpi xmlns:a14="http://schemas.microsoft.com/office/drawing/2010/main" val="0"/>
              </a:ext>
            </a:extLst>
          </a:blip>
          <a:srcRect l="13333" b="4848"/>
          <a:stretch>
            <a:fillRect/>
          </a:stretch>
        </p:blipFill>
        <p:spPr bwMode="auto">
          <a:xfrm>
            <a:off x="6823075" y="1190625"/>
            <a:ext cx="20574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65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z="2800" smtClean="0">
                <a:solidFill>
                  <a:schemeClr val="tx2">
                    <a:tint val="100000"/>
                    <a:shade val="90000"/>
                    <a:satMod val="250000"/>
                    <a:alpha val="100000"/>
                  </a:schemeClr>
                </a:solidFill>
              </a:rPr>
              <a:t>A Brief History of Microbiology: The First Observations</a:t>
            </a:r>
            <a:endParaRPr lang="en-US" altLang="en-US" smtClean="0">
              <a:solidFill>
                <a:schemeClr val="tx2">
                  <a:tint val="100000"/>
                  <a:shade val="90000"/>
                  <a:satMod val="250000"/>
                  <a:alpha val="100000"/>
                </a:schemeClr>
              </a:solidFill>
            </a:endParaRPr>
          </a:p>
        </p:txBody>
      </p:sp>
      <p:sp>
        <p:nvSpPr>
          <p:cNvPr id="50179" name="Content Placeholder 2"/>
          <p:cNvSpPr>
            <a:spLocks noGrp="1"/>
          </p:cNvSpPr>
          <p:nvPr>
            <p:ph idx="1"/>
          </p:nvPr>
        </p:nvSpPr>
        <p:spPr>
          <a:xfrm>
            <a:off x="227013" y="1279525"/>
            <a:ext cx="6302375" cy="5210175"/>
          </a:xfrm>
        </p:spPr>
        <p:txBody>
          <a:bodyPr/>
          <a:lstStyle/>
          <a:p>
            <a:pPr eaLnBrk="1" hangingPunct="1"/>
            <a:r>
              <a:rPr lang="en-US" altLang="en-US" smtClean="0"/>
              <a:t>1673-1723: Anton van Leeuwenhoek</a:t>
            </a:r>
          </a:p>
          <a:p>
            <a:pPr lvl="1" eaLnBrk="1" hangingPunct="1"/>
            <a:r>
              <a:rPr lang="en-US" altLang="en-US" smtClean="0"/>
              <a:t>live microorganisms</a:t>
            </a:r>
          </a:p>
          <a:p>
            <a:pPr lvl="1" eaLnBrk="1" hangingPunct="1"/>
            <a:r>
              <a:rPr lang="en-US" altLang="en-US" smtClean="0"/>
              <a:t>“animalcules”</a:t>
            </a:r>
          </a:p>
          <a:p>
            <a:pPr lvl="1" eaLnBrk="1" hangingPunct="1"/>
            <a:r>
              <a:rPr lang="en-US" altLang="en-US" smtClean="0"/>
              <a:t>Looked at teeth scraping, feces, and rain water</a:t>
            </a:r>
          </a:p>
          <a:p>
            <a:pPr eaLnBrk="1" hangingPunct="1"/>
            <a:endParaRPr lang="en-US" altLang="en-US" smtClean="0"/>
          </a:p>
        </p:txBody>
      </p:sp>
      <p:pic>
        <p:nvPicPr>
          <p:cNvPr id="5" name="Picture 12" descr="Plank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988" y="4014788"/>
            <a:ext cx="34194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figure_01_02a_labeled"/>
          <p:cNvPicPr>
            <a:picLocks noChangeAspect="1" noChangeArrowheads="1"/>
          </p:cNvPicPr>
          <p:nvPr/>
        </p:nvPicPr>
        <p:blipFill>
          <a:blip r:embed="rId5">
            <a:extLst>
              <a:ext uri="{28A0092B-C50C-407E-A947-70E740481C1C}">
                <a14:useLocalDpi xmlns:a14="http://schemas.microsoft.com/office/drawing/2010/main" val="0"/>
              </a:ext>
            </a:extLst>
          </a:blip>
          <a:srcRect b="2380"/>
          <a:stretch>
            <a:fillRect/>
          </a:stretch>
        </p:blipFill>
        <p:spPr bwMode="auto">
          <a:xfrm>
            <a:off x="6442075" y="1408113"/>
            <a:ext cx="2317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21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mallpox Photo"/>
          <p:cNvPicPr>
            <a:picLocks noChangeAspect="1" noChangeArrowheads="1"/>
          </p:cNvPicPr>
          <p:nvPr/>
        </p:nvPicPr>
        <p:blipFill>
          <a:blip r:embed="rId3">
            <a:extLst>
              <a:ext uri="{28A0092B-C50C-407E-A947-70E740481C1C}">
                <a14:useLocalDpi xmlns:a14="http://schemas.microsoft.com/office/drawing/2010/main" val="0"/>
              </a:ext>
            </a:extLst>
          </a:blip>
          <a:srcRect b="11269"/>
          <a:stretch>
            <a:fillRect/>
          </a:stretch>
        </p:blipFill>
        <p:spPr bwMode="auto">
          <a:xfrm>
            <a:off x="6664325" y="1295400"/>
            <a:ext cx="17589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p:cNvSpPr>
          <p:nvPr>
            <p:ph type="title"/>
          </p:nvPr>
        </p:nvSpPr>
        <p:spPr>
          <a:xfrm>
            <a:off x="670560" y="187325"/>
            <a:ext cx="8229600" cy="1143000"/>
          </a:xfrm>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rPr>
              <a:t>Vaccination</a:t>
            </a:r>
          </a:p>
        </p:txBody>
      </p:sp>
      <p:sp>
        <p:nvSpPr>
          <p:cNvPr id="62467" name="Rectangle 5"/>
          <p:cNvSpPr>
            <a:spLocks noGrp="1"/>
          </p:cNvSpPr>
          <p:nvPr>
            <p:ph idx="1"/>
          </p:nvPr>
        </p:nvSpPr>
        <p:spPr>
          <a:xfrm>
            <a:off x="50800" y="779463"/>
            <a:ext cx="6103938" cy="5867400"/>
          </a:xfrm>
        </p:spPr>
        <p:txBody>
          <a:bodyPr>
            <a:normAutofit fontScale="92500" lnSpcReduction="20000"/>
          </a:bodyPr>
          <a:lstStyle/>
          <a:p>
            <a:pPr eaLnBrk="1" fontAlgn="auto" hangingPunct="1">
              <a:spcBef>
                <a:spcPts val="0"/>
              </a:spcBef>
              <a:spcAft>
                <a:spcPts val="0"/>
              </a:spcAft>
              <a:buFont typeface="Wingdings 2"/>
              <a:buChar char=""/>
              <a:defRPr/>
            </a:pPr>
            <a:r>
              <a:rPr lang="en-US" altLang="en-US" smtClean="0"/>
              <a:t>Smallpox: periodic epidemics killed 1000s (disfigured survivors)</a:t>
            </a:r>
          </a:p>
          <a:p>
            <a:pPr eaLnBrk="1" fontAlgn="auto" hangingPunct="1">
              <a:spcBef>
                <a:spcPts val="0"/>
              </a:spcBef>
              <a:spcAft>
                <a:spcPts val="0"/>
              </a:spcAft>
              <a:buFont typeface="Wingdings 2"/>
              <a:buChar char=""/>
              <a:defRPr/>
            </a:pPr>
            <a:r>
              <a:rPr lang="en-US" altLang="en-US" smtClean="0"/>
              <a:t>1796: Edward Jenner – </a:t>
            </a:r>
            <a:r>
              <a:rPr lang="en-US" altLang="en-US" b="1" smtClean="0"/>
              <a:t>vaccination</a:t>
            </a:r>
          </a:p>
          <a:p>
            <a:pPr marL="640080" lvl="1" eaLnBrk="1" fontAlgn="auto" hangingPunct="1">
              <a:spcAft>
                <a:spcPts val="0"/>
              </a:spcAft>
              <a:defRPr/>
            </a:pPr>
            <a:r>
              <a:rPr lang="en-US" altLang="en-US" smtClean="0"/>
              <a:t>collected scrapings from cowpox blisters</a:t>
            </a:r>
          </a:p>
          <a:p>
            <a:pPr marL="640080" lvl="1" eaLnBrk="1" fontAlgn="auto" hangingPunct="1">
              <a:spcAft>
                <a:spcPts val="0"/>
              </a:spcAft>
              <a:defRPr/>
            </a:pPr>
            <a:r>
              <a:rPr lang="en-US" altLang="en-US" smtClean="0"/>
              <a:t>scratched healthy boy with cowpox contaminated needle</a:t>
            </a:r>
          </a:p>
          <a:p>
            <a:pPr marL="640080" lvl="1" eaLnBrk="1" fontAlgn="auto" hangingPunct="1">
              <a:spcAft>
                <a:spcPts val="0"/>
              </a:spcAft>
              <a:defRPr/>
            </a:pPr>
            <a:r>
              <a:rPr lang="en-US" altLang="en-US" smtClean="0"/>
              <a:t>boy then </a:t>
            </a:r>
            <a:r>
              <a:rPr lang="en-US" altLang="en-US" b="1" smtClean="0"/>
              <a:t>immune</a:t>
            </a:r>
            <a:r>
              <a:rPr lang="en-US" altLang="en-US" smtClean="0"/>
              <a:t> to (protected from) cowpox &amp; smallpox</a:t>
            </a:r>
          </a:p>
          <a:p>
            <a:pPr eaLnBrk="1" fontAlgn="auto" hangingPunct="1">
              <a:spcBef>
                <a:spcPts val="0"/>
              </a:spcBef>
              <a:spcAft>
                <a:spcPts val="0"/>
              </a:spcAft>
              <a:buFont typeface="Wingdings 2"/>
              <a:buChar char=""/>
              <a:defRPr/>
            </a:pPr>
            <a:r>
              <a:rPr lang="en-US" altLang="en-US" smtClean="0"/>
              <a:t>Mechanism:</a:t>
            </a:r>
          </a:p>
          <a:p>
            <a:pPr marL="640080" lvl="1" eaLnBrk="1" fontAlgn="auto" hangingPunct="1">
              <a:spcAft>
                <a:spcPts val="0"/>
              </a:spcAft>
              <a:defRPr/>
            </a:pPr>
            <a:r>
              <a:rPr lang="en-US" altLang="en-US" smtClean="0"/>
              <a:t>microorganisms with decreased virulence induce immunity against infections by closely related virulent microorganisms</a:t>
            </a:r>
          </a:p>
        </p:txBody>
      </p:sp>
      <p:pic>
        <p:nvPicPr>
          <p:cNvPr id="62471" name="Picture 7" descr="Arm of Sarah Nel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475" y="4191000"/>
            <a:ext cx="22098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8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The Birth of Modern Chemotherapy</a:t>
            </a:r>
          </a:p>
        </p:txBody>
      </p:sp>
      <p:sp>
        <p:nvSpPr>
          <p:cNvPr id="63491" name="Rectangle 5"/>
          <p:cNvSpPr>
            <a:spLocks noGrp="1"/>
          </p:cNvSpPr>
          <p:nvPr>
            <p:ph idx="1"/>
          </p:nvPr>
        </p:nvSpPr>
        <p:spPr>
          <a:xfrm>
            <a:off x="115888" y="1346200"/>
            <a:ext cx="7769225" cy="5867400"/>
          </a:xfrm>
        </p:spPr>
        <p:txBody>
          <a:bodyPr/>
          <a:lstStyle/>
          <a:p>
            <a:pPr eaLnBrk="1" hangingPunct="1"/>
            <a:r>
              <a:rPr lang="en-US" altLang="en-US" sz="2400" b="1" smtClean="0"/>
              <a:t>Chemotherapy</a:t>
            </a:r>
            <a:r>
              <a:rPr lang="en-US" altLang="en-US" sz="2400" smtClean="0"/>
              <a:t> – treatment of disease using chemical substances</a:t>
            </a:r>
          </a:p>
          <a:p>
            <a:pPr lvl="1" eaLnBrk="1" hangingPunct="1"/>
            <a:r>
              <a:rPr lang="en-US" altLang="en-US" smtClean="0"/>
              <a:t>some chemicals more poisonous to microorganisms than hosts</a:t>
            </a:r>
          </a:p>
          <a:p>
            <a:pPr lvl="1" eaLnBrk="1" hangingPunct="1"/>
            <a:r>
              <a:rPr lang="en-US" altLang="en-US" b="1" smtClean="0"/>
              <a:t>antibiotics</a:t>
            </a:r>
            <a:r>
              <a:rPr lang="en-US" altLang="en-US" smtClean="0"/>
              <a:t> – produced by bacteria &amp; fungi; inhibit or kill other microbes</a:t>
            </a:r>
          </a:p>
          <a:p>
            <a:pPr lvl="1" eaLnBrk="1" hangingPunct="1"/>
            <a:r>
              <a:rPr lang="en-US" altLang="en-US" b="1" smtClean="0"/>
              <a:t>synthetic drugs</a:t>
            </a:r>
            <a:r>
              <a:rPr lang="en-US" altLang="en-US" smtClean="0"/>
              <a:t> – made from chemicals in the lab</a:t>
            </a:r>
          </a:p>
        </p:txBody>
      </p:sp>
    </p:spTree>
    <p:extLst>
      <p:ext uri="{BB962C8B-B14F-4D97-AF65-F5344CB8AC3E}">
        <p14:creationId xmlns:p14="http://schemas.microsoft.com/office/powerpoint/2010/main" val="71453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figure_01_05_labeled"/>
          <p:cNvPicPr>
            <a:picLocks noChangeAspect="1" noChangeArrowheads="1"/>
          </p:cNvPicPr>
          <p:nvPr/>
        </p:nvPicPr>
        <p:blipFill>
          <a:blip r:embed="rId3">
            <a:extLst>
              <a:ext uri="{28A0092B-C50C-407E-A947-70E740481C1C}">
                <a14:useLocalDpi xmlns:a14="http://schemas.microsoft.com/office/drawing/2010/main" val="0"/>
              </a:ext>
            </a:extLst>
          </a:blip>
          <a:srcRect t="9074" b="4906"/>
          <a:stretch>
            <a:fillRect/>
          </a:stretch>
        </p:blipFill>
        <p:spPr bwMode="auto">
          <a:xfrm>
            <a:off x="5305425" y="2117725"/>
            <a:ext cx="38385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7"/>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A Fortunate Accident: Antibiotics</a:t>
            </a:r>
          </a:p>
        </p:txBody>
      </p:sp>
      <p:sp>
        <p:nvSpPr>
          <p:cNvPr id="65540" name="Rectangle 8"/>
          <p:cNvSpPr>
            <a:spLocks noGrp="1"/>
          </p:cNvSpPr>
          <p:nvPr>
            <p:ph idx="1"/>
          </p:nvPr>
        </p:nvSpPr>
        <p:spPr>
          <a:xfrm>
            <a:off x="169863" y="1325563"/>
            <a:ext cx="5257800" cy="5867400"/>
          </a:xfrm>
        </p:spPr>
        <p:txBody>
          <a:bodyPr>
            <a:normAutofit fontScale="92500" lnSpcReduction="10000"/>
          </a:bodyPr>
          <a:lstStyle/>
          <a:p>
            <a:pPr eaLnBrk="1" fontAlgn="auto" hangingPunct="1">
              <a:spcBef>
                <a:spcPts val="0"/>
              </a:spcBef>
              <a:spcAft>
                <a:spcPts val="0"/>
              </a:spcAft>
              <a:buFont typeface="Wingdings 2"/>
              <a:buChar char=""/>
              <a:defRPr/>
            </a:pPr>
            <a:r>
              <a:rPr lang="en-US" altLang="en-US" dirty="0" smtClean="0"/>
              <a:t>1928: Alexander Fleming</a:t>
            </a:r>
          </a:p>
          <a:p>
            <a:pPr marL="640080" lvl="1" eaLnBrk="1" fontAlgn="auto" hangingPunct="1">
              <a:spcAft>
                <a:spcPts val="0"/>
              </a:spcAft>
              <a:defRPr/>
            </a:pPr>
            <a:r>
              <a:rPr lang="en-US" altLang="en-US" dirty="0" smtClean="0"/>
              <a:t>discovered first antibiotic by accident</a:t>
            </a:r>
          </a:p>
          <a:p>
            <a:pPr marL="640080" lvl="1" eaLnBrk="1" fontAlgn="auto" hangingPunct="1">
              <a:spcAft>
                <a:spcPts val="0"/>
              </a:spcAft>
              <a:defRPr/>
            </a:pPr>
            <a:r>
              <a:rPr lang="en-US" altLang="en-US" i="1" dirty="0" err="1" smtClean="0"/>
              <a:t>Penicillium</a:t>
            </a:r>
            <a:r>
              <a:rPr lang="en-US" altLang="en-US" dirty="0" smtClean="0"/>
              <a:t> fungus made antibiotic, penicillin; killed </a:t>
            </a:r>
            <a:r>
              <a:rPr lang="en-US" altLang="en-US" i="1" dirty="0" smtClean="0"/>
              <a:t>S. aureus </a:t>
            </a:r>
            <a:r>
              <a:rPr lang="en-US" altLang="en-US" dirty="0" smtClean="0"/>
              <a:t>bacteria</a:t>
            </a:r>
          </a:p>
          <a:p>
            <a:pPr marL="640080" lvl="1" eaLnBrk="1" fontAlgn="auto" hangingPunct="1">
              <a:spcAft>
                <a:spcPts val="0"/>
              </a:spcAft>
              <a:defRPr/>
            </a:pPr>
            <a:r>
              <a:rPr lang="en-US" altLang="en-US" dirty="0" smtClean="0"/>
              <a:t>penicillin clinically tested &amp; mass produced by 1940s</a:t>
            </a:r>
          </a:p>
          <a:p>
            <a:pPr eaLnBrk="1" fontAlgn="auto" hangingPunct="1">
              <a:spcBef>
                <a:spcPts val="0"/>
              </a:spcBef>
              <a:spcAft>
                <a:spcPts val="0"/>
              </a:spcAft>
              <a:buFont typeface="Wingdings 2"/>
              <a:buChar char=""/>
              <a:defRPr/>
            </a:pPr>
            <a:r>
              <a:rPr lang="en-US" altLang="en-US" dirty="0" smtClean="0"/>
              <a:t>Problems with   chemotherapeutic drugs:</a:t>
            </a:r>
          </a:p>
          <a:p>
            <a:pPr marL="640080" lvl="1" eaLnBrk="1" fontAlgn="auto" hangingPunct="1">
              <a:spcAft>
                <a:spcPts val="0"/>
              </a:spcAft>
              <a:defRPr/>
            </a:pPr>
            <a:r>
              <a:rPr lang="en-US" altLang="en-US" dirty="0" smtClean="0"/>
              <a:t>too toxic: kill but also healthy cells</a:t>
            </a:r>
          </a:p>
          <a:p>
            <a:pPr marL="640080" lvl="1" eaLnBrk="1" fontAlgn="auto" hangingPunct="1">
              <a:spcAft>
                <a:spcPts val="0"/>
              </a:spcAft>
              <a:defRPr/>
            </a:pPr>
            <a:r>
              <a:rPr lang="en-US" altLang="en-US" b="1" dirty="0" smtClean="0"/>
              <a:t>antibiotic resistance</a:t>
            </a:r>
            <a:r>
              <a:rPr lang="en-US" altLang="en-US" dirty="0" smtClean="0"/>
              <a:t>: evolve to tolerate or inactivate antibiotics</a:t>
            </a:r>
          </a:p>
        </p:txBody>
      </p:sp>
      <p:sp>
        <p:nvSpPr>
          <p:cNvPr id="53253" name="TextBox 4"/>
          <p:cNvSpPr txBox="1">
            <a:spLocks noChangeArrowheads="1"/>
          </p:cNvSpPr>
          <p:nvPr/>
        </p:nvSpPr>
        <p:spPr bwMode="auto">
          <a:xfrm>
            <a:off x="0" y="6488113"/>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eaLnBrk="1" hangingPunct="1">
              <a:buClrTx/>
              <a:buSzTx/>
              <a:buFontTx/>
              <a:buNone/>
            </a:pPr>
            <a:r>
              <a:rPr lang="en-US" altLang="en-US" sz="1800" b="1">
                <a:latin typeface="Arial" charset="0"/>
              </a:rPr>
              <a:t>V</a:t>
            </a:r>
          </a:p>
        </p:txBody>
      </p:sp>
    </p:spTree>
    <p:extLst>
      <p:ext uri="{BB962C8B-B14F-4D97-AF65-F5344CB8AC3E}">
        <p14:creationId xmlns:p14="http://schemas.microsoft.com/office/powerpoint/2010/main" val="2512651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4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55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Modern Developments in Microbiology</a:t>
            </a:r>
          </a:p>
        </p:txBody>
      </p:sp>
      <p:sp>
        <p:nvSpPr>
          <p:cNvPr id="69636" name="Rectangle 11"/>
          <p:cNvSpPr>
            <a:spLocks noGrp="1"/>
          </p:cNvSpPr>
          <p:nvPr>
            <p:ph idx="1"/>
          </p:nvPr>
        </p:nvSpPr>
        <p:spPr>
          <a:xfrm>
            <a:off x="284163" y="1389063"/>
            <a:ext cx="8243887" cy="5273675"/>
          </a:xfrm>
        </p:spPr>
        <p:txBody>
          <a:bodyPr>
            <a:normAutofit/>
          </a:bodyPr>
          <a:lstStyle/>
          <a:p>
            <a:pPr eaLnBrk="1" hangingPunct="1"/>
            <a:r>
              <a:rPr lang="en-US" altLang="en-US" b="1" smtClean="0"/>
              <a:t>Bacteriology</a:t>
            </a:r>
            <a:r>
              <a:rPr lang="en-US" altLang="en-US" smtClean="0"/>
              <a:t> – study of bacteria</a:t>
            </a:r>
          </a:p>
          <a:p>
            <a:pPr lvl="1" eaLnBrk="1" hangingPunct="1"/>
            <a:r>
              <a:rPr lang="en-US" altLang="en-US" smtClean="0"/>
              <a:t>in food &amp; environment</a:t>
            </a:r>
          </a:p>
          <a:p>
            <a:pPr eaLnBrk="1" hangingPunct="1"/>
            <a:r>
              <a:rPr lang="en-US" altLang="en-US" b="1" smtClean="0"/>
              <a:t>Mycology</a:t>
            </a:r>
            <a:r>
              <a:rPr lang="en-US" altLang="en-US" smtClean="0"/>
              <a:t> – study of fungi</a:t>
            </a:r>
          </a:p>
          <a:p>
            <a:pPr lvl="1" eaLnBrk="1" hangingPunct="1"/>
            <a:r>
              <a:rPr lang="en-US" altLang="en-US" smtClean="0"/>
              <a:t>medical, agricultural, &amp; ecological</a:t>
            </a:r>
          </a:p>
          <a:p>
            <a:pPr eaLnBrk="1" hangingPunct="1"/>
            <a:r>
              <a:rPr lang="en-US" altLang="en-US" b="1" smtClean="0"/>
              <a:t>Parasitology</a:t>
            </a:r>
            <a:r>
              <a:rPr lang="en-US" altLang="en-US" smtClean="0"/>
              <a:t> – study of protozoa &amp; parasitic worms</a:t>
            </a:r>
          </a:p>
          <a:p>
            <a:pPr lvl="1" eaLnBrk="1" hangingPunct="1"/>
            <a:r>
              <a:rPr lang="en-US" altLang="en-US" smtClean="0"/>
              <a:t>1000s of years old</a:t>
            </a:r>
          </a:p>
          <a:p>
            <a:pPr eaLnBrk="1" hangingPunct="1"/>
            <a:r>
              <a:rPr lang="en-US" altLang="en-US" b="1" smtClean="0"/>
              <a:t>Virology</a:t>
            </a:r>
            <a:r>
              <a:rPr lang="en-US" altLang="en-US" smtClean="0"/>
              <a:t> – study of viruses</a:t>
            </a:r>
          </a:p>
          <a:p>
            <a:pPr lvl="1" eaLnBrk="1" hangingPunct="1"/>
            <a:r>
              <a:rPr lang="en-US" altLang="en-US" smtClean="0"/>
              <a:t>observed using electron microscopes</a:t>
            </a:r>
          </a:p>
          <a:p>
            <a:pPr eaLnBrk="1" hangingPunct="1"/>
            <a:r>
              <a:rPr lang="en-US" altLang="en-US" b="1" smtClean="0"/>
              <a:t>Genomics </a:t>
            </a:r>
            <a:r>
              <a:rPr lang="en-US" altLang="en-US" smtClean="0"/>
              <a:t>– study of genes</a:t>
            </a:r>
          </a:p>
          <a:p>
            <a:pPr lvl="1" eaLnBrk="1" hangingPunct="1"/>
            <a:r>
              <a:rPr lang="en-US" altLang="en-US" smtClean="0"/>
              <a:t>new tools for classifying microorganisms</a:t>
            </a:r>
          </a:p>
        </p:txBody>
      </p:sp>
    </p:spTree>
    <p:extLst>
      <p:ext uri="{BB962C8B-B14F-4D97-AF65-F5344CB8AC3E}">
        <p14:creationId xmlns:p14="http://schemas.microsoft.com/office/powerpoint/2010/main" val="141973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63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36">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96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6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Modern Developments in Microbiology</a:t>
            </a:r>
          </a:p>
        </p:txBody>
      </p:sp>
      <p:sp>
        <p:nvSpPr>
          <p:cNvPr id="52227" name="Rectangle 11"/>
          <p:cNvSpPr>
            <a:spLocks noGrp="1"/>
          </p:cNvSpPr>
          <p:nvPr>
            <p:ph idx="1"/>
          </p:nvPr>
        </p:nvSpPr>
        <p:spPr>
          <a:xfrm>
            <a:off x="184150" y="1447800"/>
            <a:ext cx="5043488" cy="4832350"/>
          </a:xfrm>
        </p:spPr>
        <p:txBody>
          <a:bodyPr>
            <a:normAutofit fontScale="92500" lnSpcReduction="10000"/>
          </a:bodyPr>
          <a:lstStyle/>
          <a:p>
            <a:pPr eaLnBrk="1" fontAlgn="auto" hangingPunct="1">
              <a:spcBef>
                <a:spcPts val="0"/>
              </a:spcBef>
              <a:spcAft>
                <a:spcPts val="0"/>
              </a:spcAft>
              <a:buFont typeface="Wingdings 2"/>
              <a:buChar char=""/>
              <a:defRPr/>
            </a:pPr>
            <a:r>
              <a:rPr lang="en-US" altLang="en-US" b="1" dirty="0" smtClean="0"/>
              <a:t>Immunology</a:t>
            </a:r>
            <a:r>
              <a:rPr lang="en-US" altLang="en-US" dirty="0" smtClean="0"/>
              <a:t> is the study of immunity</a:t>
            </a:r>
          </a:p>
          <a:p>
            <a:pPr marL="640080" lvl="1" eaLnBrk="1" fontAlgn="auto" hangingPunct="1">
              <a:spcAft>
                <a:spcPts val="0"/>
              </a:spcAft>
              <a:defRPr/>
            </a:pPr>
            <a:r>
              <a:rPr lang="en-US" altLang="en-US" dirty="0" smtClean="0"/>
              <a:t>Vaccines and interferons are being investigated to prevent and cure viral diseases</a:t>
            </a:r>
          </a:p>
          <a:p>
            <a:pPr eaLnBrk="1" fontAlgn="auto" hangingPunct="1">
              <a:spcBef>
                <a:spcPts val="0"/>
              </a:spcBef>
              <a:spcAft>
                <a:spcPts val="0"/>
              </a:spcAft>
              <a:buFont typeface="Wingdings 2"/>
              <a:buChar char=""/>
              <a:defRPr/>
            </a:pPr>
            <a:r>
              <a:rPr lang="en-US" altLang="en-US" dirty="0" smtClean="0"/>
              <a:t>The use of immunology to identify some bacteria according to serotypes was proposed by Rebecca Lancefield in 1933</a:t>
            </a:r>
          </a:p>
        </p:txBody>
      </p:sp>
      <p:pic>
        <p:nvPicPr>
          <p:cNvPr id="55300" name="Picture 2"/>
          <p:cNvPicPr>
            <a:picLocks noChangeAspect="1"/>
          </p:cNvPicPr>
          <p:nvPr/>
        </p:nvPicPr>
        <p:blipFill>
          <a:blip r:embed="rId3">
            <a:extLst>
              <a:ext uri="{28A0092B-C50C-407E-A947-70E740481C1C}">
                <a14:useLocalDpi xmlns:a14="http://schemas.microsoft.com/office/drawing/2010/main" val="0"/>
              </a:ext>
            </a:extLst>
          </a:blip>
          <a:srcRect l="71399" t="50688" r="-287" b="3061"/>
          <a:stretch>
            <a:fillRect/>
          </a:stretch>
        </p:blipFill>
        <p:spPr bwMode="auto">
          <a:xfrm>
            <a:off x="5481638" y="1647825"/>
            <a:ext cx="3662362"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41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mtClean="0">
                <a:solidFill>
                  <a:schemeClr val="tx2">
                    <a:tint val="100000"/>
                    <a:shade val="90000"/>
                    <a:satMod val="250000"/>
                    <a:alpha val="100000"/>
                  </a:schemeClr>
                </a:solidFill>
              </a:rPr>
              <a:t>Recombinant DNA Technology</a:t>
            </a:r>
          </a:p>
        </p:txBody>
      </p:sp>
      <p:sp>
        <p:nvSpPr>
          <p:cNvPr id="56323" name="Rectangle 5"/>
          <p:cNvSpPr>
            <a:spLocks noGrp="1"/>
          </p:cNvSpPr>
          <p:nvPr>
            <p:ph idx="1"/>
          </p:nvPr>
        </p:nvSpPr>
        <p:spPr/>
        <p:txBody>
          <a:bodyPr/>
          <a:lstStyle/>
          <a:p>
            <a:pPr eaLnBrk="1" hangingPunct="1"/>
            <a:r>
              <a:rPr lang="en-US" altLang="en-US" b="1" smtClean="0"/>
              <a:t>Microbial genetics</a:t>
            </a:r>
            <a:r>
              <a:rPr lang="en-US" altLang="en-US" smtClean="0"/>
              <a:t>: the study of how microbes inherit traits</a:t>
            </a:r>
          </a:p>
          <a:p>
            <a:pPr eaLnBrk="1" hangingPunct="1"/>
            <a:r>
              <a:rPr lang="en-US" altLang="en-US" b="1" smtClean="0"/>
              <a:t>Recombinant DNA</a:t>
            </a:r>
            <a:r>
              <a:rPr lang="en-US" altLang="en-US" smtClean="0"/>
              <a:t>: DNA made from two different sources</a:t>
            </a:r>
          </a:p>
        </p:txBody>
      </p:sp>
    </p:spTree>
    <p:extLst>
      <p:ext uri="{BB962C8B-B14F-4D97-AF65-F5344CB8AC3E}">
        <p14:creationId xmlns:p14="http://schemas.microsoft.com/office/powerpoint/2010/main" val="1944665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gure_01_08_labeled"/>
          <p:cNvPicPr>
            <a:picLocks noChangeAspect="1" noChangeArrowheads="1"/>
          </p:cNvPicPr>
          <p:nvPr/>
        </p:nvPicPr>
        <p:blipFill>
          <a:blip r:embed="rId3">
            <a:extLst>
              <a:ext uri="{28A0092B-C50C-407E-A947-70E740481C1C}">
                <a14:useLocalDpi xmlns:a14="http://schemas.microsoft.com/office/drawing/2010/main" val="0"/>
              </a:ext>
            </a:extLst>
          </a:blip>
          <a:srcRect l="12007" b="4361"/>
          <a:stretch>
            <a:fillRect/>
          </a:stretch>
        </p:blipFill>
        <p:spPr bwMode="auto">
          <a:xfrm>
            <a:off x="2228850" y="4872038"/>
            <a:ext cx="26876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figure_01_07_labeled"/>
          <p:cNvPicPr>
            <a:picLocks noChangeAspect="1" noChangeArrowheads="1"/>
          </p:cNvPicPr>
          <p:nvPr/>
        </p:nvPicPr>
        <p:blipFill>
          <a:blip r:embed="rId4">
            <a:extLst>
              <a:ext uri="{28A0092B-C50C-407E-A947-70E740481C1C}">
                <a14:useLocalDpi xmlns:a14="http://schemas.microsoft.com/office/drawing/2010/main" val="0"/>
              </a:ext>
            </a:extLst>
          </a:blip>
          <a:srcRect b="2759"/>
          <a:stretch>
            <a:fillRect/>
          </a:stretch>
        </p:blipFill>
        <p:spPr bwMode="auto">
          <a:xfrm>
            <a:off x="6477000" y="1752600"/>
            <a:ext cx="266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Normal Microbiota</a:t>
            </a:r>
          </a:p>
        </p:txBody>
      </p:sp>
      <p:sp>
        <p:nvSpPr>
          <p:cNvPr id="84995" name="Rectangle 5"/>
          <p:cNvSpPr>
            <a:spLocks noGrp="1"/>
          </p:cNvSpPr>
          <p:nvPr>
            <p:ph idx="1"/>
          </p:nvPr>
        </p:nvSpPr>
        <p:spPr>
          <a:xfrm>
            <a:off x="244475" y="1411288"/>
            <a:ext cx="8535988" cy="5867400"/>
          </a:xfrm>
        </p:spPr>
        <p:txBody>
          <a:bodyPr/>
          <a:lstStyle/>
          <a:p>
            <a:pPr eaLnBrk="1" hangingPunct="1"/>
            <a:r>
              <a:rPr lang="en-US" altLang="en-US" sz="2400" b="1" smtClean="0"/>
              <a:t>Normal microbiota </a:t>
            </a:r>
            <a:r>
              <a:rPr lang="en-US" altLang="en-US" sz="2400" smtClean="0"/>
              <a:t>– microbes normally</a:t>
            </a:r>
          </a:p>
          <a:p>
            <a:pPr eaLnBrk="1" hangingPunct="1">
              <a:buFont typeface="Wingdings" pitchFamily="2" charset="2"/>
              <a:buNone/>
            </a:pPr>
            <a:r>
              <a:rPr lang="en-US" altLang="en-US" sz="2400" smtClean="0"/>
              <a:t>	 present in &amp; on human body</a:t>
            </a:r>
          </a:p>
          <a:p>
            <a:pPr lvl="1" eaLnBrk="1" hangingPunct="1"/>
            <a:r>
              <a:rPr lang="en-US" altLang="en-US" smtClean="0"/>
              <a:t>prevent growth of pathogens</a:t>
            </a:r>
          </a:p>
          <a:p>
            <a:pPr lvl="1" eaLnBrk="1" hangingPunct="1"/>
            <a:r>
              <a:rPr lang="en-US" altLang="en-US" smtClean="0"/>
              <a:t>produce K &amp; B vitamins</a:t>
            </a:r>
          </a:p>
          <a:p>
            <a:pPr eaLnBrk="1" hangingPunct="1"/>
            <a:r>
              <a:rPr lang="en-US" altLang="en-US" sz="2400" b="1" smtClean="0"/>
              <a:t>Biofilms</a:t>
            </a:r>
            <a:r>
              <a:rPr lang="en-US" altLang="en-US" sz="2400" smtClean="0"/>
              <a:t> – microbes attach to each other</a:t>
            </a:r>
          </a:p>
          <a:p>
            <a:pPr eaLnBrk="1" hangingPunct="1">
              <a:buFont typeface="Wingdings" pitchFamily="2" charset="2"/>
              <a:buNone/>
            </a:pPr>
            <a:r>
              <a:rPr lang="en-US" altLang="en-US" sz="2400" smtClean="0"/>
              <a:t>	&amp; solid surfaces, grow into masses</a:t>
            </a:r>
          </a:p>
          <a:p>
            <a:pPr lvl="1" eaLnBrk="1" hangingPunct="1"/>
            <a:r>
              <a:rPr lang="en-US" altLang="en-US" smtClean="0"/>
              <a:t>on rocks, pipes, teeth, medical implants</a:t>
            </a:r>
          </a:p>
          <a:p>
            <a:pPr lvl="1" eaLnBrk="1" hangingPunct="1"/>
            <a:r>
              <a:rPr lang="en-US" altLang="en-US" smtClean="0"/>
              <a:t>physically protected against antibiotics</a:t>
            </a:r>
          </a:p>
        </p:txBody>
      </p:sp>
    </p:spTree>
    <p:extLst>
      <p:ext uri="{BB962C8B-B14F-4D97-AF65-F5344CB8AC3E}">
        <p14:creationId xmlns:p14="http://schemas.microsoft.com/office/powerpoint/2010/main" val="479155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Emerging Infectious Diseases</a:t>
            </a:r>
          </a:p>
        </p:txBody>
      </p:sp>
      <p:sp>
        <p:nvSpPr>
          <p:cNvPr id="88067" name="Rectangle 5"/>
          <p:cNvSpPr>
            <a:spLocks noGrp="1"/>
          </p:cNvSpPr>
          <p:nvPr>
            <p:ph idx="1"/>
          </p:nvPr>
        </p:nvSpPr>
        <p:spPr>
          <a:xfrm>
            <a:off x="0" y="1423988"/>
            <a:ext cx="8683625" cy="5210175"/>
          </a:xfrm>
        </p:spPr>
        <p:txBody>
          <a:bodyPr/>
          <a:lstStyle/>
          <a:p>
            <a:pPr eaLnBrk="1" hangingPunct="1"/>
            <a:r>
              <a:rPr lang="en-US" altLang="en-US" b="1" smtClean="0"/>
              <a:t>Disease</a:t>
            </a:r>
            <a:r>
              <a:rPr lang="en-US" altLang="en-US" smtClean="0"/>
              <a:t> – when a pathogen overcomes the host’s resistance</a:t>
            </a:r>
          </a:p>
          <a:p>
            <a:pPr eaLnBrk="1" hangingPunct="1"/>
            <a:r>
              <a:rPr lang="en-US" altLang="en-US" b="1" smtClean="0"/>
              <a:t>Emerging infectious diseases</a:t>
            </a:r>
            <a:r>
              <a:rPr lang="en-US" altLang="en-US" smtClean="0"/>
              <a:t> (</a:t>
            </a:r>
            <a:r>
              <a:rPr lang="en-US" altLang="en-US" b="1" smtClean="0"/>
              <a:t>EIDs</a:t>
            </a:r>
            <a:r>
              <a:rPr lang="en-US" altLang="en-US" smtClean="0"/>
              <a:t>) – new diseases &amp; diseases increasing in incidence</a:t>
            </a:r>
          </a:p>
          <a:p>
            <a:pPr eaLnBrk="1" hangingPunct="1"/>
            <a:r>
              <a:rPr lang="en-US" altLang="en-US" smtClean="0"/>
              <a:t>EIDs due to:</a:t>
            </a:r>
          </a:p>
          <a:p>
            <a:pPr lvl="1" eaLnBrk="1" hangingPunct="1"/>
            <a:r>
              <a:rPr lang="en-US" altLang="en-US" sz="2800" smtClean="0"/>
              <a:t>evolutionary changes in existing organisms</a:t>
            </a:r>
          </a:p>
          <a:p>
            <a:pPr lvl="1" eaLnBrk="1" hangingPunct="1"/>
            <a:r>
              <a:rPr lang="en-US" altLang="en-US" sz="2800" smtClean="0"/>
              <a:t>spread of diseases by modern transportation</a:t>
            </a:r>
          </a:p>
          <a:p>
            <a:pPr lvl="1" eaLnBrk="1" hangingPunct="1"/>
            <a:r>
              <a:rPr lang="en-US" altLang="en-US" sz="2800" smtClean="0"/>
              <a:t>exposure to diseases from ecologically disturbed areas\</a:t>
            </a:r>
          </a:p>
        </p:txBody>
      </p:sp>
    </p:spTree>
    <p:extLst>
      <p:ext uri="{BB962C8B-B14F-4D97-AF65-F5344CB8AC3E}">
        <p14:creationId xmlns:p14="http://schemas.microsoft.com/office/powerpoint/2010/main" val="46629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p:cNvSpPr>
          <p:nvPr>
            <p:ph type="title"/>
          </p:nvPr>
        </p:nvSpPr>
        <p:spPr>
          <a:xfrm>
            <a:off x="286068" y="182880"/>
            <a:ext cx="8229600" cy="655320"/>
          </a:xfrm>
        </p:spPr>
        <p:txBody>
          <a:bodyPr>
            <a:normAutofit fontScale="90000"/>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rPr>
              <a:t>Microbes in Our Lives</a:t>
            </a:r>
          </a:p>
        </p:txBody>
      </p:sp>
      <p:sp>
        <p:nvSpPr>
          <p:cNvPr id="30723" name="Rectangle 5"/>
          <p:cNvSpPr>
            <a:spLocks noGrp="1"/>
          </p:cNvSpPr>
          <p:nvPr>
            <p:ph idx="1"/>
          </p:nvPr>
        </p:nvSpPr>
        <p:spPr>
          <a:xfrm>
            <a:off x="104775" y="852488"/>
            <a:ext cx="4284663" cy="5019675"/>
          </a:xfrm>
        </p:spPr>
        <p:txBody>
          <a:bodyPr/>
          <a:lstStyle/>
          <a:p>
            <a:pPr algn="just" eaLnBrk="1" hangingPunct="1"/>
            <a:r>
              <a:rPr lang="en-US" altLang="en-US" b="1" smtClean="0"/>
              <a:t>Microorganisms:</a:t>
            </a:r>
            <a:r>
              <a:rPr lang="en-US" altLang="en-US" smtClean="0"/>
              <a:t> organisms that are too small to be seen by the unaided eye</a:t>
            </a:r>
          </a:p>
          <a:p>
            <a:pPr lvl="1" eaLnBrk="1" hangingPunct="1">
              <a:buFont typeface="Symbol" pitchFamily="18" charset="2"/>
              <a:buChar char=""/>
            </a:pPr>
            <a:r>
              <a:rPr lang="en-US" altLang="en-US" smtClean="0"/>
              <a:t>bacteria</a:t>
            </a:r>
          </a:p>
          <a:p>
            <a:pPr lvl="1" eaLnBrk="1" hangingPunct="1">
              <a:buFont typeface="Symbol" pitchFamily="18" charset="2"/>
              <a:buChar char=""/>
            </a:pPr>
            <a:r>
              <a:rPr lang="en-US" altLang="en-US" smtClean="0"/>
              <a:t>fungi (yeasts, molds)</a:t>
            </a:r>
          </a:p>
          <a:p>
            <a:pPr lvl="1" eaLnBrk="1" hangingPunct="1">
              <a:buFont typeface="Symbol" pitchFamily="18" charset="2"/>
              <a:buChar char=""/>
            </a:pPr>
            <a:r>
              <a:rPr lang="en-US" altLang="en-US" smtClean="0"/>
              <a:t>protozoa</a:t>
            </a:r>
          </a:p>
          <a:p>
            <a:pPr lvl="1" eaLnBrk="1" hangingPunct="1">
              <a:buFont typeface="Symbol" pitchFamily="18" charset="2"/>
              <a:buChar char=""/>
            </a:pPr>
            <a:r>
              <a:rPr lang="en-US" altLang="en-US" smtClean="0"/>
              <a:t>algae</a:t>
            </a:r>
          </a:p>
          <a:p>
            <a:pPr lvl="1" eaLnBrk="1" hangingPunct="1">
              <a:buFont typeface="Symbol" pitchFamily="18" charset="2"/>
              <a:buChar char=""/>
            </a:pPr>
            <a:r>
              <a:rPr lang="en-US" altLang="en-US" smtClean="0"/>
              <a:t>viruses</a:t>
            </a:r>
          </a:p>
        </p:txBody>
      </p:sp>
      <p:pic>
        <p:nvPicPr>
          <p:cNvPr id="30724" name="Picture Placeholder 1" descr="OSC_Microbio_03_00_splash.jpg"/>
          <p:cNvPicPr>
            <a:picLocks noChangeAspect="1"/>
          </p:cNvPicPr>
          <p:nvPr/>
        </p:nvPicPr>
        <p:blipFill>
          <a:blip r:embed="rId3">
            <a:extLst>
              <a:ext uri="{28A0092B-C50C-407E-A947-70E740481C1C}">
                <a14:useLocalDpi xmlns:a14="http://schemas.microsoft.com/office/drawing/2010/main" val="0"/>
              </a:ext>
            </a:extLst>
          </a:blip>
          <a:srcRect l="-2902" r="-2902"/>
          <a:stretch>
            <a:fillRect/>
          </a:stretch>
        </p:blipFill>
        <p:spPr bwMode="auto">
          <a:xfrm>
            <a:off x="2498725" y="3840163"/>
            <a:ext cx="626268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4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title"/>
          </p:nvPr>
        </p:nvSpPr>
        <p:spPr>
          <a:xfrm>
            <a:off x="0" y="348615"/>
            <a:ext cx="8683625" cy="914400"/>
          </a:xfrm>
        </p:spPr>
        <p:txBody>
          <a:bodyPr>
            <a:normAutofit fontScale="90000"/>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rPr>
              <a:t>Microbes in Our Lives: effects &amp; uses</a:t>
            </a:r>
          </a:p>
        </p:txBody>
      </p:sp>
      <p:sp>
        <p:nvSpPr>
          <p:cNvPr id="31747" name="Rectangle 5"/>
          <p:cNvSpPr>
            <a:spLocks noGrp="1"/>
          </p:cNvSpPr>
          <p:nvPr>
            <p:ph idx="1"/>
          </p:nvPr>
        </p:nvSpPr>
        <p:spPr>
          <a:xfrm>
            <a:off x="185738" y="1401763"/>
            <a:ext cx="8683625" cy="5037137"/>
          </a:xfrm>
        </p:spPr>
        <p:txBody>
          <a:bodyPr/>
          <a:lstStyle/>
          <a:p>
            <a:pPr eaLnBrk="1" hangingPunct="1">
              <a:buFont typeface="Symbol" pitchFamily="18" charset="2"/>
              <a:buChar char=""/>
            </a:pPr>
            <a:r>
              <a:rPr lang="en-US" altLang="en-US" sz="2400" smtClean="0"/>
              <a:t>Infection and food spoilage</a:t>
            </a:r>
          </a:p>
          <a:p>
            <a:pPr eaLnBrk="1" hangingPunct="1">
              <a:buFont typeface="Symbol" pitchFamily="18" charset="2"/>
              <a:buChar char=""/>
            </a:pPr>
            <a:r>
              <a:rPr lang="en-US" altLang="en-US" sz="2400" smtClean="0"/>
              <a:t>Are producers in the ecosystem by photosynthesis</a:t>
            </a:r>
          </a:p>
          <a:p>
            <a:pPr eaLnBrk="1" hangingPunct="1">
              <a:buFont typeface="Symbol" pitchFamily="18" charset="2"/>
              <a:buChar char=""/>
            </a:pPr>
            <a:r>
              <a:rPr lang="en-US" altLang="en-US" sz="2400" smtClean="0"/>
              <a:t>Decompose organic waste</a:t>
            </a:r>
          </a:p>
          <a:p>
            <a:pPr eaLnBrk="1" hangingPunct="1">
              <a:buFont typeface="Symbol" pitchFamily="18" charset="2"/>
              <a:buChar char=""/>
            </a:pPr>
            <a:r>
              <a:rPr lang="en-US" altLang="en-US" sz="2400" smtClean="0"/>
              <a:t>Produce industrial chemicals </a:t>
            </a:r>
          </a:p>
          <a:p>
            <a:pPr lvl="1" eaLnBrk="1" hangingPunct="1">
              <a:buFont typeface="Symbol" pitchFamily="18" charset="2"/>
              <a:buChar char=""/>
            </a:pPr>
            <a:r>
              <a:rPr lang="en-US" altLang="en-US" smtClean="0"/>
              <a:t>Ethanol and acetone</a:t>
            </a:r>
          </a:p>
          <a:p>
            <a:pPr eaLnBrk="1" hangingPunct="1">
              <a:buFont typeface="Symbol" pitchFamily="18" charset="2"/>
              <a:buChar char=""/>
            </a:pPr>
            <a:r>
              <a:rPr lang="en-US" altLang="en-US" sz="2400" smtClean="0"/>
              <a:t>Synthesize vitamins, acids, enzymes</a:t>
            </a:r>
          </a:p>
          <a:p>
            <a:pPr eaLnBrk="1" hangingPunct="1">
              <a:buFont typeface="Symbol" pitchFamily="18" charset="2"/>
              <a:buChar char=""/>
            </a:pPr>
            <a:r>
              <a:rPr lang="en-US" altLang="en-US" sz="2400" smtClean="0"/>
              <a:t>Produce fermented foods such as vinegar, cheese, yogurt and bread</a:t>
            </a:r>
          </a:p>
          <a:p>
            <a:pPr eaLnBrk="1" hangingPunct="1">
              <a:buFont typeface="Symbol" pitchFamily="18" charset="2"/>
              <a:buChar char=""/>
            </a:pPr>
            <a:r>
              <a:rPr lang="en-US" altLang="en-US" sz="2400" smtClean="0"/>
              <a:t>Produce products used in manufacturing </a:t>
            </a:r>
            <a:br>
              <a:rPr lang="en-US" altLang="en-US" sz="2400" smtClean="0"/>
            </a:br>
            <a:r>
              <a:rPr lang="en-US" altLang="en-US" sz="2400" smtClean="0"/>
              <a:t>(e.g., cellulase) and disease treatment (e.g., insulin, Drugs)</a:t>
            </a:r>
          </a:p>
        </p:txBody>
      </p:sp>
      <p:pic>
        <p:nvPicPr>
          <p:cNvPr id="2" name="A3ED1153.wav">
            <a:hlinkClick r:id="" action="ppaction://media"/>
          </p:cNvPr>
          <p:cNvPicPr>
            <a:picLocks noChangeAspect="1"/>
          </p:cNvPicPr>
          <p:nvPr>
            <a:wavAudioFile r:embed="rId1" name="A3ED95B6.wav"/>
          </p:nvPr>
        </p:nvPicPr>
        <p:blipFill>
          <a:blip r:embed="rId4">
            <a:extLst>
              <a:ext uri="{28A0092B-C50C-407E-A947-70E740481C1C}">
                <a14:useLocalDpi xmlns:a14="http://schemas.microsoft.com/office/drawing/2010/main" val="0"/>
              </a:ext>
            </a:extLst>
          </a:blip>
          <a:srcRect/>
          <a:stretch>
            <a:fillRect/>
          </a:stretch>
        </p:blipFill>
        <p:spPr bwMode="auto">
          <a:xfrm>
            <a:off x="4572000" y="563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882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8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Microbes in Our Lives</a:t>
            </a:r>
          </a:p>
        </p:txBody>
      </p:sp>
      <p:sp>
        <p:nvSpPr>
          <p:cNvPr id="32771" name="Content Placeholder 2"/>
          <p:cNvSpPr>
            <a:spLocks noGrp="1"/>
          </p:cNvSpPr>
          <p:nvPr>
            <p:ph idx="1"/>
          </p:nvPr>
        </p:nvSpPr>
        <p:spPr>
          <a:xfrm>
            <a:off x="157163" y="1325563"/>
            <a:ext cx="8683625" cy="4695825"/>
          </a:xfrm>
        </p:spPr>
        <p:txBody>
          <a:bodyPr/>
          <a:lstStyle/>
          <a:p>
            <a:pPr eaLnBrk="1" hangingPunct="1"/>
            <a:r>
              <a:rPr lang="en-US" altLang="en-US" b="1" smtClean="0"/>
              <a:t>Pathogenic</a:t>
            </a:r>
            <a:r>
              <a:rPr lang="en-US" altLang="en-US" smtClean="0"/>
              <a:t> microbes</a:t>
            </a:r>
          </a:p>
          <a:p>
            <a:pPr lvl="1" eaLnBrk="1" hangingPunct="1"/>
            <a:r>
              <a:rPr lang="en-US" altLang="en-US" smtClean="0"/>
              <a:t>disease-causing</a:t>
            </a:r>
          </a:p>
          <a:p>
            <a:pPr lvl="1" eaLnBrk="1" hangingPunct="1"/>
            <a:r>
              <a:rPr lang="en-US" altLang="en-US" smtClean="0"/>
              <a:t>knowledge essential for all health workers</a:t>
            </a:r>
          </a:p>
          <a:p>
            <a:pPr eaLnBrk="1" hangingPunct="1"/>
            <a:r>
              <a:rPr lang="en-US" altLang="en-US" smtClean="0"/>
              <a:t>Aseptic techniques</a:t>
            </a:r>
          </a:p>
          <a:p>
            <a:pPr lvl="1" eaLnBrk="1" hangingPunct="1"/>
            <a:r>
              <a:rPr lang="en-US" altLang="en-US" smtClean="0"/>
              <a:t>prevent contamination in medicine &amp; laboratories</a:t>
            </a:r>
          </a:p>
          <a:p>
            <a:pPr eaLnBrk="1" hangingPunct="1"/>
            <a:endParaRPr lang="en-US" altLang="en-US" smtClean="0"/>
          </a:p>
        </p:txBody>
      </p:sp>
      <p:pic>
        <p:nvPicPr>
          <p:cNvPr id="2" name="6C671169.wav">
            <a:hlinkClick r:id="" action="ppaction://media"/>
          </p:cNvPr>
          <p:cNvPicPr>
            <a:picLocks noChangeAspect="1"/>
          </p:cNvPicPr>
          <p:nvPr>
            <a:wavAudioFile r:embed="rId1" name="6C678B93.wav"/>
          </p:nvPr>
        </p:nvPicPr>
        <p:blipFill>
          <a:blip r:embed="rId4">
            <a:extLst>
              <a:ext uri="{28A0092B-C50C-407E-A947-70E740481C1C}">
                <a14:useLocalDpi xmlns:a14="http://schemas.microsoft.com/office/drawing/2010/main" val="0"/>
              </a:ext>
            </a:extLst>
          </a:blip>
          <a:srcRect/>
          <a:stretch>
            <a:fillRect/>
          </a:stretch>
        </p:blipFill>
        <p:spPr bwMode="auto">
          <a:xfrm>
            <a:off x="7467600" y="48879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Placeholder 1" descr="OSC_Microbio_01_01_Petri.jpg"/>
          <p:cNvPicPr>
            <a:picLocks noChangeAspect="1"/>
          </p:cNvPicPr>
          <p:nvPr/>
        </p:nvPicPr>
        <p:blipFill>
          <a:blip r:embed="rId5">
            <a:extLst>
              <a:ext uri="{28A0092B-C50C-407E-A947-70E740481C1C}">
                <a14:useLocalDpi xmlns:a14="http://schemas.microsoft.com/office/drawing/2010/main" val="0"/>
              </a:ext>
            </a:extLst>
          </a:blip>
          <a:srcRect l="-2251" r="-2251"/>
          <a:stretch>
            <a:fillRect/>
          </a:stretch>
        </p:blipFill>
        <p:spPr bwMode="auto">
          <a:xfrm>
            <a:off x="701675" y="3870325"/>
            <a:ext cx="60960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244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7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Classifying Life</a:t>
            </a:r>
          </a:p>
        </p:txBody>
      </p:sp>
      <p:sp>
        <p:nvSpPr>
          <p:cNvPr id="3" name="Content Placeholder 2"/>
          <p:cNvSpPr>
            <a:spLocks noGrp="1"/>
          </p:cNvSpPr>
          <p:nvPr>
            <p:ph idx="1"/>
          </p:nvPr>
        </p:nvSpPr>
        <p:spPr>
          <a:xfrm>
            <a:off x="109538" y="1889125"/>
            <a:ext cx="8683625" cy="4060825"/>
          </a:xfrm>
        </p:spPr>
        <p:txBody>
          <a:bodyPr>
            <a:normAutofit/>
          </a:bodyPr>
          <a:lstStyle/>
          <a:p>
            <a:pPr eaLnBrk="1" fontAlgn="auto" hangingPunct="1">
              <a:spcBef>
                <a:spcPts val="0"/>
              </a:spcBef>
              <a:spcAft>
                <a:spcPts val="0"/>
              </a:spcAft>
              <a:buFont typeface="Wingdings 2"/>
              <a:buChar char=""/>
              <a:defRPr/>
            </a:pPr>
            <a:r>
              <a:rPr lang="en-US" sz="2200" dirty="0" smtClean="0"/>
              <a:t>Why do biologists Classify Organisms?</a:t>
            </a:r>
          </a:p>
          <a:p>
            <a:pPr marL="640080" lvl="1" eaLnBrk="1" fontAlgn="auto" hangingPunct="1">
              <a:spcAft>
                <a:spcPts val="0"/>
              </a:spcAft>
              <a:defRPr/>
            </a:pPr>
            <a:r>
              <a:rPr lang="en-US" sz="2200" dirty="0" smtClean="0"/>
              <a:t>More than 1 million kinds of organisms on Earth</a:t>
            </a:r>
          </a:p>
          <a:p>
            <a:pPr marL="640080" lvl="1" eaLnBrk="1" fontAlgn="auto" hangingPunct="1">
              <a:spcAft>
                <a:spcPts val="0"/>
              </a:spcAft>
              <a:defRPr/>
            </a:pPr>
            <a:r>
              <a:rPr lang="en-US" sz="2200" dirty="0" smtClean="0"/>
              <a:t>Grouping organisms makes studying them easier</a:t>
            </a:r>
          </a:p>
          <a:p>
            <a:pPr marL="640080" lvl="1" eaLnBrk="1" fontAlgn="auto" hangingPunct="1">
              <a:spcAft>
                <a:spcPts val="0"/>
              </a:spcAft>
              <a:defRPr/>
            </a:pPr>
            <a:r>
              <a:rPr lang="en-US" sz="2200" dirty="0" smtClean="0"/>
              <a:t>Classification – grouping of organisms based on similarities </a:t>
            </a:r>
          </a:p>
          <a:p>
            <a:pPr marL="640080" lvl="1" eaLnBrk="1" fontAlgn="auto" hangingPunct="1">
              <a:spcAft>
                <a:spcPts val="0"/>
              </a:spcAft>
              <a:defRPr/>
            </a:pPr>
            <a:r>
              <a:rPr lang="en-US" sz="2200" dirty="0" smtClean="0"/>
              <a:t>Taxonomy (</a:t>
            </a:r>
            <a:r>
              <a:rPr lang="en-US" sz="2200" i="1" dirty="0" smtClean="0"/>
              <a:t>Taxis</a:t>
            </a:r>
            <a:r>
              <a:rPr lang="en-US" sz="2200" dirty="0" smtClean="0"/>
              <a:t> = "arrangement“) science of classification of organisms</a:t>
            </a:r>
          </a:p>
          <a:p>
            <a:pPr marL="640080" lvl="1" eaLnBrk="1" fontAlgn="auto" hangingPunct="1">
              <a:spcAft>
                <a:spcPts val="0"/>
              </a:spcAft>
              <a:defRPr/>
            </a:pPr>
            <a:endParaRPr lang="en-US" dirty="0" smtClean="0"/>
          </a:p>
          <a:p>
            <a:pPr marL="457200" lvl="1" indent="0" eaLnBrk="1" fontAlgn="auto" hangingPunct="1">
              <a:spcAft>
                <a:spcPts val="0"/>
              </a:spcAft>
              <a:buFontTx/>
              <a:buNone/>
              <a:defRPr/>
            </a:pPr>
            <a:endParaRPr lang="en-US" dirty="0" smtClean="0"/>
          </a:p>
          <a:p>
            <a:pPr marL="914400" lvl="1" indent="-457200" eaLnBrk="1" fontAlgn="auto" hangingPunct="1">
              <a:spcAft>
                <a:spcPts val="0"/>
              </a:spcAft>
              <a:buFont typeface="+mj-lt"/>
              <a:buAutoNum type="arabicPeriod"/>
              <a:defRPr/>
            </a:pPr>
            <a:endParaRPr lang="en-US" dirty="0" smtClean="0"/>
          </a:p>
        </p:txBody>
      </p:sp>
    </p:spTree>
    <p:extLst>
      <p:ext uri="{BB962C8B-B14F-4D97-AF65-F5344CB8AC3E}">
        <p14:creationId xmlns:p14="http://schemas.microsoft.com/office/powerpoint/2010/main" val="169122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dirty="0" smtClean="0">
                <a:solidFill>
                  <a:schemeClr val="tx2">
                    <a:tint val="100000"/>
                    <a:shade val="90000"/>
                    <a:satMod val="250000"/>
                    <a:alpha val="100000"/>
                  </a:schemeClr>
                </a:solidFill>
              </a:rPr>
              <a:t>Characteristics of Life</a:t>
            </a:r>
            <a:endParaRPr lang="en-US" dirty="0">
              <a:solidFill>
                <a:schemeClr val="tx2">
                  <a:tint val="100000"/>
                  <a:shade val="90000"/>
                  <a:satMod val="250000"/>
                  <a:alpha val="100000"/>
                </a:schemeClr>
              </a:solidFill>
            </a:endParaRPr>
          </a:p>
        </p:txBody>
      </p:sp>
      <p:sp>
        <p:nvSpPr>
          <p:cNvPr id="34819" name="Content Placeholder 2"/>
          <p:cNvSpPr>
            <a:spLocks noGrp="1"/>
          </p:cNvSpPr>
          <p:nvPr>
            <p:ph idx="1"/>
          </p:nvPr>
        </p:nvSpPr>
        <p:spPr/>
        <p:txBody>
          <a:bodyPr/>
          <a:lstStyle/>
          <a:p>
            <a:pPr eaLnBrk="1" hangingPunct="1">
              <a:buFont typeface="Wingdings" pitchFamily="2" charset="2"/>
              <a:buNone/>
            </a:pPr>
            <a:r>
              <a:rPr lang="en-US" altLang="en-US" sz="2200" smtClean="0"/>
              <a:t>6 Characteristics of life:</a:t>
            </a:r>
          </a:p>
          <a:p>
            <a:pPr marL="914400" lvl="1" indent="-457200" eaLnBrk="1" hangingPunct="1">
              <a:buFont typeface="Rockwell" pitchFamily="18" charset="0"/>
              <a:buAutoNum type="arabicPeriod"/>
            </a:pPr>
            <a:r>
              <a:rPr lang="en-US" altLang="en-US" sz="2200" smtClean="0"/>
              <a:t>Cellular Organization</a:t>
            </a:r>
          </a:p>
          <a:p>
            <a:pPr marL="914400" lvl="1" indent="-457200" eaLnBrk="1" hangingPunct="1">
              <a:buFont typeface="Rockwell" pitchFamily="18" charset="0"/>
              <a:buAutoNum type="arabicPeriod"/>
            </a:pPr>
            <a:r>
              <a:rPr lang="en-US" altLang="en-US" sz="2200" smtClean="0"/>
              <a:t>Chemicals of life (carbohydrates, lipids, nucleic acids, proteins, water)</a:t>
            </a:r>
          </a:p>
          <a:p>
            <a:pPr marL="914400" lvl="1" indent="-457200" eaLnBrk="1" hangingPunct="1">
              <a:buFont typeface="Rockwell" pitchFamily="18" charset="0"/>
              <a:buAutoNum type="arabicPeriod"/>
            </a:pPr>
            <a:r>
              <a:rPr lang="en-US" altLang="en-US" sz="2200" smtClean="0"/>
              <a:t>Energy Use</a:t>
            </a:r>
          </a:p>
          <a:p>
            <a:pPr marL="914400" lvl="1" indent="-457200" eaLnBrk="1" hangingPunct="1">
              <a:buFont typeface="Rockwell" pitchFamily="18" charset="0"/>
              <a:buAutoNum type="arabicPeriod"/>
            </a:pPr>
            <a:r>
              <a:rPr lang="en-US" altLang="en-US" sz="2200" smtClean="0"/>
              <a:t>Response to surroundings</a:t>
            </a:r>
          </a:p>
          <a:p>
            <a:pPr marL="914400" lvl="1" indent="-457200" eaLnBrk="1" hangingPunct="1">
              <a:buFont typeface="Rockwell" pitchFamily="18" charset="0"/>
              <a:buAutoNum type="arabicPeriod"/>
            </a:pPr>
            <a:r>
              <a:rPr lang="en-US" altLang="en-US" sz="2200" smtClean="0"/>
              <a:t>Reproduction</a:t>
            </a:r>
          </a:p>
          <a:p>
            <a:pPr marL="914400" lvl="1" indent="-457200" eaLnBrk="1" hangingPunct="1">
              <a:buFont typeface="Rockwell" pitchFamily="18" charset="0"/>
              <a:buAutoNum type="arabicPeriod"/>
            </a:pPr>
            <a:r>
              <a:rPr lang="en-US" altLang="en-US" sz="2200" smtClean="0"/>
              <a:t>Growth and Development</a:t>
            </a:r>
          </a:p>
          <a:p>
            <a:pPr eaLnBrk="1" hangingPunct="1"/>
            <a:endParaRPr lang="en-US" altLang="en-US" smtClean="0"/>
          </a:p>
        </p:txBody>
      </p:sp>
      <p:pic>
        <p:nvPicPr>
          <p:cNvPr id="3" name="B01C1184.wav">
            <a:hlinkClick r:id="" action="ppaction://media"/>
          </p:cNvPr>
          <p:cNvPicPr>
            <a:picLocks noChangeAspect="1"/>
          </p:cNvPicPr>
          <p:nvPr>
            <a:wavAudioFile r:embed="rId1" name="B01C6F22.wav"/>
          </p:nvPr>
        </p:nvPicPr>
        <p:blipFill>
          <a:blip r:embed="rId4">
            <a:extLst>
              <a:ext uri="{28A0092B-C50C-407E-A947-70E740481C1C}">
                <a14:useLocalDpi xmlns:a14="http://schemas.microsoft.com/office/drawing/2010/main" val="0"/>
              </a:ext>
            </a:extLst>
          </a:blip>
          <a:srcRect/>
          <a:stretch>
            <a:fillRect/>
          </a:stretch>
        </p:blipFill>
        <p:spPr bwMode="auto">
          <a:xfrm>
            <a:off x="6918325" y="48926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770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93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sz="3500" dirty="0" smtClean="0">
                <a:solidFill>
                  <a:schemeClr val="tx2">
                    <a:tint val="100000"/>
                    <a:shade val="90000"/>
                    <a:satMod val="250000"/>
                    <a:alpha val="100000"/>
                  </a:schemeClr>
                </a:solidFill>
              </a:rPr>
              <a:t>Naming and Classifying Microorganisms</a:t>
            </a:r>
          </a:p>
        </p:txBody>
      </p:sp>
      <p:sp>
        <p:nvSpPr>
          <p:cNvPr id="26627" name="Rectangle 5"/>
          <p:cNvSpPr>
            <a:spLocks noGrp="1"/>
          </p:cNvSpPr>
          <p:nvPr>
            <p:ph idx="1"/>
          </p:nvPr>
        </p:nvSpPr>
        <p:spPr>
          <a:xfrm>
            <a:off x="227013" y="1455738"/>
            <a:ext cx="8916987" cy="4984750"/>
          </a:xfrm>
        </p:spPr>
        <p:txBody>
          <a:bodyPr>
            <a:normAutofit/>
          </a:bodyPr>
          <a:lstStyle/>
          <a:p>
            <a:pPr eaLnBrk="1" hangingPunct="1"/>
            <a:r>
              <a:rPr lang="en-US" altLang="en-US" sz="2400" smtClean="0"/>
              <a:t>Scientific names</a:t>
            </a:r>
          </a:p>
          <a:p>
            <a:pPr lvl="1" eaLnBrk="1" hangingPunct="1"/>
            <a:r>
              <a:rPr lang="en-US" altLang="en-US" smtClean="0"/>
              <a:t>Carolus Linnaeus, 1735</a:t>
            </a:r>
          </a:p>
          <a:p>
            <a:pPr lvl="1" eaLnBrk="1" hangingPunct="1"/>
            <a:r>
              <a:rPr lang="en-US" altLang="en-US" smtClean="0"/>
              <a:t>“Latinized” &amp; used worldwide</a:t>
            </a:r>
          </a:p>
          <a:p>
            <a:pPr lvl="1" eaLnBrk="1" hangingPunct="1"/>
            <a:r>
              <a:rPr lang="en-US" altLang="en-US" b="1" i="1" smtClean="0"/>
              <a:t>Genus</a:t>
            </a:r>
            <a:r>
              <a:rPr lang="en-US" altLang="en-US" smtClean="0"/>
              <a:t> &amp; </a:t>
            </a:r>
            <a:r>
              <a:rPr lang="en-US" altLang="en-US" b="1" i="1" smtClean="0"/>
              <a:t>species</a:t>
            </a:r>
            <a:r>
              <a:rPr lang="en-US" altLang="en-US" smtClean="0"/>
              <a:t> (</a:t>
            </a:r>
            <a:r>
              <a:rPr lang="en-US" altLang="en-US" b="1" i="1" smtClean="0"/>
              <a:t>specific</a:t>
            </a:r>
            <a:r>
              <a:rPr lang="en-US" altLang="en-US" b="1" smtClean="0"/>
              <a:t> epithet)</a:t>
            </a:r>
          </a:p>
          <a:p>
            <a:pPr lvl="2" eaLnBrk="1" hangingPunct="1"/>
            <a:r>
              <a:rPr lang="en-US" altLang="en-US" smtClean="0"/>
              <a:t>genus abbreviated after first use</a:t>
            </a:r>
          </a:p>
          <a:p>
            <a:pPr lvl="1" eaLnBrk="1" hangingPunct="1"/>
            <a:r>
              <a:rPr lang="en-US" altLang="en-US" smtClean="0"/>
              <a:t>Descriptive or honor scientist</a:t>
            </a:r>
          </a:p>
          <a:p>
            <a:pPr lvl="2" eaLnBrk="1" hangingPunct="1"/>
            <a:r>
              <a:rPr lang="en-US" altLang="en-US" sz="2000" i="1" smtClean="0"/>
              <a:t>Escherichia coli</a:t>
            </a:r>
            <a:endParaRPr lang="en-US" altLang="en-US" sz="2000" smtClean="0"/>
          </a:p>
          <a:p>
            <a:pPr lvl="3" eaLnBrk="1" hangingPunct="1"/>
            <a:r>
              <a:rPr lang="en-US" altLang="en-US" smtClean="0"/>
              <a:t>discoverer: Theodor Escherich</a:t>
            </a:r>
          </a:p>
          <a:p>
            <a:pPr lvl="3" eaLnBrk="1" hangingPunct="1"/>
            <a:r>
              <a:rPr lang="en-US" altLang="en-US" smtClean="0"/>
              <a:t>habitat: large intestine (colon)</a:t>
            </a:r>
          </a:p>
          <a:p>
            <a:pPr lvl="2" eaLnBrk="1" hangingPunct="1"/>
            <a:r>
              <a:rPr lang="en-US" altLang="en-US" sz="2000" i="1" smtClean="0"/>
              <a:t>Staphylococcus aureus</a:t>
            </a:r>
          </a:p>
          <a:p>
            <a:pPr lvl="3" eaLnBrk="1" hangingPunct="1"/>
            <a:r>
              <a:rPr lang="en-US" altLang="en-US" smtClean="0"/>
              <a:t>clustered (</a:t>
            </a:r>
            <a:r>
              <a:rPr lang="en-US" altLang="en-US" i="1" smtClean="0"/>
              <a:t>staphylo</a:t>
            </a:r>
            <a:r>
              <a:rPr lang="en-US" altLang="en-US" smtClean="0"/>
              <a:t>) spherical (</a:t>
            </a:r>
            <a:r>
              <a:rPr lang="en-US" altLang="en-US" i="1" smtClean="0"/>
              <a:t>cocci</a:t>
            </a:r>
            <a:r>
              <a:rPr lang="en-US" altLang="en-US" smtClean="0"/>
              <a:t>) cells</a:t>
            </a:r>
          </a:p>
          <a:p>
            <a:pPr lvl="3" eaLnBrk="1" hangingPunct="1"/>
            <a:r>
              <a:rPr lang="en-US" altLang="en-US" smtClean="0"/>
              <a:t>gold-colored (</a:t>
            </a:r>
            <a:r>
              <a:rPr lang="en-US" altLang="en-US" i="1" smtClean="0"/>
              <a:t>aureus</a:t>
            </a:r>
            <a:r>
              <a:rPr lang="en-US" altLang="en-US" smtClean="0"/>
              <a:t>) colonies</a:t>
            </a:r>
          </a:p>
        </p:txBody>
      </p:sp>
      <p:pic>
        <p:nvPicPr>
          <p:cNvPr id="35844" name="Picture Placeholder 1" descr="OSC_Microbio_01_02_Linnaeus.jpg"/>
          <p:cNvPicPr>
            <a:picLocks noChangeAspect="1"/>
          </p:cNvPicPr>
          <p:nvPr/>
        </p:nvPicPr>
        <p:blipFill>
          <a:blip r:embed="rId3">
            <a:extLst>
              <a:ext uri="{28A0092B-C50C-407E-A947-70E740481C1C}">
                <a14:useLocalDpi xmlns:a14="http://schemas.microsoft.com/office/drawing/2010/main" val="0"/>
              </a:ext>
            </a:extLst>
          </a:blip>
          <a:srcRect l="-3525" r="-3525"/>
          <a:stretch>
            <a:fillRect/>
          </a:stretch>
        </p:blipFill>
        <p:spPr bwMode="auto">
          <a:xfrm>
            <a:off x="6323013" y="1630363"/>
            <a:ext cx="25019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86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smtClean="0">
                <a:solidFill>
                  <a:schemeClr val="tx2">
                    <a:tint val="100000"/>
                    <a:shade val="90000"/>
                    <a:satMod val="250000"/>
                    <a:alpha val="100000"/>
                  </a:schemeClr>
                </a:solidFill>
              </a:rPr>
              <a:t>Scientific Names</a:t>
            </a:r>
          </a:p>
        </p:txBody>
      </p:sp>
      <p:sp>
        <p:nvSpPr>
          <p:cNvPr id="36867" name="Rectangle 5"/>
          <p:cNvSpPr>
            <a:spLocks noGrp="1"/>
          </p:cNvSpPr>
          <p:nvPr>
            <p:ph idx="1"/>
          </p:nvPr>
        </p:nvSpPr>
        <p:spPr/>
        <p:txBody>
          <a:bodyPr/>
          <a:lstStyle/>
          <a:p>
            <a:pPr eaLnBrk="1" hangingPunct="1"/>
            <a:r>
              <a:rPr lang="en-US" altLang="en-US" smtClean="0"/>
              <a:t>Are italicized or underlined</a:t>
            </a:r>
          </a:p>
          <a:p>
            <a:pPr lvl="1" eaLnBrk="1" hangingPunct="1"/>
            <a:r>
              <a:rPr lang="en-US" altLang="en-US" smtClean="0"/>
              <a:t>The genus is capitalized; the specific epithet is lowercase</a:t>
            </a:r>
          </a:p>
          <a:p>
            <a:pPr eaLnBrk="1" hangingPunct="1"/>
            <a:r>
              <a:rPr lang="en-US" altLang="en-US" smtClean="0"/>
              <a:t>After the first use, scientific names may be abbreviated with the first letter of the genus and the specific epithet:</a:t>
            </a:r>
          </a:p>
          <a:p>
            <a:pPr eaLnBrk="1" hangingPunct="1"/>
            <a:r>
              <a:rPr lang="en-US" altLang="en-US" i="1" smtClean="0"/>
              <a:t>Homo sapiens </a:t>
            </a:r>
            <a:r>
              <a:rPr lang="en-US" altLang="en-US" smtClean="0"/>
              <a:t>= </a:t>
            </a:r>
            <a:r>
              <a:rPr lang="en-US" altLang="en-US" i="1" smtClean="0"/>
              <a:t>H. sapiens</a:t>
            </a:r>
          </a:p>
        </p:txBody>
      </p:sp>
      <p:pic>
        <p:nvPicPr>
          <p:cNvPr id="2" name="2D861200.wav">
            <a:hlinkClick r:id="" action="ppaction://media"/>
          </p:cNvPr>
          <p:cNvPicPr>
            <a:picLocks noChangeAspect="1"/>
          </p:cNvPicPr>
          <p:nvPr>
            <a:wavAudioFile r:embed="rId1" name="2D86732D.wav"/>
          </p:nvPr>
        </p:nvPicPr>
        <p:blipFill>
          <a:blip r:embed="rId4">
            <a:extLst>
              <a:ext uri="{28A0092B-C50C-407E-A947-70E740481C1C}">
                <a14:useLocalDpi xmlns:a14="http://schemas.microsoft.com/office/drawing/2010/main" val="0"/>
              </a:ext>
            </a:extLst>
          </a:blip>
          <a:srcRect/>
          <a:stretch>
            <a:fillRect/>
          </a:stretch>
        </p:blipFill>
        <p:spPr bwMode="auto">
          <a:xfrm>
            <a:off x="6918325" y="49990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43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1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TotalTime>
  <Words>1622</Words>
  <Application>Microsoft Office PowerPoint</Application>
  <PresentationFormat>On-screen Show (4:3)</PresentationFormat>
  <Paragraphs>278</Paragraphs>
  <Slides>29</Slides>
  <Notes>29</Notes>
  <HiddenSlides>0</HiddenSlides>
  <MMClips>5</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Chapter 1</vt:lpstr>
      <vt:lpstr>A question to you…..</vt:lpstr>
      <vt:lpstr>Microbes in Our Lives</vt:lpstr>
      <vt:lpstr>Microbes in Our Lives: effects &amp; uses</vt:lpstr>
      <vt:lpstr>Microbes in Our Lives</vt:lpstr>
      <vt:lpstr>Classifying Life</vt:lpstr>
      <vt:lpstr>Characteristics of Life</vt:lpstr>
      <vt:lpstr>Naming and Classifying Microorganisms</vt:lpstr>
      <vt:lpstr>Scientific Names</vt:lpstr>
      <vt:lpstr>Classification</vt:lpstr>
      <vt:lpstr>Classification of Microorganisms</vt:lpstr>
      <vt:lpstr>Prokaryotic vs Eukaryotic cell</vt:lpstr>
      <vt:lpstr>Bacteria</vt:lpstr>
      <vt:lpstr>Archaea</vt:lpstr>
      <vt:lpstr>Fungi</vt:lpstr>
      <vt:lpstr>Protozoa</vt:lpstr>
      <vt:lpstr>Algae</vt:lpstr>
      <vt:lpstr>Viruses</vt:lpstr>
      <vt:lpstr>Multicellular Animal Parasites</vt:lpstr>
      <vt:lpstr>A Brief History of Microbiology: The First Observations</vt:lpstr>
      <vt:lpstr>A Brief History of Microbiology: The First Observations</vt:lpstr>
      <vt:lpstr>Vaccination</vt:lpstr>
      <vt:lpstr>The Birth of Modern Chemotherapy</vt:lpstr>
      <vt:lpstr>A Fortunate Accident: Antibiotics</vt:lpstr>
      <vt:lpstr>Modern Developments in Microbiology</vt:lpstr>
      <vt:lpstr>Modern Developments in Microbiology</vt:lpstr>
      <vt:lpstr>Recombinant DNA Technology</vt:lpstr>
      <vt:lpstr>Normal Microbiota</vt:lpstr>
      <vt:lpstr>Emerging Infectious Diseases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joseph</dc:creator>
  <cp:lastModifiedBy>joseph</cp:lastModifiedBy>
  <cp:revision>14</cp:revision>
  <dcterms:created xsi:type="dcterms:W3CDTF">2017-01-02T22:01:28Z</dcterms:created>
  <dcterms:modified xsi:type="dcterms:W3CDTF">2017-09-09T20:44:30Z</dcterms:modified>
</cp:coreProperties>
</file>