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306" r:id="rId10"/>
    <p:sldId id="267" r:id="rId11"/>
    <p:sldId id="268" r:id="rId12"/>
    <p:sldId id="307" r:id="rId13"/>
    <p:sldId id="270" r:id="rId14"/>
    <p:sldId id="272" r:id="rId15"/>
    <p:sldId id="274" r:id="rId16"/>
    <p:sldId id="276" r:id="rId17"/>
    <p:sldId id="277" r:id="rId18"/>
    <p:sldId id="278" r:id="rId19"/>
    <p:sldId id="280" r:id="rId20"/>
    <p:sldId id="281" r:id="rId21"/>
    <p:sldId id="282" r:id="rId22"/>
    <p:sldId id="283" r:id="rId23"/>
    <p:sldId id="284" r:id="rId24"/>
    <p:sldId id="308" r:id="rId25"/>
    <p:sldId id="309" r:id="rId26"/>
    <p:sldId id="310" r:id="rId27"/>
    <p:sldId id="311" r:id="rId28"/>
    <p:sldId id="285" r:id="rId29"/>
    <p:sldId id="286" r:id="rId30"/>
    <p:sldId id="287" r:id="rId31"/>
    <p:sldId id="312" r:id="rId32"/>
    <p:sldId id="289" r:id="rId33"/>
    <p:sldId id="290" r:id="rId34"/>
    <p:sldId id="291" r:id="rId35"/>
    <p:sldId id="292" r:id="rId36"/>
    <p:sldId id="313" r:id="rId37"/>
    <p:sldId id="295" r:id="rId38"/>
    <p:sldId id="299" r:id="rId39"/>
    <p:sldId id="300" r:id="rId40"/>
    <p:sldId id="301" r:id="rId41"/>
    <p:sldId id="302" r:id="rId42"/>
    <p:sldId id="314" r:id="rId43"/>
    <p:sldId id="304" r:id="rId44"/>
    <p:sldId id="315" r:id="rId45"/>
    <p:sldId id="30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01F6A-EB6A-4602-A3C7-EC58877EA870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660B4-3A51-40CD-9690-3AF00D13F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2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Credit: </a:t>
            </a:r>
            <a:r>
              <a:rPr lang="en-US" dirty="0" err="1" smtClean="0"/>
              <a:t>Tortora</a:t>
            </a:r>
            <a:r>
              <a:rPr lang="en-US" dirty="0" smtClean="0"/>
              <a:t> Microbiology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660B4-3A51-40CD-9690-3AF00D13FC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68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 credit: </a:t>
            </a:r>
            <a:r>
              <a:rPr lang="en-US" baseline="0" dirty="0" err="1" smtClean="0"/>
              <a:t>Tortora</a:t>
            </a:r>
            <a:r>
              <a:rPr lang="en-US" baseline="0" dirty="0" smtClean="0"/>
              <a:t> Microbiology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660B4-3A51-40CD-9690-3AF00D13FC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33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credit: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Tortora</a:t>
            </a:r>
            <a:r>
              <a:rPr lang="en-US" baseline="0" dirty="0" smtClean="0"/>
              <a:t> Microbiology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660B4-3A51-40CD-9690-3AF00D13FC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75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Chart credit: </a:t>
            </a:r>
            <a:r>
              <a:rPr lang="en-US" dirty="0" err="1" smtClean="0"/>
              <a:t>Tortora</a:t>
            </a:r>
            <a:r>
              <a:rPr lang="en-US" dirty="0" smtClean="0"/>
              <a:t> Microbiology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660B4-3A51-40CD-9690-3AF00D13FC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36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AB08623-F206-44E0-A55B-F540C7D87ABA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Please know these definitions and examples</a:t>
            </a:r>
            <a:endParaRPr lang="en-US" alt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know these definitions and examples.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660B4-3A51-40CD-9690-3AF00D13FC4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11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 Credit </a:t>
            </a:r>
            <a:r>
              <a:rPr lang="en-US" baseline="0" dirty="0" err="1" smtClean="0"/>
              <a:t>Tortora</a:t>
            </a:r>
            <a:r>
              <a:rPr lang="en-US" baseline="0" dirty="0" smtClean="0"/>
              <a:t> Microbiology.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660B4-3A51-40CD-9690-3AF00D13FC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33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Know</a:t>
            </a:r>
            <a:r>
              <a:rPr lang="en-US" altLang="en-US" baseline="0" dirty="0" smtClean="0">
                <a:ea typeface="ＭＳ Ｐゴシック" pitchFamily="34" charset="-128"/>
              </a:rPr>
              <a:t> this information well. </a:t>
            </a:r>
            <a:endParaRPr lang="en-US" alt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7B39-A399-493E-AC1A-FC32CBF5C1B5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6AF9F-432F-438B-916A-E2AE7DD39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1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7B39-A399-493E-AC1A-FC32CBF5C1B5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6AF9F-432F-438B-916A-E2AE7DD39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79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7B39-A399-493E-AC1A-FC32CBF5C1B5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6AF9F-432F-438B-916A-E2AE7DD39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74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January 16,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74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January 16,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350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January 16,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00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January 16,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14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January 16,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316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January 16,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40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7B39-A399-493E-AC1A-FC32CBF5C1B5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6AF9F-432F-438B-916A-E2AE7DD39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18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7B39-A399-493E-AC1A-FC32CBF5C1B5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6AF9F-432F-438B-916A-E2AE7DD39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49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7B39-A399-493E-AC1A-FC32CBF5C1B5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6AF9F-432F-438B-916A-E2AE7DD39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8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7B39-A399-493E-AC1A-FC32CBF5C1B5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6AF9F-432F-438B-916A-E2AE7DD39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7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7B39-A399-493E-AC1A-FC32CBF5C1B5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6AF9F-432F-438B-916A-E2AE7DD39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1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7B39-A399-493E-AC1A-FC32CBF5C1B5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6AF9F-432F-438B-916A-E2AE7DD39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9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7B39-A399-493E-AC1A-FC32CBF5C1B5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6AF9F-432F-438B-916A-E2AE7DD39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34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7B39-A399-493E-AC1A-FC32CBF5C1B5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6AF9F-432F-438B-916A-E2AE7DD39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17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7B39-A399-493E-AC1A-FC32CBF5C1B5}" type="datetimeFigureOut">
              <a:rPr lang="en-US" smtClean="0"/>
              <a:t>1/16/2017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6AF9F-432F-438B-916A-E2AE7DD39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5.xml"/><Relationship Id="rId1" Type="http://schemas.openxmlformats.org/officeDocument/2006/relationships/audio" Target="../media/audio12.wav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Chapter 18</a:t>
            </a:r>
          </a:p>
          <a:p>
            <a:endParaRPr lang="en-US" sz="4000" b="1" dirty="0"/>
          </a:p>
          <a:p>
            <a:r>
              <a:rPr lang="en-US" sz="4000" b="1" dirty="0" smtClean="0"/>
              <a:t>Adaptive Specific Host Defenses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854"/>
            <a:ext cx="4875254" cy="631074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1020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9"/>
          <p:cNvGrpSpPr>
            <a:grpSpLocks/>
          </p:cNvGrpSpPr>
          <p:nvPr/>
        </p:nvGrpSpPr>
        <p:grpSpPr bwMode="auto">
          <a:xfrm>
            <a:off x="304800" y="1598613"/>
            <a:ext cx="8534400" cy="3038475"/>
            <a:chOff x="192" y="1206"/>
            <a:chExt cx="5376" cy="1914"/>
          </a:xfrm>
        </p:grpSpPr>
        <p:pic>
          <p:nvPicPr>
            <p:cNvPr id="12295" name="Picture 5" descr="H:\48496 Tortora IRDVD\Working Files 48496\JPEG\ch17_unlabeled\figure_17_02_unlabele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33"/>
            <a:stretch>
              <a:fillRect/>
            </a:stretch>
          </p:blipFill>
          <p:spPr bwMode="auto">
            <a:xfrm>
              <a:off x="192" y="1206"/>
              <a:ext cx="5376" cy="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Picture 5" descr="H:\48496 Tortora IRDVD\Working Files 48496\JPEG\ch17_unlabeled\figure_17_02_unlabele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65"/>
            <a:stretch>
              <a:fillRect/>
            </a:stretch>
          </p:blipFill>
          <p:spPr bwMode="auto">
            <a:xfrm>
              <a:off x="3792" y="1212"/>
              <a:ext cx="1776" cy="1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361950" y="4541838"/>
            <a:ext cx="1595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b="0"/>
              <a:t>Hapten molecules</a:t>
            </a:r>
          </a:p>
        </p:txBody>
      </p:sp>
      <p:sp>
        <p:nvSpPr>
          <p:cNvPr id="12292" name="TextBox 5"/>
          <p:cNvSpPr txBox="1">
            <a:spLocks noChangeArrowheads="1"/>
          </p:cNvSpPr>
          <p:nvPr/>
        </p:nvSpPr>
        <p:spPr bwMode="auto">
          <a:xfrm>
            <a:off x="3222625" y="4541838"/>
            <a:ext cx="1595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b="0"/>
              <a:t>Carrier molecule</a:t>
            </a: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6710363" y="4537075"/>
            <a:ext cx="1774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b="0"/>
              <a:t>Hapten-carrier conjugate</a:t>
            </a:r>
          </a:p>
        </p:txBody>
      </p:sp>
      <p:sp>
        <p:nvSpPr>
          <p:cNvPr id="2" name="Rectangle 2"/>
          <p:cNvSpPr txBox="1">
            <a:spLocks/>
          </p:cNvSpPr>
          <p:nvPr/>
        </p:nvSpPr>
        <p:spPr bwMode="auto">
          <a:xfrm>
            <a:off x="0" y="152400"/>
            <a:ext cx="866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1400" kern="0" dirty="0">
                <a:latin typeface="+mj-lt"/>
                <a:ea typeface="+mj-ea"/>
                <a:cs typeface="ＭＳ Ｐゴシック" pitchFamily="-65" charset="-128"/>
              </a:rPr>
              <a:t>Figure 17.2 </a:t>
            </a:r>
            <a:r>
              <a:rPr lang="en-US" sz="1400" kern="0" dirty="0" err="1">
                <a:latin typeface="+mj-lt"/>
                <a:ea typeface="+mj-ea"/>
                <a:cs typeface="ＭＳ Ｐゴシック" pitchFamily="-65" charset="-128"/>
              </a:rPr>
              <a:t>Haptens</a:t>
            </a:r>
            <a:r>
              <a:rPr lang="en-US" sz="1400" kern="0" dirty="0">
                <a:latin typeface="+mj-lt"/>
                <a:ea typeface="+mj-ea"/>
                <a:cs typeface="ＭＳ Ｐゴシック" pitchFamily="-65" charset="-128"/>
              </a:rPr>
              <a:t>. </a:t>
            </a:r>
            <a:endParaRPr lang="en-US" sz="1400" kern="0" dirty="0">
              <a:solidFill>
                <a:srgbClr val="000000"/>
              </a:solidFill>
              <a:latin typeface="+mj-lt"/>
              <a:ea typeface="+mj-ea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974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/>
          </p:cNvSpPr>
          <p:nvPr>
            <p:ph type="title"/>
          </p:nvPr>
        </p:nvSpPr>
        <p:spPr>
          <a:xfrm>
            <a:off x="152400" y="98425"/>
            <a:ext cx="8683625" cy="760413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The Nature of Antibodies</a:t>
            </a:r>
          </a:p>
        </p:txBody>
      </p:sp>
      <p:sp>
        <p:nvSpPr>
          <p:cNvPr id="13315" name="Rectangle 5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smtClean="0"/>
              <a:t>Globular proteins called </a:t>
            </a:r>
            <a:r>
              <a:rPr lang="en-US" altLang="en-US" b="1" smtClean="0"/>
              <a:t>immunoglobulins</a:t>
            </a:r>
            <a:endParaRPr lang="en-US" altLang="en-US" smtClean="0"/>
          </a:p>
          <a:p>
            <a:pPr eaLnBrk="1" hangingPunct="1"/>
            <a:r>
              <a:rPr lang="en-US" altLang="en-US" smtClean="0"/>
              <a:t>The number of </a:t>
            </a:r>
            <a:r>
              <a:rPr lang="en-US" altLang="en-US" b="1" smtClean="0"/>
              <a:t>antigen-binding sites</a:t>
            </a:r>
            <a:r>
              <a:rPr lang="en-US" altLang="en-US" smtClean="0"/>
              <a:t> determines </a:t>
            </a:r>
            <a:r>
              <a:rPr lang="en-US" altLang="en-US" b="1" smtClean="0"/>
              <a:t>valence</a:t>
            </a:r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pic>
        <p:nvPicPr>
          <p:cNvPr id="4" name="Picture Placeholder 1" descr="OSC_Microbio_18_04_ABClassTB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49" r="-51449"/>
          <a:stretch>
            <a:fillRect/>
          </a:stretch>
        </p:blipFill>
        <p:spPr>
          <a:xfrm>
            <a:off x="0" y="2514600"/>
            <a:ext cx="930349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5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Typical Antibody Structure</a:t>
            </a:r>
            <a:endParaRPr lang="en-US" dirty="0"/>
          </a:p>
        </p:txBody>
      </p:sp>
      <p:pic>
        <p:nvPicPr>
          <p:cNvPr id="2" name="Picture Placeholder 1" descr="OSC_Microbio_18_04_ABstruct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74" b="-5874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Tx/>
              <a:buAutoNum type="alphaLcParenBoth"/>
            </a:pPr>
            <a:r>
              <a:rPr lang="en-US" sz="1600" dirty="0" smtClean="0"/>
              <a:t>The </a:t>
            </a:r>
            <a:r>
              <a:rPr lang="en-US" sz="1600" dirty="0"/>
              <a:t>typical four-chain structure of a generic antibody monomer.</a:t>
            </a:r>
            <a:r>
              <a:rPr lang="en-US" sz="1600" dirty="0" smtClean="0"/>
              <a:t> </a:t>
            </a:r>
            <a:endParaRPr lang="en-US" sz="1600" dirty="0"/>
          </a:p>
          <a:p>
            <a:pPr marL="342900" indent="-342900">
              <a:buFontTx/>
              <a:buAutoNum type="alphaLcParenBoth"/>
            </a:pPr>
            <a:r>
              <a:rPr lang="en-US" sz="1600" dirty="0" smtClean="0"/>
              <a:t>The </a:t>
            </a:r>
            <a:r>
              <a:rPr lang="en-US" sz="1600" dirty="0"/>
              <a:t>corresponding </a:t>
            </a:r>
            <a:r>
              <a:rPr lang="en-US" sz="1600" dirty="0" smtClean="0"/>
              <a:t>three-dimensional structure </a:t>
            </a:r>
            <a:r>
              <a:rPr lang="en-US" sz="1600" dirty="0"/>
              <a:t>of the antibody </a:t>
            </a:r>
            <a:r>
              <a:rPr lang="en-US" sz="1600" dirty="0" err="1"/>
              <a:t>IgG</a:t>
            </a:r>
            <a:r>
              <a:rPr lang="en-US" sz="1600" dirty="0"/>
              <a:t>. (credit b: modification of work by Tim Vickers)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07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smtClean="0"/>
              <a:t>Monomer</a:t>
            </a:r>
          </a:p>
          <a:p>
            <a:pPr eaLnBrk="1" hangingPunct="1"/>
            <a:r>
              <a:rPr lang="en-US" altLang="en-US" smtClean="0"/>
              <a:t>80% of serum antibodies</a:t>
            </a:r>
          </a:p>
          <a:p>
            <a:pPr eaLnBrk="1" hangingPunct="1"/>
            <a:r>
              <a:rPr lang="en-US" altLang="en-US" smtClean="0"/>
              <a:t>Fix complement</a:t>
            </a:r>
          </a:p>
          <a:p>
            <a:pPr eaLnBrk="1" hangingPunct="1"/>
            <a:r>
              <a:rPr lang="en-US" altLang="en-US" smtClean="0"/>
              <a:t>In blood, lymph, and intestine</a:t>
            </a:r>
          </a:p>
          <a:p>
            <a:pPr eaLnBrk="1" hangingPunct="1"/>
            <a:r>
              <a:rPr lang="en-US" altLang="en-US" smtClean="0"/>
              <a:t>Cross placenta</a:t>
            </a:r>
          </a:p>
          <a:p>
            <a:pPr eaLnBrk="1" hangingPunct="1"/>
            <a:r>
              <a:rPr lang="en-US" altLang="en-US" smtClean="0"/>
              <a:t>Enhance phagocytosis; neutralize toxins and viruses; protect fetus and newborn</a:t>
            </a:r>
          </a:p>
          <a:p>
            <a:pPr eaLnBrk="1" hangingPunct="1"/>
            <a:r>
              <a:rPr lang="en-US" altLang="en-US" smtClean="0"/>
              <a:t>Half-life = 23 days</a:t>
            </a:r>
          </a:p>
        </p:txBody>
      </p:sp>
      <p:sp>
        <p:nvSpPr>
          <p:cNvPr id="15363" name="Rectangle 6"/>
          <p:cNvSpPr>
            <a:spLocks noGrp="1"/>
          </p:cNvSpPr>
          <p:nvPr>
            <p:ph type="title"/>
          </p:nvPr>
        </p:nvSpPr>
        <p:spPr>
          <a:xfrm>
            <a:off x="141288" y="141288"/>
            <a:ext cx="8683625" cy="684212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IgG Antibodies</a:t>
            </a:r>
          </a:p>
        </p:txBody>
      </p:sp>
      <p:pic>
        <p:nvPicPr>
          <p:cNvPr id="2" name="038A2367.wav">
            <a:hlinkClick r:id="" action="ppaction://media"/>
          </p:cNvPr>
          <p:cNvPicPr>
            <a:picLocks noChangeAspect="1"/>
          </p:cNvPicPr>
          <p:nvPr>
            <a:wavAudioFile r:embed="rId1" name="038A2E7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20907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15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470900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smtClean="0"/>
              <a:t>Pentamer</a:t>
            </a:r>
          </a:p>
          <a:p>
            <a:pPr eaLnBrk="1" hangingPunct="1"/>
            <a:r>
              <a:rPr lang="en-US" altLang="en-US" smtClean="0"/>
              <a:t>5–10% of serum antibodies</a:t>
            </a:r>
          </a:p>
          <a:p>
            <a:pPr eaLnBrk="1" hangingPunct="1"/>
            <a:r>
              <a:rPr lang="en-US" altLang="en-US" smtClean="0"/>
              <a:t>Fix complement</a:t>
            </a:r>
          </a:p>
          <a:p>
            <a:pPr eaLnBrk="1" hangingPunct="1"/>
            <a:r>
              <a:rPr lang="en-US" altLang="en-US" smtClean="0"/>
              <a:t>In blood, in lymph, and on B cells</a:t>
            </a:r>
          </a:p>
          <a:p>
            <a:pPr eaLnBrk="1" hangingPunct="1"/>
            <a:r>
              <a:rPr lang="en-US" altLang="en-US" smtClean="0"/>
              <a:t>Agglutinate microbes; first Ab produced in response to infection</a:t>
            </a:r>
          </a:p>
          <a:p>
            <a:pPr eaLnBrk="1" hangingPunct="1"/>
            <a:r>
              <a:rPr lang="en-US" altLang="en-US" smtClean="0"/>
              <a:t>Half-life = 5 days</a:t>
            </a:r>
          </a:p>
        </p:txBody>
      </p:sp>
      <p:sp>
        <p:nvSpPr>
          <p:cNvPr id="17411" name="Rectangle 6"/>
          <p:cNvSpPr>
            <a:spLocks noGrp="1"/>
          </p:cNvSpPr>
          <p:nvPr>
            <p:ph type="title"/>
          </p:nvPr>
        </p:nvSpPr>
        <p:spPr>
          <a:xfrm>
            <a:off x="141288" y="98425"/>
            <a:ext cx="8683625" cy="760413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IgM Antibodies</a:t>
            </a:r>
          </a:p>
        </p:txBody>
      </p:sp>
      <p:pic>
        <p:nvPicPr>
          <p:cNvPr id="2" name="04872382.wav">
            <a:hlinkClick r:id="" action="ppaction://media"/>
          </p:cNvPr>
          <p:cNvPicPr>
            <a:picLocks noChangeAspect="1"/>
          </p:cNvPicPr>
          <p:nvPr>
            <a:wavAudioFile r:embed="rId1" name="0487A30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640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16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/>
          </p:cNvSpPr>
          <p:nvPr>
            <p:ph type="title"/>
          </p:nvPr>
        </p:nvSpPr>
        <p:spPr>
          <a:xfrm>
            <a:off x="136525" y="98425"/>
            <a:ext cx="8683625" cy="760413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IgA Antibodies</a:t>
            </a:r>
          </a:p>
        </p:txBody>
      </p:sp>
      <p:sp>
        <p:nvSpPr>
          <p:cNvPr id="19459" name="Rectangle 7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smtClean="0"/>
              <a:t>Dimer</a:t>
            </a:r>
          </a:p>
          <a:p>
            <a:pPr eaLnBrk="1" hangingPunct="1"/>
            <a:r>
              <a:rPr lang="en-US" altLang="en-US" smtClean="0"/>
              <a:t>10–15% of serum antibodies</a:t>
            </a:r>
          </a:p>
          <a:p>
            <a:pPr eaLnBrk="1" hangingPunct="1"/>
            <a:r>
              <a:rPr lang="en-US" altLang="en-US" smtClean="0"/>
              <a:t>In secretions</a:t>
            </a:r>
          </a:p>
          <a:p>
            <a:pPr eaLnBrk="1" hangingPunct="1"/>
            <a:r>
              <a:rPr lang="en-US" altLang="en-US" smtClean="0"/>
              <a:t>Mucosal protection</a:t>
            </a:r>
          </a:p>
          <a:p>
            <a:pPr eaLnBrk="1" hangingPunct="1"/>
            <a:r>
              <a:rPr lang="en-US" altLang="en-US" smtClean="0"/>
              <a:t>Half-life = 6 days</a:t>
            </a:r>
          </a:p>
        </p:txBody>
      </p:sp>
      <p:pic>
        <p:nvPicPr>
          <p:cNvPr id="2" name="CCE22413.wav">
            <a:hlinkClick r:id="" action="ppaction://media"/>
          </p:cNvPr>
          <p:cNvPicPr>
            <a:picLocks noChangeAspect="1"/>
          </p:cNvPicPr>
          <p:nvPr>
            <a:wavAudioFile r:embed="rId1" name="CCE285F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25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smtClean="0"/>
              <a:t>Monomer</a:t>
            </a:r>
          </a:p>
          <a:p>
            <a:pPr eaLnBrk="1" hangingPunct="1"/>
            <a:r>
              <a:rPr lang="en-US" altLang="en-US" smtClean="0"/>
              <a:t>0.2% of serum antibodies</a:t>
            </a:r>
          </a:p>
          <a:p>
            <a:pPr eaLnBrk="1" hangingPunct="1"/>
            <a:r>
              <a:rPr lang="en-US" altLang="en-US" smtClean="0"/>
              <a:t>In blood, in lymph, and on B cells</a:t>
            </a:r>
          </a:p>
          <a:p>
            <a:pPr eaLnBrk="1" hangingPunct="1"/>
            <a:r>
              <a:rPr lang="en-US" altLang="en-US" smtClean="0"/>
              <a:t>On B cells, initiate immune response</a:t>
            </a:r>
          </a:p>
          <a:p>
            <a:pPr eaLnBrk="1" hangingPunct="1"/>
            <a:r>
              <a:rPr lang="en-US" altLang="en-US" smtClean="0"/>
              <a:t>Half-life = 3 days</a:t>
            </a:r>
          </a:p>
        </p:txBody>
      </p:sp>
      <p:sp>
        <p:nvSpPr>
          <p:cNvPr id="21507" name="Rectangle 6"/>
          <p:cNvSpPr>
            <a:spLocks noGrp="1"/>
          </p:cNvSpPr>
          <p:nvPr>
            <p:ph type="title"/>
          </p:nvPr>
        </p:nvSpPr>
        <p:spPr>
          <a:xfrm>
            <a:off x="131763" y="96838"/>
            <a:ext cx="8683625" cy="760412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IgD Antibodies</a:t>
            </a:r>
          </a:p>
        </p:txBody>
      </p:sp>
    </p:spTree>
    <p:extLst>
      <p:ext uri="{BB962C8B-B14F-4D97-AF65-F5344CB8AC3E}">
        <p14:creationId xmlns:p14="http://schemas.microsoft.com/office/powerpoint/2010/main" val="73710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9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7708900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smtClean="0"/>
              <a:t>Monomer</a:t>
            </a:r>
          </a:p>
          <a:p>
            <a:pPr eaLnBrk="1" hangingPunct="1"/>
            <a:r>
              <a:rPr lang="en-US" altLang="en-US" smtClean="0"/>
              <a:t>0.002% of serum antibodies</a:t>
            </a:r>
          </a:p>
          <a:p>
            <a:pPr eaLnBrk="1" hangingPunct="1"/>
            <a:r>
              <a:rPr lang="en-US" altLang="en-US" smtClean="0"/>
              <a:t>On mast cells, on basophils, and in blood</a:t>
            </a:r>
          </a:p>
          <a:p>
            <a:pPr eaLnBrk="1" hangingPunct="1"/>
            <a:r>
              <a:rPr lang="en-US" altLang="en-US" smtClean="0"/>
              <a:t>Allergic reactions; lysis of parasitic worms</a:t>
            </a:r>
          </a:p>
          <a:p>
            <a:pPr eaLnBrk="1" hangingPunct="1"/>
            <a:r>
              <a:rPr lang="en-US" altLang="en-US" smtClean="0"/>
              <a:t>Half-life = 2 days</a:t>
            </a:r>
          </a:p>
        </p:txBody>
      </p:sp>
      <p:sp>
        <p:nvSpPr>
          <p:cNvPr id="22531" name="Rectangle 8"/>
          <p:cNvSpPr>
            <a:spLocks noGrp="1"/>
          </p:cNvSpPr>
          <p:nvPr>
            <p:ph type="title"/>
          </p:nvPr>
        </p:nvSpPr>
        <p:spPr>
          <a:xfrm>
            <a:off x="131763" y="141288"/>
            <a:ext cx="8683625" cy="684212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IgE Antibodies</a:t>
            </a:r>
          </a:p>
        </p:txBody>
      </p:sp>
      <p:pic>
        <p:nvPicPr>
          <p:cNvPr id="2" name="2B562429.wav">
            <a:hlinkClick r:id="" action="ppaction://media"/>
          </p:cNvPr>
          <p:cNvPicPr>
            <a:picLocks noChangeAspect="1"/>
          </p:cNvPicPr>
          <p:nvPr>
            <a:wavAudioFile r:embed="rId1" name="2B561D2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274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4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b="1" smtClean="0"/>
              <a:t>Major histocompatibility complex (MHC) </a:t>
            </a:r>
            <a:r>
              <a:rPr lang="en-US" altLang="en-US" smtClean="0"/>
              <a:t>expressed</a:t>
            </a:r>
            <a:r>
              <a:rPr lang="en-US" altLang="en-US" b="1" smtClean="0"/>
              <a:t> </a:t>
            </a:r>
            <a:r>
              <a:rPr lang="en-US" altLang="en-US" smtClean="0"/>
              <a:t>on mammalian cells</a:t>
            </a:r>
          </a:p>
          <a:p>
            <a:pPr eaLnBrk="1" hangingPunct="1"/>
            <a:r>
              <a:rPr lang="en-US" altLang="en-US" b="1" smtClean="0"/>
              <a:t> T-dependent antigens</a:t>
            </a:r>
            <a:endParaRPr lang="en-US" altLang="en-US" smtClean="0"/>
          </a:p>
          <a:p>
            <a:pPr lvl="1" eaLnBrk="1" hangingPunct="1"/>
            <a:r>
              <a:rPr lang="en-US" altLang="en-US" smtClean="0"/>
              <a:t>Ag presented with (self) MHC to T</a:t>
            </a:r>
            <a:r>
              <a:rPr lang="en-US" altLang="en-US" baseline="-25000" smtClean="0"/>
              <a:t>H</a:t>
            </a:r>
            <a:r>
              <a:rPr lang="en-US" altLang="en-US" smtClean="0"/>
              <a:t> cell</a:t>
            </a:r>
          </a:p>
          <a:p>
            <a:pPr lvl="1" eaLnBrk="1" hangingPunct="1"/>
            <a:r>
              <a:rPr lang="en-US" altLang="en-US" smtClean="0"/>
              <a:t>T</a:t>
            </a:r>
            <a:r>
              <a:rPr lang="en-US" altLang="en-US" baseline="-25000" smtClean="0"/>
              <a:t>H</a:t>
            </a:r>
            <a:r>
              <a:rPr lang="en-US" altLang="en-US" smtClean="0"/>
              <a:t> cell produces cytokines that activate the B cell</a:t>
            </a:r>
          </a:p>
          <a:p>
            <a:pPr eaLnBrk="1" hangingPunct="1"/>
            <a:r>
              <a:rPr lang="en-US" altLang="en-US" b="1" smtClean="0"/>
              <a:t>T-independent antigens</a:t>
            </a:r>
            <a:endParaRPr lang="en-US" altLang="en-US" smtClean="0"/>
          </a:p>
          <a:p>
            <a:pPr lvl="1" eaLnBrk="1" hangingPunct="1"/>
            <a:r>
              <a:rPr lang="en-US" altLang="en-US" smtClean="0"/>
              <a:t>Stimulate the B cell to make Abs</a:t>
            </a:r>
          </a:p>
        </p:txBody>
      </p:sp>
      <p:sp>
        <p:nvSpPr>
          <p:cNvPr id="23555" name="Rectangle 5"/>
          <p:cNvSpPr>
            <a:spLocks noGrp="1"/>
          </p:cNvSpPr>
          <p:nvPr>
            <p:ph type="title"/>
          </p:nvPr>
        </p:nvSpPr>
        <p:spPr>
          <a:xfrm>
            <a:off x="171450" y="65088"/>
            <a:ext cx="8683625" cy="836612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altLang="en-US" smtClean="0"/>
              <a:t>Activation of B Cells</a:t>
            </a:r>
          </a:p>
        </p:txBody>
      </p:sp>
    </p:spTree>
    <p:extLst>
      <p:ext uri="{BB962C8B-B14F-4D97-AF65-F5344CB8AC3E}">
        <p14:creationId xmlns:p14="http://schemas.microsoft.com/office/powerpoint/2010/main" val="92991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2" descr="H:\48496 Tortora IRDVD\Working Files 48496\JPEG\ch17_unlabeled\figure_17_04_unlabe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"/>
          <a:stretch>
            <a:fillRect/>
          </a:stretch>
        </p:blipFill>
        <p:spPr bwMode="auto">
          <a:xfrm>
            <a:off x="139700" y="1066800"/>
            <a:ext cx="8558213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/>
          </p:cNvSpPr>
          <p:nvPr/>
        </p:nvSpPr>
        <p:spPr bwMode="auto">
          <a:xfrm>
            <a:off x="0" y="152400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Figure 17.4 Activation of B cells to produce antibodies.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1498600" y="1081088"/>
            <a:ext cx="11176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Extracellular</a:t>
            </a:r>
            <a:br>
              <a:rPr lang="en-US" altLang="en-US" sz="1100"/>
            </a:br>
            <a:r>
              <a:rPr lang="en-US" altLang="en-US" sz="1100"/>
              <a:t>antigens</a:t>
            </a: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139700" y="2033588"/>
            <a:ext cx="1117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Ag fragment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1231900" y="1949450"/>
            <a:ext cx="13843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MHC class II with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Ag fragment</a:t>
            </a:r>
          </a:p>
        </p:txBody>
      </p:sp>
      <p:sp>
        <p:nvSpPr>
          <p:cNvPr id="25607" name="TextBox 5"/>
          <p:cNvSpPr txBox="1">
            <a:spLocks noChangeArrowheads="1"/>
          </p:cNvSpPr>
          <p:nvPr/>
        </p:nvSpPr>
        <p:spPr bwMode="auto">
          <a:xfrm>
            <a:off x="136525" y="4011613"/>
            <a:ext cx="1117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B cell</a:t>
            </a:r>
          </a:p>
        </p:txBody>
      </p:sp>
      <p:sp>
        <p:nvSpPr>
          <p:cNvPr id="25608" name="TextBox 5"/>
          <p:cNvSpPr txBox="1">
            <a:spLocks noChangeArrowheads="1"/>
          </p:cNvSpPr>
          <p:nvPr/>
        </p:nvSpPr>
        <p:spPr bwMode="auto">
          <a:xfrm>
            <a:off x="944563" y="3487738"/>
            <a:ext cx="14287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Immunoglobulin </a:t>
            </a:r>
            <a:br>
              <a:rPr lang="en-US" altLang="en-US" sz="1100"/>
            </a:br>
            <a:r>
              <a:rPr lang="en-US" altLang="en-US" sz="1100"/>
              <a:t>receptors</a:t>
            </a:r>
            <a:br>
              <a:rPr lang="en-US" altLang="en-US" sz="1100"/>
            </a:br>
            <a:r>
              <a:rPr lang="en-US" altLang="en-US" sz="1100"/>
              <a:t>coating</a:t>
            </a:r>
            <a:br>
              <a:rPr lang="en-US" altLang="en-US" sz="1100"/>
            </a:br>
            <a:r>
              <a:rPr lang="en-US" altLang="en-US" sz="1100"/>
              <a:t>B cell surface</a:t>
            </a:r>
          </a:p>
        </p:txBody>
      </p:sp>
      <p:sp>
        <p:nvSpPr>
          <p:cNvPr id="25609" name="TextBox 5"/>
          <p:cNvSpPr txBox="1">
            <a:spLocks noChangeArrowheads="1"/>
          </p:cNvSpPr>
          <p:nvPr/>
        </p:nvSpPr>
        <p:spPr bwMode="auto">
          <a:xfrm>
            <a:off x="1892300" y="3051175"/>
            <a:ext cx="558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B cell</a:t>
            </a:r>
          </a:p>
        </p:txBody>
      </p:sp>
      <p:sp>
        <p:nvSpPr>
          <p:cNvPr id="25610" name="TextBox 5"/>
          <p:cNvSpPr txBox="1">
            <a:spLocks noChangeArrowheads="1"/>
          </p:cNvSpPr>
          <p:nvPr/>
        </p:nvSpPr>
        <p:spPr bwMode="auto">
          <a:xfrm>
            <a:off x="4216400" y="2566988"/>
            <a:ext cx="558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B cell</a:t>
            </a:r>
          </a:p>
        </p:txBody>
      </p:sp>
      <p:sp>
        <p:nvSpPr>
          <p:cNvPr id="25611" name="TextBox 5"/>
          <p:cNvSpPr txBox="1">
            <a:spLocks noChangeArrowheads="1"/>
          </p:cNvSpPr>
          <p:nvPr/>
        </p:nvSpPr>
        <p:spPr bwMode="auto">
          <a:xfrm>
            <a:off x="431800" y="4560888"/>
            <a:ext cx="20193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Immunoglobulin receptors on B cell surface recognize and attach to antigen, which is then internalized and processed. Within the B cell a fragment of the antigen combines with MHC class II. </a:t>
            </a:r>
          </a:p>
        </p:txBody>
      </p:sp>
      <p:sp>
        <p:nvSpPr>
          <p:cNvPr id="25612" name="TextBox 5"/>
          <p:cNvSpPr txBox="1">
            <a:spLocks noChangeArrowheads="1"/>
          </p:cNvSpPr>
          <p:nvPr/>
        </p:nvSpPr>
        <p:spPr bwMode="auto">
          <a:xfrm>
            <a:off x="2730500" y="4560888"/>
            <a:ext cx="16764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MHC class II–antigen-fragment complex is displayed on B cell surface. </a:t>
            </a:r>
          </a:p>
        </p:txBody>
      </p:sp>
      <p:sp>
        <p:nvSpPr>
          <p:cNvPr id="25613" name="TextBox 5"/>
          <p:cNvSpPr txBox="1">
            <a:spLocks noChangeArrowheads="1"/>
          </p:cNvSpPr>
          <p:nvPr/>
        </p:nvSpPr>
        <p:spPr bwMode="auto">
          <a:xfrm>
            <a:off x="4660900" y="4560888"/>
            <a:ext cx="239712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Receptor on the T helper cell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(T</a:t>
            </a:r>
            <a:r>
              <a:rPr lang="en-US" altLang="en-US" sz="1100" baseline="-25000"/>
              <a:t>H</a:t>
            </a:r>
            <a:r>
              <a:rPr lang="en-US" altLang="en-US" sz="1100"/>
              <a:t>) recognizes complex of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MHC class II and antigen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fragment and is activated—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producing cytokines, which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activate the B cell. The T</a:t>
            </a:r>
            <a:r>
              <a:rPr lang="en-US" altLang="en-US" sz="1100" baseline="-25000"/>
              <a:t>H</a:t>
            </a:r>
            <a:r>
              <a:rPr lang="en-US" altLang="en-US" sz="1100"/>
              <a:t> cell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has been previously activated by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an antigen displayed on 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dendritic cell (see Figure 17.10). </a:t>
            </a:r>
          </a:p>
        </p:txBody>
      </p:sp>
      <p:sp>
        <p:nvSpPr>
          <p:cNvPr id="25614" name="TextBox 5"/>
          <p:cNvSpPr txBox="1">
            <a:spLocks noChangeArrowheads="1"/>
          </p:cNvSpPr>
          <p:nvPr/>
        </p:nvSpPr>
        <p:spPr bwMode="auto">
          <a:xfrm>
            <a:off x="7124700" y="4560888"/>
            <a:ext cx="18669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B cell is activated by cytokines and begins clonal expansion. Some of the progeny become antibody-producing plasma cells. </a:t>
            </a:r>
          </a:p>
        </p:txBody>
      </p:sp>
      <p:sp>
        <p:nvSpPr>
          <p:cNvPr id="25615" name="TextBox 5"/>
          <p:cNvSpPr txBox="1">
            <a:spLocks noChangeArrowheads="1"/>
          </p:cNvSpPr>
          <p:nvPr/>
        </p:nvSpPr>
        <p:spPr bwMode="auto">
          <a:xfrm>
            <a:off x="3289300" y="1479550"/>
            <a:ext cx="111760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MHC class II with Ag fragment displayed on surface</a:t>
            </a:r>
          </a:p>
        </p:txBody>
      </p:sp>
      <p:sp>
        <p:nvSpPr>
          <p:cNvPr id="25616" name="TextBox 5"/>
          <p:cNvSpPr txBox="1">
            <a:spLocks noChangeArrowheads="1"/>
          </p:cNvSpPr>
          <p:nvPr/>
        </p:nvSpPr>
        <p:spPr bwMode="auto">
          <a:xfrm>
            <a:off x="5792788" y="3683000"/>
            <a:ext cx="609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T</a:t>
            </a:r>
            <a:r>
              <a:rPr lang="en-US" altLang="en-US" sz="1100" baseline="-25000"/>
              <a:t>H </a:t>
            </a:r>
            <a:r>
              <a:rPr lang="en-US" altLang="en-US" sz="1100"/>
              <a:t>cell</a:t>
            </a:r>
          </a:p>
        </p:txBody>
      </p:sp>
      <p:sp>
        <p:nvSpPr>
          <p:cNvPr id="25617" name="TextBox 5"/>
          <p:cNvSpPr txBox="1">
            <a:spLocks noChangeArrowheads="1"/>
          </p:cNvSpPr>
          <p:nvPr/>
        </p:nvSpPr>
        <p:spPr bwMode="auto">
          <a:xfrm>
            <a:off x="6807200" y="4029075"/>
            <a:ext cx="1117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Cytokines</a:t>
            </a:r>
          </a:p>
        </p:txBody>
      </p:sp>
      <p:sp>
        <p:nvSpPr>
          <p:cNvPr id="25618" name="TextBox 5"/>
          <p:cNvSpPr txBox="1">
            <a:spLocks noChangeArrowheads="1"/>
          </p:cNvSpPr>
          <p:nvPr/>
        </p:nvSpPr>
        <p:spPr bwMode="auto">
          <a:xfrm>
            <a:off x="7343775" y="3562350"/>
            <a:ext cx="9810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Plasma cell</a:t>
            </a:r>
          </a:p>
        </p:txBody>
      </p:sp>
      <p:sp>
        <p:nvSpPr>
          <p:cNvPr id="25619" name="TextBox 5"/>
          <p:cNvSpPr txBox="1">
            <a:spLocks noChangeArrowheads="1"/>
          </p:cNvSpPr>
          <p:nvPr/>
        </p:nvSpPr>
        <p:spPr bwMode="auto">
          <a:xfrm>
            <a:off x="8058150" y="2009775"/>
            <a:ext cx="9080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Antibodies</a:t>
            </a:r>
          </a:p>
        </p:txBody>
      </p:sp>
      <p:cxnSp>
        <p:nvCxnSpPr>
          <p:cNvPr id="25620" name="Straight Connector 5"/>
          <p:cNvCxnSpPr>
            <a:cxnSpLocks noChangeShapeType="1"/>
          </p:cNvCxnSpPr>
          <p:nvPr/>
        </p:nvCxnSpPr>
        <p:spPr bwMode="auto">
          <a:xfrm flipV="1">
            <a:off x="2451100" y="3155950"/>
            <a:ext cx="266700" cy="127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21" name="Straight Connector 8191"/>
          <p:cNvCxnSpPr>
            <a:cxnSpLocks noChangeShapeType="1"/>
          </p:cNvCxnSpPr>
          <p:nvPr/>
        </p:nvCxnSpPr>
        <p:spPr bwMode="auto">
          <a:xfrm>
            <a:off x="4775200" y="2698750"/>
            <a:ext cx="457200" cy="130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22" name="Straight Connector 8207"/>
          <p:cNvCxnSpPr>
            <a:cxnSpLocks noChangeShapeType="1"/>
          </p:cNvCxnSpPr>
          <p:nvPr/>
        </p:nvCxnSpPr>
        <p:spPr bwMode="auto">
          <a:xfrm flipV="1">
            <a:off x="5699125" y="3824288"/>
            <a:ext cx="160338" cy="666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23" name="Straight Connector 8210"/>
          <p:cNvCxnSpPr>
            <a:cxnSpLocks noChangeShapeType="1"/>
          </p:cNvCxnSpPr>
          <p:nvPr/>
        </p:nvCxnSpPr>
        <p:spPr bwMode="auto">
          <a:xfrm flipH="1" flipV="1">
            <a:off x="6953250" y="3824288"/>
            <a:ext cx="209550" cy="2159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24" name="Straight Connector 8212"/>
          <p:cNvCxnSpPr>
            <a:cxnSpLocks noChangeShapeType="1"/>
          </p:cNvCxnSpPr>
          <p:nvPr/>
        </p:nvCxnSpPr>
        <p:spPr bwMode="auto">
          <a:xfrm flipH="1">
            <a:off x="3352800" y="2419350"/>
            <a:ext cx="165100" cy="3444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25" name="Straight Connector 8215"/>
          <p:cNvCxnSpPr>
            <a:cxnSpLocks noChangeShapeType="1"/>
            <a:stCxn id="25604" idx="1"/>
          </p:cNvCxnSpPr>
          <p:nvPr/>
        </p:nvCxnSpPr>
        <p:spPr bwMode="auto">
          <a:xfrm flipH="1" flipV="1">
            <a:off x="895350" y="1295400"/>
            <a:ext cx="6032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26" name="Straight Connector 8217"/>
          <p:cNvCxnSpPr>
            <a:cxnSpLocks noChangeShapeType="1"/>
            <a:stCxn id="25605" idx="2"/>
          </p:cNvCxnSpPr>
          <p:nvPr/>
        </p:nvCxnSpPr>
        <p:spPr bwMode="auto">
          <a:xfrm flipH="1">
            <a:off x="635000" y="2293938"/>
            <a:ext cx="63500" cy="5032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27" name="Straight Connector 8222"/>
          <p:cNvCxnSpPr>
            <a:cxnSpLocks noChangeShapeType="1"/>
          </p:cNvCxnSpPr>
          <p:nvPr/>
        </p:nvCxnSpPr>
        <p:spPr bwMode="auto">
          <a:xfrm flipH="1">
            <a:off x="855663" y="2355850"/>
            <a:ext cx="479425" cy="5127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28" name="Straight Connector 8224"/>
          <p:cNvCxnSpPr>
            <a:cxnSpLocks noChangeShapeType="1"/>
          </p:cNvCxnSpPr>
          <p:nvPr/>
        </p:nvCxnSpPr>
        <p:spPr bwMode="auto">
          <a:xfrm flipH="1">
            <a:off x="1022350" y="3281363"/>
            <a:ext cx="73025" cy="2714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29" name="Straight Connector 8227"/>
          <p:cNvCxnSpPr>
            <a:cxnSpLocks noChangeShapeType="1"/>
          </p:cNvCxnSpPr>
          <p:nvPr/>
        </p:nvCxnSpPr>
        <p:spPr bwMode="auto">
          <a:xfrm flipH="1">
            <a:off x="798513" y="3552825"/>
            <a:ext cx="223837" cy="95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30" name="Straight Connector 2"/>
          <p:cNvCxnSpPr>
            <a:cxnSpLocks noChangeShapeType="1"/>
          </p:cNvCxnSpPr>
          <p:nvPr/>
        </p:nvCxnSpPr>
        <p:spPr bwMode="auto">
          <a:xfrm flipH="1">
            <a:off x="431800" y="3341688"/>
            <a:ext cx="139700" cy="6873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631" name="Rectangle 35"/>
          <p:cNvSpPr>
            <a:spLocks noChangeArrowheads="1"/>
          </p:cNvSpPr>
          <p:nvPr/>
        </p:nvSpPr>
        <p:spPr bwMode="auto">
          <a:xfrm>
            <a:off x="0" y="4829175"/>
            <a:ext cx="514350" cy="139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pic>
        <p:nvPicPr>
          <p:cNvPr id="2" name="59892460.wav">
            <a:hlinkClick r:id="" action="ppaction://media"/>
          </p:cNvPr>
          <p:cNvPicPr>
            <a:picLocks noChangeAspect="1"/>
          </p:cNvPicPr>
          <p:nvPr>
            <a:wavAudioFile r:embed="rId1" name="5989E2E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776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46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141288" y="98425"/>
            <a:ext cx="8683625" cy="760413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Immunity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b="1" smtClean="0"/>
              <a:t>Innate immunity</a:t>
            </a:r>
            <a:r>
              <a:rPr lang="en-US" altLang="en-US" smtClean="0"/>
              <a:t>: defenses against any pathogen</a:t>
            </a:r>
          </a:p>
          <a:p>
            <a:pPr eaLnBrk="1" hangingPunct="1"/>
            <a:r>
              <a:rPr lang="en-US" altLang="en-US" b="1" smtClean="0"/>
              <a:t>Adaptive immunity</a:t>
            </a:r>
            <a:r>
              <a:rPr lang="en-US" altLang="en-US" smtClean="0"/>
              <a:t>: induced resistance to a specific pathogen</a:t>
            </a:r>
          </a:p>
        </p:txBody>
      </p:sp>
      <p:pic>
        <p:nvPicPr>
          <p:cNvPr id="2" name="1A622070.wav">
            <a:hlinkClick r:id="" action="ppaction://media"/>
          </p:cNvPr>
          <p:cNvPicPr>
            <a:picLocks noChangeAspect="1"/>
          </p:cNvPicPr>
          <p:nvPr>
            <a:wavAudioFile r:embed="rId1" name="1A62936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81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H:\48496 Tortora IRDVD\Working Files 48496\JPEG\ch17_unlabeled\figure_17_05_unlabe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6"/>
          <a:stretch>
            <a:fillRect/>
          </a:stretch>
        </p:blipFill>
        <p:spPr bwMode="auto">
          <a:xfrm>
            <a:off x="1568450" y="314325"/>
            <a:ext cx="55784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100263" y="3340100"/>
            <a:ext cx="342900" cy="284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0"/>
          </a:p>
        </p:txBody>
      </p:sp>
      <p:pic>
        <p:nvPicPr>
          <p:cNvPr id="26628" name="Picture 5" descr="H:\48496 Tortora IRDVD\Working Files 48496\JPEG\ch17_unlabeled\figure_17_05_unlabe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t="45964" r="85516" b="50996"/>
          <a:stretch>
            <a:fillRect/>
          </a:stretch>
        </p:blipFill>
        <p:spPr bwMode="auto">
          <a:xfrm>
            <a:off x="87313" y="3275013"/>
            <a:ext cx="274637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2"/>
          <p:cNvSpPr>
            <a:spLocks/>
          </p:cNvSpPr>
          <p:nvPr/>
        </p:nvSpPr>
        <p:spPr bwMode="auto">
          <a:xfrm>
            <a:off x="0" y="152400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Figure 17.5 Clonal selection and differentiation of B cells.</a:t>
            </a: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6630" name="TextBox 3"/>
          <p:cNvSpPr txBox="1">
            <a:spLocks noChangeArrowheads="1"/>
          </p:cNvSpPr>
          <p:nvPr/>
        </p:nvSpPr>
        <p:spPr bwMode="auto">
          <a:xfrm>
            <a:off x="2973388" y="366713"/>
            <a:ext cx="7381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Stem cell</a:t>
            </a:r>
          </a:p>
        </p:txBody>
      </p:sp>
      <p:sp>
        <p:nvSpPr>
          <p:cNvPr id="26631" name="TextBox 3"/>
          <p:cNvSpPr txBox="1">
            <a:spLocks noChangeArrowheads="1"/>
          </p:cNvSpPr>
          <p:nvPr/>
        </p:nvSpPr>
        <p:spPr bwMode="auto">
          <a:xfrm>
            <a:off x="1784350" y="1501775"/>
            <a:ext cx="5905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B cells</a:t>
            </a:r>
          </a:p>
        </p:txBody>
      </p:sp>
      <p:sp>
        <p:nvSpPr>
          <p:cNvPr id="26632" name="TextBox 3"/>
          <p:cNvSpPr txBox="1">
            <a:spLocks noChangeArrowheads="1"/>
          </p:cNvSpPr>
          <p:nvPr/>
        </p:nvSpPr>
        <p:spPr bwMode="auto">
          <a:xfrm>
            <a:off x="3727450" y="1098550"/>
            <a:ext cx="657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Antigen</a:t>
            </a:r>
          </a:p>
        </p:txBody>
      </p:sp>
      <p:sp>
        <p:nvSpPr>
          <p:cNvPr id="26633" name="TextBox 3"/>
          <p:cNvSpPr txBox="1">
            <a:spLocks noChangeArrowheads="1"/>
          </p:cNvSpPr>
          <p:nvPr/>
        </p:nvSpPr>
        <p:spPr bwMode="auto">
          <a:xfrm>
            <a:off x="266700" y="3260725"/>
            <a:ext cx="22479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Some B cells proliferate into long-lived memory cells, which at a later date can be stimulated to become antibody-producing plasma cells. See Figure 17.17.</a:t>
            </a:r>
          </a:p>
        </p:txBody>
      </p:sp>
      <p:sp>
        <p:nvSpPr>
          <p:cNvPr id="26634" name="TextBox 3"/>
          <p:cNvSpPr txBox="1">
            <a:spLocks noChangeArrowheads="1"/>
          </p:cNvSpPr>
          <p:nvPr/>
        </p:nvSpPr>
        <p:spPr bwMode="auto">
          <a:xfrm>
            <a:off x="3767138" y="2886075"/>
            <a:ext cx="9842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Memory cells</a:t>
            </a:r>
          </a:p>
        </p:txBody>
      </p:sp>
      <p:sp>
        <p:nvSpPr>
          <p:cNvPr id="26635" name="TextBox 3"/>
          <p:cNvSpPr txBox="1">
            <a:spLocks noChangeArrowheads="1"/>
          </p:cNvSpPr>
          <p:nvPr/>
        </p:nvSpPr>
        <p:spPr bwMode="auto">
          <a:xfrm>
            <a:off x="6053138" y="1489075"/>
            <a:ext cx="16573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B cell III complexes with its specific antigen and proliferates.</a:t>
            </a:r>
          </a:p>
        </p:txBody>
      </p:sp>
      <p:sp>
        <p:nvSpPr>
          <p:cNvPr id="26636" name="TextBox 3"/>
          <p:cNvSpPr txBox="1">
            <a:spLocks noChangeArrowheads="1"/>
          </p:cNvSpPr>
          <p:nvPr/>
        </p:nvSpPr>
        <p:spPr bwMode="auto">
          <a:xfrm>
            <a:off x="7070725" y="3973513"/>
            <a:ext cx="1581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Other B cells proliferate into antibody-producing plasma cells.</a:t>
            </a:r>
          </a:p>
        </p:txBody>
      </p:sp>
      <p:sp>
        <p:nvSpPr>
          <p:cNvPr id="26637" name="TextBox 3"/>
          <p:cNvSpPr txBox="1">
            <a:spLocks noChangeArrowheads="1"/>
          </p:cNvSpPr>
          <p:nvPr/>
        </p:nvSpPr>
        <p:spPr bwMode="auto">
          <a:xfrm>
            <a:off x="4937125" y="5094288"/>
            <a:ext cx="939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Plasma cells</a:t>
            </a:r>
          </a:p>
        </p:txBody>
      </p:sp>
      <p:sp>
        <p:nvSpPr>
          <p:cNvPr id="26638" name="TextBox 3"/>
          <p:cNvSpPr txBox="1">
            <a:spLocks noChangeArrowheads="1"/>
          </p:cNvSpPr>
          <p:nvPr/>
        </p:nvSpPr>
        <p:spPr bwMode="auto">
          <a:xfrm>
            <a:off x="5594350" y="5408613"/>
            <a:ext cx="2116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Plasma cells secrete antibodies into circulation.</a:t>
            </a:r>
          </a:p>
        </p:txBody>
      </p:sp>
      <p:sp>
        <p:nvSpPr>
          <p:cNvPr id="26639" name="TextBox 3"/>
          <p:cNvSpPr txBox="1">
            <a:spLocks noChangeArrowheads="1"/>
          </p:cNvSpPr>
          <p:nvPr/>
        </p:nvSpPr>
        <p:spPr bwMode="auto">
          <a:xfrm>
            <a:off x="6154738" y="5903913"/>
            <a:ext cx="2544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Antigens in circulation now attached to circulating antibodies</a:t>
            </a:r>
          </a:p>
        </p:txBody>
      </p:sp>
      <p:sp>
        <p:nvSpPr>
          <p:cNvPr id="26640" name="TextBox 3"/>
          <p:cNvSpPr txBox="1">
            <a:spLocks noChangeArrowheads="1"/>
          </p:cNvSpPr>
          <p:nvPr/>
        </p:nvSpPr>
        <p:spPr bwMode="auto">
          <a:xfrm>
            <a:off x="1736725" y="6451600"/>
            <a:ext cx="15668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 i="1"/>
              <a:t>Cardiovascular system</a:t>
            </a:r>
          </a:p>
        </p:txBody>
      </p:sp>
      <p:sp>
        <p:nvSpPr>
          <p:cNvPr id="26641" name="TextBox 3"/>
          <p:cNvSpPr txBox="1">
            <a:spLocks noChangeArrowheads="1"/>
          </p:cNvSpPr>
          <p:nvPr/>
        </p:nvSpPr>
        <p:spPr bwMode="auto">
          <a:xfrm>
            <a:off x="2586038" y="1789113"/>
            <a:ext cx="2127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I</a:t>
            </a:r>
          </a:p>
        </p:txBody>
      </p:sp>
      <p:sp>
        <p:nvSpPr>
          <p:cNvPr id="26642" name="TextBox 3"/>
          <p:cNvSpPr txBox="1">
            <a:spLocks noChangeArrowheads="1"/>
          </p:cNvSpPr>
          <p:nvPr/>
        </p:nvSpPr>
        <p:spPr bwMode="auto">
          <a:xfrm>
            <a:off x="3538538" y="1779588"/>
            <a:ext cx="2413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II</a:t>
            </a:r>
          </a:p>
        </p:txBody>
      </p:sp>
      <p:sp>
        <p:nvSpPr>
          <p:cNvPr id="26643" name="TextBox 3"/>
          <p:cNvSpPr txBox="1">
            <a:spLocks noChangeArrowheads="1"/>
          </p:cNvSpPr>
          <p:nvPr/>
        </p:nvSpPr>
        <p:spPr bwMode="auto">
          <a:xfrm>
            <a:off x="4211638" y="1798638"/>
            <a:ext cx="2682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III</a:t>
            </a:r>
          </a:p>
        </p:txBody>
      </p:sp>
      <p:sp>
        <p:nvSpPr>
          <p:cNvPr id="26644" name="TextBox 3"/>
          <p:cNvSpPr txBox="1">
            <a:spLocks noChangeArrowheads="1"/>
          </p:cNvSpPr>
          <p:nvPr/>
        </p:nvSpPr>
        <p:spPr bwMode="auto">
          <a:xfrm>
            <a:off x="4972050" y="1798638"/>
            <a:ext cx="2794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IV</a:t>
            </a:r>
          </a:p>
        </p:txBody>
      </p:sp>
      <p:grpSp>
        <p:nvGrpSpPr>
          <p:cNvPr id="26645" name="Group 8"/>
          <p:cNvGrpSpPr>
            <a:grpSpLocks/>
          </p:cNvGrpSpPr>
          <p:nvPr/>
        </p:nvGrpSpPr>
        <p:grpSpPr bwMode="auto">
          <a:xfrm>
            <a:off x="5786438" y="347663"/>
            <a:ext cx="98425" cy="1666875"/>
            <a:chOff x="6000102" y="267055"/>
            <a:chExt cx="99074" cy="1667301"/>
          </a:xfrm>
        </p:grpSpPr>
        <p:sp>
          <p:nvSpPr>
            <p:cNvPr id="26656" name="Right Brace 1"/>
            <p:cNvSpPr>
              <a:spLocks/>
            </p:cNvSpPr>
            <p:nvPr/>
          </p:nvSpPr>
          <p:spPr bwMode="auto">
            <a:xfrm>
              <a:off x="6000102" y="267055"/>
              <a:ext cx="99074" cy="847100"/>
            </a:xfrm>
            <a:prstGeom prst="rightBrace">
              <a:avLst>
                <a:gd name="adj1" fmla="val 64958"/>
                <a:gd name="adj2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73AE"/>
                </a:buClr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73AE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73AE"/>
                </a:buClr>
                <a:buFont typeface="Symbol" pitchFamily="18" charset="2"/>
                <a:buChar char="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73AE"/>
                </a:buClr>
                <a:buFont typeface="Symbol" pitchFamily="18" charset="2"/>
                <a:buChar char="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73AE"/>
                </a:buClr>
                <a:buFont typeface="Symbol" pitchFamily="18" charset="2"/>
                <a:buChar char="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3AE"/>
                </a:buClr>
                <a:buFont typeface="Symbol" pitchFamily="18" charset="2"/>
                <a:buChar char="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3AE"/>
                </a:buClr>
                <a:buFont typeface="Symbol" pitchFamily="18" charset="2"/>
                <a:buChar char="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3AE"/>
                </a:buClr>
                <a:buFont typeface="Symbol" pitchFamily="18" charset="2"/>
                <a:buChar char="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3AE"/>
                </a:buClr>
                <a:buFont typeface="Symbol" pitchFamily="18" charset="2"/>
                <a:buChar char="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2400" b="0"/>
            </a:p>
          </p:txBody>
        </p:sp>
        <p:sp>
          <p:nvSpPr>
            <p:cNvPr id="26657" name="Right Brace 21"/>
            <p:cNvSpPr>
              <a:spLocks/>
            </p:cNvSpPr>
            <p:nvPr/>
          </p:nvSpPr>
          <p:spPr bwMode="auto">
            <a:xfrm>
              <a:off x="6000102" y="1119187"/>
              <a:ext cx="99073" cy="815169"/>
            </a:xfrm>
            <a:prstGeom prst="rightBrace">
              <a:avLst>
                <a:gd name="adj1" fmla="val 64948"/>
                <a:gd name="adj2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rgbClr val="0073AE"/>
                </a:buClr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73AE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73AE"/>
                </a:buClr>
                <a:buFont typeface="Symbol" pitchFamily="18" charset="2"/>
                <a:buChar char="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73AE"/>
                </a:buClr>
                <a:buFont typeface="Symbol" pitchFamily="18" charset="2"/>
                <a:buChar char="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73AE"/>
                </a:buClr>
                <a:buFont typeface="Symbol" pitchFamily="18" charset="2"/>
                <a:buChar char="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3AE"/>
                </a:buClr>
                <a:buFont typeface="Symbol" pitchFamily="18" charset="2"/>
                <a:buChar char="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3AE"/>
                </a:buClr>
                <a:buFont typeface="Symbol" pitchFamily="18" charset="2"/>
                <a:buChar char="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3AE"/>
                </a:buClr>
                <a:buFont typeface="Symbol" pitchFamily="18" charset="2"/>
                <a:buChar char="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73AE"/>
                </a:buClr>
                <a:buFont typeface="Symbol" pitchFamily="18" charset="2"/>
                <a:buChar char="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2400" b="0"/>
            </a:p>
          </p:txBody>
        </p:sp>
      </p:grpSp>
      <p:cxnSp>
        <p:nvCxnSpPr>
          <p:cNvPr id="26646" name="Straight Connector 20"/>
          <p:cNvCxnSpPr>
            <a:cxnSpLocks noChangeShapeType="1"/>
          </p:cNvCxnSpPr>
          <p:nvPr/>
        </p:nvCxnSpPr>
        <p:spPr bwMode="auto">
          <a:xfrm>
            <a:off x="2322513" y="1627188"/>
            <a:ext cx="339725" cy="47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47" name="Straight Connector 24"/>
          <p:cNvCxnSpPr>
            <a:cxnSpLocks noChangeShapeType="1"/>
          </p:cNvCxnSpPr>
          <p:nvPr/>
        </p:nvCxnSpPr>
        <p:spPr bwMode="auto">
          <a:xfrm>
            <a:off x="3638550" y="488950"/>
            <a:ext cx="201613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648" name="Picture 5" descr="H:\48496 Tortora IRDVD\Working Files 48496\JPEG\ch17_unlabeled\figure_17_05_unlabe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7" t="2216" r="39183" b="92972"/>
          <a:stretch>
            <a:fillRect/>
          </a:stretch>
        </p:blipFill>
        <p:spPr bwMode="auto">
          <a:xfrm>
            <a:off x="5884863" y="593725"/>
            <a:ext cx="22701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9" name="TextBox 3"/>
          <p:cNvSpPr txBox="1">
            <a:spLocks noChangeArrowheads="1"/>
          </p:cNvSpPr>
          <p:nvPr/>
        </p:nvSpPr>
        <p:spPr bwMode="auto">
          <a:xfrm>
            <a:off x="6053138" y="655638"/>
            <a:ext cx="29479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Stem cells differentiate into mature B cells, each bearing surface immunoglobulins against a specific antigen.</a:t>
            </a:r>
          </a:p>
        </p:txBody>
      </p:sp>
      <p:sp>
        <p:nvSpPr>
          <p:cNvPr id="26650" name="Rectangle 28"/>
          <p:cNvSpPr>
            <a:spLocks noChangeArrowheads="1"/>
          </p:cNvSpPr>
          <p:nvPr/>
        </p:nvSpPr>
        <p:spPr bwMode="auto">
          <a:xfrm>
            <a:off x="4743450" y="511175"/>
            <a:ext cx="373063" cy="2413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 b="0"/>
          </a:p>
        </p:txBody>
      </p:sp>
      <p:cxnSp>
        <p:nvCxnSpPr>
          <p:cNvPr id="26651" name="Straight Connector 30"/>
          <p:cNvCxnSpPr>
            <a:cxnSpLocks noChangeShapeType="1"/>
          </p:cNvCxnSpPr>
          <p:nvPr/>
        </p:nvCxnSpPr>
        <p:spPr bwMode="auto">
          <a:xfrm>
            <a:off x="5835650" y="5919788"/>
            <a:ext cx="347663" cy="127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52" name="Straight Connector 9216"/>
          <p:cNvCxnSpPr>
            <a:cxnSpLocks noChangeShapeType="1"/>
          </p:cNvCxnSpPr>
          <p:nvPr/>
        </p:nvCxnSpPr>
        <p:spPr bwMode="auto">
          <a:xfrm flipV="1">
            <a:off x="5884863" y="6046788"/>
            <a:ext cx="311150" cy="635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53" name="Straight Connector 24"/>
          <p:cNvCxnSpPr>
            <a:cxnSpLocks noChangeShapeType="1"/>
          </p:cNvCxnSpPr>
          <p:nvPr/>
        </p:nvCxnSpPr>
        <p:spPr bwMode="auto">
          <a:xfrm>
            <a:off x="4324350" y="1276350"/>
            <a:ext cx="385763" cy="2063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54" name="Straight Connector 20"/>
          <p:cNvCxnSpPr>
            <a:cxnSpLocks noChangeShapeType="1"/>
          </p:cNvCxnSpPr>
          <p:nvPr/>
        </p:nvCxnSpPr>
        <p:spPr bwMode="auto">
          <a:xfrm flipV="1">
            <a:off x="3592513" y="3067050"/>
            <a:ext cx="352425" cy="2619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A5712507.wav">
            <a:hlinkClick r:id="" action="ppaction://media"/>
          </p:cNvPr>
          <p:cNvPicPr>
            <a:picLocks noChangeAspect="1"/>
          </p:cNvPicPr>
          <p:nvPr>
            <a:wavAudioFile r:embed="rId1" name="A5714F1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2409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06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/>
          </p:cNvSpPr>
          <p:nvPr>
            <p:ph type="title"/>
          </p:nvPr>
        </p:nvSpPr>
        <p:spPr>
          <a:xfrm>
            <a:off x="163513" y="98425"/>
            <a:ext cx="8683625" cy="760413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Activation of B Cells</a:t>
            </a:r>
          </a:p>
        </p:txBody>
      </p:sp>
      <p:sp>
        <p:nvSpPr>
          <p:cNvPr id="27651" name="Rectangle 8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smtClean="0"/>
              <a:t>B cells differentiate into:</a:t>
            </a:r>
          </a:p>
          <a:p>
            <a:pPr lvl="1" eaLnBrk="1" hangingPunct="1"/>
            <a:r>
              <a:rPr lang="en-US" altLang="en-US" smtClean="0"/>
              <a:t>Antibody-producing </a:t>
            </a:r>
            <a:r>
              <a:rPr lang="en-US" altLang="en-US" b="1" smtClean="0"/>
              <a:t>plasma cells</a:t>
            </a:r>
            <a:endParaRPr lang="en-US" altLang="en-US" smtClean="0"/>
          </a:p>
          <a:p>
            <a:pPr lvl="1" eaLnBrk="1" hangingPunct="1"/>
            <a:r>
              <a:rPr lang="en-US" altLang="en-US" b="1" smtClean="0"/>
              <a:t>Memory cells</a:t>
            </a:r>
            <a:endParaRPr lang="en-US" altLang="en-US" smtClean="0"/>
          </a:p>
          <a:p>
            <a:pPr eaLnBrk="1" hangingPunct="1"/>
            <a:r>
              <a:rPr lang="en-US" altLang="en-US" b="1" smtClean="0"/>
              <a:t>Clonal deletion</a:t>
            </a:r>
            <a:r>
              <a:rPr lang="en-US" altLang="en-US" smtClean="0"/>
              <a:t> eliminates harmful B cells</a:t>
            </a:r>
          </a:p>
          <a:p>
            <a:pPr lvl="1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528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/>
          </p:cNvSpPr>
          <p:nvPr>
            <p:ph type="title"/>
          </p:nvPr>
        </p:nvSpPr>
        <p:spPr>
          <a:xfrm>
            <a:off x="227013" y="76200"/>
            <a:ext cx="8683625" cy="914400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altLang="en-US" smtClean="0"/>
              <a:t>Antigen–Antibody Binding</a:t>
            </a:r>
          </a:p>
        </p:txBody>
      </p:sp>
      <p:sp>
        <p:nvSpPr>
          <p:cNvPr id="28675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Agglutination</a:t>
            </a:r>
          </a:p>
          <a:p>
            <a:r>
              <a:rPr lang="en-US" altLang="en-US" smtClean="0"/>
              <a:t>Opsonization</a:t>
            </a:r>
          </a:p>
          <a:p>
            <a:r>
              <a:rPr lang="en-US" altLang="en-US" smtClean="0"/>
              <a:t>Activation of complement</a:t>
            </a:r>
          </a:p>
          <a:p>
            <a:r>
              <a:rPr lang="en-US" altLang="en-US" smtClean="0"/>
              <a:t>Antibody-dependent cell-mediated cytotoxicity</a:t>
            </a:r>
          </a:p>
          <a:p>
            <a:r>
              <a:rPr lang="en-US" altLang="en-US" smtClean="0"/>
              <a:t>Neutralization</a:t>
            </a:r>
          </a:p>
        </p:txBody>
      </p:sp>
    </p:spTree>
    <p:extLst>
      <p:ext uri="{BB962C8B-B14F-4D97-AF65-F5344CB8AC3E}">
        <p14:creationId xmlns:p14="http://schemas.microsoft.com/office/powerpoint/2010/main" val="409953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43"/>
          <p:cNvGrpSpPr>
            <a:grpSpLocks/>
          </p:cNvGrpSpPr>
          <p:nvPr/>
        </p:nvGrpSpPr>
        <p:grpSpPr bwMode="auto">
          <a:xfrm>
            <a:off x="457200" y="914400"/>
            <a:ext cx="7961313" cy="5943600"/>
            <a:chOff x="288" y="576"/>
            <a:chExt cx="5015" cy="3744"/>
          </a:xfrm>
        </p:grpSpPr>
        <p:pic>
          <p:nvPicPr>
            <p:cNvPr id="29737" name="Picture 5" descr="H:\48496 Tortora IRDVD\Working Files 48496\JPEG\ch17_unlabeled\figure_17_07_unlabele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2"/>
            <a:stretch>
              <a:fillRect/>
            </a:stretch>
          </p:blipFill>
          <p:spPr bwMode="auto">
            <a:xfrm>
              <a:off x="288" y="576"/>
              <a:ext cx="5015" cy="3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38" name="Picture 5" descr="H:\48496 Tortora IRDVD\Working Files 48496\JPEG\ch17_unlabeled\figure_17_07_unlabeled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71" t="67764" r="29173" b="2118"/>
            <a:stretch>
              <a:fillRect/>
            </a:stretch>
          </p:blipFill>
          <p:spPr bwMode="auto">
            <a:xfrm>
              <a:off x="1776" y="3168"/>
              <a:ext cx="2064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Rectangle 2"/>
          <p:cNvSpPr>
            <a:spLocks/>
          </p:cNvSpPr>
          <p:nvPr/>
        </p:nvSpPr>
        <p:spPr bwMode="auto">
          <a:xfrm>
            <a:off x="0" y="152400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Figure 17.7 The results of antigen–antibody binding.</a:t>
            </a:r>
            <a:endParaRPr lang="en-US" altLang="en-US" sz="1400" i="1">
              <a:solidFill>
                <a:srgbClr val="000000"/>
              </a:solidFill>
            </a:endParaRP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3165475" y="434975"/>
            <a:ext cx="25527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PROCTECTIVE MECHANISM OF BINDING ANTIBODIES </a:t>
            </a:r>
            <a:br>
              <a:rPr lang="en-US" altLang="en-US" sz="1400"/>
            </a:br>
            <a:r>
              <a:rPr lang="en-US" altLang="en-US" sz="1400"/>
              <a:t>TO ANTIGENS</a:t>
            </a:r>
          </a:p>
        </p:txBody>
      </p: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5397500" y="566738"/>
            <a:ext cx="29464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Activation of complement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(see also Figure 16.9)</a:t>
            </a:r>
            <a:endParaRPr lang="en-US" altLang="en-US" sz="1400"/>
          </a:p>
        </p:txBody>
      </p:sp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514350" y="566738"/>
            <a:ext cx="29718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Agglutination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(see also Figure 18.5)</a:t>
            </a:r>
          </a:p>
        </p:txBody>
      </p:sp>
      <p:sp>
        <p:nvSpPr>
          <p:cNvPr id="29703" name="TextBox 8"/>
          <p:cNvSpPr txBox="1">
            <a:spLocks noChangeArrowheads="1"/>
          </p:cNvSpPr>
          <p:nvPr/>
        </p:nvSpPr>
        <p:spPr bwMode="auto">
          <a:xfrm>
            <a:off x="539750" y="2895600"/>
            <a:ext cx="29464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Opsonization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(see also Figure 16.9)</a:t>
            </a:r>
          </a:p>
        </p:txBody>
      </p:sp>
      <p:sp>
        <p:nvSpPr>
          <p:cNvPr id="29704" name="TextBox 9"/>
          <p:cNvSpPr txBox="1">
            <a:spLocks noChangeArrowheads="1"/>
          </p:cNvSpPr>
          <p:nvPr/>
        </p:nvSpPr>
        <p:spPr bwMode="auto">
          <a:xfrm>
            <a:off x="5362575" y="2743200"/>
            <a:ext cx="29749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Antibody-dependent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cell-mediated cytotoxicity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(see also Figure 17.16)</a:t>
            </a:r>
          </a:p>
        </p:txBody>
      </p:sp>
      <p:sp>
        <p:nvSpPr>
          <p:cNvPr id="29705" name="TextBox 10"/>
          <p:cNvSpPr txBox="1">
            <a:spLocks noChangeArrowheads="1"/>
          </p:cNvSpPr>
          <p:nvPr/>
        </p:nvSpPr>
        <p:spPr bwMode="auto">
          <a:xfrm>
            <a:off x="3276600" y="4772025"/>
            <a:ext cx="23241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Neutralization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(see also Figure 18.9)</a:t>
            </a:r>
          </a:p>
        </p:txBody>
      </p:sp>
      <p:sp>
        <p:nvSpPr>
          <p:cNvPr id="29706" name="TextBox 11"/>
          <p:cNvSpPr txBox="1">
            <a:spLocks noChangeArrowheads="1"/>
          </p:cNvSpPr>
          <p:nvPr/>
        </p:nvSpPr>
        <p:spPr bwMode="auto">
          <a:xfrm>
            <a:off x="476250" y="955675"/>
            <a:ext cx="3073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Reduces number of infectious units to be dealt with</a:t>
            </a:r>
            <a:r>
              <a:rPr lang="en-US" altLang="en-US" sz="1200"/>
              <a:t> </a:t>
            </a:r>
          </a:p>
        </p:txBody>
      </p:sp>
      <p:sp>
        <p:nvSpPr>
          <p:cNvPr id="29707" name="TextBox 13"/>
          <p:cNvSpPr txBox="1">
            <a:spLocks noChangeArrowheads="1"/>
          </p:cNvSpPr>
          <p:nvPr/>
        </p:nvSpPr>
        <p:spPr bwMode="auto">
          <a:xfrm>
            <a:off x="474663" y="3216275"/>
            <a:ext cx="305276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Coating antigen with antibody enhances phagocytosis</a:t>
            </a:r>
            <a:endParaRPr lang="en-US" altLang="en-US" sz="1200"/>
          </a:p>
        </p:txBody>
      </p:sp>
      <p:sp>
        <p:nvSpPr>
          <p:cNvPr id="29708" name="TextBox 14"/>
          <p:cNvSpPr txBox="1">
            <a:spLocks noChangeArrowheads="1"/>
          </p:cNvSpPr>
          <p:nvPr/>
        </p:nvSpPr>
        <p:spPr bwMode="auto">
          <a:xfrm>
            <a:off x="2460625" y="3616325"/>
            <a:ext cx="1162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Phagocyte</a:t>
            </a:r>
          </a:p>
        </p:txBody>
      </p:sp>
      <p:sp>
        <p:nvSpPr>
          <p:cNvPr id="29709" name="TextBox 15"/>
          <p:cNvSpPr txBox="1">
            <a:spLocks noChangeArrowheads="1"/>
          </p:cNvSpPr>
          <p:nvPr/>
        </p:nvSpPr>
        <p:spPr bwMode="auto">
          <a:xfrm>
            <a:off x="2076450" y="2265363"/>
            <a:ext cx="1162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Bacteria</a:t>
            </a:r>
          </a:p>
        </p:txBody>
      </p:sp>
      <p:sp>
        <p:nvSpPr>
          <p:cNvPr id="29710" name="TextBox 16"/>
          <p:cNvSpPr txBox="1">
            <a:spLocks noChangeArrowheads="1"/>
          </p:cNvSpPr>
          <p:nvPr/>
        </p:nvSpPr>
        <p:spPr bwMode="auto">
          <a:xfrm>
            <a:off x="5318125" y="952500"/>
            <a:ext cx="2959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Causes inflammation and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cell lysis</a:t>
            </a:r>
          </a:p>
        </p:txBody>
      </p:sp>
      <p:sp>
        <p:nvSpPr>
          <p:cNvPr id="29711" name="TextBox 17"/>
          <p:cNvSpPr txBox="1">
            <a:spLocks noChangeArrowheads="1"/>
          </p:cNvSpPr>
          <p:nvPr/>
        </p:nvSpPr>
        <p:spPr bwMode="auto">
          <a:xfrm>
            <a:off x="5649913" y="2333625"/>
            <a:ext cx="1162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Bacterium</a:t>
            </a:r>
          </a:p>
        </p:txBody>
      </p:sp>
      <p:sp>
        <p:nvSpPr>
          <p:cNvPr id="29712" name="TextBox 18"/>
          <p:cNvSpPr txBox="1">
            <a:spLocks noChangeArrowheads="1"/>
          </p:cNvSpPr>
          <p:nvPr/>
        </p:nvSpPr>
        <p:spPr bwMode="auto">
          <a:xfrm>
            <a:off x="7302500" y="2314575"/>
            <a:ext cx="1162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Lysis</a:t>
            </a:r>
            <a:endParaRPr lang="en-US" altLang="en-US" sz="1200"/>
          </a:p>
        </p:txBody>
      </p:sp>
      <p:sp>
        <p:nvSpPr>
          <p:cNvPr id="29713" name="TextBox 19"/>
          <p:cNvSpPr txBox="1">
            <a:spLocks noChangeArrowheads="1"/>
          </p:cNvSpPr>
          <p:nvPr/>
        </p:nvSpPr>
        <p:spPr bwMode="auto">
          <a:xfrm>
            <a:off x="5281613" y="3235325"/>
            <a:ext cx="3467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Antibodies attached to target cell cause destruction by macrophages, eosinophils, and NK cells</a:t>
            </a:r>
          </a:p>
        </p:txBody>
      </p:sp>
      <p:sp>
        <p:nvSpPr>
          <p:cNvPr id="29714" name="TextBox 20"/>
          <p:cNvSpPr txBox="1">
            <a:spLocks noChangeArrowheads="1"/>
          </p:cNvSpPr>
          <p:nvPr/>
        </p:nvSpPr>
        <p:spPr bwMode="auto">
          <a:xfrm>
            <a:off x="5519738" y="3892550"/>
            <a:ext cx="10906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Epitopes</a:t>
            </a:r>
            <a:endParaRPr lang="en-US" altLang="en-US" sz="1000"/>
          </a:p>
        </p:txBody>
      </p:sp>
      <p:sp>
        <p:nvSpPr>
          <p:cNvPr id="29715" name="TextBox 21"/>
          <p:cNvSpPr txBox="1">
            <a:spLocks noChangeArrowheads="1"/>
          </p:cNvSpPr>
          <p:nvPr/>
        </p:nvSpPr>
        <p:spPr bwMode="auto">
          <a:xfrm>
            <a:off x="7239000" y="3700463"/>
            <a:ext cx="1162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Eosinophil</a:t>
            </a:r>
            <a:endParaRPr lang="en-US" altLang="en-US" sz="1000"/>
          </a:p>
        </p:txBody>
      </p:sp>
      <p:sp>
        <p:nvSpPr>
          <p:cNvPr id="29716" name="TextBox 22"/>
          <p:cNvSpPr txBox="1">
            <a:spLocks noChangeArrowheads="1"/>
          </p:cNvSpPr>
          <p:nvPr/>
        </p:nvSpPr>
        <p:spPr bwMode="auto">
          <a:xfrm>
            <a:off x="7589838" y="4924425"/>
            <a:ext cx="14208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Perforin and lytic enzymes</a:t>
            </a:r>
            <a:endParaRPr lang="en-US" altLang="en-US" sz="1200"/>
          </a:p>
        </p:txBody>
      </p:sp>
      <p:sp>
        <p:nvSpPr>
          <p:cNvPr id="29717" name="TextBox 23"/>
          <p:cNvSpPr txBox="1">
            <a:spLocks noChangeArrowheads="1"/>
          </p:cNvSpPr>
          <p:nvPr/>
        </p:nvSpPr>
        <p:spPr bwMode="auto">
          <a:xfrm>
            <a:off x="5340350" y="4691063"/>
            <a:ext cx="2108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Large target cell (parasite)</a:t>
            </a:r>
          </a:p>
        </p:txBody>
      </p:sp>
      <p:sp>
        <p:nvSpPr>
          <p:cNvPr id="29718" name="TextBox 24"/>
          <p:cNvSpPr txBox="1">
            <a:spLocks noChangeArrowheads="1"/>
          </p:cNvSpPr>
          <p:nvPr/>
        </p:nvSpPr>
        <p:spPr bwMode="auto">
          <a:xfrm>
            <a:off x="1328738" y="5081588"/>
            <a:ext cx="1625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Blocks adhesion of bacteria and viruses to mucosa</a:t>
            </a:r>
            <a:endParaRPr lang="en-US" altLang="en-US" sz="1000"/>
          </a:p>
        </p:txBody>
      </p:sp>
      <p:sp>
        <p:nvSpPr>
          <p:cNvPr id="29719" name="TextBox 25"/>
          <p:cNvSpPr txBox="1">
            <a:spLocks noChangeArrowheads="1"/>
          </p:cNvSpPr>
          <p:nvPr/>
        </p:nvSpPr>
        <p:spPr bwMode="auto">
          <a:xfrm>
            <a:off x="3186113" y="6016625"/>
            <a:ext cx="1162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Bacterium</a:t>
            </a:r>
          </a:p>
        </p:txBody>
      </p:sp>
      <p:sp>
        <p:nvSpPr>
          <p:cNvPr id="29720" name="TextBox 26"/>
          <p:cNvSpPr txBox="1">
            <a:spLocks noChangeArrowheads="1"/>
          </p:cNvSpPr>
          <p:nvPr/>
        </p:nvSpPr>
        <p:spPr bwMode="auto">
          <a:xfrm>
            <a:off x="3282950" y="5378450"/>
            <a:ext cx="723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Virus</a:t>
            </a:r>
          </a:p>
        </p:txBody>
      </p:sp>
      <p:sp>
        <p:nvSpPr>
          <p:cNvPr id="29721" name="TextBox 27"/>
          <p:cNvSpPr txBox="1">
            <a:spLocks noChangeArrowheads="1"/>
          </p:cNvSpPr>
          <p:nvPr/>
        </p:nvSpPr>
        <p:spPr bwMode="auto">
          <a:xfrm>
            <a:off x="5888038" y="5084763"/>
            <a:ext cx="142716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Blocks attachment of toxin</a:t>
            </a:r>
          </a:p>
        </p:txBody>
      </p:sp>
      <p:sp>
        <p:nvSpPr>
          <p:cNvPr id="29722" name="TextBox 28"/>
          <p:cNvSpPr txBox="1">
            <a:spLocks noChangeArrowheads="1"/>
          </p:cNvSpPr>
          <p:nvPr/>
        </p:nvSpPr>
        <p:spPr bwMode="auto">
          <a:xfrm>
            <a:off x="4783138" y="5484813"/>
            <a:ext cx="860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Toxin</a:t>
            </a:r>
            <a:endParaRPr lang="en-US" altLang="en-US" sz="1200"/>
          </a:p>
        </p:txBody>
      </p:sp>
      <p:sp>
        <p:nvSpPr>
          <p:cNvPr id="29723" name="TextBox 30"/>
          <p:cNvSpPr txBox="1">
            <a:spLocks noChangeArrowheads="1"/>
          </p:cNvSpPr>
          <p:nvPr/>
        </p:nvSpPr>
        <p:spPr bwMode="auto">
          <a:xfrm>
            <a:off x="6413500" y="1282700"/>
            <a:ext cx="1695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Complement</a:t>
            </a:r>
          </a:p>
        </p:txBody>
      </p:sp>
      <p:cxnSp>
        <p:nvCxnSpPr>
          <p:cNvPr id="29724" name="Straight Connector 2"/>
          <p:cNvCxnSpPr>
            <a:cxnSpLocks noChangeShapeType="1"/>
          </p:cNvCxnSpPr>
          <p:nvPr/>
        </p:nvCxnSpPr>
        <p:spPr bwMode="auto">
          <a:xfrm flipH="1" flipV="1">
            <a:off x="1533525" y="2192338"/>
            <a:ext cx="730250" cy="1349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25" name="Straight Connector 4"/>
          <p:cNvCxnSpPr>
            <a:cxnSpLocks noChangeShapeType="1"/>
          </p:cNvCxnSpPr>
          <p:nvPr/>
        </p:nvCxnSpPr>
        <p:spPr bwMode="auto">
          <a:xfrm flipH="1" flipV="1">
            <a:off x="2135188" y="1830388"/>
            <a:ext cx="128587" cy="4953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26" name="Straight Connector 11270"/>
          <p:cNvCxnSpPr>
            <a:cxnSpLocks noChangeShapeType="1"/>
          </p:cNvCxnSpPr>
          <p:nvPr/>
        </p:nvCxnSpPr>
        <p:spPr bwMode="auto">
          <a:xfrm flipH="1">
            <a:off x="2660650" y="3856038"/>
            <a:ext cx="215900" cy="3619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27" name="Straight Connector 11274"/>
          <p:cNvCxnSpPr>
            <a:cxnSpLocks noChangeShapeType="1"/>
          </p:cNvCxnSpPr>
          <p:nvPr/>
        </p:nvCxnSpPr>
        <p:spPr bwMode="auto">
          <a:xfrm flipH="1">
            <a:off x="3287713" y="5622925"/>
            <a:ext cx="149225" cy="2333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28" name="Straight Connector 11277"/>
          <p:cNvCxnSpPr>
            <a:cxnSpLocks noChangeShapeType="1"/>
          </p:cNvCxnSpPr>
          <p:nvPr/>
        </p:nvCxnSpPr>
        <p:spPr bwMode="auto">
          <a:xfrm flipV="1">
            <a:off x="4000500" y="5907088"/>
            <a:ext cx="165100" cy="1762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29" name="Straight Connector 11280"/>
          <p:cNvCxnSpPr>
            <a:cxnSpLocks noChangeShapeType="1"/>
          </p:cNvCxnSpPr>
          <p:nvPr/>
        </p:nvCxnSpPr>
        <p:spPr bwMode="auto">
          <a:xfrm>
            <a:off x="5151438" y="5729288"/>
            <a:ext cx="130175" cy="3873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30" name="Straight Connector 11283"/>
          <p:cNvCxnSpPr>
            <a:cxnSpLocks noChangeShapeType="1"/>
          </p:cNvCxnSpPr>
          <p:nvPr/>
        </p:nvCxnSpPr>
        <p:spPr bwMode="auto">
          <a:xfrm flipH="1">
            <a:off x="5848350" y="4146550"/>
            <a:ext cx="228600" cy="603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31" name="Straight Connector 11288"/>
          <p:cNvCxnSpPr>
            <a:cxnSpLocks noChangeShapeType="1"/>
          </p:cNvCxnSpPr>
          <p:nvPr/>
        </p:nvCxnSpPr>
        <p:spPr bwMode="auto">
          <a:xfrm>
            <a:off x="6069013" y="4144963"/>
            <a:ext cx="85725" cy="1873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32" name="Straight Connector 11290"/>
          <p:cNvCxnSpPr>
            <a:cxnSpLocks noChangeShapeType="1"/>
          </p:cNvCxnSpPr>
          <p:nvPr/>
        </p:nvCxnSpPr>
        <p:spPr bwMode="auto">
          <a:xfrm flipH="1">
            <a:off x="6888163" y="3881438"/>
            <a:ext cx="452437" cy="730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33" name="Straight Connector 11292"/>
          <p:cNvCxnSpPr>
            <a:cxnSpLocks noChangeShapeType="1"/>
          </p:cNvCxnSpPr>
          <p:nvPr/>
        </p:nvCxnSpPr>
        <p:spPr bwMode="auto">
          <a:xfrm flipH="1" flipV="1">
            <a:off x="7724775" y="4559300"/>
            <a:ext cx="160338" cy="4524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34" name="Straight Connector 11295"/>
          <p:cNvCxnSpPr>
            <a:cxnSpLocks noChangeShapeType="1"/>
          </p:cNvCxnSpPr>
          <p:nvPr/>
        </p:nvCxnSpPr>
        <p:spPr bwMode="auto">
          <a:xfrm flipH="1" flipV="1">
            <a:off x="7535863" y="4565650"/>
            <a:ext cx="354012" cy="4492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35" name="Straight Connector 2"/>
          <p:cNvCxnSpPr>
            <a:cxnSpLocks noChangeShapeType="1"/>
          </p:cNvCxnSpPr>
          <p:nvPr/>
        </p:nvCxnSpPr>
        <p:spPr bwMode="auto">
          <a:xfrm flipV="1">
            <a:off x="6329363" y="1441450"/>
            <a:ext cx="341312" cy="185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2DF72538.wav">
            <a:hlinkClick r:id="" action="ppaction://media"/>
          </p:cNvPr>
          <p:cNvPicPr>
            <a:picLocks noChangeAspect="1"/>
          </p:cNvPicPr>
          <p:nvPr>
            <a:wavAudioFile r:embed="rId1" name="2DF7B581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29305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14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Neutralization</a:t>
            </a:r>
            <a:endParaRPr lang="en-US" dirty="0"/>
          </a:p>
        </p:txBody>
      </p:sp>
      <p:pic>
        <p:nvPicPr>
          <p:cNvPr id="2" name="Picture Placeholder 1" descr="OSC_Microbio_18_04_neutral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142" b="-39142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Neutralization involves the binding of specific antibodies to antigens found on bacteria, viruses, </a:t>
            </a:r>
            <a:r>
              <a:rPr lang="en-US" sz="1600" dirty="0" smtClean="0"/>
              <a:t>and toxins</a:t>
            </a:r>
            <a:r>
              <a:rPr lang="en-US" sz="1600" dirty="0"/>
              <a:t>, preventing them from attaching to target cells.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0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Opsonization</a:t>
            </a:r>
            <a:endParaRPr lang="en-US" dirty="0"/>
          </a:p>
        </p:txBody>
      </p:sp>
      <p:pic>
        <p:nvPicPr>
          <p:cNvPr id="2" name="Picture Placeholder 1" descr="OSC_Microbio_18_04_opson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7" r="-1140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Antibodies serve as </a:t>
            </a:r>
            <a:r>
              <a:rPr lang="en-US" sz="1600" dirty="0" err="1"/>
              <a:t>opsonins</a:t>
            </a:r>
            <a:r>
              <a:rPr lang="en-US" sz="1600" dirty="0"/>
              <a:t> and inhibit infection by tagging pathogens for destruction </a:t>
            </a:r>
            <a:r>
              <a:rPr lang="en-US" sz="1600" dirty="0" smtClean="0"/>
              <a:t>by macrophages</a:t>
            </a:r>
            <a:r>
              <a:rPr lang="en-US" sz="1600" dirty="0"/>
              <a:t>, dendritic cells, and neutrophils. These phagocytic cells use Fc receptors to bind to </a:t>
            </a:r>
            <a:r>
              <a:rPr lang="en-US" sz="1600" dirty="0" err="1"/>
              <a:t>IgG</a:t>
            </a:r>
            <a:r>
              <a:rPr lang="en-US" sz="1600" dirty="0"/>
              <a:t>-</a:t>
            </a:r>
            <a:r>
              <a:rPr lang="en-US" sz="1600" dirty="0" smtClean="0"/>
              <a:t>opsonized pathogens </a:t>
            </a:r>
            <a:r>
              <a:rPr lang="en-US" sz="1600" dirty="0"/>
              <a:t>and initiate the first step of attachment before phagocytosis.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48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b="1" dirty="0" smtClean="0">
                <a:solidFill>
                  <a:srgbClr val="6CB255"/>
                </a:solidFill>
              </a:rPr>
              <a:t>Agglutination</a:t>
            </a:r>
            <a:endParaRPr lang="en-US" sz="3600" b="1" dirty="0">
              <a:solidFill>
                <a:srgbClr val="6CB255"/>
              </a:solidFill>
            </a:endParaRPr>
          </a:p>
        </p:txBody>
      </p:sp>
      <p:pic>
        <p:nvPicPr>
          <p:cNvPr id="2" name="Picture Placeholder 1" descr="OSC_Microbio_18_04_agg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209" b="-19209"/>
          <a:stretch>
            <a:fillRect/>
          </a:stretch>
        </p:blipFill>
        <p:spPr>
          <a:xfrm>
            <a:off x="4489450" y="1108075"/>
            <a:ext cx="4030663" cy="525621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4294967295"/>
          </p:nvPr>
        </p:nvSpPr>
        <p:spPr>
          <a:xfrm>
            <a:off x="457200" y="1107617"/>
            <a:ext cx="3913188" cy="525697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Antibodies, especially </a:t>
            </a:r>
            <a:r>
              <a:rPr lang="en-US" sz="1600" dirty="0" err="1">
                <a:solidFill>
                  <a:srgbClr val="000000"/>
                </a:solidFill>
              </a:rPr>
              <a:t>IgM</a:t>
            </a:r>
            <a:r>
              <a:rPr lang="en-US" sz="1600" dirty="0">
                <a:solidFill>
                  <a:srgbClr val="000000"/>
                </a:solidFill>
              </a:rPr>
              <a:t> antibodies, agglutinate bacteria by binding to epitopes on two or </a:t>
            </a:r>
            <a:r>
              <a:rPr lang="en-US" sz="1600" dirty="0" smtClean="0">
                <a:solidFill>
                  <a:srgbClr val="000000"/>
                </a:solidFill>
              </a:rPr>
              <a:t>more bacteria </a:t>
            </a:r>
            <a:r>
              <a:rPr lang="en-US" sz="1600" dirty="0">
                <a:solidFill>
                  <a:srgbClr val="000000"/>
                </a:solidFill>
              </a:rPr>
              <a:t>simultaneously. When multiple pathogens and antibodies are present, aggregates form when the </a:t>
            </a:r>
            <a:r>
              <a:rPr lang="en-US" sz="1600" dirty="0" smtClean="0">
                <a:solidFill>
                  <a:srgbClr val="000000"/>
                </a:solidFill>
              </a:rPr>
              <a:t>binding sites </a:t>
            </a:r>
            <a:r>
              <a:rPr lang="en-US" sz="1600" dirty="0">
                <a:solidFill>
                  <a:srgbClr val="000000"/>
                </a:solidFill>
              </a:rPr>
              <a:t>of antibodies bind with separate pathogens.</a:t>
            </a:r>
          </a:p>
        </p:txBody>
      </p:sp>
      <p:pic>
        <p:nvPicPr>
          <p:cNvPr id="7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9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58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Antibody-dependent Cell-mediated Cytotoxicity </a:t>
            </a:r>
            <a:endParaRPr lang="en-US" dirty="0"/>
          </a:p>
        </p:txBody>
      </p:sp>
      <p:pic>
        <p:nvPicPr>
          <p:cNvPr id="2" name="Picture Placeholder 1" descr="OSC_Microbio_18_04_opson.jp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7" r="-1140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Antibodies serve as </a:t>
            </a:r>
            <a:r>
              <a:rPr lang="en-US" sz="1600" dirty="0" err="1"/>
              <a:t>opsonins</a:t>
            </a:r>
            <a:r>
              <a:rPr lang="en-US" sz="1600" dirty="0"/>
              <a:t> and inhibit infection by tagging pathogens for destruction </a:t>
            </a:r>
            <a:r>
              <a:rPr lang="en-US" sz="1600" dirty="0" smtClean="0"/>
              <a:t>by macrophages</a:t>
            </a:r>
            <a:r>
              <a:rPr lang="en-US" sz="1600" dirty="0"/>
              <a:t>, dendritic cells, and neutrophils. These phagocytic cells use Fc receptors to bind to </a:t>
            </a:r>
            <a:r>
              <a:rPr lang="en-US" sz="1600" dirty="0" err="1"/>
              <a:t>IgG</a:t>
            </a:r>
            <a:r>
              <a:rPr lang="en-US" sz="1600" dirty="0"/>
              <a:t>-</a:t>
            </a:r>
            <a:r>
              <a:rPr lang="en-US" sz="1600" dirty="0" smtClean="0"/>
              <a:t>opsonized pathogens </a:t>
            </a:r>
            <a:r>
              <a:rPr lang="en-US" sz="1600" dirty="0"/>
              <a:t>and initiate the first step of attachment before phagocytosis.</a:t>
            </a:r>
          </a:p>
        </p:txBody>
      </p:sp>
      <p:pic>
        <p:nvPicPr>
          <p:cNvPr id="6" name="EB692788.wav">
            <a:hlinkClick r:id="" action="ppaction://media"/>
          </p:cNvPr>
          <p:cNvPicPr>
            <a:picLocks noChangeAspect="1"/>
          </p:cNvPicPr>
          <p:nvPr>
            <a:wavAudioFile r:embed="rId1" name="EB6993F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514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09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xfrm>
            <a:off x="238125" y="238125"/>
            <a:ext cx="8683625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T Cells and Cellular Immunity</a:t>
            </a:r>
          </a:p>
        </p:txBody>
      </p:sp>
      <p:sp>
        <p:nvSpPr>
          <p:cNvPr id="3072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 cells mature in the thymus</a:t>
            </a:r>
          </a:p>
          <a:p>
            <a:pPr lvl="1" eaLnBrk="1" hangingPunct="1"/>
            <a:r>
              <a:rPr lang="en-US" altLang="en-US" smtClean="0"/>
              <a:t>Thymic selection eliminates many immature T cells</a:t>
            </a: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2376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5" descr="H:\48496 Tortora IRDVD\Working Files 48496\JPEG\ch17_labeled\table_17_02_labe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7"/>
          <a:stretch>
            <a:fillRect/>
          </a:stretch>
        </p:blipFill>
        <p:spPr bwMode="auto">
          <a:xfrm>
            <a:off x="1790700" y="863600"/>
            <a:ext cx="5541963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1275" y="173038"/>
            <a:ext cx="5773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Table 17.2 Principal Cells That Function in Cell-Mediated Immunity</a:t>
            </a:r>
          </a:p>
        </p:txBody>
      </p:sp>
      <p:pic>
        <p:nvPicPr>
          <p:cNvPr id="2" name="29302570.wav">
            <a:hlinkClick r:id="" action="ppaction://media"/>
          </p:cNvPr>
          <p:cNvPicPr>
            <a:picLocks noChangeAspect="1"/>
          </p:cNvPicPr>
          <p:nvPr>
            <a:wavAudioFile r:embed="rId1" name="2930B14E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2819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72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/>
          </p:cNvSpPr>
          <p:nvPr>
            <p:ph type="title"/>
          </p:nvPr>
        </p:nvSpPr>
        <p:spPr>
          <a:xfrm>
            <a:off x="130175" y="96838"/>
            <a:ext cx="8683625" cy="760412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Historical Development</a:t>
            </a:r>
          </a:p>
        </p:txBody>
      </p:sp>
      <p:sp>
        <p:nvSpPr>
          <p:cNvPr id="4099" name="Rectangle 5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dirty="0" smtClean="0"/>
              <a:t>Pasteur observed immunity in chickens injected with weakened pathogens</a:t>
            </a:r>
          </a:p>
          <a:p>
            <a:pPr eaLnBrk="1" hangingPunct="1"/>
            <a:r>
              <a:rPr lang="en-US" altLang="en-US" dirty="0" smtClean="0"/>
              <a:t>Von Behring received the Nobel prize for development of antitoxin</a:t>
            </a:r>
          </a:p>
          <a:p>
            <a:pPr eaLnBrk="1" hangingPunct="1"/>
            <a:r>
              <a:rPr lang="en-US" altLang="en-US" dirty="0" smtClean="0"/>
              <a:t>Ehrlich’s work led to the identification of antibodies in serum</a:t>
            </a:r>
          </a:p>
        </p:txBody>
      </p:sp>
    </p:spTree>
    <p:extLst>
      <p:ext uri="{BB962C8B-B14F-4D97-AF65-F5344CB8AC3E}">
        <p14:creationId xmlns:p14="http://schemas.microsoft.com/office/powerpoint/2010/main" val="379732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38125" y="238125"/>
            <a:ext cx="8683625" cy="914400"/>
          </a:xfrm>
        </p:spPr>
        <p:txBody>
          <a:bodyPr/>
          <a:lstStyle/>
          <a:p>
            <a:pPr eaLnBrk="1" hangingPunct="1"/>
            <a:r>
              <a:rPr lang="en-US" altLang="en-US" smtClean="0"/>
              <a:t>T Cells and Cellular Immunity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 cells respond to Ag by </a:t>
            </a:r>
            <a:r>
              <a:rPr lang="en-US" altLang="en-US" b="1" smtClean="0"/>
              <a:t>T-cell receptors (TCRs)</a:t>
            </a:r>
            <a:endParaRPr lang="en-US" altLang="en-US" smtClean="0"/>
          </a:p>
          <a:p>
            <a:pPr eaLnBrk="1" hangingPunct="1"/>
            <a:r>
              <a:rPr lang="en-US" altLang="en-US" smtClean="0"/>
              <a:t>T cells require </a:t>
            </a:r>
            <a:r>
              <a:rPr lang="en-US" altLang="en-US" b="1" smtClean="0"/>
              <a:t>antigen-presenting cells (APCs)</a:t>
            </a:r>
            <a:endParaRPr lang="en-US" altLang="en-US" smtClean="0"/>
          </a:p>
          <a:p>
            <a:pPr eaLnBrk="1" hangingPunct="1"/>
            <a:r>
              <a:rPr lang="en-US" altLang="en-US" smtClean="0"/>
              <a:t>Pathogens entering the gastrointestinal or respiratory tracts pass through: </a:t>
            </a:r>
          </a:p>
          <a:p>
            <a:pPr lvl="1" eaLnBrk="1" hangingPunct="1"/>
            <a:r>
              <a:rPr lang="en-US" altLang="en-US" b="1" smtClean="0"/>
              <a:t>M (microfold) cells</a:t>
            </a:r>
            <a:r>
              <a:rPr lang="en-US" altLang="en-US" smtClean="0"/>
              <a:t> over</a:t>
            </a:r>
          </a:p>
          <a:p>
            <a:pPr lvl="1" eaLnBrk="1" hangingPunct="1"/>
            <a:r>
              <a:rPr lang="en-US" altLang="en-US" b="1" smtClean="0"/>
              <a:t>Peyer’s patches</a:t>
            </a:r>
            <a:r>
              <a:rPr lang="en-US" altLang="en-US" smtClean="0"/>
              <a:t>, which contain APCs</a:t>
            </a:r>
          </a:p>
        </p:txBody>
      </p:sp>
      <p:pic>
        <p:nvPicPr>
          <p:cNvPr id="2" name="4CBE2585.wav">
            <a:hlinkClick r:id="" action="ppaction://media"/>
          </p:cNvPr>
          <p:cNvPicPr>
            <a:picLocks noChangeAspect="1"/>
          </p:cNvPicPr>
          <p:nvPr>
            <a:wavAudioFile r:embed="rId1" name="4CBEF9EB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79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400" dirty="0" smtClean="0">
                <a:solidFill>
                  <a:srgbClr val="6CB255"/>
                </a:solidFill>
              </a:rPr>
              <a:t>Figure </a:t>
            </a:r>
            <a:r>
              <a:rPr lang="en-US" dirty="0" smtClean="0"/>
              <a:t>18.22</a:t>
            </a:r>
            <a:endParaRPr lang="en-US" sz="2400" dirty="0">
              <a:solidFill>
                <a:srgbClr val="6CB255"/>
              </a:solidFill>
            </a:endParaRPr>
          </a:p>
        </p:txBody>
      </p:sp>
      <p:pic>
        <p:nvPicPr>
          <p:cNvPr id="2" name="Picture Placeholder 1" descr="OSC_Microbio_18_04_BCellact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20" b="-8420"/>
          <a:stretch>
            <a:fillRect/>
          </a:stretch>
        </p:blipFill>
        <p:spPr>
          <a:xfrm>
            <a:off x="4489450" y="1108075"/>
            <a:ext cx="4030663" cy="525621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4294967295"/>
          </p:nvPr>
        </p:nvSpPr>
        <p:spPr>
          <a:xfrm>
            <a:off x="457200" y="1107617"/>
            <a:ext cx="3913188" cy="525697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In T cell-dependent activation of B cells, the B cell recognizes and internalizes an antigen </a:t>
            </a:r>
            <a:r>
              <a:rPr lang="en-US" sz="1600" dirty="0" smtClean="0">
                <a:solidFill>
                  <a:srgbClr val="000000"/>
                </a:solidFill>
              </a:rPr>
              <a:t>and presents </a:t>
            </a:r>
            <a:r>
              <a:rPr lang="en-US" sz="1600" dirty="0">
                <a:solidFill>
                  <a:srgbClr val="000000"/>
                </a:solidFill>
              </a:rPr>
              <a:t>it to a helper T cell that is specific to the same antigen. The helper T cell interacts with the antigen </a:t>
            </a:r>
            <a:r>
              <a:rPr lang="en-US" sz="1600" dirty="0" smtClean="0">
                <a:solidFill>
                  <a:srgbClr val="000000"/>
                </a:solidFill>
              </a:rPr>
              <a:t>presented by </a:t>
            </a:r>
            <a:r>
              <a:rPr lang="en-US" sz="1600" dirty="0">
                <a:solidFill>
                  <a:srgbClr val="000000"/>
                </a:solidFill>
              </a:rPr>
              <a:t>the B cell, which activates the T cell and stimulates the release of cytokines that then activate the B cell. </a:t>
            </a:r>
            <a:r>
              <a:rPr lang="en-US" sz="1600" dirty="0" smtClean="0">
                <a:solidFill>
                  <a:srgbClr val="000000"/>
                </a:solidFill>
              </a:rPr>
              <a:t>Activation of </a:t>
            </a:r>
            <a:r>
              <a:rPr lang="en-US" sz="1600" dirty="0">
                <a:solidFill>
                  <a:srgbClr val="000000"/>
                </a:solidFill>
              </a:rPr>
              <a:t>the B cell triggers proliferation and differentiation into B cells and plasma cells.</a:t>
            </a:r>
          </a:p>
        </p:txBody>
      </p:sp>
      <p:pic>
        <p:nvPicPr>
          <p:cNvPr id="7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9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5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152400" y="101600"/>
            <a:ext cx="8683625" cy="760413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T Cytotoxic Cells</a:t>
            </a:r>
          </a:p>
        </p:txBody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b="1" smtClean="0"/>
              <a:t>CD8</a:t>
            </a:r>
            <a:r>
              <a:rPr lang="en-US" altLang="en-US" b="1" baseline="30000" smtClean="0"/>
              <a:t>+</a:t>
            </a:r>
            <a:r>
              <a:rPr lang="en-US" altLang="en-US" b="1" smtClean="0"/>
              <a:t> </a:t>
            </a:r>
            <a:r>
              <a:rPr lang="en-US" altLang="en-US" smtClean="0"/>
              <a:t>or </a:t>
            </a:r>
            <a:r>
              <a:rPr lang="en-US" altLang="en-US" b="1" smtClean="0"/>
              <a:t>T</a:t>
            </a:r>
            <a:r>
              <a:rPr lang="en-US" altLang="en-US" b="1" baseline="-25000" smtClean="0"/>
              <a:t>C </a:t>
            </a:r>
            <a:r>
              <a:rPr lang="en-US" altLang="en-US" smtClean="0"/>
              <a:t>cells</a:t>
            </a:r>
            <a:endParaRPr lang="en-US" altLang="en-US" b="1" baseline="-25000" smtClean="0"/>
          </a:p>
          <a:p>
            <a:pPr eaLnBrk="1" hangingPunct="1"/>
            <a:r>
              <a:rPr lang="en-US" altLang="en-US" smtClean="0"/>
              <a:t>Target cells are self-cells carrying </a:t>
            </a:r>
            <a:r>
              <a:rPr lang="en-US" altLang="en-US" b="1" smtClean="0"/>
              <a:t>endogenous antigens</a:t>
            </a:r>
          </a:p>
          <a:p>
            <a:pPr eaLnBrk="1" hangingPunct="1"/>
            <a:r>
              <a:rPr lang="en-US" altLang="en-US" smtClean="0"/>
              <a:t>Activated into </a:t>
            </a:r>
            <a:r>
              <a:rPr lang="en-US" altLang="en-US" b="1" smtClean="0"/>
              <a:t>cytotoxic T lymphocytes (CTLs)</a:t>
            </a:r>
          </a:p>
          <a:p>
            <a:pPr lvl="1" eaLnBrk="1" hangingPunct="1"/>
            <a:r>
              <a:rPr lang="en-US" altLang="en-US" smtClean="0"/>
              <a:t>CTLs recognize Ag + MHC I</a:t>
            </a:r>
          </a:p>
          <a:p>
            <a:pPr lvl="1" eaLnBrk="1" hangingPunct="1"/>
            <a:r>
              <a:rPr lang="en-US" altLang="en-US" smtClean="0"/>
              <a:t>Induce </a:t>
            </a:r>
            <a:r>
              <a:rPr lang="en-US" altLang="en-US" b="1" smtClean="0"/>
              <a:t>apoptosis</a:t>
            </a:r>
            <a:r>
              <a:rPr lang="en-US" altLang="en-US" smtClean="0"/>
              <a:t> in target cell</a:t>
            </a:r>
          </a:p>
          <a:p>
            <a:pPr eaLnBrk="1" hangingPunct="1"/>
            <a:r>
              <a:rPr lang="en-US" altLang="en-US" smtClean="0"/>
              <a:t>CTL releases </a:t>
            </a:r>
            <a:r>
              <a:rPr lang="en-US" altLang="en-US" b="1" smtClean="0"/>
              <a:t>perforin </a:t>
            </a:r>
            <a:r>
              <a:rPr lang="en-US" altLang="en-US" smtClean="0"/>
              <a:t>and </a:t>
            </a:r>
            <a:r>
              <a:rPr lang="en-US" altLang="en-US" b="1" smtClean="0"/>
              <a:t>granzymes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2594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H:\48496 Tortora IRDVD\Working Files 48496\JPEG\ch17_unlabeled\figure_17_12_un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2099"/>
          <a:stretch>
            <a:fillRect/>
          </a:stretch>
        </p:blipFill>
        <p:spPr bwMode="auto">
          <a:xfrm>
            <a:off x="223838" y="2697163"/>
            <a:ext cx="854075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/>
          <p:cNvSpPr>
            <a:spLocks/>
          </p:cNvSpPr>
          <p:nvPr/>
        </p:nvSpPr>
        <p:spPr bwMode="auto">
          <a:xfrm>
            <a:off x="0" y="152400"/>
            <a:ext cx="891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Figure 17.12 Killing of virus-infected target cell by cytotoxic T lymphocyte.</a:t>
            </a:r>
            <a:endParaRPr lang="en-US" altLang="en-US" sz="1400" i="1">
              <a:solidFill>
                <a:srgbClr val="000000"/>
              </a:solidFill>
            </a:endParaRPr>
          </a:p>
        </p:txBody>
      </p:sp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76200" y="2687638"/>
            <a:ext cx="10445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Processed antigen</a:t>
            </a:r>
          </a:p>
        </p:txBody>
      </p:sp>
      <p:pic>
        <p:nvPicPr>
          <p:cNvPr id="35845" name="Picture 5" descr="H:\48496 Tortora IRDVD\Working Files 48496\JPEG\ch17_unlabeled\figure_17_10_unlabe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r="79182" b="92326"/>
          <a:stretch>
            <a:fillRect/>
          </a:stretch>
        </p:blipFill>
        <p:spPr bwMode="auto">
          <a:xfrm>
            <a:off x="109538" y="4578350"/>
            <a:ext cx="452437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 descr="H:\48496 Tortora IRDVD\Working Files 48496\JPEG\ch17_unlabeled\figure_17_10_unlabe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0" r="36244" b="92912"/>
          <a:stretch>
            <a:fillRect/>
          </a:stretch>
        </p:blipFill>
        <p:spPr bwMode="auto">
          <a:xfrm>
            <a:off x="3138488" y="4605338"/>
            <a:ext cx="2762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5" descr="H:\48496 Tortora IRDVD\Working Files 48496\JPEG\ch17_unlabeled\figure_17_10_unlabe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1" t="20815" b="71884"/>
          <a:stretch>
            <a:fillRect/>
          </a:stretch>
        </p:blipFill>
        <p:spPr bwMode="auto">
          <a:xfrm>
            <a:off x="6319838" y="4605338"/>
            <a:ext cx="3841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TextBox 8"/>
          <p:cNvSpPr txBox="1">
            <a:spLocks noChangeArrowheads="1"/>
          </p:cNvSpPr>
          <p:nvPr/>
        </p:nvSpPr>
        <p:spPr bwMode="auto">
          <a:xfrm>
            <a:off x="1700213" y="2649538"/>
            <a:ext cx="91916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MHC class I</a:t>
            </a:r>
          </a:p>
        </p:txBody>
      </p:sp>
      <p:sp>
        <p:nvSpPr>
          <p:cNvPr id="35849" name="TextBox 9"/>
          <p:cNvSpPr txBox="1">
            <a:spLocks noChangeArrowheads="1"/>
          </p:cNvSpPr>
          <p:nvPr/>
        </p:nvSpPr>
        <p:spPr bwMode="auto">
          <a:xfrm>
            <a:off x="381000" y="3913188"/>
            <a:ext cx="229393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Virus-infected cell (example of endogenous antigen)</a:t>
            </a:r>
          </a:p>
        </p:txBody>
      </p:sp>
      <p:sp>
        <p:nvSpPr>
          <p:cNvPr id="35850" name="TextBox 10"/>
          <p:cNvSpPr txBox="1">
            <a:spLocks noChangeArrowheads="1"/>
          </p:cNvSpPr>
          <p:nvPr/>
        </p:nvSpPr>
        <p:spPr bwMode="auto">
          <a:xfrm>
            <a:off x="2989263" y="3989388"/>
            <a:ext cx="1673225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Virus-infected cell</a:t>
            </a:r>
          </a:p>
        </p:txBody>
      </p:sp>
      <p:sp>
        <p:nvSpPr>
          <p:cNvPr id="35851" name="TextBox 11"/>
          <p:cNvSpPr txBox="1">
            <a:spLocks noChangeArrowheads="1"/>
          </p:cNvSpPr>
          <p:nvPr/>
        </p:nvSpPr>
        <p:spPr bwMode="auto">
          <a:xfrm>
            <a:off x="4691063" y="3989388"/>
            <a:ext cx="2500312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Cytotoxic T lymphocyte (CTL)</a:t>
            </a:r>
          </a:p>
        </p:txBody>
      </p:sp>
      <p:sp>
        <p:nvSpPr>
          <p:cNvPr id="35852" name="TextBox 12"/>
          <p:cNvSpPr txBox="1">
            <a:spLocks noChangeArrowheads="1"/>
          </p:cNvSpPr>
          <p:nvPr/>
        </p:nvSpPr>
        <p:spPr bwMode="auto">
          <a:xfrm>
            <a:off x="4459288" y="2144713"/>
            <a:ext cx="91916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T cell receptors</a:t>
            </a:r>
          </a:p>
        </p:txBody>
      </p:sp>
      <p:sp>
        <p:nvSpPr>
          <p:cNvPr id="35853" name="TextBox 13"/>
          <p:cNvSpPr txBox="1">
            <a:spLocks noChangeArrowheads="1"/>
          </p:cNvSpPr>
          <p:nvPr/>
        </p:nvSpPr>
        <p:spPr bwMode="auto">
          <a:xfrm>
            <a:off x="6399213" y="2444750"/>
            <a:ext cx="91916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Infected target cell is lysed</a:t>
            </a:r>
          </a:p>
        </p:txBody>
      </p:sp>
      <p:sp>
        <p:nvSpPr>
          <p:cNvPr id="35854" name="TextBox 14"/>
          <p:cNvSpPr txBox="1">
            <a:spLocks noChangeArrowheads="1"/>
          </p:cNvSpPr>
          <p:nvPr/>
        </p:nvSpPr>
        <p:spPr bwMode="auto">
          <a:xfrm>
            <a:off x="419100" y="4640263"/>
            <a:ext cx="250666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A normal cell will not trigger a response by a cytotoxic T lymphocyte (CTL), but a virus-infected cell (shown here) or a cancer cell produces abnormal endogenous antigens.</a:t>
            </a:r>
          </a:p>
        </p:txBody>
      </p:sp>
      <p:sp>
        <p:nvSpPr>
          <p:cNvPr id="35855" name="TextBox 15"/>
          <p:cNvSpPr txBox="1">
            <a:spLocks noChangeArrowheads="1"/>
          </p:cNvSpPr>
          <p:nvPr/>
        </p:nvSpPr>
        <p:spPr bwMode="auto">
          <a:xfrm>
            <a:off x="3343275" y="4670425"/>
            <a:ext cx="25050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The abnormal antigen is presented on the cell surface in association with MHC class I molecules. CD8</a:t>
            </a:r>
            <a:r>
              <a:rPr lang="en-US" altLang="en-US" sz="1200" baseline="30000"/>
              <a:t>+</a:t>
            </a:r>
            <a:r>
              <a:rPr lang="en-US" altLang="en-US" sz="1200"/>
              <a:t>T cells with receptors for the antigen are transformed into CTLs.</a:t>
            </a:r>
          </a:p>
        </p:txBody>
      </p:sp>
      <p:sp>
        <p:nvSpPr>
          <p:cNvPr id="35856" name="TextBox 16"/>
          <p:cNvSpPr txBox="1">
            <a:spLocks noChangeArrowheads="1"/>
          </p:cNvSpPr>
          <p:nvPr/>
        </p:nvSpPr>
        <p:spPr bwMode="auto">
          <a:xfrm>
            <a:off x="6626225" y="4673600"/>
            <a:ext cx="233521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The CTL induces destruction of the virus-infected cell by apoptosis.</a:t>
            </a:r>
          </a:p>
        </p:txBody>
      </p:sp>
      <p:sp>
        <p:nvSpPr>
          <p:cNvPr id="35857" name="TextBox 17"/>
          <p:cNvSpPr txBox="1">
            <a:spLocks noChangeArrowheads="1"/>
          </p:cNvSpPr>
          <p:nvPr/>
        </p:nvSpPr>
        <p:spPr bwMode="auto">
          <a:xfrm>
            <a:off x="2424113" y="2039938"/>
            <a:ext cx="17684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Processed antigen presented with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MHC class I </a:t>
            </a:r>
          </a:p>
        </p:txBody>
      </p:sp>
      <p:sp>
        <p:nvSpPr>
          <p:cNvPr id="35858" name="TextBox 18"/>
          <p:cNvSpPr txBox="1">
            <a:spLocks noChangeArrowheads="1"/>
          </p:cNvSpPr>
          <p:nvPr/>
        </p:nvSpPr>
        <p:spPr bwMode="auto">
          <a:xfrm>
            <a:off x="7331075" y="3819525"/>
            <a:ext cx="919163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/>
              <a:t>CTL</a:t>
            </a:r>
          </a:p>
        </p:txBody>
      </p:sp>
      <p:cxnSp>
        <p:nvCxnSpPr>
          <p:cNvPr id="35859" name="Straight Connector 2"/>
          <p:cNvCxnSpPr>
            <a:cxnSpLocks noChangeShapeType="1"/>
          </p:cNvCxnSpPr>
          <p:nvPr/>
        </p:nvCxnSpPr>
        <p:spPr bwMode="auto">
          <a:xfrm>
            <a:off x="973138" y="2820988"/>
            <a:ext cx="114300" cy="3190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60" name="Straight Connector 19"/>
          <p:cNvCxnSpPr>
            <a:cxnSpLocks noChangeShapeType="1"/>
          </p:cNvCxnSpPr>
          <p:nvPr/>
        </p:nvCxnSpPr>
        <p:spPr bwMode="auto">
          <a:xfrm flipH="1">
            <a:off x="1500188" y="2771775"/>
            <a:ext cx="222250" cy="1460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61" name="Straight Connector 22"/>
          <p:cNvCxnSpPr>
            <a:cxnSpLocks noChangeShapeType="1"/>
            <a:stCxn id="35849" idx="0"/>
          </p:cNvCxnSpPr>
          <p:nvPr/>
        </p:nvCxnSpPr>
        <p:spPr bwMode="auto">
          <a:xfrm flipH="1" flipV="1">
            <a:off x="1365250" y="3600450"/>
            <a:ext cx="163513" cy="3127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62" name="Straight Connector 24"/>
          <p:cNvCxnSpPr>
            <a:cxnSpLocks noChangeShapeType="1"/>
          </p:cNvCxnSpPr>
          <p:nvPr/>
        </p:nvCxnSpPr>
        <p:spPr bwMode="auto">
          <a:xfrm>
            <a:off x="3884613" y="2149475"/>
            <a:ext cx="476250" cy="6953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63" name="Straight Connector 27"/>
          <p:cNvCxnSpPr>
            <a:cxnSpLocks noChangeShapeType="1"/>
          </p:cNvCxnSpPr>
          <p:nvPr/>
        </p:nvCxnSpPr>
        <p:spPr bwMode="auto">
          <a:xfrm>
            <a:off x="4659313" y="2497138"/>
            <a:ext cx="50800" cy="4206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64" name="Straight Connector 29"/>
          <p:cNvCxnSpPr>
            <a:cxnSpLocks noChangeShapeType="1"/>
          </p:cNvCxnSpPr>
          <p:nvPr/>
        </p:nvCxnSpPr>
        <p:spPr bwMode="auto">
          <a:xfrm flipH="1">
            <a:off x="4557713" y="2497138"/>
            <a:ext cx="101600" cy="7064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65" name="Straight Connector 16383"/>
          <p:cNvCxnSpPr>
            <a:cxnSpLocks noChangeShapeType="1"/>
          </p:cNvCxnSpPr>
          <p:nvPr/>
        </p:nvCxnSpPr>
        <p:spPr bwMode="auto">
          <a:xfrm flipH="1" flipV="1">
            <a:off x="5049838" y="3600450"/>
            <a:ext cx="98425" cy="3889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66" name="Straight Connector 16387"/>
          <p:cNvCxnSpPr>
            <a:cxnSpLocks noChangeShapeType="1"/>
          </p:cNvCxnSpPr>
          <p:nvPr/>
        </p:nvCxnSpPr>
        <p:spPr bwMode="auto">
          <a:xfrm flipV="1">
            <a:off x="3838575" y="3609975"/>
            <a:ext cx="144463" cy="3794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67" name="Straight Connector 16390"/>
          <p:cNvCxnSpPr>
            <a:cxnSpLocks noChangeShapeType="1"/>
          </p:cNvCxnSpPr>
          <p:nvPr/>
        </p:nvCxnSpPr>
        <p:spPr bwMode="auto">
          <a:xfrm>
            <a:off x="7256463" y="2697163"/>
            <a:ext cx="187325" cy="3381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868" name="Straight Connector 16392"/>
          <p:cNvCxnSpPr>
            <a:cxnSpLocks noChangeShapeType="1"/>
          </p:cNvCxnSpPr>
          <p:nvPr/>
        </p:nvCxnSpPr>
        <p:spPr bwMode="auto">
          <a:xfrm flipV="1">
            <a:off x="7951788" y="3536950"/>
            <a:ext cx="92075" cy="3397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7001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152400" y="25400"/>
            <a:ext cx="8683625" cy="914400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altLang="en-US" smtClean="0"/>
              <a:t>T Regulatory Cells</a:t>
            </a:r>
          </a:p>
        </p:txBody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smtClean="0"/>
              <a:t>T</a:t>
            </a:r>
            <a:r>
              <a:rPr lang="en-US" altLang="en-US" baseline="-25000" smtClean="0"/>
              <a:t>reg </a:t>
            </a:r>
            <a:r>
              <a:rPr lang="en-US" altLang="en-US" smtClean="0"/>
              <a:t>cells</a:t>
            </a:r>
          </a:p>
          <a:p>
            <a:pPr marL="742950" lvl="2" indent="-342900" eaLnBrk="1" hangingPunct="1">
              <a:buFont typeface="Wingdings" pitchFamily="2" charset="2"/>
              <a:buChar char="§"/>
            </a:pPr>
            <a:r>
              <a:rPr lang="en-US" altLang="en-US" smtClean="0"/>
              <a:t>CD4 and CD25 on surface	</a:t>
            </a:r>
          </a:p>
          <a:p>
            <a:pPr eaLnBrk="1" hangingPunct="1"/>
            <a:r>
              <a:rPr lang="en-US" altLang="en-US" smtClean="0"/>
              <a:t>Suppress T cells against self</a:t>
            </a:r>
          </a:p>
        </p:txBody>
      </p:sp>
      <p:pic>
        <p:nvPicPr>
          <p:cNvPr id="2" name="8FC72632.wav">
            <a:hlinkClick r:id="" action="ppaction://media"/>
          </p:cNvPr>
          <p:cNvPicPr>
            <a:picLocks noChangeAspect="1"/>
          </p:cNvPicPr>
          <p:nvPr>
            <a:wavAudioFile r:embed="rId1" name="8FC73AE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95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165100" y="63500"/>
            <a:ext cx="8683625" cy="836613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altLang="en-US" smtClean="0"/>
              <a:t>Antigen-Presenting Cells</a:t>
            </a:r>
          </a:p>
        </p:txBody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smtClean="0"/>
              <a:t>Digest antigen</a:t>
            </a:r>
          </a:p>
          <a:p>
            <a:pPr eaLnBrk="1" hangingPunct="1"/>
            <a:r>
              <a:rPr lang="en-US" altLang="en-US" smtClean="0"/>
              <a:t>Ag fragments on APC surface with MHC</a:t>
            </a:r>
          </a:p>
          <a:p>
            <a:pPr lvl="1" eaLnBrk="1" hangingPunct="1"/>
            <a:r>
              <a:rPr lang="en-US" altLang="en-US" smtClean="0"/>
              <a:t>B cells</a:t>
            </a:r>
          </a:p>
          <a:p>
            <a:pPr lvl="1" eaLnBrk="1" hangingPunct="1"/>
            <a:r>
              <a:rPr lang="en-US" altLang="en-US" b="1" smtClean="0"/>
              <a:t>Dendritic cells</a:t>
            </a:r>
          </a:p>
          <a:p>
            <a:pPr lvl="1" eaLnBrk="1" hangingPunct="1"/>
            <a:r>
              <a:rPr lang="en-US" altLang="en-US" b="1" smtClean="0"/>
              <a:t>Activated macrophages</a:t>
            </a:r>
          </a:p>
        </p:txBody>
      </p:sp>
      <p:pic>
        <p:nvPicPr>
          <p:cNvPr id="2" name="97642648.wav">
            <a:hlinkClick r:id="" action="ppaction://media"/>
          </p:cNvPr>
          <p:cNvPicPr>
            <a:picLocks noChangeAspect="1"/>
          </p:cNvPicPr>
          <p:nvPr>
            <a:wavAudioFile r:embed="rId1" name="976434A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243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93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6CB255"/>
                </a:solidFill>
              </a:rPr>
              <a:t>Dendritic Cel</a:t>
            </a:r>
            <a:r>
              <a:rPr lang="en-US" sz="2400" dirty="0">
                <a:solidFill>
                  <a:srgbClr val="6CB255"/>
                </a:solidFill>
              </a:rPr>
              <a:t>l</a:t>
            </a:r>
            <a:endParaRPr lang="en-US" sz="2400" dirty="0">
              <a:solidFill>
                <a:srgbClr val="6CB255"/>
              </a:solidFill>
            </a:endParaRPr>
          </a:p>
        </p:txBody>
      </p:sp>
      <p:pic>
        <p:nvPicPr>
          <p:cNvPr id="2" name="Picture Placeholder 1" descr="OSC_Microbio_18_02_APC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49" b="-14349"/>
          <a:stretch>
            <a:fillRect/>
          </a:stretch>
        </p:blipFill>
        <p:spPr>
          <a:xfrm>
            <a:off x="457200" y="1108075"/>
            <a:ext cx="4032250" cy="525621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4294967295"/>
          </p:nvPr>
        </p:nvSpPr>
        <p:spPr>
          <a:xfrm>
            <a:off x="4606925" y="1107617"/>
            <a:ext cx="3913188" cy="525697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A dendritic cell </a:t>
            </a:r>
            <a:r>
              <a:rPr lang="en-US" sz="1600" dirty="0" err="1">
                <a:solidFill>
                  <a:srgbClr val="000000"/>
                </a:solidFill>
              </a:rPr>
              <a:t>phagocytoses</a:t>
            </a:r>
            <a:r>
              <a:rPr lang="en-US" sz="1600" dirty="0">
                <a:solidFill>
                  <a:srgbClr val="000000"/>
                </a:solidFill>
              </a:rPr>
              <a:t> a bacterial cell and brings it into a </a:t>
            </a:r>
            <a:r>
              <a:rPr lang="en-US" sz="1600" dirty="0" err="1">
                <a:solidFill>
                  <a:srgbClr val="000000"/>
                </a:solidFill>
              </a:rPr>
              <a:t>phagosome</a:t>
            </a:r>
            <a:r>
              <a:rPr lang="en-US" sz="1600" dirty="0">
                <a:solidFill>
                  <a:srgbClr val="000000"/>
                </a:solidFill>
              </a:rPr>
              <a:t>. Lysosomes fuse with </a:t>
            </a:r>
            <a:r>
              <a:rPr lang="en-US" sz="1600" dirty="0" smtClean="0">
                <a:solidFill>
                  <a:srgbClr val="000000"/>
                </a:solidFill>
              </a:rPr>
              <a:t>the </a:t>
            </a:r>
            <a:r>
              <a:rPr lang="en-US" sz="1600" dirty="0" err="1" smtClean="0">
                <a:solidFill>
                  <a:srgbClr val="000000"/>
                </a:solidFill>
              </a:rPr>
              <a:t>phagosome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to create a </a:t>
            </a:r>
            <a:r>
              <a:rPr lang="en-US" sz="1600" dirty="0" err="1">
                <a:solidFill>
                  <a:srgbClr val="000000"/>
                </a:solidFill>
              </a:rPr>
              <a:t>phagolysosome</a:t>
            </a:r>
            <a:r>
              <a:rPr lang="en-US" sz="1600" dirty="0">
                <a:solidFill>
                  <a:srgbClr val="000000"/>
                </a:solidFill>
              </a:rPr>
              <a:t>, where antimicrobial chemicals and enzymes degrade the bacterial </a:t>
            </a:r>
            <a:r>
              <a:rPr lang="en-US" sz="1600" dirty="0" smtClean="0">
                <a:solidFill>
                  <a:srgbClr val="000000"/>
                </a:solidFill>
              </a:rPr>
              <a:t>cell. Proteases </a:t>
            </a:r>
            <a:r>
              <a:rPr lang="en-US" sz="1600" dirty="0">
                <a:solidFill>
                  <a:srgbClr val="000000"/>
                </a:solidFill>
              </a:rPr>
              <a:t>process bacterial antigens, and the most antigenic epitopes are selected and presented on the </a:t>
            </a:r>
            <a:r>
              <a:rPr lang="en-US" sz="1600" dirty="0" smtClean="0">
                <a:solidFill>
                  <a:srgbClr val="000000"/>
                </a:solidFill>
              </a:rPr>
              <a:t>cell’s surface </a:t>
            </a:r>
            <a:r>
              <a:rPr lang="en-US" sz="1600" dirty="0">
                <a:solidFill>
                  <a:srgbClr val="000000"/>
                </a:solidFill>
              </a:rPr>
              <a:t>in conjunction with MHC II molecules. T cells recognize the presented antigens and are thus activated.</a:t>
            </a:r>
          </a:p>
        </p:txBody>
      </p:sp>
      <p:pic>
        <p:nvPicPr>
          <p:cNvPr id="2050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01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6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smtClean="0"/>
              <a:t>Granular leukocytes destroy cells that don’t  express MHC I</a:t>
            </a:r>
          </a:p>
          <a:p>
            <a:pPr eaLnBrk="1" hangingPunct="1"/>
            <a:r>
              <a:rPr lang="en-US" altLang="en-US" smtClean="0"/>
              <a:t>Kill virus-infected and tumor cells</a:t>
            </a:r>
          </a:p>
          <a:p>
            <a:pPr eaLnBrk="1" hangingPunct="1"/>
            <a:r>
              <a:rPr lang="en-US" altLang="en-US" smtClean="0"/>
              <a:t>Attack parasites</a:t>
            </a:r>
          </a:p>
        </p:txBody>
      </p:sp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139700" y="101600"/>
            <a:ext cx="8683625" cy="760413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Natural Killer (NK) Cells</a:t>
            </a:r>
          </a:p>
        </p:txBody>
      </p:sp>
      <p:pic>
        <p:nvPicPr>
          <p:cNvPr id="2" name="3F4B2679.wav">
            <a:hlinkClick r:id="" action="ppaction://media"/>
          </p:cNvPr>
          <p:cNvPicPr>
            <a:picLocks noChangeAspect="1"/>
          </p:cNvPicPr>
          <p:nvPr>
            <a:wavAudioFile r:embed="rId1" name="3F4BBD1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65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/>
          </p:cNvSpPr>
          <p:nvPr>
            <p:ph type="title"/>
          </p:nvPr>
        </p:nvSpPr>
        <p:spPr>
          <a:xfrm>
            <a:off x="139700" y="63500"/>
            <a:ext cx="8683625" cy="836613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altLang="en-US" smtClean="0"/>
              <a:t>Cytokines</a:t>
            </a:r>
          </a:p>
        </p:txBody>
      </p:sp>
      <p:sp>
        <p:nvSpPr>
          <p:cNvPr id="45059" name="Content Placeholder 19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smtClean="0"/>
              <a:t>Chemical messengers</a:t>
            </a:r>
          </a:p>
          <a:p>
            <a:pPr eaLnBrk="1" hangingPunct="1"/>
            <a:r>
              <a:rPr lang="en-US" altLang="en-US" smtClean="0"/>
              <a:t>Overproduction leads to </a:t>
            </a:r>
            <a:r>
              <a:rPr lang="en-US" altLang="en-US" b="1" smtClean="0"/>
              <a:t>cytokine storm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6211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/>
          </p:cNvSpPr>
          <p:nvPr>
            <p:ph type="title"/>
          </p:nvPr>
        </p:nvSpPr>
        <p:spPr>
          <a:xfrm>
            <a:off x="139700" y="65088"/>
            <a:ext cx="8683625" cy="836612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altLang="en-US" smtClean="0"/>
              <a:t>Cells Communicate via Cytokines</a:t>
            </a:r>
          </a:p>
        </p:txBody>
      </p:sp>
      <p:graphicFrame>
        <p:nvGraphicFramePr>
          <p:cNvPr id="70677" name="Group 21"/>
          <p:cNvGraphicFramePr>
            <a:graphicFrameLocks noGrp="1"/>
          </p:cNvGraphicFramePr>
          <p:nvPr/>
        </p:nvGraphicFramePr>
        <p:xfrm>
          <a:off x="457200" y="1450975"/>
          <a:ext cx="8229600" cy="4797426"/>
        </p:xfrm>
        <a:graphic>
          <a:graphicData uri="http://schemas.openxmlformats.org/drawingml/2006/table">
            <a:tbl>
              <a:tblPr/>
              <a:tblGrid>
                <a:gridCol w="3352800"/>
                <a:gridCol w="4876800"/>
              </a:tblGrid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Cytokine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Representative Activity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2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Interleukin-1 (IL-1)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Stimulates T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H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 cells in presence of antigens; attracts phagocytes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Interleukin-2 (IL-2)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Proliferation of antigen-stimulated CD4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+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 T helper cells, proliferation and differentiation of B cells; activation of CD8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+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 T cells and NK cells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7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Interleukin-12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(IL-12)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Inhibits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humoral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 immunity; activates T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H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1 cellular immunity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441C3179.wav">
            <a:hlinkClick r:id="" action="ppaction://media"/>
          </p:cNvPr>
          <p:cNvPicPr>
            <a:picLocks noChangeAspect="1"/>
          </p:cNvPicPr>
          <p:nvPr>
            <a:wavAudioFile r:embed="rId1" name="441CAB1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8921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05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66"/>
          <p:cNvGrpSpPr>
            <a:grpSpLocks/>
          </p:cNvGrpSpPr>
          <p:nvPr/>
        </p:nvGrpSpPr>
        <p:grpSpPr bwMode="auto">
          <a:xfrm>
            <a:off x="34925" y="381000"/>
            <a:ext cx="9072563" cy="6477000"/>
            <a:chOff x="22" y="240"/>
            <a:chExt cx="5715" cy="4080"/>
          </a:xfrm>
        </p:grpSpPr>
        <p:pic>
          <p:nvPicPr>
            <p:cNvPr id="5162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44"/>
            <a:stretch>
              <a:fillRect/>
            </a:stretch>
          </p:blipFill>
          <p:spPr bwMode="auto">
            <a:xfrm>
              <a:off x="22" y="240"/>
              <a:ext cx="5714" cy="3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6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9" b="1306"/>
            <a:stretch>
              <a:fillRect/>
            </a:stretch>
          </p:blipFill>
          <p:spPr bwMode="auto">
            <a:xfrm>
              <a:off x="1488" y="242"/>
              <a:ext cx="4249" cy="4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3" name="Picture 2" descr="H:\48496 Tortora IRDVD\Working Files 48496\JPEG\ch17_labeled\figure_17_20_label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 t="28053" r="95062" b="69225"/>
          <a:stretch>
            <a:fillRect/>
          </a:stretch>
        </p:blipFill>
        <p:spPr bwMode="auto">
          <a:xfrm>
            <a:off x="146050" y="2074863"/>
            <a:ext cx="1619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H:\48496 Tortora IRDVD\Working Files 48496\JPEG\ch17_labeled\figure_17_20_label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8" t="65736" r="17909" b="31686"/>
          <a:stretch>
            <a:fillRect/>
          </a:stretch>
        </p:blipFill>
        <p:spPr bwMode="auto">
          <a:xfrm>
            <a:off x="5854700" y="4654550"/>
            <a:ext cx="1857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H:\48496 Tortora IRDVD\Working Files 48496\JPEG\ch17_labeled\figure_17_20_label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55109" r="94896" b="42171"/>
          <a:stretch>
            <a:fillRect/>
          </a:stretch>
        </p:blipFill>
        <p:spPr bwMode="auto">
          <a:xfrm>
            <a:off x="131763" y="3741738"/>
            <a:ext cx="1809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 descr="H:\48496 Tortora IRDVD\Working Files 48496\JPEG\ch17_labeled\figure_17_20_label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80804" r="95079" b="16508"/>
          <a:stretch>
            <a:fillRect/>
          </a:stretch>
        </p:blipFill>
        <p:spPr bwMode="auto">
          <a:xfrm>
            <a:off x="155575" y="5116513"/>
            <a:ext cx="1619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" descr="H:\48496 Tortora IRDVD\Working Files 48496\JPEG\ch17_labeled\figure_17_20_label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9" t="48203" r="17909" b="49255"/>
          <a:stretch>
            <a:fillRect/>
          </a:stretch>
        </p:blipFill>
        <p:spPr bwMode="auto">
          <a:xfrm>
            <a:off x="5842000" y="3652838"/>
            <a:ext cx="176213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" descr="H:\48496 Tortora IRDVD\Working Files 48496\JPEG\ch17_labeled\figure_17_20_label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9" t="28220" r="17909" b="69167"/>
          <a:stretch>
            <a:fillRect/>
          </a:stretch>
        </p:blipFill>
        <p:spPr bwMode="auto">
          <a:xfrm>
            <a:off x="5827713" y="2349500"/>
            <a:ext cx="180975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Box 39"/>
          <p:cNvSpPr txBox="1">
            <a:spLocks noChangeArrowheads="1"/>
          </p:cNvSpPr>
          <p:nvPr/>
        </p:nvSpPr>
        <p:spPr bwMode="auto">
          <a:xfrm>
            <a:off x="296863" y="1582738"/>
            <a:ext cx="17557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Extracellular antigens</a:t>
            </a:r>
          </a:p>
        </p:txBody>
      </p:sp>
      <p:sp>
        <p:nvSpPr>
          <p:cNvPr id="5130" name="TextBox 40"/>
          <p:cNvSpPr txBox="1">
            <a:spLocks noChangeArrowheads="1"/>
          </p:cNvSpPr>
          <p:nvPr/>
        </p:nvSpPr>
        <p:spPr bwMode="auto">
          <a:xfrm>
            <a:off x="336550" y="2054225"/>
            <a:ext cx="16256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900"/>
              <a:t>A B cell binds to the antigen for which it is specific. A T-dependent B cell requires cooperation with a T helper (T</a:t>
            </a:r>
            <a:r>
              <a:rPr lang="en-US" altLang="en-US" sz="900" baseline="-25000"/>
              <a:t>H</a:t>
            </a:r>
            <a:r>
              <a:rPr lang="en-US" altLang="en-US" sz="900"/>
              <a:t>) cell. </a:t>
            </a:r>
          </a:p>
        </p:txBody>
      </p:sp>
      <p:sp>
        <p:nvSpPr>
          <p:cNvPr id="5131" name="TextBox 41"/>
          <p:cNvSpPr txBox="1">
            <a:spLocks noChangeArrowheads="1"/>
          </p:cNvSpPr>
          <p:nvPr/>
        </p:nvSpPr>
        <p:spPr bwMode="auto">
          <a:xfrm>
            <a:off x="288925" y="3730625"/>
            <a:ext cx="1763713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900"/>
              <a:t>The B cell, often with stimulation by cytokines from a T</a:t>
            </a:r>
            <a:r>
              <a:rPr lang="en-US" altLang="en-US" sz="900" baseline="-25000"/>
              <a:t>H</a:t>
            </a:r>
            <a:r>
              <a:rPr lang="en-US" altLang="en-US" sz="900"/>
              <a:t> cell, differentiates into a plasma cell. Some B cells become memory cells. </a:t>
            </a:r>
          </a:p>
        </p:txBody>
      </p:sp>
      <p:sp>
        <p:nvSpPr>
          <p:cNvPr id="5132" name="TextBox 42"/>
          <p:cNvSpPr txBox="1">
            <a:spLocks noChangeArrowheads="1"/>
          </p:cNvSpPr>
          <p:nvPr/>
        </p:nvSpPr>
        <p:spPr bwMode="auto">
          <a:xfrm>
            <a:off x="317500" y="5064125"/>
            <a:ext cx="1323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900"/>
              <a:t>Plasma cells proliferate and produce antibodies against the antigen.</a:t>
            </a:r>
          </a:p>
        </p:txBody>
      </p:sp>
      <p:sp>
        <p:nvSpPr>
          <p:cNvPr id="5133" name="TextBox 43"/>
          <p:cNvSpPr txBox="1">
            <a:spLocks noChangeArrowheads="1"/>
          </p:cNvSpPr>
          <p:nvPr/>
        </p:nvSpPr>
        <p:spPr bwMode="auto">
          <a:xfrm>
            <a:off x="5375275" y="1352550"/>
            <a:ext cx="1889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Intracellular antigens are expressed on the surface of an APC, a cell infected by a virus, a bacterium, or a parasite. </a:t>
            </a:r>
          </a:p>
        </p:txBody>
      </p:sp>
      <p:sp>
        <p:nvSpPr>
          <p:cNvPr id="5134" name="TextBox 44"/>
          <p:cNvSpPr txBox="1">
            <a:spLocks noChangeArrowheads="1"/>
          </p:cNvSpPr>
          <p:nvPr/>
        </p:nvSpPr>
        <p:spPr bwMode="auto">
          <a:xfrm>
            <a:off x="5919788" y="2301875"/>
            <a:ext cx="13065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900"/>
              <a:t>A T cell binds to MHC–antigen complexes on the surface of the infected cell, activating the T cell (with its cytokine receptors).</a:t>
            </a:r>
          </a:p>
        </p:txBody>
      </p:sp>
      <p:sp>
        <p:nvSpPr>
          <p:cNvPr id="5135" name="TextBox 45"/>
          <p:cNvSpPr txBox="1">
            <a:spLocks noChangeArrowheads="1"/>
          </p:cNvSpPr>
          <p:nvPr/>
        </p:nvSpPr>
        <p:spPr bwMode="auto">
          <a:xfrm>
            <a:off x="5945188" y="3613150"/>
            <a:ext cx="131921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900"/>
              <a:t>Activation of macrophage (enhanced phagocytic activity).</a:t>
            </a:r>
          </a:p>
        </p:txBody>
      </p:sp>
      <p:sp>
        <p:nvSpPr>
          <p:cNvPr id="5136" name="TextBox 46"/>
          <p:cNvSpPr txBox="1">
            <a:spLocks noChangeArrowheads="1"/>
          </p:cNvSpPr>
          <p:nvPr/>
        </p:nvSpPr>
        <p:spPr bwMode="auto">
          <a:xfrm>
            <a:off x="5954713" y="4649788"/>
            <a:ext cx="136683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900"/>
              <a:t>The CD8</a:t>
            </a:r>
            <a:r>
              <a:rPr lang="en-US" altLang="en-US" sz="900" baseline="30000"/>
              <a:t>+</a:t>
            </a:r>
            <a:r>
              <a:rPr lang="en-US" altLang="en-US" sz="900"/>
              <a:t>T cell becomes a cytotoxic T lymphocyte (CTL) able to induce apoptosis of the target cell. </a:t>
            </a:r>
          </a:p>
        </p:txBody>
      </p:sp>
      <p:sp>
        <p:nvSpPr>
          <p:cNvPr id="5137" name="TextBox 50"/>
          <p:cNvSpPr txBox="1">
            <a:spLocks noChangeArrowheads="1"/>
          </p:cNvSpPr>
          <p:nvPr/>
        </p:nvSpPr>
        <p:spPr bwMode="auto">
          <a:xfrm>
            <a:off x="1241425" y="3336925"/>
            <a:ext cx="9810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B cell</a:t>
            </a:r>
          </a:p>
        </p:txBody>
      </p:sp>
      <p:sp>
        <p:nvSpPr>
          <p:cNvPr id="5138" name="TextBox 51"/>
          <p:cNvSpPr txBox="1">
            <a:spLocks noChangeArrowheads="1"/>
          </p:cNvSpPr>
          <p:nvPr/>
        </p:nvSpPr>
        <p:spPr bwMode="auto">
          <a:xfrm>
            <a:off x="1060450" y="4779963"/>
            <a:ext cx="11620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Plasma cell</a:t>
            </a:r>
          </a:p>
        </p:txBody>
      </p:sp>
      <p:sp>
        <p:nvSpPr>
          <p:cNvPr id="5139" name="TextBox 52"/>
          <p:cNvSpPr txBox="1">
            <a:spLocks noChangeArrowheads="1"/>
          </p:cNvSpPr>
          <p:nvPr/>
        </p:nvSpPr>
        <p:spPr bwMode="auto">
          <a:xfrm>
            <a:off x="4803775" y="2398713"/>
            <a:ext cx="6477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T cell </a:t>
            </a:r>
          </a:p>
        </p:txBody>
      </p:sp>
      <p:sp>
        <p:nvSpPr>
          <p:cNvPr id="5140" name="TextBox 59"/>
          <p:cNvSpPr txBox="1">
            <a:spLocks noChangeArrowheads="1"/>
          </p:cNvSpPr>
          <p:nvPr/>
        </p:nvSpPr>
        <p:spPr bwMode="auto">
          <a:xfrm>
            <a:off x="4098925" y="3795713"/>
            <a:ext cx="704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T</a:t>
            </a:r>
            <a:r>
              <a:rPr lang="en-US" altLang="en-US" sz="800" baseline="-25000"/>
              <a:t>H</a:t>
            </a:r>
            <a:r>
              <a:rPr lang="en-US" altLang="en-US" sz="800"/>
              <a:t> cell</a:t>
            </a:r>
          </a:p>
        </p:txBody>
      </p:sp>
      <p:sp>
        <p:nvSpPr>
          <p:cNvPr id="5141" name="TextBox 66"/>
          <p:cNvSpPr txBox="1">
            <a:spLocks noChangeArrowheads="1"/>
          </p:cNvSpPr>
          <p:nvPr/>
        </p:nvSpPr>
        <p:spPr bwMode="auto">
          <a:xfrm>
            <a:off x="4899025" y="4749800"/>
            <a:ext cx="1025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Cytotoxic T lymphocyte</a:t>
            </a:r>
          </a:p>
        </p:txBody>
      </p:sp>
      <p:sp>
        <p:nvSpPr>
          <p:cNvPr id="5142" name="TextBox 68"/>
          <p:cNvSpPr txBox="1">
            <a:spLocks noChangeArrowheads="1"/>
          </p:cNvSpPr>
          <p:nvPr/>
        </p:nvSpPr>
        <p:spPr bwMode="auto">
          <a:xfrm>
            <a:off x="4664075" y="2963863"/>
            <a:ext cx="9858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Cytokines</a:t>
            </a:r>
          </a:p>
        </p:txBody>
      </p:sp>
      <p:sp>
        <p:nvSpPr>
          <p:cNvPr id="5143" name="TextBox 69"/>
          <p:cNvSpPr txBox="1">
            <a:spLocks noChangeArrowheads="1"/>
          </p:cNvSpPr>
          <p:nvPr/>
        </p:nvSpPr>
        <p:spPr bwMode="auto">
          <a:xfrm>
            <a:off x="3844925" y="2957513"/>
            <a:ext cx="9842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Cytokines</a:t>
            </a:r>
          </a:p>
        </p:txBody>
      </p:sp>
      <p:sp>
        <p:nvSpPr>
          <p:cNvPr id="5144" name="TextBox 72"/>
          <p:cNvSpPr txBox="1">
            <a:spLocks noChangeArrowheads="1"/>
          </p:cNvSpPr>
          <p:nvPr/>
        </p:nvSpPr>
        <p:spPr bwMode="auto">
          <a:xfrm>
            <a:off x="4313238" y="6200775"/>
            <a:ext cx="10985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Lysed target cell</a:t>
            </a:r>
          </a:p>
        </p:txBody>
      </p:sp>
      <p:sp>
        <p:nvSpPr>
          <p:cNvPr id="5145" name="TextBox 76"/>
          <p:cNvSpPr txBox="1">
            <a:spLocks noChangeArrowheads="1"/>
          </p:cNvSpPr>
          <p:nvPr/>
        </p:nvSpPr>
        <p:spPr bwMode="auto">
          <a:xfrm>
            <a:off x="4886325" y="2616200"/>
            <a:ext cx="12604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Cytokines activate macrophage.</a:t>
            </a:r>
          </a:p>
        </p:txBody>
      </p:sp>
      <p:sp>
        <p:nvSpPr>
          <p:cNvPr id="27" name="Rounded Rectangle 3"/>
          <p:cNvSpPr/>
          <p:nvPr/>
        </p:nvSpPr>
        <p:spPr bwMode="auto">
          <a:xfrm>
            <a:off x="4937125" y="2617788"/>
            <a:ext cx="987425" cy="323850"/>
          </a:xfrm>
          <a:prstGeom prst="roundRect">
            <a:avLst/>
          </a:prstGeom>
          <a:noFill/>
          <a:ln w="2540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 sz="2400" b="0">
              <a:ea typeface="ＭＳ Ｐゴシック" pitchFamily="84" charset="-128"/>
            </a:endParaRPr>
          </a:p>
        </p:txBody>
      </p:sp>
      <p:sp>
        <p:nvSpPr>
          <p:cNvPr id="28" name="Rounded Rectangle 3"/>
          <p:cNvSpPr/>
          <p:nvPr/>
        </p:nvSpPr>
        <p:spPr bwMode="auto">
          <a:xfrm>
            <a:off x="5403850" y="1331913"/>
            <a:ext cx="1743075" cy="604837"/>
          </a:xfrm>
          <a:prstGeom prst="roundRect">
            <a:avLst/>
          </a:prstGeom>
          <a:noFill/>
          <a:ln w="2540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 sz="2400" b="0">
              <a:ea typeface="ＭＳ Ｐゴシック" pitchFamily="84" charset="-128"/>
            </a:endParaRPr>
          </a:p>
        </p:txBody>
      </p:sp>
      <p:sp>
        <p:nvSpPr>
          <p:cNvPr id="29" name="Rounded Rectangle 3"/>
          <p:cNvSpPr/>
          <p:nvPr/>
        </p:nvSpPr>
        <p:spPr bwMode="auto">
          <a:xfrm>
            <a:off x="2462213" y="3565525"/>
            <a:ext cx="1312862" cy="588963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 sz="2400" b="0">
              <a:ea typeface="ＭＳ Ｐゴシック" pitchFamily="84" charset="-128"/>
            </a:endParaRPr>
          </a:p>
        </p:txBody>
      </p:sp>
      <p:sp>
        <p:nvSpPr>
          <p:cNvPr id="5149" name="TextBox 48"/>
          <p:cNvSpPr txBox="1">
            <a:spLocks noChangeArrowheads="1"/>
          </p:cNvSpPr>
          <p:nvPr/>
        </p:nvSpPr>
        <p:spPr bwMode="auto">
          <a:xfrm>
            <a:off x="2462213" y="3568700"/>
            <a:ext cx="14303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Cytokines from the T</a:t>
            </a:r>
            <a:r>
              <a:rPr lang="en-US" altLang="en-US" sz="800" baseline="-25000"/>
              <a:t>H</a:t>
            </a:r>
            <a:r>
              <a:rPr lang="en-US" altLang="en-US" sz="800"/>
              <a:t> cell transform B cells into antibody-producing plasma cells. </a:t>
            </a:r>
          </a:p>
        </p:txBody>
      </p:sp>
      <p:sp>
        <p:nvSpPr>
          <p:cNvPr id="31" name="Rounded Rectangle 3"/>
          <p:cNvSpPr/>
          <p:nvPr/>
        </p:nvSpPr>
        <p:spPr bwMode="auto">
          <a:xfrm>
            <a:off x="3152775" y="2617788"/>
            <a:ext cx="1231900" cy="32385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 sz="2400" b="0">
              <a:ea typeface="ＭＳ Ｐゴシック" pitchFamily="84" charset="-128"/>
            </a:endParaRPr>
          </a:p>
        </p:txBody>
      </p:sp>
      <p:sp>
        <p:nvSpPr>
          <p:cNvPr id="5151" name="TextBox 70"/>
          <p:cNvSpPr txBox="1">
            <a:spLocks noChangeArrowheads="1"/>
          </p:cNvSpPr>
          <p:nvPr/>
        </p:nvSpPr>
        <p:spPr bwMode="auto">
          <a:xfrm>
            <a:off x="3138488" y="2611438"/>
            <a:ext cx="1262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Cytokines activate T helper (T</a:t>
            </a:r>
            <a:r>
              <a:rPr lang="en-US" altLang="en-US" sz="800" baseline="-25000"/>
              <a:t>H</a:t>
            </a:r>
            <a:r>
              <a:rPr lang="en-US" altLang="en-US" sz="800"/>
              <a:t>) cell.</a:t>
            </a:r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3289300" y="5313363"/>
            <a:ext cx="0" cy="121602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53" name="TextBox 71"/>
          <p:cNvSpPr txBox="1">
            <a:spLocks noChangeArrowheads="1"/>
          </p:cNvSpPr>
          <p:nvPr/>
        </p:nvSpPr>
        <p:spPr bwMode="auto">
          <a:xfrm>
            <a:off x="2914650" y="5097463"/>
            <a:ext cx="9810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Memory cell</a:t>
            </a:r>
          </a:p>
        </p:txBody>
      </p:sp>
      <p:sp>
        <p:nvSpPr>
          <p:cNvPr id="35" name="Rounded Rectangle 3"/>
          <p:cNvSpPr/>
          <p:nvPr/>
        </p:nvSpPr>
        <p:spPr bwMode="auto">
          <a:xfrm>
            <a:off x="2516188" y="5445125"/>
            <a:ext cx="1646237" cy="596900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0" hangingPunct="0">
              <a:defRPr/>
            </a:pPr>
            <a:endParaRPr lang="en-US" sz="2400" b="0">
              <a:ea typeface="ＭＳ Ｐゴシック" pitchFamily="84" charset="-128"/>
            </a:endParaRPr>
          </a:p>
        </p:txBody>
      </p:sp>
      <p:sp>
        <p:nvSpPr>
          <p:cNvPr id="5155" name="TextBox 47"/>
          <p:cNvSpPr txBox="1">
            <a:spLocks noChangeArrowheads="1"/>
          </p:cNvSpPr>
          <p:nvPr/>
        </p:nvSpPr>
        <p:spPr bwMode="auto">
          <a:xfrm>
            <a:off x="2468563" y="5456238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800"/>
              <a:t>Some T and B cells differentiate into memory cells that respond rapidly to any secondary encounter with an antigen. </a:t>
            </a:r>
          </a:p>
        </p:txBody>
      </p:sp>
      <p:sp>
        <p:nvSpPr>
          <p:cNvPr id="5156" name="TextBox 61"/>
          <p:cNvSpPr txBox="1">
            <a:spLocks noChangeArrowheads="1"/>
          </p:cNvSpPr>
          <p:nvPr/>
        </p:nvSpPr>
        <p:spPr bwMode="auto">
          <a:xfrm>
            <a:off x="107950" y="839788"/>
            <a:ext cx="3248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Humoral (antibody-mediated) immune system</a:t>
            </a:r>
          </a:p>
        </p:txBody>
      </p:sp>
      <p:sp>
        <p:nvSpPr>
          <p:cNvPr id="5157" name="TextBox 92"/>
          <p:cNvSpPr txBox="1">
            <a:spLocks noChangeArrowheads="1"/>
          </p:cNvSpPr>
          <p:nvPr/>
        </p:nvSpPr>
        <p:spPr bwMode="auto">
          <a:xfrm>
            <a:off x="3322638" y="839788"/>
            <a:ext cx="3903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100"/>
              <a:t>Cellular (cell-mediated) immune system</a:t>
            </a:r>
          </a:p>
        </p:txBody>
      </p:sp>
      <p:sp>
        <p:nvSpPr>
          <p:cNvPr id="5158" name="TextBox 95"/>
          <p:cNvSpPr txBox="1">
            <a:spLocks noChangeArrowheads="1"/>
          </p:cNvSpPr>
          <p:nvPr/>
        </p:nvSpPr>
        <p:spPr bwMode="auto">
          <a:xfrm>
            <a:off x="107950" y="1039813"/>
            <a:ext cx="31813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Control of freely circulating pathogens</a:t>
            </a:r>
          </a:p>
        </p:txBody>
      </p:sp>
      <p:sp>
        <p:nvSpPr>
          <p:cNvPr id="5159" name="TextBox 96"/>
          <p:cNvSpPr txBox="1">
            <a:spLocks noChangeArrowheads="1"/>
          </p:cNvSpPr>
          <p:nvPr/>
        </p:nvSpPr>
        <p:spPr bwMode="auto">
          <a:xfrm>
            <a:off x="3289300" y="1039813"/>
            <a:ext cx="3937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000"/>
              <a:t>Control of intracellular pathogens</a:t>
            </a:r>
          </a:p>
        </p:txBody>
      </p:sp>
      <p:sp>
        <p:nvSpPr>
          <p:cNvPr id="5160" name="Rectangle 2"/>
          <p:cNvSpPr txBox="1">
            <a:spLocks/>
          </p:cNvSpPr>
          <p:nvPr/>
        </p:nvSpPr>
        <p:spPr bwMode="auto">
          <a:xfrm>
            <a:off x="0" y="152400"/>
            <a:ext cx="861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3AE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3AE"/>
              </a:buClr>
              <a:buFont typeface="Symbol" pitchFamily="18" charset="2"/>
              <a:buChar char="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Figure 17.20 The dual nature of the adaptive immune system.</a:t>
            </a:r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2" name="03442226.wav">
            <a:hlinkClick r:id="" action="ppaction://media"/>
          </p:cNvPr>
          <p:cNvPicPr>
            <a:picLocks noChangeAspect="1"/>
          </p:cNvPicPr>
          <p:nvPr>
            <a:wavAudioFile r:embed="rId1" name="03449E7F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29432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00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>
          <a:xfrm>
            <a:off x="139700" y="63500"/>
            <a:ext cx="8683625" cy="836613"/>
          </a:xfrm>
        </p:spPr>
        <p:txBody>
          <a:bodyPr lIns="91440" tIns="45720" rIns="91440" bIns="45720" anchor="ctr"/>
          <a:lstStyle/>
          <a:p>
            <a:pPr eaLnBrk="1" hangingPunct="1"/>
            <a:r>
              <a:rPr lang="en-US" altLang="en-US" smtClean="0"/>
              <a:t>Cells Communicate via Cytokines</a:t>
            </a:r>
          </a:p>
        </p:txBody>
      </p:sp>
      <p:graphicFrame>
        <p:nvGraphicFramePr>
          <p:cNvPr id="71709" name="Group 29"/>
          <p:cNvGraphicFramePr>
            <a:graphicFrameLocks noGrp="1"/>
          </p:cNvGraphicFramePr>
          <p:nvPr/>
        </p:nvGraphicFramePr>
        <p:xfrm>
          <a:off x="457200" y="1447800"/>
          <a:ext cx="8229600" cy="4740275"/>
        </p:xfrm>
        <a:graphic>
          <a:graphicData uri="http://schemas.openxmlformats.org/drawingml/2006/table">
            <a:tbl>
              <a:tblPr/>
              <a:tblGrid>
                <a:gridCol w="3228436"/>
                <a:gridCol w="5001164"/>
              </a:tblGrid>
              <a:tr h="533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Cytokine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Representative Activity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2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Chemokines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Induce the migration of leukocytes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9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TNF-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Grande" pitchFamily="1" charset="0"/>
                          <a:ea typeface="ＭＳ Ｐゴシック" pitchFamily="1" charset="-128"/>
                        </a:rPr>
                        <a:t>α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Promotes inflammation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2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Hematopoietic cytokines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Influence differentiation of blood stem cells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93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IFN-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" charset="0"/>
                          <a:ea typeface="ＭＳ Ｐゴシック" pitchFamily="1" charset="-128"/>
                          <a:sym typeface="Symbol" pitchFamily="1" charset="2"/>
                        </a:rPr>
                        <a:t>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" charset="0"/>
                          <a:ea typeface="ＭＳ Ｐゴシック" pitchFamily="1" charset="-128"/>
                        </a:rPr>
                        <a:t> 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and IFN-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" charset="0"/>
                          <a:ea typeface="ＭＳ Ｐゴシック" pitchFamily="1" charset="-128"/>
                          <a:sym typeface="Symbol" pitchFamily="1" charset="2"/>
                        </a:rPr>
                        <a:t>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" charset="0"/>
                        <a:ea typeface="ＭＳ Ｐゴシック" pitchFamily="1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" charset="0"/>
                        <a:ea typeface="ＭＳ Ｐゴシック" pitchFamily="1" charset="-128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Response to viral infection; interfere with protein synthesis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IFN-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" charset="0"/>
                          <a:ea typeface="ＭＳ Ｐゴシック" pitchFamily="1" charset="-128"/>
                          <a:sym typeface="Symbol" pitchFamily="1" charset="2"/>
                        </a:rPr>
                        <a:t>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1" charset="-128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1" charset="-128"/>
                        </a:rPr>
                        <a:t>Stimulates macrophage activity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2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>
          <a:xfrm>
            <a:off x="127000" y="101600"/>
            <a:ext cx="8683625" cy="760413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Immunological Memory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002588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b="1" smtClean="0"/>
              <a:t>Antibody titer </a:t>
            </a:r>
            <a:r>
              <a:rPr lang="en-US" altLang="en-US" smtClean="0"/>
              <a:t>is the amount of Ab in serum</a:t>
            </a:r>
          </a:p>
          <a:p>
            <a:pPr eaLnBrk="1" hangingPunct="1"/>
            <a:r>
              <a:rPr lang="en-US" altLang="en-US" b="1" smtClean="0"/>
              <a:t>Primary response</a:t>
            </a:r>
            <a:r>
              <a:rPr lang="en-US" altLang="en-US" smtClean="0"/>
              <a:t> occurs after initial contact with Ag</a:t>
            </a:r>
          </a:p>
          <a:p>
            <a:pPr eaLnBrk="1" hangingPunct="1"/>
            <a:r>
              <a:rPr lang="en-US" altLang="en-US" b="1" smtClean="0"/>
              <a:t>Secondary (memory</a:t>
            </a:r>
            <a:r>
              <a:rPr lang="en-US" altLang="en-US" smtClean="0"/>
              <a:t> or</a:t>
            </a:r>
            <a:r>
              <a:rPr lang="en-US" altLang="en-US" b="1" smtClean="0"/>
              <a:t> anamnestic)</a:t>
            </a:r>
            <a:r>
              <a:rPr lang="en-US" altLang="en-US" smtClean="0"/>
              <a:t> </a:t>
            </a:r>
            <a:r>
              <a:rPr lang="en-US" altLang="en-US" b="1" smtClean="0"/>
              <a:t>response</a:t>
            </a:r>
            <a:r>
              <a:rPr lang="en-US" altLang="en-US" smtClean="0"/>
              <a:t> occurs after second exposure</a:t>
            </a:r>
            <a:endParaRPr lang="en-US" altLang="en-US" b="1" smtClean="0"/>
          </a:p>
        </p:txBody>
      </p:sp>
    </p:spTree>
    <p:extLst>
      <p:ext uri="{BB962C8B-B14F-4D97-AF65-F5344CB8AC3E}">
        <p14:creationId xmlns:p14="http://schemas.microsoft.com/office/powerpoint/2010/main" val="250237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Primary v. Secondary Response</a:t>
            </a:r>
            <a:endParaRPr lang="en-US" dirty="0"/>
          </a:p>
        </p:txBody>
      </p:sp>
      <p:pic>
        <p:nvPicPr>
          <p:cNvPr id="2" name="Picture Placeholder 1" descr="OSC_Microbio_18_04_PriSec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78" b="-1678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Compared to the primary response, the secondary antibody response occurs more quickly </a:t>
            </a:r>
            <a:r>
              <a:rPr lang="en-US" sz="1600" dirty="0" smtClean="0"/>
              <a:t>and produces </a:t>
            </a:r>
            <a:r>
              <a:rPr lang="en-US" sz="1600" dirty="0"/>
              <a:t>antibody levels that are higher and more sustained. The secondary response mostly involves </a:t>
            </a:r>
            <a:r>
              <a:rPr lang="en-US" sz="1600" dirty="0" err="1"/>
              <a:t>IgG</a:t>
            </a:r>
            <a:r>
              <a:rPr lang="en-US" sz="1600" dirty="0"/>
              <a:t>.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0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152400" y="101600"/>
            <a:ext cx="8683625" cy="760413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Types of Adaptive Immunity</a:t>
            </a:r>
          </a:p>
        </p:txBody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b="1" smtClean="0"/>
              <a:t>Naturally acquired active immunity</a:t>
            </a:r>
          </a:p>
          <a:p>
            <a:pPr lvl="1" eaLnBrk="1" hangingPunct="1"/>
            <a:r>
              <a:rPr lang="en-US" altLang="en-US" smtClean="0"/>
              <a:t>Resulting from infection</a:t>
            </a:r>
          </a:p>
          <a:p>
            <a:pPr eaLnBrk="1" hangingPunct="1"/>
            <a:r>
              <a:rPr lang="en-US" altLang="en-US" b="1" smtClean="0"/>
              <a:t>Naturally acquired passive immunity</a:t>
            </a:r>
          </a:p>
          <a:p>
            <a:pPr lvl="1" eaLnBrk="1" hangingPunct="1"/>
            <a:r>
              <a:rPr lang="en-US" altLang="en-US" smtClean="0"/>
              <a:t>Transplacental or via colostrum</a:t>
            </a:r>
          </a:p>
          <a:p>
            <a:pPr eaLnBrk="1" hangingPunct="1"/>
            <a:r>
              <a:rPr lang="en-US" altLang="en-US" b="1" smtClean="0"/>
              <a:t>Artificially acquired active immunity</a:t>
            </a:r>
          </a:p>
          <a:p>
            <a:pPr lvl="1" eaLnBrk="1" hangingPunct="1"/>
            <a:r>
              <a:rPr lang="en-US" altLang="en-US" smtClean="0"/>
              <a:t>Injection of Ag (vaccination)</a:t>
            </a:r>
          </a:p>
          <a:p>
            <a:pPr eaLnBrk="1" hangingPunct="1"/>
            <a:r>
              <a:rPr lang="en-US" altLang="en-US" b="1" smtClean="0"/>
              <a:t>Artificially acquired passive immunity</a:t>
            </a:r>
          </a:p>
          <a:p>
            <a:pPr lvl="1" eaLnBrk="1" hangingPunct="1"/>
            <a:r>
              <a:rPr lang="en-US" altLang="en-US" smtClean="0"/>
              <a:t>Injection of Ab</a:t>
            </a:r>
          </a:p>
        </p:txBody>
      </p:sp>
      <p:pic>
        <p:nvPicPr>
          <p:cNvPr id="2" name="96E03320.wav">
            <a:hlinkClick r:id="" action="ppaction://media"/>
          </p:cNvPr>
          <p:cNvPicPr>
            <a:picLocks noChangeAspect="1"/>
          </p:cNvPicPr>
          <p:nvPr>
            <a:wavAudioFile r:embed="rId1" name="96E0982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50117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9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Types of Adaptive Immunity</a:t>
            </a:r>
            <a:endParaRPr lang="en-US" dirty="0"/>
          </a:p>
        </p:txBody>
      </p:sp>
      <p:pic>
        <p:nvPicPr>
          <p:cNvPr id="2" name="Picture Placeholder 1" descr="OSC_Microbio_18_05_graph.jp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759" r="-57759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1550" dirty="0"/>
              <a:t>The four classifications of immunity. (credit top left photo: modification of work by USDA; credit </a:t>
            </a:r>
            <a:r>
              <a:rPr lang="en-US" sz="1550" dirty="0" smtClean="0"/>
              <a:t>top right </a:t>
            </a:r>
            <a:r>
              <a:rPr lang="en-US" sz="1550" dirty="0"/>
              <a:t>photo: modification of work by “</a:t>
            </a:r>
            <a:r>
              <a:rPr lang="en-US" sz="1550" dirty="0" err="1"/>
              <a:t>Michaelberry</a:t>
            </a:r>
            <a:r>
              <a:rPr lang="en-US" sz="1550" dirty="0"/>
              <a:t>”/Wikimedia; credit bottom left photo: modification of work </a:t>
            </a:r>
            <a:r>
              <a:rPr lang="en-US" sz="1550" dirty="0" smtClean="0"/>
              <a:t>by Centers </a:t>
            </a:r>
            <a:r>
              <a:rPr lang="en-US" sz="1550" dirty="0"/>
              <a:t>for Disease Control and Prevention; credit bottom right photo: modification of work by </a:t>
            </a:r>
            <a:r>
              <a:rPr lang="en-US" sz="1550" dirty="0" err="1"/>
              <a:t>Friskila</a:t>
            </a:r>
            <a:r>
              <a:rPr lang="en-US" sz="1550" dirty="0"/>
              <a:t> </a:t>
            </a:r>
            <a:r>
              <a:rPr lang="en-US" sz="1550" dirty="0" err="1"/>
              <a:t>Silitonga</a:t>
            </a:r>
            <a:r>
              <a:rPr lang="en-US" sz="1550" dirty="0" smtClean="0"/>
              <a:t>, Indonesia</a:t>
            </a:r>
            <a:r>
              <a:rPr lang="en-US" sz="1550" dirty="0"/>
              <a:t>, Centers for Disease Control and Prevention)</a:t>
            </a:r>
          </a:p>
        </p:txBody>
      </p:sp>
      <p:pic>
        <p:nvPicPr>
          <p:cNvPr id="9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57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>
          <a:xfrm>
            <a:off x="152400" y="101600"/>
            <a:ext cx="8683625" cy="760413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Terminology of Adaptive Immunity</a:t>
            </a:r>
          </a:p>
        </p:txBody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b="1" smtClean="0"/>
              <a:t>Serology</a:t>
            </a:r>
            <a:r>
              <a:rPr lang="en-US" altLang="en-US" smtClean="0"/>
              <a:t>: the study of reactions between antibodies and antigens</a:t>
            </a:r>
          </a:p>
          <a:p>
            <a:pPr eaLnBrk="1" hangingPunct="1"/>
            <a:r>
              <a:rPr lang="en-US" altLang="en-US" b="1" smtClean="0"/>
              <a:t>Antiserum</a:t>
            </a:r>
            <a:r>
              <a:rPr lang="en-US" altLang="en-US" smtClean="0"/>
              <a:t>: the generic term for serum because it contains Ab</a:t>
            </a:r>
          </a:p>
          <a:p>
            <a:pPr eaLnBrk="1" hangingPunct="1"/>
            <a:r>
              <a:rPr lang="en-US" altLang="en-US" b="1" smtClean="0"/>
              <a:t>Globulins</a:t>
            </a:r>
            <a:r>
              <a:rPr lang="en-US" altLang="en-US" smtClean="0"/>
              <a:t>: serum proteins</a:t>
            </a:r>
          </a:p>
          <a:p>
            <a:pPr eaLnBrk="1" hangingPunct="1"/>
            <a:r>
              <a:rPr lang="en-US" altLang="en-US" b="1" smtClean="0"/>
              <a:t>Immunoglobulins</a:t>
            </a:r>
            <a:r>
              <a:rPr lang="en-US" altLang="en-US" smtClean="0"/>
              <a:t>: antibodies </a:t>
            </a:r>
          </a:p>
          <a:p>
            <a:pPr eaLnBrk="1" hangingPunct="1"/>
            <a:r>
              <a:rPr lang="en-US" altLang="en-US" b="1" smtClean="0"/>
              <a:t>Gamma (</a:t>
            </a:r>
            <a:r>
              <a:rPr lang="en-US" altLang="en-US" b="1" smtClean="0">
                <a:sym typeface="Symbol" pitchFamily="18" charset="2"/>
              </a:rPr>
              <a:t></a:t>
            </a:r>
            <a:r>
              <a:rPr lang="en-US" altLang="en-US" b="1" smtClean="0"/>
              <a:t>) globulin</a:t>
            </a:r>
            <a:r>
              <a:rPr lang="en-US" altLang="en-US" smtClean="0"/>
              <a:t>: serum fraction containing Ab</a:t>
            </a: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6408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/>
          </p:cNvSpPr>
          <p:nvPr>
            <p:ph type="title"/>
          </p:nvPr>
        </p:nvSpPr>
        <p:spPr>
          <a:xfrm>
            <a:off x="130175" y="96838"/>
            <a:ext cx="8683625" cy="760412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Dual Nature of Adaptive Immunity</a:t>
            </a:r>
          </a:p>
        </p:txBody>
      </p:sp>
      <p:sp>
        <p:nvSpPr>
          <p:cNvPr id="6147" name="Rectangle 5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dirty="0" smtClean="0"/>
              <a:t>T and B cells develop from stem cells in red bone </a:t>
            </a:r>
            <a:r>
              <a:rPr lang="en-US" altLang="en-US" dirty="0" smtClean="0"/>
              <a:t>marrow</a:t>
            </a:r>
          </a:p>
          <a:p>
            <a:pPr eaLnBrk="1" hangingPunct="1"/>
            <a:r>
              <a:rPr lang="en-US" altLang="en-US" dirty="0" smtClean="0"/>
              <a:t>B cells differentiate and mature in the bone marrow</a:t>
            </a:r>
          </a:p>
          <a:p>
            <a:pPr eaLnBrk="1" hangingPunct="1"/>
            <a:r>
              <a:rPr lang="en-US" altLang="en-US" dirty="0" smtClean="0"/>
              <a:t>T cells differentiate and mature in the thymus</a:t>
            </a:r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86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/>
          </p:cNvSpPr>
          <p:nvPr>
            <p:ph type="title"/>
          </p:nvPr>
        </p:nvSpPr>
        <p:spPr>
          <a:xfrm>
            <a:off x="130175" y="96838"/>
            <a:ext cx="8683625" cy="760412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Dual Nature of Adaptive Immunity</a:t>
            </a:r>
          </a:p>
        </p:txBody>
      </p:sp>
      <p:sp>
        <p:nvSpPr>
          <p:cNvPr id="10243" name="Rectangle 5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>
              <a:defRPr/>
            </a:pPr>
            <a:r>
              <a:rPr lang="en-US" altLang="en-US" b="1" dirty="0" smtClean="0"/>
              <a:t>Humoral immunity</a:t>
            </a:r>
            <a:endParaRPr lang="en-US" altLang="en-US" dirty="0" smtClean="0"/>
          </a:p>
          <a:p>
            <a:pPr lvl="1" eaLnBrk="1" hangingPunct="1">
              <a:defRPr/>
            </a:pPr>
            <a:r>
              <a:rPr lang="en-US" altLang="en-US" dirty="0" smtClean="0"/>
              <a:t>Due to antibodies</a:t>
            </a:r>
            <a:r>
              <a:rPr lang="en-US" altLang="en-US" b="1" dirty="0" smtClean="0"/>
              <a:t> </a:t>
            </a:r>
          </a:p>
          <a:p>
            <a:pPr lvl="1" eaLnBrk="1" hangingPunct="1">
              <a:defRPr/>
            </a:pPr>
            <a:r>
              <a:rPr lang="en-US" altLang="en-US" b="1" dirty="0" smtClean="0"/>
              <a:t>B cells</a:t>
            </a:r>
            <a:r>
              <a:rPr lang="en-US" altLang="en-US" dirty="0" smtClean="0"/>
              <a:t> mature in the bone marrow</a:t>
            </a:r>
          </a:p>
          <a:p>
            <a:pPr marL="457200" lvl="1" indent="0" eaLnBrk="1" hangingPunct="1">
              <a:buFont typeface="Wingdings" pitchFamily="2" charset="2"/>
              <a:buNone/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421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/>
          </p:cNvSpPr>
          <p:nvPr>
            <p:ph type="title"/>
          </p:nvPr>
        </p:nvSpPr>
        <p:spPr>
          <a:xfrm>
            <a:off x="130175" y="96838"/>
            <a:ext cx="8683625" cy="760412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Dual Nature of Adaptive Immunity</a:t>
            </a:r>
          </a:p>
        </p:txBody>
      </p:sp>
      <p:sp>
        <p:nvSpPr>
          <p:cNvPr id="9219" name="Rectangle 5"/>
          <p:cNvSpPr>
            <a:spLocks noGrp="1"/>
          </p:cNvSpPr>
          <p:nvPr>
            <p:ph type="body" idx="1"/>
          </p:nvPr>
        </p:nvSpPr>
        <p:spPr>
          <a:xfrm>
            <a:off x="139700" y="1279525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b="1" smtClean="0"/>
              <a:t>Cellular immunity</a:t>
            </a:r>
            <a:r>
              <a:rPr lang="en-US" altLang="en-US" smtClean="0"/>
              <a:t> </a:t>
            </a:r>
          </a:p>
          <a:p>
            <a:pPr lvl="1" eaLnBrk="1" hangingPunct="1"/>
            <a:r>
              <a:rPr lang="en-US" altLang="en-US" smtClean="0"/>
              <a:t>Due to T cells</a:t>
            </a:r>
          </a:p>
          <a:p>
            <a:pPr lvl="1" eaLnBrk="1" hangingPunct="1"/>
            <a:r>
              <a:rPr lang="en-US" altLang="en-US" b="1" smtClean="0"/>
              <a:t>T cells</a:t>
            </a:r>
            <a:r>
              <a:rPr lang="en-US" altLang="en-US" smtClean="0"/>
              <a:t> mature in the thymus</a:t>
            </a:r>
            <a:endParaRPr lang="en-US" altLang="en-US" sz="2000" smtClean="0"/>
          </a:p>
          <a:p>
            <a:pPr eaLnBrk="1" hangingPunct="1"/>
            <a:endParaRPr lang="en-US" altLang="en-US" smtClean="0"/>
          </a:p>
        </p:txBody>
      </p:sp>
      <p:pic>
        <p:nvPicPr>
          <p:cNvPr id="2" name="CD5D2257.wav">
            <a:hlinkClick r:id="" action="ppaction://media"/>
          </p:cNvPr>
          <p:cNvPicPr>
            <a:picLocks noChangeAspect="1"/>
          </p:cNvPicPr>
          <p:nvPr>
            <a:wavAudioFile r:embed="rId1" name="CD5DCC3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66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/>
          </p:cNvSpPr>
          <p:nvPr>
            <p:ph type="title"/>
          </p:nvPr>
        </p:nvSpPr>
        <p:spPr>
          <a:xfrm>
            <a:off x="152400" y="96838"/>
            <a:ext cx="8683625" cy="760412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en-US" altLang="en-US" smtClean="0"/>
              <a:t>The Nature of Antigens</a:t>
            </a:r>
          </a:p>
        </p:txBody>
      </p:sp>
      <p:sp>
        <p:nvSpPr>
          <p:cNvPr id="10243" name="Rectangle 5"/>
          <p:cNvSpPr>
            <a:spLocks noGrp="1"/>
          </p:cNvSpPr>
          <p:nvPr>
            <p:ph type="body" idx="1"/>
          </p:nvPr>
        </p:nvSpPr>
        <p:spPr>
          <a:xfrm>
            <a:off x="228600" y="1143000"/>
            <a:ext cx="8683625" cy="5210175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b="1" dirty="0" smtClean="0"/>
              <a:t>Antigen (Ag)</a:t>
            </a:r>
            <a:r>
              <a:rPr lang="en-US" altLang="en-US" dirty="0" smtClean="0"/>
              <a:t>: a substance that causes the body to produce specific antibodies or sensitized T </a:t>
            </a:r>
            <a:r>
              <a:rPr lang="en-US" altLang="en-US" dirty="0" smtClean="0"/>
              <a:t>cells</a:t>
            </a:r>
          </a:p>
          <a:p>
            <a:pPr lvl="1"/>
            <a:r>
              <a:rPr lang="en-US" altLang="en-US" dirty="0" smtClean="0"/>
              <a:t>Name is short for “Antibody Generator”</a:t>
            </a:r>
            <a:endParaRPr lang="en-US" altLang="en-US" dirty="0" smtClean="0"/>
          </a:p>
          <a:p>
            <a:pPr lvl="1" eaLnBrk="1" hangingPunct="1"/>
            <a:r>
              <a:rPr lang="en-US" altLang="en-US" dirty="0" smtClean="0"/>
              <a:t>Antibodies (Ab) interact with </a:t>
            </a:r>
            <a:r>
              <a:rPr lang="en-US" altLang="en-US" b="1" dirty="0" smtClean="0"/>
              <a:t>epitopes</a:t>
            </a:r>
            <a:r>
              <a:rPr lang="en-US" altLang="en-US" dirty="0" smtClean="0"/>
              <a:t>, or </a:t>
            </a:r>
            <a:r>
              <a:rPr lang="en-US" altLang="en-US" b="1" dirty="0" smtClean="0"/>
              <a:t>antigenic determinants</a:t>
            </a:r>
          </a:p>
          <a:p>
            <a:pPr eaLnBrk="1" hangingPunct="1"/>
            <a:r>
              <a:rPr lang="en-US" altLang="en-US" b="1" dirty="0" err="1" smtClean="0"/>
              <a:t>Hapten</a:t>
            </a:r>
            <a:r>
              <a:rPr lang="en-US" altLang="en-US" dirty="0" smtClean="0"/>
              <a:t>: antigen is combined with carrier  molecules</a:t>
            </a:r>
          </a:p>
        </p:txBody>
      </p:sp>
      <p:pic>
        <p:nvPicPr>
          <p:cNvPr id="2" name="D3EF2273.wav">
            <a:hlinkClick r:id="" action="ppaction://media"/>
          </p:cNvPr>
          <p:cNvPicPr>
            <a:picLocks noChangeAspect="1"/>
          </p:cNvPicPr>
          <p:nvPr>
            <a:wavAudioFile r:embed="rId1" name="D3EFDEB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029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1" descr="OSC_Microbio_18_02_epito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43" r="-8043"/>
          <a:stretch>
            <a:fillRect/>
          </a:stretch>
        </p:blipFill>
        <p:spPr>
          <a:xfrm>
            <a:off x="3581401" y="4837530"/>
            <a:ext cx="4419600" cy="191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1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6CB255"/>
                </a:solidFill>
              </a:rPr>
              <a:t>Antigen-Antibody Binding</a:t>
            </a:r>
            <a:endParaRPr lang="en-US" sz="2400" dirty="0">
              <a:solidFill>
                <a:srgbClr val="6CB255"/>
              </a:solidFill>
            </a:endParaRPr>
          </a:p>
        </p:txBody>
      </p:sp>
      <p:pic>
        <p:nvPicPr>
          <p:cNvPr id="2" name="Picture Placeholder 1" descr="OSC_Microbio_18_02_antbind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270" b="-18270"/>
          <a:stretch>
            <a:fillRect/>
          </a:stretch>
        </p:blipFill>
        <p:spPr>
          <a:xfrm>
            <a:off x="457200" y="1108075"/>
            <a:ext cx="4032250" cy="525621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4294967295"/>
          </p:nvPr>
        </p:nvSpPr>
        <p:spPr>
          <a:xfrm>
            <a:off x="4606925" y="1107617"/>
            <a:ext cx="3913188" cy="525697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A typical protein antigen has multiple epitopes, shown by the ability of three different antibodies to </a:t>
            </a:r>
            <a:r>
              <a:rPr lang="en-US" sz="1600" dirty="0" smtClean="0">
                <a:solidFill>
                  <a:srgbClr val="000000"/>
                </a:solidFill>
              </a:rPr>
              <a:t>bind to </a:t>
            </a:r>
            <a:r>
              <a:rPr lang="en-US" sz="1600" dirty="0">
                <a:solidFill>
                  <a:srgbClr val="000000"/>
                </a:solidFill>
              </a:rPr>
              <a:t>different epitopes of the same antigen.</a:t>
            </a:r>
          </a:p>
        </p:txBody>
      </p:sp>
      <p:pic>
        <p:nvPicPr>
          <p:cNvPr id="2050" name="Picture 2" descr="L:\Clients\Connexions\01_CNX_ Admin\00_OSC_Project_Resources\14_OSC_Production\PowerPoints\OSX-Stacked-TM-CMYK-300dp1-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237744"/>
            <a:ext cx="1049775" cy="71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77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2070</Words>
  <Application>Microsoft Office PowerPoint</Application>
  <PresentationFormat>On-screen Show (4:3)</PresentationFormat>
  <Paragraphs>311</Paragraphs>
  <Slides>45</Slides>
  <Notes>34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Immunity</vt:lpstr>
      <vt:lpstr>Historical Development</vt:lpstr>
      <vt:lpstr>PowerPoint Presentation</vt:lpstr>
      <vt:lpstr>Dual Nature of Adaptive Immunity</vt:lpstr>
      <vt:lpstr>Dual Nature of Adaptive Immunity</vt:lpstr>
      <vt:lpstr>Dual Nature of Adaptive Immunity</vt:lpstr>
      <vt:lpstr>The Nature of Antigens</vt:lpstr>
      <vt:lpstr>Antigen-Antibody Binding</vt:lpstr>
      <vt:lpstr>PowerPoint Presentation</vt:lpstr>
      <vt:lpstr>The Nature of Antibodies</vt:lpstr>
      <vt:lpstr>Typical Antibody Structure</vt:lpstr>
      <vt:lpstr>IgG Antibodies</vt:lpstr>
      <vt:lpstr>IgM Antibodies</vt:lpstr>
      <vt:lpstr>IgA Antibodies</vt:lpstr>
      <vt:lpstr>IgD Antibodies</vt:lpstr>
      <vt:lpstr>IgE Antibodies</vt:lpstr>
      <vt:lpstr>Activation of B Cells</vt:lpstr>
      <vt:lpstr>PowerPoint Presentation</vt:lpstr>
      <vt:lpstr>PowerPoint Presentation</vt:lpstr>
      <vt:lpstr>Activation of B Cells</vt:lpstr>
      <vt:lpstr>Antigen–Antibody Binding</vt:lpstr>
      <vt:lpstr>PowerPoint Presentation</vt:lpstr>
      <vt:lpstr>Neutralization</vt:lpstr>
      <vt:lpstr>Opsonization</vt:lpstr>
      <vt:lpstr>Agglutination</vt:lpstr>
      <vt:lpstr>Antibody-dependent Cell-mediated Cytotoxicity </vt:lpstr>
      <vt:lpstr>T Cells and Cellular Immunity</vt:lpstr>
      <vt:lpstr>PowerPoint Presentation</vt:lpstr>
      <vt:lpstr>T Cells and Cellular Immunity</vt:lpstr>
      <vt:lpstr>Figure 18.22</vt:lpstr>
      <vt:lpstr>T Cytotoxic Cells</vt:lpstr>
      <vt:lpstr>PowerPoint Presentation</vt:lpstr>
      <vt:lpstr>T Regulatory Cells</vt:lpstr>
      <vt:lpstr>Antigen-Presenting Cells</vt:lpstr>
      <vt:lpstr>Dendritic Cell</vt:lpstr>
      <vt:lpstr>Natural Killer (NK) Cells</vt:lpstr>
      <vt:lpstr>Cytokines</vt:lpstr>
      <vt:lpstr>Cells Communicate via Cytokines</vt:lpstr>
      <vt:lpstr>Cells Communicate via Cytokines</vt:lpstr>
      <vt:lpstr>Immunological Memory</vt:lpstr>
      <vt:lpstr>Primary v. Secondary Response</vt:lpstr>
      <vt:lpstr>Types of Adaptive Immunity</vt:lpstr>
      <vt:lpstr>Types of Adaptive Immunity</vt:lpstr>
      <vt:lpstr>Terminology of Adaptive Immunity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</dc:creator>
  <cp:lastModifiedBy>joseph</cp:lastModifiedBy>
  <cp:revision>24</cp:revision>
  <dcterms:created xsi:type="dcterms:W3CDTF">2017-01-16T16:10:31Z</dcterms:created>
  <dcterms:modified xsi:type="dcterms:W3CDTF">2017-01-16T16:44:01Z</dcterms:modified>
</cp:coreProperties>
</file>