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3"/>
  </p:notesMasterIdLst>
  <p:handoutMasterIdLst>
    <p:handoutMasterId r:id="rId34"/>
  </p:handoutMasterIdLst>
  <p:sldIdLst>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86" r:id="rId18"/>
    <p:sldId id="273" r:id="rId19"/>
    <p:sldId id="287" r:id="rId20"/>
    <p:sldId id="274" r:id="rId21"/>
    <p:sldId id="275" r:id="rId22"/>
    <p:sldId id="276" r:id="rId23"/>
    <p:sldId id="288" r:id="rId24"/>
    <p:sldId id="278" r:id="rId25"/>
    <p:sldId id="285" r:id="rId26"/>
    <p:sldId id="279" r:id="rId27"/>
    <p:sldId id="280" r:id="rId28"/>
    <p:sldId id="281" r:id="rId29"/>
    <p:sldId id="282" r:id="rId30"/>
    <p:sldId id="289" r:id="rId31"/>
    <p:sldId id="290"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16" autoAdjust="0"/>
    <p:restoredTop sz="76651" autoAdjust="0"/>
  </p:normalViewPr>
  <p:slideViewPr>
    <p:cSldViewPr>
      <p:cViewPr varScale="1">
        <p:scale>
          <a:sx n="55" d="100"/>
          <a:sy n="55" d="100"/>
        </p:scale>
        <p:origin x="-17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7D312614-F891-4725-AA26-017CD23AF703}" type="datetimeFigureOut">
              <a:rPr lang="en-US" smtClean="0"/>
              <a:t>9/9/2017</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765AB865-24E5-452F-9E83-2D5249799B8F}" type="slidenum">
              <a:rPr lang="en-US" smtClean="0"/>
              <a:t>‹#›</a:t>
            </a:fld>
            <a:endParaRPr lang="en-US"/>
          </a:p>
        </p:txBody>
      </p:sp>
    </p:spTree>
    <p:extLst>
      <p:ext uri="{BB962C8B-B14F-4D97-AF65-F5344CB8AC3E}">
        <p14:creationId xmlns:p14="http://schemas.microsoft.com/office/powerpoint/2010/main" val="266678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63ABEA5-3FA9-492E-A67D-02A29D55A394}" type="datetimeFigureOut">
              <a:rPr lang="en-US" smtClean="0"/>
              <a:pPr/>
              <a:t>9/9/2017</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733F95A-7548-4F1A-86AD-268FC1E99E5E}" type="slidenum">
              <a:rPr lang="en-US" smtClean="0"/>
              <a:pPr/>
              <a:t>‹#›</a:t>
            </a:fld>
            <a:endParaRPr lang="en-US"/>
          </a:p>
        </p:txBody>
      </p:sp>
    </p:spTree>
    <p:extLst>
      <p:ext uri="{BB962C8B-B14F-4D97-AF65-F5344CB8AC3E}">
        <p14:creationId xmlns:p14="http://schemas.microsoft.com/office/powerpoint/2010/main" val="175969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smtClean="0">
              <a:latin typeface="Calibri" pitchFamily="34" charset="0"/>
            </a:endParaRPr>
          </a:p>
        </p:txBody>
      </p:sp>
      <p:sp>
        <p:nvSpPr>
          <p:cNvPr id="73732" name="Slide Number Placeholder 3"/>
          <p:cNvSpPr txBox="1">
            <a:spLocks noGrp="1"/>
          </p:cNvSpPr>
          <p:nvPr/>
        </p:nvSpPr>
        <p:spPr bwMode="auto">
          <a:xfrm>
            <a:off x="3936768" y="8772668"/>
            <a:ext cx="3011699" cy="461804"/>
          </a:xfrm>
          <a:prstGeom prst="rect">
            <a:avLst/>
          </a:prstGeom>
          <a:noFill/>
          <a:ln w="9525">
            <a:noFill/>
            <a:miter lim="800000"/>
            <a:headEnd/>
            <a:tailEnd/>
          </a:ln>
        </p:spPr>
        <p:txBody>
          <a:bodyPr lIns="92492" tIns="46246" rIns="92492" bIns="46246" anchor="b"/>
          <a:lstStyle/>
          <a:p>
            <a:pPr algn="r"/>
            <a:fld id="{CB96FE68-F6FB-473D-AF68-D71B6CD87FD3}" type="slidenum">
              <a:rPr lang="en-US" sz="1200">
                <a:solidFill>
                  <a:srgbClr val="000000"/>
                </a:solidFill>
                <a:latin typeface="Calibri" pitchFamily="34" charset="0"/>
                <a:ea typeface="ＭＳ Ｐゴシック" pitchFamily="34" charset="-128"/>
              </a:rPr>
              <a:pPr algn="r"/>
              <a:t>1</a:t>
            </a:fld>
            <a:endParaRPr lang="en-US" sz="1200">
              <a:solidFill>
                <a:srgbClr val="000000"/>
              </a:solidFill>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smtClean="0">
                <a:latin typeface="Calibri" pitchFamily="34" charset="0"/>
              </a:rPr>
              <a:t>Please understand</a:t>
            </a:r>
            <a:r>
              <a:rPr lang="en-US" baseline="0" dirty="0" smtClean="0">
                <a:latin typeface="Calibri" pitchFamily="34" charset="0"/>
              </a:rPr>
              <a:t> why immersion oil is used for the 100x objective lens. This will be very important when using the scope in the lab.</a:t>
            </a:r>
            <a:endParaRPr lang="en-US" dirty="0" smtClean="0">
              <a:latin typeface="Calibri" pitchFamily="34" charset="0"/>
            </a:endParaRPr>
          </a:p>
        </p:txBody>
      </p:sp>
      <p:sp>
        <p:nvSpPr>
          <p:cNvPr id="38916" name="Slide Number Placeholder 3"/>
          <p:cNvSpPr>
            <a:spLocks noGrp="1"/>
          </p:cNvSpPr>
          <p:nvPr>
            <p:ph type="sldNum" sz="quarter" idx="5"/>
          </p:nvPr>
        </p:nvSpPr>
        <p:spPr>
          <a:noFill/>
        </p:spPr>
        <p:txBody>
          <a:bodyPr/>
          <a:lstStyle/>
          <a:p>
            <a:fld id="{00699C21-1F3C-45C0-8FF0-10A55D6B0DDD}" type="slidenum">
              <a:rPr lang="en-US">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 the concept of</a:t>
            </a:r>
            <a:r>
              <a:rPr lang="en-US" baseline="0" dirty="0" smtClean="0"/>
              <a:t> fluorescent microscopy</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11</a:t>
            </a:fld>
            <a:endParaRPr lang="en-US"/>
          </a:p>
        </p:txBody>
      </p:sp>
    </p:spTree>
    <p:extLst>
      <p:ext uri="{BB962C8B-B14F-4D97-AF65-F5344CB8AC3E}">
        <p14:creationId xmlns:p14="http://schemas.microsoft.com/office/powerpoint/2010/main" val="2153976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latin typeface="Calibri" pitchFamily="34" charset="0"/>
              </a:rPr>
              <a:t>This microscope can view very small specimen</a:t>
            </a:r>
            <a:r>
              <a:rPr lang="en-US" dirty="0" smtClean="0">
                <a:latin typeface="Calibri" pitchFamily="34" charset="0"/>
              </a:rPr>
              <a:t>. As its resolution</a:t>
            </a:r>
            <a:r>
              <a:rPr lang="en-US" baseline="0" dirty="0" smtClean="0">
                <a:latin typeface="Calibri" pitchFamily="34" charset="0"/>
              </a:rPr>
              <a:t> is greater than light microscopes.</a:t>
            </a:r>
            <a:endParaRPr lang="en-US" dirty="0" smtClean="0">
              <a:latin typeface="Calibri" pitchFamily="34" charset="0"/>
            </a:endParaRPr>
          </a:p>
        </p:txBody>
      </p:sp>
      <p:sp>
        <p:nvSpPr>
          <p:cNvPr id="4" name="Slide Number Placeholder 3"/>
          <p:cNvSpPr>
            <a:spLocks noGrp="1"/>
          </p:cNvSpPr>
          <p:nvPr>
            <p:ph type="sldNum" sz="quarter" idx="5"/>
          </p:nvPr>
        </p:nvSpPr>
        <p:spPr/>
        <p:txBody>
          <a:bodyPr/>
          <a:lstStyle/>
          <a:p>
            <a:pPr>
              <a:defRPr/>
            </a:pPr>
            <a:fld id="{978D648D-0465-4194-AAEE-3698A90DFE24}"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latin typeface="Calibri" pitchFamily="34" charset="0"/>
              </a:rPr>
              <a:t>We will</a:t>
            </a:r>
            <a:r>
              <a:rPr lang="en-US" baseline="0" dirty="0" smtClean="0">
                <a:latin typeface="Calibri" pitchFamily="34" charset="0"/>
              </a:rPr>
              <a:t> see these processes in lab</a:t>
            </a:r>
            <a:r>
              <a:rPr lang="en-US" baseline="0" dirty="0" smtClean="0">
                <a:latin typeface="Calibri" pitchFamily="34" charset="0"/>
              </a:rPr>
              <a:t>. Please know these definitions.</a:t>
            </a:r>
            <a:endParaRPr lang="en-US" dirty="0" smtClean="0">
              <a:latin typeface="Calibri" pitchFamily="34" charset="0"/>
            </a:endParaRPr>
          </a:p>
        </p:txBody>
      </p:sp>
      <p:sp>
        <p:nvSpPr>
          <p:cNvPr id="40964" name="Slide Number Placeholder 3"/>
          <p:cNvSpPr>
            <a:spLocks noGrp="1"/>
          </p:cNvSpPr>
          <p:nvPr>
            <p:ph type="sldNum" sz="quarter" idx="5"/>
          </p:nvPr>
        </p:nvSpPr>
        <p:spPr>
          <a:noFill/>
        </p:spPr>
        <p:txBody>
          <a:bodyPr/>
          <a:lstStyle/>
          <a:p>
            <a:fld id="{B03BA722-7A78-493F-8963-567080DDFFF7}" type="slidenum">
              <a:rPr lang="en-US">
                <a:solidFill>
                  <a:prstClr val="black"/>
                </a:solidFill>
              </a:rPr>
              <a:pPr/>
              <a:t>14</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waving our slides briefly</a:t>
            </a:r>
            <a:r>
              <a:rPr lang="en-US" baseline="0" dirty="0" smtClean="0"/>
              <a:t> over an infrared heater in lab as depicted in “b” of the above photo.</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15</a:t>
            </a:fld>
            <a:endParaRPr lang="en-US"/>
          </a:p>
        </p:txBody>
      </p:sp>
    </p:spTree>
    <p:extLst>
      <p:ext uri="{BB962C8B-B14F-4D97-AF65-F5344CB8AC3E}">
        <p14:creationId xmlns:p14="http://schemas.microsoft.com/office/powerpoint/2010/main" val="188477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dirty="0" smtClean="0">
                <a:latin typeface="Calibri" pitchFamily="34" charset="0"/>
              </a:rPr>
              <a:t>Understand that staining allows us to visualize small organisms which would otherwise</a:t>
            </a:r>
            <a:r>
              <a:rPr lang="en-US" baseline="0" dirty="0" smtClean="0">
                <a:latin typeface="Calibri" pitchFamily="34" charset="0"/>
              </a:rPr>
              <a:t> be clear and difficult to distinguish from the glass slide.</a:t>
            </a:r>
            <a:endParaRPr lang="en-US" dirty="0" smtClean="0">
              <a:latin typeface="Calibri" pitchFamily="34" charset="0"/>
            </a:endParaRPr>
          </a:p>
        </p:txBody>
      </p:sp>
      <p:sp>
        <p:nvSpPr>
          <p:cNvPr id="41988" name="Slide Number Placeholder 3"/>
          <p:cNvSpPr>
            <a:spLocks noGrp="1"/>
          </p:cNvSpPr>
          <p:nvPr>
            <p:ph type="sldNum" sz="quarter" idx="5"/>
          </p:nvPr>
        </p:nvSpPr>
        <p:spPr>
          <a:noFill/>
        </p:spPr>
        <p:txBody>
          <a:bodyPr/>
          <a:lstStyle/>
          <a:p>
            <a:fld id="{11B1BF6E-8666-4477-9BF2-F3AE199C0239}" type="slidenum">
              <a:rPr lang="en-US">
                <a:solidFill>
                  <a:prstClr val="black"/>
                </a:solidFill>
              </a:rPr>
              <a:pPr/>
              <a:t>16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some examples</a:t>
            </a:r>
            <a:r>
              <a:rPr lang="en-US" baseline="0" dirty="0" smtClean="0"/>
              <a:t> of what stains look like using the microscope.</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17</a:t>
            </a:fld>
            <a:endParaRPr lang="en-US"/>
          </a:p>
        </p:txBody>
      </p:sp>
    </p:spTree>
    <p:extLst>
      <p:ext uri="{BB962C8B-B14F-4D97-AF65-F5344CB8AC3E}">
        <p14:creationId xmlns:p14="http://schemas.microsoft.com/office/powerpoint/2010/main" val="332936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en-US" dirty="0" smtClean="0">
                <a:latin typeface="Calibri" pitchFamily="34" charset="0"/>
              </a:rPr>
              <a:t>This type of stain is used to observe a microorganism. Please know</a:t>
            </a:r>
            <a:r>
              <a:rPr lang="en-US" baseline="0" dirty="0" smtClean="0">
                <a:latin typeface="Calibri" pitchFamily="34" charset="0"/>
              </a:rPr>
              <a:t> the term mordant.</a:t>
            </a:r>
            <a:endParaRPr lang="en-US" dirty="0" smtClean="0">
              <a:latin typeface="Calibri" pitchFamily="34" charset="0"/>
            </a:endParaRPr>
          </a:p>
        </p:txBody>
      </p:sp>
      <p:sp>
        <p:nvSpPr>
          <p:cNvPr id="43012" name="Slide Number Placeholder 3"/>
          <p:cNvSpPr>
            <a:spLocks noGrp="1"/>
          </p:cNvSpPr>
          <p:nvPr>
            <p:ph type="sldNum" sz="quarter" idx="5"/>
          </p:nvPr>
        </p:nvSpPr>
        <p:spPr>
          <a:noFill/>
        </p:spPr>
        <p:txBody>
          <a:bodyPr/>
          <a:lstStyle/>
          <a:p>
            <a:fld id="{3A03E31E-9A71-48EA-B33E-CC9B6F572C20}" type="slidenum">
              <a:rPr lang="en-US">
                <a:solidFill>
                  <a:prstClr val="black"/>
                </a:solidFill>
              </a:rPr>
              <a:pPr/>
              <a:t>19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latin typeface="Calibri" pitchFamily="34" charset="0"/>
              </a:rPr>
              <a:t>Differential staining</a:t>
            </a:r>
            <a:r>
              <a:rPr lang="en-US" baseline="0" dirty="0" smtClean="0">
                <a:latin typeface="Calibri" pitchFamily="34" charset="0"/>
              </a:rPr>
              <a:t> is used when more than one bacteria is likely present and comparisons and identifications can be had. Be very familiar with the concept of Gram staining as this will be a significant portion of the lab.</a:t>
            </a:r>
            <a:endParaRPr lang="en-US" dirty="0" smtClean="0">
              <a:latin typeface="Calibri" pitchFamily="34" charset="0"/>
            </a:endParaRPr>
          </a:p>
        </p:txBody>
      </p:sp>
      <p:sp>
        <p:nvSpPr>
          <p:cNvPr id="44036" name="Slide Number Placeholder 3"/>
          <p:cNvSpPr>
            <a:spLocks noGrp="1"/>
          </p:cNvSpPr>
          <p:nvPr>
            <p:ph type="sldNum" sz="quarter" idx="5"/>
          </p:nvPr>
        </p:nvSpPr>
        <p:spPr>
          <a:noFill/>
        </p:spPr>
        <p:txBody>
          <a:bodyPr/>
          <a:lstStyle/>
          <a:p>
            <a:fld id="{01B0117F-316D-43E6-B762-45B87E76F55E}" type="slidenum">
              <a:rPr lang="en-US">
                <a:solidFill>
                  <a:prstClr val="black"/>
                </a:solidFill>
              </a:rPr>
              <a:pPr/>
              <a:t>20</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understand</a:t>
            </a:r>
            <a:r>
              <a:rPr lang="en-US" baseline="0" dirty="0" smtClean="0"/>
              <a:t> what is occurring in each step as you prepare for the Staining Lab.</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21</a:t>
            </a:fld>
            <a:endParaRPr lang="en-US"/>
          </a:p>
        </p:txBody>
      </p:sp>
    </p:spTree>
    <p:extLst>
      <p:ext uri="{BB962C8B-B14F-4D97-AF65-F5344CB8AC3E}">
        <p14:creationId xmlns:p14="http://schemas.microsoft.com/office/powerpoint/2010/main" val="142064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r>
              <a:rPr lang="en-US" dirty="0" smtClean="0">
                <a:latin typeface="Calibri" pitchFamily="34" charset="0"/>
              </a:rPr>
              <a:t>You do not need to be able to convert from metric to U.S. equivalent; however, please</a:t>
            </a:r>
            <a:r>
              <a:rPr lang="en-US" baseline="0" dirty="0" smtClean="0">
                <a:latin typeface="Calibri" pitchFamily="34" charset="0"/>
              </a:rPr>
              <a:t> know the meaning of the prefixes and how they are related to one another. Be able to convert within the metric system. For example, understand how many millimeters (mm) are in one meter (m), etc. You should be able to convert amongst meters, centimeters, millimeters, and micrometers. You should also be able to represent the measurements in scientific </a:t>
            </a:r>
            <a:r>
              <a:rPr lang="en-US" baseline="0" dirty="0" smtClean="0">
                <a:latin typeface="Calibri" pitchFamily="34" charset="0"/>
              </a:rPr>
              <a:t>notation (for example: 1 mm = 0.001 m or 1 x 10</a:t>
            </a:r>
            <a:r>
              <a:rPr lang="en-US" baseline="30000" dirty="0" smtClean="0">
                <a:latin typeface="Calibri" pitchFamily="34" charset="0"/>
              </a:rPr>
              <a:t>-3</a:t>
            </a:r>
            <a:r>
              <a:rPr lang="en-US" baseline="0" dirty="0" smtClean="0">
                <a:latin typeface="Calibri" pitchFamily="34" charset="0"/>
              </a:rPr>
              <a:t> m).</a:t>
            </a:r>
            <a:endParaRPr lang="en-US" dirty="0" smtClean="0">
              <a:latin typeface="Calibri" pitchFamily="34" charset="0"/>
            </a:endParaRPr>
          </a:p>
        </p:txBody>
      </p:sp>
      <p:sp>
        <p:nvSpPr>
          <p:cNvPr id="32772" name="Slide Number Placeholder 3"/>
          <p:cNvSpPr>
            <a:spLocks noGrp="1"/>
          </p:cNvSpPr>
          <p:nvPr>
            <p:ph type="sldNum" sz="quarter" idx="5"/>
          </p:nvPr>
        </p:nvSpPr>
        <p:spPr>
          <a:noFill/>
        </p:spPr>
        <p:txBody>
          <a:bodyPr/>
          <a:lstStyle/>
          <a:p>
            <a:fld id="{35745A86-9424-4507-98EB-2B0EF9791A51}" type="slidenum">
              <a:rPr lang="en-US">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dirty="0" smtClean="0">
                <a:latin typeface="Calibri" pitchFamily="34" charset="0"/>
              </a:rPr>
              <a:t>Basic comparison between Gram positive and Gram negative bacteria.</a:t>
            </a:r>
            <a:r>
              <a:rPr lang="en-US" baseline="0" dirty="0" smtClean="0">
                <a:latin typeface="Calibri" pitchFamily="34" charset="0"/>
              </a:rPr>
              <a:t> More information to follow.</a:t>
            </a:r>
            <a:endParaRPr lang="en-US" dirty="0" smtClean="0">
              <a:latin typeface="Calibri" pitchFamily="34" charset="0"/>
            </a:endParaRPr>
          </a:p>
        </p:txBody>
      </p:sp>
      <p:sp>
        <p:nvSpPr>
          <p:cNvPr id="46084" name="Slide Number Placeholder 3"/>
          <p:cNvSpPr>
            <a:spLocks noGrp="1"/>
          </p:cNvSpPr>
          <p:nvPr>
            <p:ph type="sldNum" sz="quarter" idx="5"/>
          </p:nvPr>
        </p:nvSpPr>
        <p:spPr>
          <a:noFill/>
        </p:spPr>
        <p:txBody>
          <a:bodyPr/>
          <a:lstStyle/>
          <a:p>
            <a:fld id="{35D14AEA-99A9-4358-B00C-A94CB74EC68A}" type="slidenum">
              <a:rPr lang="en-US">
                <a:solidFill>
                  <a:prstClr val="black"/>
                </a:solidFill>
              </a:rPr>
              <a:pPr/>
              <a:t>22</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visual.</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23</a:t>
            </a:fld>
            <a:endParaRPr lang="en-US"/>
          </a:p>
        </p:txBody>
      </p:sp>
    </p:spTree>
    <p:extLst>
      <p:ext uri="{BB962C8B-B14F-4D97-AF65-F5344CB8AC3E}">
        <p14:creationId xmlns:p14="http://schemas.microsoft.com/office/powerpoint/2010/main" val="184093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dirty="0" smtClean="0">
                <a:latin typeface="Calibri" pitchFamily="34" charset="0"/>
              </a:rPr>
              <a:t>Be very comfortable with this concept.</a:t>
            </a:r>
          </a:p>
        </p:txBody>
      </p:sp>
      <p:sp>
        <p:nvSpPr>
          <p:cNvPr id="47108" name="Slide Number Placeholder 3"/>
          <p:cNvSpPr>
            <a:spLocks noGrp="1"/>
          </p:cNvSpPr>
          <p:nvPr>
            <p:ph type="sldNum" sz="quarter" idx="5"/>
          </p:nvPr>
        </p:nvSpPr>
        <p:spPr>
          <a:noFill/>
        </p:spPr>
        <p:txBody>
          <a:bodyPr/>
          <a:lstStyle/>
          <a:p>
            <a:fld id="{16F32796-A5CF-4C2F-A5BE-C5B44E27B585}" type="slidenum">
              <a:rPr lang="en-US">
                <a:solidFill>
                  <a:prstClr val="black"/>
                </a:solidFill>
              </a:rPr>
              <a:pPr/>
              <a:t>24</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en-US" dirty="0" smtClean="0">
                <a:latin typeface="Calibri" pitchFamily="34" charset="0"/>
              </a:rPr>
              <a:t>Understand the idea that a waxy cell wall is required for this stain to bind.</a:t>
            </a:r>
          </a:p>
        </p:txBody>
      </p:sp>
      <p:sp>
        <p:nvSpPr>
          <p:cNvPr id="48132" name="Slide Number Placeholder 3"/>
          <p:cNvSpPr>
            <a:spLocks noGrp="1"/>
          </p:cNvSpPr>
          <p:nvPr>
            <p:ph type="sldNum" sz="quarter" idx="5"/>
          </p:nvPr>
        </p:nvSpPr>
        <p:spPr>
          <a:noFill/>
        </p:spPr>
        <p:txBody>
          <a:bodyPr/>
          <a:lstStyle/>
          <a:p>
            <a:fld id="{F6AF957E-7946-4B98-AE8E-7C30D3DAB33E}" type="slidenum">
              <a:rPr lang="en-US">
                <a:solidFill>
                  <a:prstClr val="black"/>
                </a:solidFill>
              </a:rPr>
              <a:pPr/>
              <a:t>25</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dirty="0" smtClean="0">
                <a:latin typeface="Calibri" pitchFamily="34" charset="0"/>
              </a:rPr>
              <a:t>This is an important</a:t>
            </a:r>
            <a:r>
              <a:rPr lang="en-US" baseline="0" dirty="0" smtClean="0">
                <a:latin typeface="Calibri" pitchFamily="34" charset="0"/>
              </a:rPr>
              <a:t> staining technique to be familiar with. We will see in later chapters why capsulated bacteria can be of great concern clinically.</a:t>
            </a:r>
            <a:endParaRPr lang="en-US" dirty="0" smtClean="0">
              <a:latin typeface="Calibri" pitchFamily="34" charset="0"/>
            </a:endParaRPr>
          </a:p>
        </p:txBody>
      </p:sp>
      <p:sp>
        <p:nvSpPr>
          <p:cNvPr id="49156" name="Slide Number Placeholder 3"/>
          <p:cNvSpPr>
            <a:spLocks noGrp="1"/>
          </p:cNvSpPr>
          <p:nvPr>
            <p:ph type="sldNum" sz="quarter" idx="5"/>
          </p:nvPr>
        </p:nvSpPr>
        <p:spPr>
          <a:noFill/>
        </p:spPr>
        <p:txBody>
          <a:bodyPr/>
          <a:lstStyle/>
          <a:p>
            <a:fld id="{6EDF63AD-C738-4457-B636-6D7B87B27CDC}" type="slidenum">
              <a:rPr lang="en-US">
                <a:solidFill>
                  <a:prstClr val="black"/>
                </a:solidFill>
              </a:rPr>
              <a:pPr/>
              <a:t>26</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r>
              <a:rPr lang="en-US" dirty="0" smtClean="0">
                <a:latin typeface="Calibri" pitchFamily="34" charset="0"/>
              </a:rPr>
              <a:t>Know that this stains</a:t>
            </a:r>
            <a:r>
              <a:rPr lang="en-US" baseline="0" dirty="0" smtClean="0">
                <a:latin typeface="Calibri" pitchFamily="34" charset="0"/>
              </a:rPr>
              <a:t> looks for endospores. More information on endospores to come in future chapters.</a:t>
            </a:r>
            <a:endParaRPr lang="en-US" dirty="0" smtClean="0">
              <a:latin typeface="Calibri" pitchFamily="34" charset="0"/>
            </a:endParaRPr>
          </a:p>
        </p:txBody>
      </p:sp>
      <p:sp>
        <p:nvSpPr>
          <p:cNvPr id="50180" name="Slide Number Placeholder 3"/>
          <p:cNvSpPr>
            <a:spLocks noGrp="1"/>
          </p:cNvSpPr>
          <p:nvPr>
            <p:ph type="sldNum" sz="quarter" idx="5"/>
          </p:nvPr>
        </p:nvSpPr>
        <p:spPr>
          <a:noFill/>
        </p:spPr>
        <p:txBody>
          <a:bodyPr/>
          <a:lstStyle/>
          <a:p>
            <a:fld id="{DF2617E6-E61C-4E0F-A6C0-504FF222403E}" type="slidenum">
              <a:rPr lang="en-US">
                <a:solidFill>
                  <a:prstClr val="black"/>
                </a:solidFill>
              </a:rPr>
              <a:pPr/>
              <a:t>27</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Review.</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28</a:t>
            </a:fld>
            <a:endParaRPr lang="en-US"/>
          </a:p>
        </p:txBody>
      </p:sp>
    </p:spTree>
    <p:extLst>
      <p:ext uri="{BB962C8B-B14F-4D97-AF65-F5344CB8AC3E}">
        <p14:creationId xmlns:p14="http://schemas.microsoft.com/office/powerpoint/2010/main" val="762012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Review.</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29</a:t>
            </a:fld>
            <a:endParaRPr lang="en-US"/>
          </a:p>
        </p:txBody>
      </p:sp>
    </p:spTree>
    <p:extLst>
      <p:ext uri="{BB962C8B-B14F-4D97-AF65-F5344CB8AC3E}">
        <p14:creationId xmlns:p14="http://schemas.microsoft.com/office/powerpoint/2010/main" val="132790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r>
              <a:rPr lang="en-US" dirty="0" smtClean="0">
                <a:latin typeface="Calibri" pitchFamily="34" charset="0"/>
              </a:rPr>
              <a:t>Appreciate how simplistic the original microscopes were back when the microbial world was first discovered.</a:t>
            </a:r>
            <a:endParaRPr lang="en-US" dirty="0" smtClean="0">
              <a:latin typeface="Calibri" pitchFamily="34" charset="0"/>
            </a:endParaRPr>
          </a:p>
        </p:txBody>
      </p:sp>
      <p:sp>
        <p:nvSpPr>
          <p:cNvPr id="33796" name="Slide Number Placeholder 3"/>
          <p:cNvSpPr>
            <a:spLocks noGrp="1"/>
          </p:cNvSpPr>
          <p:nvPr>
            <p:ph type="sldNum" sz="quarter" idx="5"/>
          </p:nvPr>
        </p:nvSpPr>
        <p:spPr>
          <a:noFill/>
        </p:spPr>
        <p:txBody>
          <a:bodyPr/>
          <a:lstStyle/>
          <a:p>
            <a:fld id="{54122029-67C9-41E6-91BF-1279CE2307CA}" type="slidenum">
              <a:rPr lang="en-US">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dirty="0" smtClean="0">
                <a:latin typeface="Calibri" pitchFamily="34" charset="0"/>
              </a:rPr>
              <a:t>This is the type of microscope we</a:t>
            </a:r>
            <a:r>
              <a:rPr lang="en-US" baseline="0" dirty="0" smtClean="0">
                <a:latin typeface="Calibri" pitchFamily="34" charset="0"/>
              </a:rPr>
              <a:t> will discuss the most as we will use this type in the lab</a:t>
            </a:r>
            <a:r>
              <a:rPr lang="en-US" baseline="0" dirty="0" smtClean="0">
                <a:latin typeface="Calibri" pitchFamily="34" charset="0"/>
              </a:rPr>
              <a:t>. Please know the equation to solve for total magnification (to be discussed further in lab).</a:t>
            </a:r>
            <a:endParaRPr lang="en-US" dirty="0" smtClean="0">
              <a:latin typeface="Calibri" pitchFamily="34" charset="0"/>
            </a:endParaRPr>
          </a:p>
        </p:txBody>
      </p:sp>
      <p:sp>
        <p:nvSpPr>
          <p:cNvPr id="34820" name="Slide Number Placeholder 3"/>
          <p:cNvSpPr>
            <a:spLocks noGrp="1"/>
          </p:cNvSpPr>
          <p:nvPr>
            <p:ph type="sldNum" sz="quarter" idx="5"/>
          </p:nvPr>
        </p:nvSpPr>
        <p:spPr>
          <a:noFill/>
        </p:spPr>
        <p:txBody>
          <a:bodyPr/>
          <a:lstStyle/>
          <a:p>
            <a:fld id="{07592444-C886-4479-919B-A3810CCBDEA5}" type="slidenum">
              <a:rPr lang="en-US">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reference the photo in the text and be familiar</a:t>
            </a:r>
            <a:r>
              <a:rPr lang="en-US" baseline="0" dirty="0" smtClean="0"/>
              <a:t> with naming the parts of a light microscope, as this will be necessary for the lab practical. Also, please notice that the image inverts (flips) twice so that it appears to be upside down and opposite left to right from the specimen.</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5</a:t>
            </a:fld>
            <a:endParaRPr lang="en-US"/>
          </a:p>
        </p:txBody>
      </p:sp>
    </p:spTree>
    <p:extLst>
      <p:ext uri="{BB962C8B-B14F-4D97-AF65-F5344CB8AC3E}">
        <p14:creationId xmlns:p14="http://schemas.microsoft.com/office/powerpoint/2010/main" val="110493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dirty="0" smtClean="0">
                <a:latin typeface="Calibri" pitchFamily="34" charset="0"/>
              </a:rPr>
              <a:t>Please know this</a:t>
            </a:r>
            <a:r>
              <a:rPr lang="en-US" baseline="0" dirty="0" smtClean="0">
                <a:latin typeface="Calibri" pitchFamily="34" charset="0"/>
              </a:rPr>
              <a:t> definition</a:t>
            </a:r>
            <a:endParaRPr lang="en-US" dirty="0" smtClean="0">
              <a:latin typeface="Calibri" pitchFamily="34" charset="0"/>
            </a:endParaRPr>
          </a:p>
        </p:txBody>
      </p:sp>
      <p:sp>
        <p:nvSpPr>
          <p:cNvPr id="35844" name="Slide Number Placeholder 3"/>
          <p:cNvSpPr>
            <a:spLocks noGrp="1"/>
          </p:cNvSpPr>
          <p:nvPr>
            <p:ph type="sldNum" sz="quarter" idx="5"/>
          </p:nvPr>
        </p:nvSpPr>
        <p:spPr>
          <a:noFill/>
        </p:spPr>
        <p:txBody>
          <a:bodyPr/>
          <a:lstStyle/>
          <a:p>
            <a:fld id="{01DE9D66-EA0E-4790-9CCF-1A54EB74B948}" type="slidenum">
              <a:rPr lang="en-US">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smtClean="0">
                <a:latin typeface="Calibri" pitchFamily="34" charset="0"/>
              </a:rPr>
              <a:t>Please understand</a:t>
            </a:r>
            <a:r>
              <a:rPr lang="en-US" baseline="0" dirty="0" smtClean="0">
                <a:latin typeface="Calibri" pitchFamily="34" charset="0"/>
              </a:rPr>
              <a:t> this </a:t>
            </a:r>
            <a:r>
              <a:rPr lang="en-US" baseline="0" dirty="0" smtClean="0">
                <a:latin typeface="Calibri" pitchFamily="34" charset="0"/>
              </a:rPr>
              <a:t>concept in relation to resolution.</a:t>
            </a:r>
            <a:endParaRPr lang="en-US" dirty="0" smtClean="0">
              <a:latin typeface="Calibri" pitchFamily="34" charset="0"/>
            </a:endParaRPr>
          </a:p>
        </p:txBody>
      </p:sp>
      <p:sp>
        <p:nvSpPr>
          <p:cNvPr id="36868" name="Slide Number Placeholder 3"/>
          <p:cNvSpPr>
            <a:spLocks noGrp="1"/>
          </p:cNvSpPr>
          <p:nvPr>
            <p:ph type="sldNum" sz="quarter" idx="5"/>
          </p:nvPr>
        </p:nvSpPr>
        <p:spPr>
          <a:noFill/>
        </p:spPr>
        <p:txBody>
          <a:bodyPr/>
          <a:lstStyle/>
          <a:p>
            <a:fld id="{4CD05062-44A6-45D6-B940-8595764EF807}" type="slidenum">
              <a:rPr lang="en-US">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important to know, we will discuss this heavily in the lab.</a:t>
            </a:r>
            <a:endParaRPr lang="en-US" dirty="0"/>
          </a:p>
        </p:txBody>
      </p:sp>
      <p:sp>
        <p:nvSpPr>
          <p:cNvPr id="4" name="Slide Number Placeholder 3"/>
          <p:cNvSpPr>
            <a:spLocks noGrp="1"/>
          </p:cNvSpPr>
          <p:nvPr>
            <p:ph type="sldNum" sz="quarter" idx="10"/>
          </p:nvPr>
        </p:nvSpPr>
        <p:spPr/>
        <p:txBody>
          <a:bodyPr/>
          <a:lstStyle/>
          <a:p>
            <a:fld id="{E733F95A-7548-4F1A-86AD-268FC1E99E5E}" type="slidenum">
              <a:rPr lang="en-US" smtClean="0"/>
              <a:pPr/>
              <a:t>8</a:t>
            </a:fld>
            <a:endParaRPr lang="en-US"/>
          </a:p>
        </p:txBody>
      </p:sp>
    </p:spTree>
    <p:extLst>
      <p:ext uri="{BB962C8B-B14F-4D97-AF65-F5344CB8AC3E}">
        <p14:creationId xmlns:p14="http://schemas.microsoft.com/office/powerpoint/2010/main" val="327420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dirty="0" smtClean="0">
                <a:latin typeface="Calibri" pitchFamily="34" charset="0"/>
              </a:rPr>
              <a:t>Refractive index</a:t>
            </a:r>
            <a:r>
              <a:rPr lang="en-US" baseline="0" dirty="0" smtClean="0">
                <a:latin typeface="Calibri" pitchFamily="34" charset="0"/>
              </a:rPr>
              <a:t> is an important concept to </a:t>
            </a:r>
            <a:r>
              <a:rPr lang="en-US" baseline="0" dirty="0" smtClean="0">
                <a:latin typeface="Calibri" pitchFamily="34" charset="0"/>
              </a:rPr>
              <a:t>understand, especially when we discuss the use of immersion oil with use of the 100x objective.</a:t>
            </a:r>
            <a:endParaRPr lang="en-US" dirty="0" smtClean="0">
              <a:latin typeface="Calibri" pitchFamily="34" charset="0"/>
            </a:endParaRPr>
          </a:p>
        </p:txBody>
      </p:sp>
      <p:sp>
        <p:nvSpPr>
          <p:cNvPr id="37892" name="Slide Number Placeholder 3"/>
          <p:cNvSpPr>
            <a:spLocks noGrp="1"/>
          </p:cNvSpPr>
          <p:nvPr>
            <p:ph type="sldNum" sz="quarter" idx="5"/>
          </p:nvPr>
        </p:nvSpPr>
        <p:spPr>
          <a:noFill/>
        </p:spPr>
        <p:txBody>
          <a:bodyPr/>
          <a:lstStyle/>
          <a:p>
            <a:fld id="{B81AB752-36B6-4358-924A-8C96017AE5BB}" type="slidenum">
              <a:rPr lang="en-US">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9" descr="Page 1"/>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5" name="Rectangle 4"/>
          <p:cNvSpPr>
            <a:spLocks noChangeArrowheads="1"/>
          </p:cNvSpPr>
          <p:nvPr/>
        </p:nvSpPr>
        <p:spPr bwMode="auto">
          <a:xfrm>
            <a:off x="5611813" y="0"/>
            <a:ext cx="3529012" cy="6858000"/>
          </a:xfrm>
          <a:prstGeom prst="rect">
            <a:avLst/>
          </a:prstGeom>
          <a:solidFill>
            <a:schemeClr val="bg1">
              <a:alpha val="14999"/>
            </a:schemeClr>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a typeface="ＭＳ Ｐゴシック" pitchFamily="84" charset="-128"/>
            </a:endParaRPr>
          </a:p>
        </p:txBody>
      </p:sp>
      <p:sp>
        <p:nvSpPr>
          <p:cNvPr id="6" name="Rectangle 5"/>
          <p:cNvSpPr>
            <a:spLocks noChangeArrowheads="1"/>
          </p:cNvSpPr>
          <p:nvPr/>
        </p:nvSpPr>
        <p:spPr bwMode="auto">
          <a:xfrm>
            <a:off x="0" y="0"/>
            <a:ext cx="9150350" cy="136525"/>
          </a:xfrm>
          <a:prstGeom prst="rect">
            <a:avLst/>
          </a:prstGeom>
          <a:solidFill>
            <a:srgbClr val="007311"/>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a typeface="ＭＳ Ｐゴシック" pitchFamily="84" charset="-128"/>
            </a:endParaRPr>
          </a:p>
        </p:txBody>
      </p:sp>
      <p:sp>
        <p:nvSpPr>
          <p:cNvPr id="300034" name="Title Placeholder 1"/>
          <p:cNvSpPr>
            <a:spLocks noGrp="1"/>
          </p:cNvSpPr>
          <p:nvPr>
            <p:ph type="ctrTitle"/>
          </p:nvPr>
        </p:nvSpPr>
        <p:spPr>
          <a:xfrm>
            <a:off x="5776913" y="1187450"/>
            <a:ext cx="3198812" cy="639763"/>
          </a:xfrm>
        </p:spPr>
        <p:txBody>
          <a:bodyPr/>
          <a:lstStyle>
            <a:lvl1pPr algn="ctr">
              <a:defRPr sz="4000" smtClean="0">
                <a:solidFill>
                  <a:srgbClr val="DA472B"/>
                </a:solidFill>
              </a:defRPr>
            </a:lvl1pPr>
          </a:lstStyle>
          <a:p>
            <a:r>
              <a:rPr lang="en-US" smtClean="0"/>
              <a:t>Click to edit Master title style</a:t>
            </a:r>
          </a:p>
        </p:txBody>
      </p:sp>
      <p:sp>
        <p:nvSpPr>
          <p:cNvPr id="300035" name="Text Placeholder 2"/>
          <p:cNvSpPr>
            <a:spLocks noGrp="1"/>
          </p:cNvSpPr>
          <p:nvPr>
            <p:ph type="subTitle" idx="1"/>
          </p:nvPr>
        </p:nvSpPr>
        <p:spPr>
          <a:xfrm>
            <a:off x="5776913" y="2284413"/>
            <a:ext cx="3198812" cy="2101850"/>
          </a:xfrm>
        </p:spPr>
        <p:txBody>
          <a:bodyPr lIns="91440" tIns="45720" rIns="91440" bIns="45720"/>
          <a:lstStyle>
            <a:lvl1pPr marL="0" indent="0" algn="ctr">
              <a:buFont typeface="Wingdings" pitchFamily="48" charset="2"/>
              <a:buNone/>
              <a:defRPr b="1" smtClean="0">
                <a:solidFill>
                  <a:schemeClr val="bg1"/>
                </a:solidFill>
              </a:defRPr>
            </a:lvl1pPr>
          </a:lstStyle>
          <a:p>
            <a:r>
              <a:rPr lang="en-US" smtClean="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3625" cy="6858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buFont typeface="Calibri"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2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A2B94B-44CA-4EF5-BC7C-03C9B7275046}"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9/9/2017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9/9/2017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C592886-E571-45D5-8B56-343DC94F8FA6}" type="slidenum">
              <a:rPr kumimoji="0" lang="en-US" smtClean="0"/>
              <a:t>‹#›</a:t>
            </a:fld>
            <a:endParaRPr kumimoji="0"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2B94B-44CA-4EF5-BC7C-03C9B7275046}" type="datetimeFigureOut">
              <a:rPr lang="en-US" smtClean="0"/>
              <a:pPr/>
              <a:t>9/9/2017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t>9/9/2017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t>9/9/2017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t>9/9/2017</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716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5045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658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686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A2B94B-44CA-4EF5-BC7C-03C9B7275046}"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A2B94B-44CA-4EF5-BC7C-03C9B7275046}" type="datetimeFigureOut">
              <a:rPr lang="en-US" smtClean="0"/>
              <a:pPr/>
              <a:t>9/9/2017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A2B94B-44CA-4EF5-BC7C-03C9B7275046}" type="datetimeFigureOut">
              <a:rPr lang="en-US" smtClean="0"/>
              <a:pPr/>
              <a:t>9/9/2017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2B94B-44CA-4EF5-BC7C-03C9B7275046}" type="datetimeFigureOut">
              <a:rPr lang="en-US" smtClean="0"/>
              <a:pPr/>
              <a:t>9/9/2017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2B94B-44CA-4EF5-BC7C-03C9B7275046}"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2B94B-44CA-4EF5-BC7C-03C9B7275046}" type="datetimeFigureOut">
              <a:rPr lang="en-US" smtClean="0"/>
              <a:pPr/>
              <a:t>9/9/2017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ED94B-0E20-48CC-8606-D924E43788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2B94B-44CA-4EF5-BC7C-03C9B7275046}" type="datetimeFigureOut">
              <a:rPr lang="en-US" smtClean="0"/>
              <a:pPr/>
              <a:t>9/9/2017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ED94B-0E20-48CC-8606-D924E43788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0"/>
            <a:ext cx="8683625"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27013" y="838200"/>
            <a:ext cx="8683625" cy="5867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p:nvSpPr>
        <p:spPr bwMode="auto">
          <a:xfrm>
            <a:off x="0" y="609600"/>
            <a:ext cx="9150350" cy="136525"/>
          </a:xfrm>
          <a:prstGeom prst="rect">
            <a:avLst/>
          </a:prstGeom>
          <a:solidFill>
            <a:srgbClr val="007311"/>
          </a:solidFill>
          <a:ln w="9525">
            <a:noFill/>
            <a:miter lim="800000"/>
            <a:headEnd/>
            <a:tailEnd/>
          </a:ln>
        </p:spPr>
        <p:txBody>
          <a:bodyPr wrap="none" anchor="ctr"/>
          <a:lstStyle/>
          <a:p>
            <a:pPr fontAlgn="base">
              <a:spcBef>
                <a:spcPct val="0"/>
              </a:spcBef>
              <a:spcAft>
                <a:spcPct val="0"/>
              </a:spcAft>
              <a:defRPr/>
            </a:pPr>
            <a:endParaRPr lang="en-US">
              <a:solidFill>
                <a:prstClr val="black"/>
              </a:solidFill>
              <a:latin typeface="Arial" charset="0"/>
              <a:ea typeface="ＭＳ Ｐゴシック" pitchFamily="8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rgbClr val="0073AE"/>
          </a:solidFill>
          <a:latin typeface="Calibri" pitchFamily="34" charset="0"/>
          <a:ea typeface="+mj-ea"/>
          <a:cs typeface="+mj-cs"/>
        </a:defRPr>
      </a:lvl1pPr>
      <a:lvl2pPr algn="l" rtl="0" eaLnBrk="0" fontAlgn="base" hangingPunct="0">
        <a:spcBef>
          <a:spcPct val="0"/>
        </a:spcBef>
        <a:spcAft>
          <a:spcPct val="0"/>
        </a:spcAft>
        <a:defRPr sz="3600" b="1">
          <a:solidFill>
            <a:srgbClr val="0073AE"/>
          </a:solidFill>
          <a:latin typeface="Calibri" pitchFamily="34" charset="0"/>
        </a:defRPr>
      </a:lvl2pPr>
      <a:lvl3pPr algn="l" rtl="0" eaLnBrk="0" fontAlgn="base" hangingPunct="0">
        <a:spcBef>
          <a:spcPct val="0"/>
        </a:spcBef>
        <a:spcAft>
          <a:spcPct val="0"/>
        </a:spcAft>
        <a:defRPr sz="3600" b="1">
          <a:solidFill>
            <a:srgbClr val="0073AE"/>
          </a:solidFill>
          <a:latin typeface="Calibri" pitchFamily="34" charset="0"/>
        </a:defRPr>
      </a:lvl3pPr>
      <a:lvl4pPr algn="l" rtl="0" eaLnBrk="0" fontAlgn="base" hangingPunct="0">
        <a:spcBef>
          <a:spcPct val="0"/>
        </a:spcBef>
        <a:spcAft>
          <a:spcPct val="0"/>
        </a:spcAft>
        <a:defRPr sz="3600" b="1">
          <a:solidFill>
            <a:srgbClr val="0073AE"/>
          </a:solidFill>
          <a:latin typeface="Calibri" pitchFamily="34" charset="0"/>
        </a:defRPr>
      </a:lvl4pPr>
      <a:lvl5pPr algn="l" rtl="0" eaLnBrk="0" fontAlgn="base" hangingPunct="0">
        <a:spcBef>
          <a:spcPct val="0"/>
        </a:spcBef>
        <a:spcAft>
          <a:spcPct val="0"/>
        </a:spcAft>
        <a:defRPr sz="3600" b="1">
          <a:solidFill>
            <a:srgbClr val="0073AE"/>
          </a:solidFill>
          <a:latin typeface="Calibri" pitchFamily="34" charset="0"/>
        </a:defRPr>
      </a:lvl5pPr>
      <a:lvl6pPr marL="457200" algn="l" rtl="0" eaLnBrk="1" fontAlgn="base" hangingPunct="1">
        <a:spcBef>
          <a:spcPct val="0"/>
        </a:spcBef>
        <a:spcAft>
          <a:spcPct val="0"/>
        </a:spcAft>
        <a:defRPr sz="3600" b="1">
          <a:solidFill>
            <a:srgbClr val="0073AE"/>
          </a:solidFill>
          <a:latin typeface="Arial" charset="0"/>
        </a:defRPr>
      </a:lvl6pPr>
      <a:lvl7pPr marL="914400" algn="l" rtl="0" eaLnBrk="1" fontAlgn="base" hangingPunct="1">
        <a:spcBef>
          <a:spcPct val="0"/>
        </a:spcBef>
        <a:spcAft>
          <a:spcPct val="0"/>
        </a:spcAft>
        <a:defRPr sz="3600" b="1">
          <a:solidFill>
            <a:srgbClr val="0073AE"/>
          </a:solidFill>
          <a:latin typeface="Arial" charset="0"/>
        </a:defRPr>
      </a:lvl7pPr>
      <a:lvl8pPr marL="1371600" algn="l" rtl="0" eaLnBrk="1" fontAlgn="base" hangingPunct="1">
        <a:spcBef>
          <a:spcPct val="0"/>
        </a:spcBef>
        <a:spcAft>
          <a:spcPct val="0"/>
        </a:spcAft>
        <a:defRPr sz="3600" b="1">
          <a:solidFill>
            <a:srgbClr val="0073AE"/>
          </a:solidFill>
          <a:latin typeface="Arial" charset="0"/>
        </a:defRPr>
      </a:lvl8pPr>
      <a:lvl9pPr marL="1828800" algn="l" rtl="0" eaLnBrk="1" fontAlgn="base" hangingPunct="1">
        <a:spcBef>
          <a:spcPct val="0"/>
        </a:spcBef>
        <a:spcAft>
          <a:spcPct val="0"/>
        </a:spcAft>
        <a:defRPr sz="3600" b="1">
          <a:solidFill>
            <a:srgbClr val="0073AE"/>
          </a:solidFill>
          <a:latin typeface="Arial" charset="0"/>
        </a:defRPr>
      </a:lvl9pPr>
    </p:titleStyle>
    <p:bodyStyle>
      <a:lvl1pPr marL="342900" indent="-342900" algn="l" rtl="0" eaLnBrk="0" fontAlgn="base" hangingPunct="0">
        <a:spcBef>
          <a:spcPct val="0"/>
        </a:spcBef>
        <a:spcAft>
          <a:spcPts val="600"/>
        </a:spcAft>
        <a:buClr>
          <a:srgbClr val="0073AE"/>
        </a:buClr>
        <a:buFont typeface="Wingdings" pitchFamily="2" charset="2"/>
        <a:buChar char="§"/>
        <a:defRPr sz="2800" kern="1200">
          <a:solidFill>
            <a:schemeClr val="tx1"/>
          </a:solidFill>
          <a:latin typeface="Calibri" pitchFamily="34" charset="0"/>
          <a:ea typeface="+mn-ea"/>
          <a:cs typeface="+mn-cs"/>
        </a:defRPr>
      </a:lvl1pPr>
      <a:lvl2pPr marL="742950" indent="-285750" algn="l" rtl="0" eaLnBrk="0" fontAlgn="base" hangingPunct="0">
        <a:spcBef>
          <a:spcPct val="0"/>
        </a:spcBef>
        <a:spcAft>
          <a:spcPts val="600"/>
        </a:spcAft>
        <a:buClr>
          <a:srgbClr val="0073AE"/>
        </a:buClr>
        <a:buFont typeface="Calibri" pitchFamily="34" charset="0"/>
        <a:buChar char="–"/>
        <a:defRPr sz="2400" kern="1200">
          <a:solidFill>
            <a:schemeClr val="tx1"/>
          </a:solidFill>
          <a:latin typeface="Calibri" pitchFamily="34" charset="0"/>
          <a:ea typeface="+mn-ea"/>
          <a:cs typeface="+mn-cs"/>
        </a:defRPr>
      </a:lvl2pPr>
      <a:lvl3pPr marL="1143000" indent="-228600" algn="l" rtl="0" eaLnBrk="0" fontAlgn="base" hangingPunct="0">
        <a:spcBef>
          <a:spcPct val="0"/>
        </a:spcBef>
        <a:spcAft>
          <a:spcPts val="600"/>
        </a:spcAft>
        <a:buClr>
          <a:srgbClr val="0073AE"/>
        </a:buClr>
        <a:buFont typeface="Symbol" pitchFamily="18" charset="2"/>
        <a:buChar char=""/>
        <a:defRPr sz="2200" kern="1200">
          <a:solidFill>
            <a:schemeClr val="tx1"/>
          </a:solidFill>
          <a:latin typeface="Calibri" pitchFamily="34" charset="0"/>
          <a:ea typeface="+mn-ea"/>
          <a:cs typeface="+mn-cs"/>
        </a:defRPr>
      </a:lvl3pPr>
      <a:lvl4pPr marL="1600200" indent="-228600" algn="l" rtl="0" eaLnBrk="0" fontAlgn="base" hangingPunct="0">
        <a:spcBef>
          <a:spcPct val="0"/>
        </a:spcBef>
        <a:spcAft>
          <a:spcPts val="600"/>
        </a:spcAft>
        <a:buClr>
          <a:srgbClr val="0073AE"/>
        </a:buClr>
        <a:buFont typeface="Symbol" pitchFamily="18" charset="2"/>
        <a:buChar char=""/>
        <a:defRPr sz="2000" kern="1200">
          <a:solidFill>
            <a:schemeClr val="tx1"/>
          </a:solidFill>
          <a:latin typeface="Calibri" pitchFamily="34" charset="0"/>
          <a:ea typeface="+mn-ea"/>
          <a:cs typeface="+mn-cs"/>
        </a:defRPr>
      </a:lvl4pPr>
      <a:lvl5pPr marL="2057400" indent="-228600" algn="l" rtl="0" eaLnBrk="0" fontAlgn="base" hangingPunct="0">
        <a:spcBef>
          <a:spcPct val="0"/>
        </a:spcBef>
        <a:spcAft>
          <a:spcPts val="600"/>
        </a:spcAft>
        <a:buClr>
          <a:srgbClr val="0073AE"/>
        </a:buClr>
        <a:buFont typeface="Symbol" pitchFamily="18" charset="2"/>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2A2B94B-44CA-4EF5-BC7C-03C9B7275046}" type="datetimeFigureOut">
              <a:rPr lang="en-US" smtClean="0"/>
              <a:pPr/>
              <a:t>9/9/2017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021ED94B-0E20-48CC-8606-D924E437881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hyperlink" Target="http://biology.clc.uc.edu/Fankhauser/Labs/Microbiology/Buccal&amp;Tooth/gram_stain_stages/07_EtOH_removes_xs_dye_P7111112.jpg"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gray">
          <a:xfrm>
            <a:off x="5600700" y="0"/>
            <a:ext cx="3543300" cy="6553200"/>
          </a:xfrm>
          <a:prstGeom prst="rect">
            <a:avLst/>
          </a:prstGeom>
          <a:solidFill>
            <a:schemeClr val="tx1">
              <a:lumMod val="75000"/>
              <a:lumOff val="25000"/>
            </a:schemeClr>
          </a:solidFill>
          <a:ln w="9525" algn="ctr">
            <a:noFill/>
            <a:miter lim="800000"/>
            <a:headEnd/>
            <a:tailEnd/>
          </a:ln>
          <a:effectLst/>
        </p:spPr>
        <p:txBody>
          <a:bodyPr wrap="none" lIns="0" tIns="0" rIns="0" bIns="0" anchor="ctr"/>
          <a:lstStyle/>
          <a:p>
            <a:pPr>
              <a:defRPr/>
            </a:pPr>
            <a:endParaRPr lang="en-US">
              <a:solidFill>
                <a:srgbClr val="000000"/>
              </a:solidFill>
            </a:endParaRPr>
          </a:p>
        </p:txBody>
      </p:sp>
      <p:sp>
        <p:nvSpPr>
          <p:cNvPr id="7171" name="Rectangle 1026"/>
          <p:cNvSpPr>
            <a:spLocks noGrp="1" noChangeArrowheads="1"/>
          </p:cNvSpPr>
          <p:nvPr>
            <p:ph type="ctrTitle" idx="4294967295"/>
          </p:nvPr>
        </p:nvSpPr>
        <p:spPr>
          <a:xfrm>
            <a:off x="5776913" y="1187450"/>
            <a:ext cx="3198812" cy="660400"/>
          </a:xfrm>
        </p:spPr>
        <p:txBody>
          <a:bodyPr>
            <a:normAutofit fontScale="90000"/>
          </a:bodyPr>
          <a:lstStyle/>
          <a:p>
            <a:pPr algn="ctr" eaLnBrk="1" hangingPunct="1"/>
            <a:r>
              <a:rPr lang="en-US" sz="4000" dirty="0" smtClean="0">
                <a:solidFill>
                  <a:srgbClr val="DA472B"/>
                </a:solidFill>
                <a:latin typeface="Arial" pitchFamily="34" charset="0"/>
              </a:rPr>
              <a:t>Chapter 2</a:t>
            </a:r>
          </a:p>
        </p:txBody>
      </p:sp>
      <p:sp>
        <p:nvSpPr>
          <p:cNvPr id="7172" name="Rectangle 1027"/>
          <p:cNvSpPr>
            <a:spLocks noGrp="1" noChangeArrowheads="1"/>
          </p:cNvSpPr>
          <p:nvPr>
            <p:ph type="subTitle" idx="4294967295"/>
          </p:nvPr>
        </p:nvSpPr>
        <p:spPr>
          <a:xfrm>
            <a:off x="5776912" y="2284412"/>
            <a:ext cx="3367087" cy="3049587"/>
          </a:xfrm>
        </p:spPr>
        <p:txBody>
          <a:bodyPr>
            <a:normAutofit/>
          </a:bodyPr>
          <a:lstStyle/>
          <a:p>
            <a:pPr marL="0" indent="0" algn="ctr">
              <a:buNone/>
            </a:pPr>
            <a:r>
              <a:rPr lang="en-US" b="1" dirty="0" smtClean="0">
                <a:solidFill>
                  <a:schemeClr val="bg1"/>
                </a:solidFill>
              </a:rPr>
              <a:t>How We See the Invisible World</a:t>
            </a:r>
          </a:p>
          <a:p>
            <a:pPr marL="0" indent="0" algn="ctr" eaLnBrk="1" hangingPunct="1">
              <a:buFont typeface="Wingdings" pitchFamily="2" charset="2"/>
              <a:buNone/>
            </a:pPr>
            <a:endParaRPr lang="en-US" b="1" dirty="0">
              <a:solidFill>
                <a:schemeClr val="bg1"/>
              </a:solidFill>
            </a:endParaRPr>
          </a:p>
        </p:txBody>
      </p:sp>
      <p:sp>
        <p:nvSpPr>
          <p:cNvPr id="7174" name="Rectangle 10"/>
          <p:cNvSpPr>
            <a:spLocks noChangeArrowheads="1"/>
          </p:cNvSpPr>
          <p:nvPr/>
        </p:nvSpPr>
        <p:spPr bwMode="gray">
          <a:xfrm>
            <a:off x="0" y="0"/>
            <a:ext cx="9144000" cy="152400"/>
          </a:xfrm>
          <a:prstGeom prst="rect">
            <a:avLst/>
          </a:prstGeom>
          <a:solidFill>
            <a:schemeClr val="tx1">
              <a:lumMod val="75000"/>
              <a:lumOff val="25000"/>
            </a:schemeClr>
          </a:solidFill>
          <a:ln w="9525" algn="ctr">
            <a:noFill/>
            <a:miter lim="800000"/>
            <a:headEnd/>
            <a:tailEnd/>
          </a:ln>
        </p:spPr>
        <p:txBody>
          <a:bodyPr wrap="none" lIns="0" tIns="0" rIns="0" bIns="0" anchor="ctr"/>
          <a:lstStyle/>
          <a:p>
            <a:endParaRPr lang="en-US">
              <a:solidFill>
                <a:srgbClr val="000000"/>
              </a:solidFill>
            </a:endParaRPr>
          </a:p>
        </p:txBody>
      </p:sp>
      <p:sp>
        <p:nvSpPr>
          <p:cNvPr id="8" name="Rectangle 10"/>
          <p:cNvSpPr>
            <a:spLocks noChangeArrowheads="1"/>
          </p:cNvSpPr>
          <p:nvPr/>
        </p:nvSpPr>
        <p:spPr bwMode="gray">
          <a:xfrm>
            <a:off x="0" y="6553200"/>
            <a:ext cx="9144000" cy="304800"/>
          </a:xfrm>
          <a:prstGeom prst="rect">
            <a:avLst/>
          </a:prstGeom>
          <a:solidFill>
            <a:schemeClr val="tx1">
              <a:lumMod val="75000"/>
              <a:lumOff val="25000"/>
            </a:schemeClr>
          </a:solidFill>
          <a:ln w="9525" algn="ctr">
            <a:noFill/>
            <a:miter lim="800000"/>
            <a:headEnd/>
            <a:tailEnd/>
          </a:ln>
        </p:spPr>
        <p:txBody>
          <a:bodyPr wrap="none" lIns="0" tIns="0" rIns="0" bIns="0" anchor="ctr"/>
          <a:lstStyle/>
          <a:p>
            <a:endParaRPr lang="en-US">
              <a:solidFill>
                <a:srgbClr val="0000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4" y="304799"/>
            <a:ext cx="4950125" cy="6407661"/>
          </a:xfrm>
          <a:prstGeom prst="rect">
            <a:avLst/>
          </a:prstGeom>
          <a:effectLst>
            <a:reflection blurRad="6350" stA="52000" endA="300" endPos="35000" dir="5400000" sy="-100000" algn="bl" rotWithShape="0"/>
          </a:effectLst>
          <a:scene3d>
            <a:camera prst="obliqueTopLeft"/>
            <a:lightRig rig="threePt" dir="t"/>
          </a:scene3d>
        </p:spPr>
      </p:pic>
      <p:sp>
        <p:nvSpPr>
          <p:cNvPr id="2" name="TextBox 1"/>
          <p:cNvSpPr txBox="1"/>
          <p:nvPr/>
        </p:nvSpPr>
        <p:spPr>
          <a:xfrm>
            <a:off x="6477000" y="4191000"/>
            <a:ext cx="1558440" cy="646331"/>
          </a:xfrm>
          <a:prstGeom prst="rect">
            <a:avLst/>
          </a:prstGeom>
          <a:noFill/>
        </p:spPr>
        <p:txBody>
          <a:bodyPr wrap="none" rtlCol="0">
            <a:spAutoFit/>
          </a:bodyPr>
          <a:lstStyle/>
          <a:p>
            <a:r>
              <a:rPr lang="en-US" dirty="0" smtClean="0"/>
              <a:t>Joseph Dionne</a:t>
            </a:r>
          </a:p>
          <a:p>
            <a:r>
              <a:rPr lang="en-US" dirty="0" smtClean="0"/>
              <a:t>CCV - Rutland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a:xfrm>
            <a:off x="457200" y="-381000"/>
            <a:ext cx="8229600" cy="1143000"/>
          </a:xfrm>
        </p:spPr>
        <p:txBody>
          <a:bodyPr/>
          <a:lstStyle/>
          <a:p>
            <a:pPr eaLnBrk="1" hangingPunct="1"/>
            <a:r>
              <a:rPr lang="en-US" dirty="0" smtClean="0"/>
              <a:t>Compound Light Microscopy</a:t>
            </a:r>
          </a:p>
        </p:txBody>
      </p:sp>
      <p:sp>
        <p:nvSpPr>
          <p:cNvPr id="17411" name="Rectangle 9"/>
          <p:cNvSpPr>
            <a:spLocks noGrp="1" noChangeArrowheads="1"/>
          </p:cNvSpPr>
          <p:nvPr>
            <p:ph idx="1"/>
          </p:nvPr>
        </p:nvSpPr>
        <p:spPr>
          <a:xfrm>
            <a:off x="227013" y="838200"/>
            <a:ext cx="2973387" cy="5867400"/>
          </a:xfrm>
        </p:spPr>
        <p:txBody>
          <a:bodyPr>
            <a:normAutofit fontScale="92500" lnSpcReduction="20000"/>
          </a:bodyPr>
          <a:lstStyle/>
          <a:p>
            <a:pPr eaLnBrk="1" hangingPunct="1"/>
            <a:r>
              <a:rPr lang="en-US" smtClean="0"/>
              <a:t>100X objective lens is small</a:t>
            </a:r>
          </a:p>
          <a:p>
            <a:pPr lvl="1" eaLnBrk="1" hangingPunct="1"/>
            <a:r>
              <a:rPr lang="en-US" smtClean="0"/>
              <a:t>light refracted by air after passing though specimen; misses lens</a:t>
            </a:r>
          </a:p>
          <a:p>
            <a:pPr eaLnBrk="1" hangingPunct="1"/>
            <a:r>
              <a:rPr lang="en-US" smtClean="0"/>
              <a:t>Immersion oil keeps light from bending</a:t>
            </a:r>
          </a:p>
          <a:p>
            <a:pPr lvl="1" eaLnBrk="1" hangingPunct="1"/>
            <a:r>
              <a:rPr lang="en-US" smtClean="0"/>
              <a:t>same refractive index as glass</a:t>
            </a:r>
          </a:p>
          <a:p>
            <a:pPr lvl="1" eaLnBrk="1" hangingPunct="1"/>
            <a:r>
              <a:rPr lang="en-US" smtClean="0"/>
              <a:t>improves resolving power</a:t>
            </a:r>
          </a:p>
        </p:txBody>
      </p:sp>
      <p:pic>
        <p:nvPicPr>
          <p:cNvPr id="5" name="Picture Placeholder 1" descr="OSC_Microbio_02_03_OilLens.jpg"/>
          <p:cNvPicPr>
            <a:picLocks noChangeAspect="1"/>
          </p:cNvPicPr>
          <p:nvPr/>
        </p:nvPicPr>
        <p:blipFill rotWithShape="1">
          <a:blip r:embed="rId3" cstate="email">
            <a:extLst>
              <a:ext uri="{28A0092B-C50C-407E-A947-70E740481C1C}">
                <a14:useLocalDpi xmlns:a14="http://schemas.microsoft.com/office/drawing/2010/main" val="0"/>
              </a:ext>
            </a:extLst>
          </a:blip>
          <a:srcRect l="40637" r="-406"/>
          <a:stretch/>
        </p:blipFill>
        <p:spPr>
          <a:xfrm>
            <a:off x="4038600" y="1524000"/>
            <a:ext cx="4313208" cy="3500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04800"/>
            <a:ext cx="8229600" cy="1143000"/>
          </a:xfrm>
        </p:spPr>
        <p:txBody>
          <a:bodyPr/>
          <a:lstStyle/>
          <a:p>
            <a:r>
              <a:rPr lang="en-US" dirty="0" smtClean="0"/>
              <a:t>Fluorescence Microscopy</a:t>
            </a:r>
          </a:p>
        </p:txBody>
      </p:sp>
      <p:sp>
        <p:nvSpPr>
          <p:cNvPr id="13315" name="Content Placeholder 2"/>
          <p:cNvSpPr>
            <a:spLocks noGrp="1"/>
          </p:cNvSpPr>
          <p:nvPr>
            <p:ph idx="1"/>
          </p:nvPr>
        </p:nvSpPr>
        <p:spPr>
          <a:xfrm>
            <a:off x="227013" y="838200"/>
            <a:ext cx="5640387" cy="5867400"/>
          </a:xfrm>
        </p:spPr>
        <p:txBody>
          <a:bodyPr>
            <a:normAutofit/>
          </a:bodyPr>
          <a:lstStyle/>
          <a:p>
            <a:r>
              <a:rPr lang="en-US" dirty="0" smtClean="0"/>
              <a:t>Fluorescence – ability of substances to absorb short wavelengths of light and give off light at a longer wavelength</a:t>
            </a:r>
          </a:p>
          <a:p>
            <a:r>
              <a:rPr lang="en-US" dirty="0" err="1" smtClean="0"/>
              <a:t>Fluorochromes</a:t>
            </a:r>
            <a:r>
              <a:rPr lang="en-US" dirty="0" smtClean="0"/>
              <a:t> – fluorescent dye</a:t>
            </a:r>
          </a:p>
          <a:p>
            <a:r>
              <a:rPr lang="en-US" dirty="0" smtClean="0"/>
              <a:t>Some dyes are attracted to specific organisms</a:t>
            </a:r>
          </a:p>
          <a:p>
            <a:endParaRPr lang="en-US" dirty="0" smtClean="0"/>
          </a:p>
        </p:txBody>
      </p:sp>
      <p:pic>
        <p:nvPicPr>
          <p:cNvPr id="13317" name="Picture 4" descr="220px-Fluorescence_microscop.jpg"/>
          <p:cNvPicPr>
            <a:picLocks noChangeAspect="1"/>
          </p:cNvPicPr>
          <p:nvPr/>
        </p:nvPicPr>
        <p:blipFill>
          <a:blip r:embed="rId3" cstate="print"/>
          <a:srcRect/>
          <a:stretch>
            <a:fillRect/>
          </a:stretch>
        </p:blipFill>
        <p:spPr bwMode="auto">
          <a:xfrm>
            <a:off x="6248399" y="3295650"/>
            <a:ext cx="2773363" cy="3416300"/>
          </a:xfrm>
          <a:prstGeom prst="rect">
            <a:avLst/>
          </a:prstGeom>
          <a:noFill/>
          <a:ln w="9525">
            <a:noFill/>
            <a:miter lim="800000"/>
            <a:headEnd/>
            <a:tailEnd/>
          </a:ln>
        </p:spPr>
      </p:pic>
      <p:pic>
        <p:nvPicPr>
          <p:cNvPr id="6" name="Picture Placeholder 1" descr="OSC_Microbio_02_03_SSBiofilm.jpg"/>
          <p:cNvPicPr>
            <a:picLocks noChangeAspect="1"/>
          </p:cNvPicPr>
          <p:nvPr/>
        </p:nvPicPr>
        <p:blipFill>
          <a:blip r:embed="rId4" cstate="print">
            <a:extLst>
              <a:ext uri="{28A0092B-C50C-407E-A947-70E740481C1C}">
                <a14:useLocalDpi xmlns:a14="http://schemas.microsoft.com/office/drawing/2010/main" val="0"/>
              </a:ext>
            </a:extLst>
          </a:blip>
          <a:srcRect l="-10553" r="-10553"/>
          <a:stretch>
            <a:fillRect/>
          </a:stretch>
        </p:blipFill>
        <p:spPr>
          <a:xfrm>
            <a:off x="5731473" y="1356008"/>
            <a:ext cx="3275911" cy="142205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Confocal Microscopy</a:t>
            </a:r>
          </a:p>
        </p:txBody>
      </p:sp>
      <p:sp>
        <p:nvSpPr>
          <p:cNvPr id="16387" name="Content Placeholder 2"/>
          <p:cNvSpPr>
            <a:spLocks noGrp="1"/>
          </p:cNvSpPr>
          <p:nvPr>
            <p:ph idx="1"/>
          </p:nvPr>
        </p:nvSpPr>
        <p:spPr/>
        <p:txBody>
          <a:bodyPr/>
          <a:lstStyle/>
          <a:p>
            <a:r>
              <a:rPr lang="en-US" smtClean="0"/>
              <a:t>Light microscopy or fluorescent microscopy used to reconstruct a 3D image of a cell</a:t>
            </a:r>
          </a:p>
          <a:p>
            <a:r>
              <a:rPr lang="en-US" smtClean="0"/>
              <a:t>Can take “splices” of a cell to determine where a specific molecule can be found</a:t>
            </a:r>
          </a:p>
        </p:txBody>
      </p:sp>
      <p:pic>
        <p:nvPicPr>
          <p:cNvPr id="4" name="Picture Placeholder 1" descr="OSC_Microbio_02_03_Confocal.jpg"/>
          <p:cNvPicPr>
            <a:picLocks noChangeAspect="1"/>
          </p:cNvPicPr>
          <p:nvPr/>
        </p:nvPicPr>
        <p:blipFill>
          <a:blip r:embed="rId2" cstate="email">
            <a:extLst>
              <a:ext uri="{28A0092B-C50C-407E-A947-70E740481C1C}">
                <a14:useLocalDpi xmlns:a14="http://schemas.microsoft.com/office/drawing/2010/main" val="0"/>
              </a:ext>
            </a:extLst>
          </a:blip>
          <a:srcRect l="-13011" r="-13011"/>
          <a:stretch>
            <a:fillRect/>
          </a:stretch>
        </p:blipFill>
        <p:spPr>
          <a:xfrm>
            <a:off x="1828800" y="4343400"/>
            <a:ext cx="4918375" cy="21350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Electron Microscopy</a:t>
            </a:r>
          </a:p>
        </p:txBody>
      </p:sp>
      <p:sp>
        <p:nvSpPr>
          <p:cNvPr id="17411" name="Content Placeholder 2"/>
          <p:cNvSpPr>
            <a:spLocks noGrp="1"/>
          </p:cNvSpPr>
          <p:nvPr>
            <p:ph idx="1"/>
          </p:nvPr>
        </p:nvSpPr>
        <p:spPr/>
        <p:txBody>
          <a:bodyPr/>
          <a:lstStyle/>
          <a:p>
            <a:r>
              <a:rPr lang="en-US" smtClean="0"/>
              <a:t>Beam of electrons is used instead of a beam of light</a:t>
            </a:r>
          </a:p>
        </p:txBody>
      </p:sp>
      <p:pic>
        <p:nvPicPr>
          <p:cNvPr id="6" name="Picture 5" descr="avian-flu-virus.jpg"/>
          <p:cNvPicPr>
            <a:picLocks noChangeAspect="1"/>
          </p:cNvPicPr>
          <p:nvPr/>
        </p:nvPicPr>
        <p:blipFill>
          <a:blip r:embed="rId3" cstate="print"/>
          <a:srcRect t="5286"/>
          <a:stretch>
            <a:fillRect/>
          </a:stretch>
        </p:blipFill>
        <p:spPr bwMode="auto">
          <a:xfrm>
            <a:off x="4006850" y="2362199"/>
            <a:ext cx="3562350" cy="2286000"/>
          </a:xfrm>
          <a:prstGeom prst="rect">
            <a:avLst/>
          </a:prstGeom>
          <a:noFill/>
          <a:ln w="9525">
            <a:noFill/>
            <a:miter lim="800000"/>
            <a:headEnd/>
            <a:tailEnd/>
          </a:ln>
        </p:spPr>
      </p:pic>
      <p:pic>
        <p:nvPicPr>
          <p:cNvPr id="8" name="Picture 7" descr="images.jpg"/>
          <p:cNvPicPr>
            <a:picLocks noChangeAspect="1"/>
          </p:cNvPicPr>
          <p:nvPr/>
        </p:nvPicPr>
        <p:blipFill>
          <a:blip r:embed="rId4" cstate="print"/>
          <a:srcRect/>
          <a:stretch>
            <a:fillRect/>
          </a:stretch>
        </p:blipFill>
        <p:spPr bwMode="auto">
          <a:xfrm>
            <a:off x="5788025" y="3886200"/>
            <a:ext cx="3127375" cy="2514600"/>
          </a:xfrm>
          <a:prstGeom prst="rect">
            <a:avLst/>
          </a:prstGeom>
          <a:noFill/>
          <a:ln w="9525">
            <a:noFill/>
            <a:miter lim="800000"/>
            <a:headEnd/>
            <a:tailEnd/>
          </a:ln>
        </p:spPr>
      </p:pic>
      <p:pic>
        <p:nvPicPr>
          <p:cNvPr id="7" name="Picture Placeholder 1" descr="OSC_Microbio_02_03_ElMicSchem.jpg"/>
          <p:cNvPicPr>
            <a:picLocks noChangeAspect="1"/>
          </p:cNvPicPr>
          <p:nvPr/>
        </p:nvPicPr>
        <p:blipFill>
          <a:blip r:embed="rId5" cstate="print">
            <a:extLst>
              <a:ext uri="{28A0092B-C50C-407E-A947-70E740481C1C}">
                <a14:useLocalDpi xmlns:a14="http://schemas.microsoft.com/office/drawing/2010/main" val="0"/>
              </a:ext>
            </a:extLst>
          </a:blip>
          <a:srcRect l="-18101" r="-18101"/>
          <a:stretch>
            <a:fillRect/>
          </a:stretch>
        </p:blipFill>
        <p:spPr>
          <a:xfrm>
            <a:off x="-152400" y="3886200"/>
            <a:ext cx="5206827" cy="22602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7" descr="http://biology.clc.uc.edu/fankhauser/Labs/Microbiology/Bacterial_Smear_&amp;_Staining/06_fix_specimen_P1092682.JPG"/>
          <p:cNvPicPr>
            <a:picLocks noChangeAspect="1" noChangeArrowheads="1"/>
          </p:cNvPicPr>
          <p:nvPr/>
        </p:nvPicPr>
        <p:blipFill>
          <a:blip r:embed="rId3" cstate="print"/>
          <a:srcRect l="3877"/>
          <a:stretch>
            <a:fillRect/>
          </a:stretch>
        </p:blipFill>
        <p:spPr bwMode="auto">
          <a:xfrm>
            <a:off x="2414587" y="4870450"/>
            <a:ext cx="2462213" cy="1987550"/>
          </a:xfrm>
          <a:prstGeom prst="rect">
            <a:avLst/>
          </a:prstGeom>
          <a:noFill/>
          <a:ln w="9525">
            <a:noFill/>
            <a:miter lim="800000"/>
            <a:headEnd/>
            <a:tailEnd/>
          </a:ln>
        </p:spPr>
      </p:pic>
      <p:pic>
        <p:nvPicPr>
          <p:cNvPr id="38925" name="Picture 13" descr="http://biology.clc.uc.edu/Fankhauser/Labs/Microbiology/Buccal&amp;Tooth/Buccal_smear_images/dry_slide_P7060071.JPG"/>
          <p:cNvPicPr>
            <a:picLocks noChangeAspect="1" noChangeArrowheads="1"/>
          </p:cNvPicPr>
          <p:nvPr/>
        </p:nvPicPr>
        <p:blipFill>
          <a:blip r:embed="rId4" cstate="print"/>
          <a:srcRect l="33040" t="14809"/>
          <a:stretch>
            <a:fillRect/>
          </a:stretch>
        </p:blipFill>
        <p:spPr bwMode="auto">
          <a:xfrm>
            <a:off x="7129463" y="4870450"/>
            <a:ext cx="2014537" cy="1987550"/>
          </a:xfrm>
          <a:prstGeom prst="rect">
            <a:avLst/>
          </a:prstGeom>
          <a:noFill/>
          <a:ln w="9525">
            <a:noFill/>
            <a:miter lim="800000"/>
            <a:headEnd/>
            <a:tailEnd/>
          </a:ln>
        </p:spPr>
      </p:pic>
      <p:sp>
        <p:nvSpPr>
          <p:cNvPr id="18436" name="Title 3"/>
          <p:cNvSpPr>
            <a:spLocks noGrp="1"/>
          </p:cNvSpPr>
          <p:nvPr>
            <p:ph type="title"/>
          </p:nvPr>
        </p:nvSpPr>
        <p:spPr>
          <a:xfrm>
            <a:off x="457200" y="-381000"/>
            <a:ext cx="8229600" cy="1143000"/>
          </a:xfrm>
        </p:spPr>
        <p:txBody>
          <a:bodyPr>
            <a:normAutofit fontScale="90000"/>
          </a:bodyPr>
          <a:lstStyle/>
          <a:p>
            <a:pPr eaLnBrk="1" hangingPunct="1"/>
            <a:r>
              <a:rPr lang="en-US" smtClean="0"/>
              <a:t>Preparing Smears for Staining</a:t>
            </a:r>
          </a:p>
        </p:txBody>
      </p:sp>
      <p:sp>
        <p:nvSpPr>
          <p:cNvPr id="38915" name="Rectangle 6"/>
          <p:cNvSpPr>
            <a:spLocks noGrp="1" noChangeArrowheads="1"/>
          </p:cNvSpPr>
          <p:nvPr>
            <p:ph idx="1"/>
          </p:nvPr>
        </p:nvSpPr>
        <p:spPr>
          <a:xfrm>
            <a:off x="227013" y="838200"/>
            <a:ext cx="8683625" cy="2743200"/>
          </a:xfrm>
        </p:spPr>
        <p:txBody>
          <a:bodyPr>
            <a:normAutofit fontScale="92500" lnSpcReduction="20000"/>
          </a:bodyPr>
          <a:lstStyle/>
          <a:p>
            <a:pPr eaLnBrk="1" hangingPunct="1"/>
            <a:r>
              <a:rPr lang="en-US" b="1" smtClean="0"/>
              <a:t>Smear</a:t>
            </a:r>
            <a:r>
              <a:rPr lang="en-US" smtClean="0"/>
              <a:t> – thin film of microbe solution spread on slide, air dried</a:t>
            </a:r>
          </a:p>
          <a:p>
            <a:pPr eaLnBrk="1" hangingPunct="1"/>
            <a:r>
              <a:rPr lang="en-US" b="1" smtClean="0"/>
              <a:t>Fixing</a:t>
            </a:r>
            <a:r>
              <a:rPr lang="en-US" smtClean="0"/>
              <a:t> – kills microbes, attaches them to slide, preserves structure</a:t>
            </a:r>
          </a:p>
          <a:p>
            <a:pPr lvl="1" eaLnBrk="1" hangingPunct="1"/>
            <a:r>
              <a:rPr lang="en-US" smtClean="0"/>
              <a:t>smear passed through flame or covered with methyl alcohol</a:t>
            </a:r>
          </a:p>
          <a:p>
            <a:pPr eaLnBrk="1" hangingPunct="1"/>
            <a:r>
              <a:rPr lang="en-US" smtClean="0"/>
              <a:t>Stained, rinsed, &amp; blotted with paper</a:t>
            </a:r>
          </a:p>
        </p:txBody>
      </p:sp>
      <p:pic>
        <p:nvPicPr>
          <p:cNvPr id="18438" name="Picture 5" descr="http://scienceprofonline.googlepages.com/BacterialSmear.jpg/BacterialSmear-full.jpg"/>
          <p:cNvPicPr>
            <a:picLocks noChangeAspect="1" noChangeArrowheads="1"/>
          </p:cNvPicPr>
          <p:nvPr/>
        </p:nvPicPr>
        <p:blipFill>
          <a:blip r:embed="rId5" cstate="print"/>
          <a:srcRect l="12122" t="12122" r="3030" b="15152"/>
          <a:stretch>
            <a:fillRect/>
          </a:stretch>
        </p:blipFill>
        <p:spPr bwMode="auto">
          <a:xfrm>
            <a:off x="0" y="4876800"/>
            <a:ext cx="3079750" cy="1981200"/>
          </a:xfrm>
          <a:prstGeom prst="rect">
            <a:avLst/>
          </a:prstGeom>
          <a:noFill/>
          <a:ln w="9525">
            <a:noFill/>
            <a:miter lim="800000"/>
            <a:headEnd/>
            <a:tailEnd/>
          </a:ln>
        </p:spPr>
      </p:pic>
      <p:pic>
        <p:nvPicPr>
          <p:cNvPr id="38921" name="Picture 9" descr="http://biology.clc.uc.edu/fankhauser/Labs/Microbiology/Bacterial_Smear_&amp;_Staining/07_add_stain_P1092683.JPG"/>
          <p:cNvPicPr>
            <a:picLocks noChangeAspect="1" noChangeArrowheads="1"/>
          </p:cNvPicPr>
          <p:nvPr/>
        </p:nvPicPr>
        <p:blipFill>
          <a:blip r:embed="rId6" cstate="print"/>
          <a:srcRect l="15190"/>
          <a:stretch>
            <a:fillRect/>
          </a:stretch>
        </p:blipFill>
        <p:spPr bwMode="auto">
          <a:xfrm>
            <a:off x="4572000" y="4870450"/>
            <a:ext cx="2127250" cy="1987550"/>
          </a:xfrm>
          <a:prstGeom prst="rect">
            <a:avLst/>
          </a:prstGeom>
          <a:noFill/>
          <a:ln w="9525">
            <a:noFill/>
            <a:miter lim="800000"/>
            <a:headEnd/>
            <a:tailEnd/>
          </a:ln>
        </p:spPr>
      </p:pic>
      <p:pic>
        <p:nvPicPr>
          <p:cNvPr id="38923" name="Picture 11" descr="http://biology.clc.uc.edu/fankhauser/Labs/Microbiology/Gram_Stain/thmb_07_EtOH_removes_xs_dye_P7111112.jpg">
            <a:hlinkClick r:id="rId7"/>
          </p:cNvPr>
          <p:cNvPicPr>
            <a:picLocks noChangeAspect="1" noChangeArrowheads="1"/>
          </p:cNvPicPr>
          <p:nvPr/>
        </p:nvPicPr>
        <p:blipFill>
          <a:blip r:embed="rId8" cstate="print"/>
          <a:srcRect l="15335"/>
          <a:stretch>
            <a:fillRect/>
          </a:stretch>
        </p:blipFill>
        <p:spPr bwMode="auto">
          <a:xfrm>
            <a:off x="6019800" y="4870450"/>
            <a:ext cx="1262063" cy="198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Preparing Slides</a:t>
            </a:r>
            <a:endParaRPr lang="en-US" dirty="0"/>
          </a:p>
        </p:txBody>
      </p:sp>
      <p:pic>
        <p:nvPicPr>
          <p:cNvPr id="2" name="Picture Placeholder 1" descr="OSC_Microbio_02_04_Fixation.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20015" b="-20015"/>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200" b="0" dirty="0" smtClean="0">
                <a:solidFill>
                  <a:schemeClr val="tx1"/>
                </a:solidFill>
              </a:rPr>
              <a:t>A </a:t>
            </a:r>
            <a:r>
              <a:rPr lang="en-US" sz="1200" dirty="0" smtClean="0"/>
              <a:t>specimen </a:t>
            </a:r>
            <a:r>
              <a:rPr lang="en-US" sz="1200" dirty="0"/>
              <a:t>can be heat-fixed by using a slide warmer like this one. </a:t>
            </a:r>
            <a:endParaRPr lang="en-US" sz="1200" dirty="0" smtClean="0"/>
          </a:p>
          <a:p>
            <a:pPr marL="342900" indent="-342900">
              <a:buFontTx/>
              <a:buAutoNum type="alphaLcParenBoth"/>
            </a:pPr>
            <a:r>
              <a:rPr lang="en-US" sz="1200" b="0" dirty="0" smtClean="0">
                <a:solidFill>
                  <a:schemeClr val="tx1"/>
                </a:solidFill>
              </a:rPr>
              <a:t>A</a:t>
            </a:r>
            <a:r>
              <a:rPr lang="en-US" sz="1200" dirty="0" smtClean="0"/>
              <a:t>nother </a:t>
            </a:r>
            <a:r>
              <a:rPr lang="en-US" sz="1200" dirty="0"/>
              <a:t>method for heat-fixing a specimen is to hold a slide with a smear over a </a:t>
            </a:r>
            <a:r>
              <a:rPr lang="en-US" sz="1200" dirty="0" err="1"/>
              <a:t>microincinerator</a:t>
            </a:r>
            <a:r>
              <a:rPr lang="en-US" sz="1200" dirty="0" smtClean="0"/>
              <a:t>.</a:t>
            </a:r>
          </a:p>
          <a:p>
            <a:pPr marL="342900" indent="-342900">
              <a:buFontTx/>
              <a:buAutoNum type="alphaLcParenBoth"/>
            </a:pPr>
            <a:r>
              <a:rPr lang="en-US" sz="1200" dirty="0" smtClean="0"/>
              <a:t>This tissue </a:t>
            </a:r>
            <a:r>
              <a:rPr lang="en-US" sz="1200" dirty="0"/>
              <a:t>sample is being fixed in a solution of formalin (also known as formaldehyde). Chemical fixation kills microorganisms in the specimen, stopping degradation of the tissues and preserving their structure so that they can be examined later under the microscope. (credit a: modification of work by Nina Parker; credit b: modification of work by Nina Parker; credit c: modification of work by “University of Bristol”/YouTube)</a:t>
            </a:r>
          </a:p>
        </p:txBody>
      </p:sp>
    </p:spTree>
    <p:extLst>
      <p:ext uri="{BB962C8B-B14F-4D97-AF65-F5344CB8AC3E}">
        <p14:creationId xmlns:p14="http://schemas.microsoft.com/office/powerpoint/2010/main" val="1814884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http://media.wiley.com/CurrentProtocols/MC/mca03e/mca03e-fig-0001-1-full.jpg"/>
          <p:cNvPicPr>
            <a:picLocks noChangeAspect="1" noChangeArrowheads="1"/>
          </p:cNvPicPr>
          <p:nvPr/>
        </p:nvPicPr>
        <p:blipFill>
          <a:blip r:embed="rId3" cstate="print"/>
          <a:srcRect l="52406" t="2654" r="2037" b="52901"/>
          <a:stretch>
            <a:fillRect/>
          </a:stretch>
        </p:blipFill>
        <p:spPr bwMode="auto">
          <a:xfrm>
            <a:off x="838200" y="3200400"/>
            <a:ext cx="3643312" cy="2667000"/>
          </a:xfrm>
          <a:prstGeom prst="rect">
            <a:avLst/>
          </a:prstGeom>
          <a:noFill/>
          <a:ln w="9525">
            <a:noFill/>
            <a:miter lim="800000"/>
            <a:headEnd/>
            <a:tailEnd/>
          </a:ln>
        </p:spPr>
      </p:pic>
      <p:pic>
        <p:nvPicPr>
          <p:cNvPr id="9" name="Picture 8" descr="figure_03_14a_labeled"/>
          <p:cNvPicPr>
            <a:picLocks noChangeAspect="1" noChangeArrowheads="1"/>
          </p:cNvPicPr>
          <p:nvPr/>
        </p:nvPicPr>
        <p:blipFill>
          <a:blip r:embed="rId4" cstate="print"/>
          <a:srcRect b="3152"/>
          <a:stretch>
            <a:fillRect/>
          </a:stretch>
        </p:blipFill>
        <p:spPr bwMode="auto">
          <a:xfrm>
            <a:off x="4800600" y="3352800"/>
            <a:ext cx="3754491" cy="2362200"/>
          </a:xfrm>
          <a:prstGeom prst="rect">
            <a:avLst/>
          </a:prstGeom>
          <a:noFill/>
          <a:ln w="9525">
            <a:noFill/>
            <a:miter lim="800000"/>
            <a:headEnd/>
            <a:tailEnd/>
          </a:ln>
        </p:spPr>
      </p:pic>
      <p:sp>
        <p:nvSpPr>
          <p:cNvPr id="19460" name="Title 3"/>
          <p:cNvSpPr>
            <a:spLocks noGrp="1"/>
          </p:cNvSpPr>
          <p:nvPr>
            <p:ph type="title"/>
          </p:nvPr>
        </p:nvSpPr>
        <p:spPr>
          <a:xfrm>
            <a:off x="381000" y="-381000"/>
            <a:ext cx="8229600" cy="1143000"/>
          </a:xfrm>
        </p:spPr>
        <p:txBody>
          <a:bodyPr/>
          <a:lstStyle/>
          <a:p>
            <a:pPr eaLnBrk="1" hangingPunct="1"/>
            <a:r>
              <a:rPr lang="en-US" dirty="0" smtClean="0"/>
              <a:t>Stains</a:t>
            </a:r>
          </a:p>
        </p:txBody>
      </p:sp>
      <p:sp>
        <p:nvSpPr>
          <p:cNvPr id="38915" name="Rectangle 6"/>
          <p:cNvSpPr>
            <a:spLocks noGrp="1" noChangeArrowheads="1"/>
          </p:cNvSpPr>
          <p:nvPr>
            <p:ph idx="1"/>
          </p:nvPr>
        </p:nvSpPr>
        <p:spPr>
          <a:xfrm>
            <a:off x="227013" y="838200"/>
            <a:ext cx="8683625" cy="6019800"/>
          </a:xfrm>
        </p:spPr>
        <p:txBody>
          <a:bodyPr>
            <a:normAutofit/>
          </a:bodyPr>
          <a:lstStyle/>
          <a:p>
            <a:pPr eaLnBrk="1" hangingPunct="1"/>
            <a:r>
              <a:rPr lang="en-US" b="1" dirty="0" smtClean="0"/>
              <a:t>Staining</a:t>
            </a:r>
            <a:r>
              <a:rPr lang="en-US" dirty="0" smtClean="0"/>
              <a:t> – coloring microbes with dye that emphasizes certain structures; provides contrast</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Stains</a:t>
            </a:r>
            <a:endParaRPr lang="en-US" dirty="0"/>
          </a:p>
        </p:txBody>
      </p:sp>
      <p:pic>
        <p:nvPicPr>
          <p:cNvPr id="2" name="Picture Placeholder 1" descr="OSC_Microbio_02_04_Posnegstai.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6391" b="-16391"/>
          <a:stretch>
            <a:fillRect/>
          </a:stretch>
        </p:blipFill>
        <p:spPr/>
      </p:pic>
      <p:sp>
        <p:nvSpPr>
          <p:cNvPr id="7" name="Text Placeholder 6"/>
          <p:cNvSpPr>
            <a:spLocks noGrp="1"/>
          </p:cNvSpPr>
          <p:nvPr>
            <p:ph type="body" sz="quarter" idx="14"/>
          </p:nvPr>
        </p:nvSpPr>
        <p:spPr/>
        <p:txBody>
          <a:bodyPr>
            <a:noAutofit/>
          </a:bodyPr>
          <a:lstStyle/>
          <a:p>
            <a:pPr marL="342900" indent="-342900">
              <a:buFontTx/>
              <a:buAutoNum type="alphaLcParenBoth"/>
            </a:pPr>
            <a:r>
              <a:rPr lang="en-US" sz="1100" b="0" dirty="0" smtClean="0">
                <a:solidFill>
                  <a:schemeClr val="tx1"/>
                </a:solidFill>
              </a:rPr>
              <a:t>T</a:t>
            </a:r>
            <a:r>
              <a:rPr lang="en-US" sz="1100" dirty="0"/>
              <a:t>hese </a:t>
            </a:r>
            <a:r>
              <a:rPr lang="en-US" sz="1100" i="1" dirty="0"/>
              <a:t>Bacillus </a:t>
            </a:r>
            <a:r>
              <a:rPr lang="en-US" sz="1100" i="1" dirty="0" err="1"/>
              <a:t>anthracis</a:t>
            </a:r>
            <a:r>
              <a:rPr lang="en-US" sz="1100" dirty="0"/>
              <a:t> cells have absorbed crystal violet, a basic positive stain. </a:t>
            </a:r>
            <a:endParaRPr lang="en-US" sz="1100" dirty="0" smtClean="0"/>
          </a:p>
          <a:p>
            <a:pPr marL="342900" indent="-342900">
              <a:buFontTx/>
              <a:buAutoNum type="alphaLcParenBoth"/>
            </a:pPr>
            <a:r>
              <a:rPr lang="en-US" sz="1100" b="0" dirty="0" smtClean="0">
                <a:solidFill>
                  <a:schemeClr val="tx1"/>
                </a:solidFill>
              </a:rPr>
              <a:t>T</a:t>
            </a:r>
            <a:r>
              <a:rPr lang="en-US" sz="1100" dirty="0"/>
              <a:t>his specimen of </a:t>
            </a:r>
            <a:r>
              <a:rPr lang="en-US" sz="1100" i="1" dirty="0" err="1"/>
              <a:t>Spinoloricus</a:t>
            </a:r>
            <a:r>
              <a:rPr lang="en-US" sz="1100" dirty="0"/>
              <a:t>, a microscopic marine organism, has been stained with rose </a:t>
            </a:r>
            <a:r>
              <a:rPr lang="en-US" sz="1100" dirty="0" err="1"/>
              <a:t>bengal</a:t>
            </a:r>
            <a:r>
              <a:rPr lang="en-US" sz="1100" dirty="0"/>
              <a:t>, a positive acidic stain</a:t>
            </a:r>
            <a:r>
              <a:rPr lang="en-US" sz="1100" dirty="0" smtClean="0"/>
              <a:t>.</a:t>
            </a:r>
          </a:p>
          <a:p>
            <a:pPr marL="342900" indent="-342900">
              <a:buFontTx/>
              <a:buAutoNum type="alphaLcParenBoth"/>
            </a:pPr>
            <a:r>
              <a:rPr lang="en-US" sz="1100" dirty="0" smtClean="0"/>
              <a:t>These </a:t>
            </a:r>
            <a:r>
              <a:rPr lang="en-US" sz="1100" i="1" dirty="0"/>
              <a:t>B. </a:t>
            </a:r>
            <a:r>
              <a:rPr lang="en-US" sz="1100" i="1" dirty="0" err="1"/>
              <a:t>megaterium</a:t>
            </a:r>
            <a:r>
              <a:rPr lang="en-US" sz="1100" dirty="0"/>
              <a:t> appear to be white because they have not absorbed the negative red stain applied to the slide. (credit a: modification of work by Centers for Disease Control and Prevention; credit b: modification of work by Roberto </a:t>
            </a:r>
            <a:r>
              <a:rPr lang="en-US" sz="1100" dirty="0" err="1"/>
              <a:t>Danovaro</a:t>
            </a:r>
            <a:r>
              <a:rPr lang="en-US" sz="1100" dirty="0"/>
              <a:t>, Antonio </a:t>
            </a:r>
            <a:r>
              <a:rPr lang="en-US" sz="1100" dirty="0" err="1"/>
              <a:t>Pusceddu</a:t>
            </a:r>
            <a:r>
              <a:rPr lang="en-US" sz="1100" dirty="0"/>
              <a:t>, Cristina </a:t>
            </a:r>
            <a:r>
              <a:rPr lang="en-US" sz="1100" dirty="0" err="1"/>
              <a:t>Gambi</a:t>
            </a:r>
            <a:r>
              <a:rPr lang="en-US" sz="1100" dirty="0"/>
              <a:t>, </a:t>
            </a:r>
            <a:r>
              <a:rPr lang="en-US" sz="1100" dirty="0" err="1"/>
              <a:t>Iben</a:t>
            </a:r>
            <a:r>
              <a:rPr lang="en-US" sz="1100" dirty="0"/>
              <a:t> </a:t>
            </a:r>
            <a:r>
              <a:rPr lang="en-US" sz="1100" dirty="0" err="1"/>
              <a:t>Heiner</a:t>
            </a:r>
            <a:r>
              <a:rPr lang="en-US" sz="1100" dirty="0"/>
              <a:t>, Reinhardt </a:t>
            </a:r>
            <a:r>
              <a:rPr lang="en-US" sz="1100" dirty="0" err="1"/>
              <a:t>Mobjerg</a:t>
            </a:r>
            <a:r>
              <a:rPr lang="en-US" sz="1100" dirty="0"/>
              <a:t> </a:t>
            </a:r>
            <a:r>
              <a:rPr lang="en-US" sz="1100" dirty="0" err="1"/>
              <a:t>Kristensen</a:t>
            </a:r>
            <a:r>
              <a:rPr lang="en-US" sz="1100" dirty="0"/>
              <a:t>; credit c: modification of work by </a:t>
            </a:r>
            <a:r>
              <a:rPr lang="en-US" sz="1100" dirty="0" err="1"/>
              <a:t>Anh</a:t>
            </a:r>
            <a:r>
              <a:rPr lang="en-US" sz="1100" dirty="0"/>
              <a:t>-Hue </a:t>
            </a:r>
            <a:r>
              <a:rPr lang="en-US" sz="1100" dirty="0" err="1"/>
              <a:t>Tu</a:t>
            </a:r>
            <a:r>
              <a:rPr lang="en-US" sz="1100" dirty="0" smtClean="0"/>
              <a:t>)</a:t>
            </a:r>
            <a:endParaRPr lang="en-US" sz="1100" dirty="0"/>
          </a:p>
        </p:txBody>
      </p:sp>
    </p:spTree>
    <p:extLst>
      <p:ext uri="{BB962C8B-B14F-4D97-AF65-F5344CB8AC3E}">
        <p14:creationId xmlns:p14="http://schemas.microsoft.com/office/powerpoint/2010/main" val="2935840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Stains</a:t>
            </a:r>
          </a:p>
        </p:txBody>
      </p:sp>
      <p:sp>
        <p:nvSpPr>
          <p:cNvPr id="3" name="Content Placeholder 2"/>
          <p:cNvSpPr>
            <a:spLocks noGrp="1"/>
          </p:cNvSpPr>
          <p:nvPr>
            <p:ph idx="1"/>
          </p:nvPr>
        </p:nvSpPr>
        <p:spPr/>
        <p:txBody>
          <a:bodyPr/>
          <a:lstStyle/>
          <a:p>
            <a:pPr>
              <a:buFont typeface="Wingdings" pitchFamily="48" charset="2"/>
              <a:buChar char="§"/>
              <a:defRPr/>
            </a:pPr>
            <a:r>
              <a:rPr lang="en-US" dirty="0" smtClean="0"/>
              <a:t>3 types of stains: </a:t>
            </a:r>
          </a:p>
          <a:p>
            <a:pPr marL="514350" indent="-514350">
              <a:buFont typeface="+mj-lt"/>
              <a:buAutoNum type="arabicPeriod"/>
              <a:defRPr/>
            </a:pPr>
            <a:r>
              <a:rPr lang="en-US" dirty="0" smtClean="0"/>
              <a:t>Simple</a:t>
            </a:r>
          </a:p>
          <a:p>
            <a:pPr marL="514350" indent="-514350">
              <a:buFont typeface="+mj-lt"/>
              <a:buAutoNum type="arabicPeriod"/>
              <a:defRPr/>
            </a:pPr>
            <a:r>
              <a:rPr lang="en-US" dirty="0" smtClean="0"/>
              <a:t>Differential</a:t>
            </a:r>
          </a:p>
          <a:p>
            <a:pPr marL="514350" indent="-514350">
              <a:buFont typeface="+mj-lt"/>
              <a:buAutoNum type="arabicPeriod"/>
              <a:defRPr/>
            </a:pPr>
            <a:r>
              <a:rPr lang="en-US" dirty="0" smtClean="0"/>
              <a:t>Special</a:t>
            </a:r>
          </a:p>
          <a:p>
            <a:pPr>
              <a:buFont typeface="Wingdings" pitchFamily="48" charset="2"/>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http://faculty.kutztown.edu/friehauf/science_outreach/cheek_cells_005.jpg"/>
          <p:cNvPicPr>
            <a:picLocks noChangeAspect="1" noChangeArrowheads="1"/>
          </p:cNvPicPr>
          <p:nvPr/>
        </p:nvPicPr>
        <p:blipFill>
          <a:blip r:embed="rId3" cstate="print"/>
          <a:srcRect/>
          <a:stretch>
            <a:fillRect/>
          </a:stretch>
        </p:blipFill>
        <p:spPr bwMode="auto">
          <a:xfrm>
            <a:off x="5715000" y="4343400"/>
            <a:ext cx="3048000" cy="2286000"/>
          </a:xfrm>
          <a:prstGeom prst="rect">
            <a:avLst/>
          </a:prstGeom>
          <a:noFill/>
          <a:ln w="9525">
            <a:noFill/>
            <a:miter lim="800000"/>
            <a:headEnd/>
            <a:tailEnd/>
          </a:ln>
        </p:spPr>
      </p:pic>
      <p:sp>
        <p:nvSpPr>
          <p:cNvPr id="21507" name="Rectangle 8"/>
          <p:cNvSpPr>
            <a:spLocks noGrp="1" noChangeArrowheads="1"/>
          </p:cNvSpPr>
          <p:nvPr>
            <p:ph type="title"/>
          </p:nvPr>
        </p:nvSpPr>
        <p:spPr/>
        <p:txBody>
          <a:bodyPr/>
          <a:lstStyle/>
          <a:p>
            <a:pPr eaLnBrk="1" hangingPunct="1"/>
            <a:r>
              <a:rPr lang="en-US" smtClean="0"/>
              <a:t>Simple Stains</a:t>
            </a:r>
          </a:p>
        </p:txBody>
      </p:sp>
      <p:sp>
        <p:nvSpPr>
          <p:cNvPr id="41986" name="Rectangle 9"/>
          <p:cNvSpPr>
            <a:spLocks noGrp="1" noChangeArrowheads="1"/>
          </p:cNvSpPr>
          <p:nvPr>
            <p:ph idx="1"/>
          </p:nvPr>
        </p:nvSpPr>
        <p:spPr/>
        <p:txBody>
          <a:bodyPr/>
          <a:lstStyle/>
          <a:p>
            <a:pPr eaLnBrk="1" hangingPunct="1"/>
            <a:r>
              <a:rPr lang="en-US" b="1" dirty="0" smtClean="0"/>
              <a:t>Simple stain</a:t>
            </a:r>
            <a:r>
              <a:rPr lang="en-US" dirty="0" smtClean="0"/>
              <a:t> – use of single basic dye</a:t>
            </a:r>
          </a:p>
          <a:p>
            <a:pPr lvl="1" eaLnBrk="1" hangingPunct="1"/>
            <a:r>
              <a:rPr lang="en-US" dirty="0" smtClean="0"/>
              <a:t>highlights entire microbe</a:t>
            </a:r>
          </a:p>
          <a:p>
            <a:pPr lvl="2" eaLnBrk="1" hangingPunct="1"/>
            <a:r>
              <a:rPr lang="en-US" dirty="0" smtClean="0"/>
              <a:t>cell size, shape, &amp; arrangement</a:t>
            </a:r>
          </a:p>
          <a:p>
            <a:pPr lvl="1" eaLnBrk="1" hangingPunct="1"/>
            <a:r>
              <a:rPr lang="en-US" dirty="0" smtClean="0"/>
              <a:t>methylene blue, </a:t>
            </a:r>
            <a:r>
              <a:rPr lang="en-US" dirty="0" err="1" smtClean="0"/>
              <a:t>carbolfuchsin</a:t>
            </a:r>
            <a:r>
              <a:rPr lang="en-US" dirty="0" smtClean="0"/>
              <a:t>, crystal violet, safranin are examples</a:t>
            </a:r>
          </a:p>
          <a:p>
            <a:pPr lvl="1" eaLnBrk="1" hangingPunct="1"/>
            <a:r>
              <a:rPr lang="en-US" b="1" dirty="0" smtClean="0"/>
              <a:t>mordant</a:t>
            </a:r>
            <a:r>
              <a:rPr lang="en-US" dirty="0" smtClean="0"/>
              <a:t> – chemical that may be added to intensify stain</a:t>
            </a:r>
          </a:p>
          <a:p>
            <a:pPr lvl="2" eaLnBrk="1" hangingPunct="1"/>
            <a:r>
              <a:rPr lang="en-US" dirty="0" smtClean="0"/>
              <a:t>increases affinity of stain for specimen, or coats specimen to thicken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C:\Users\Denise Steele\Documents\Teaching\River Valley Community College\Microbiology\textbook\chapter_03\b_jpeg_images_and_tables\a_labeled\figure_03_02_labeled.jpg"/>
          <p:cNvPicPr>
            <a:picLocks noChangeAspect="1" noChangeArrowheads="1"/>
          </p:cNvPicPr>
          <p:nvPr/>
        </p:nvPicPr>
        <p:blipFill>
          <a:blip r:embed="rId3" cstate="print"/>
          <a:srcRect t="10472" r="2438" b="43221"/>
          <a:stretch>
            <a:fillRect/>
          </a:stretch>
        </p:blipFill>
        <p:spPr bwMode="auto">
          <a:xfrm>
            <a:off x="2438400" y="1066800"/>
            <a:ext cx="6705600" cy="2514600"/>
          </a:xfrm>
          <a:prstGeom prst="rect">
            <a:avLst/>
          </a:prstGeom>
          <a:noFill/>
          <a:ln w="9525">
            <a:noFill/>
            <a:miter lim="800000"/>
            <a:headEnd/>
            <a:tailEnd/>
          </a:ln>
        </p:spPr>
      </p:pic>
      <p:sp>
        <p:nvSpPr>
          <p:cNvPr id="4099" name="Rectangle 13"/>
          <p:cNvSpPr>
            <a:spLocks noGrp="1" noChangeArrowheads="1"/>
          </p:cNvSpPr>
          <p:nvPr>
            <p:ph type="title"/>
          </p:nvPr>
        </p:nvSpPr>
        <p:spPr>
          <a:xfrm>
            <a:off x="304800" y="0"/>
            <a:ext cx="8229600" cy="1143000"/>
          </a:xfrm>
        </p:spPr>
        <p:txBody>
          <a:bodyPr/>
          <a:lstStyle/>
          <a:p>
            <a:pPr eaLnBrk="1" hangingPunct="1"/>
            <a:r>
              <a:rPr lang="en-US" dirty="0" smtClean="0"/>
              <a:t>Units of Measurement</a:t>
            </a:r>
          </a:p>
        </p:txBody>
      </p:sp>
      <p:sp>
        <p:nvSpPr>
          <p:cNvPr id="4100" name="Rectangle 14"/>
          <p:cNvSpPr>
            <a:spLocks noGrp="1" noChangeArrowheads="1"/>
          </p:cNvSpPr>
          <p:nvPr>
            <p:ph idx="1"/>
          </p:nvPr>
        </p:nvSpPr>
        <p:spPr>
          <a:xfrm>
            <a:off x="-1588" y="838200"/>
            <a:ext cx="2516188" cy="2819400"/>
          </a:xfrm>
        </p:spPr>
        <p:txBody>
          <a:bodyPr>
            <a:normAutofit fontScale="85000" lnSpcReduction="10000"/>
          </a:bodyPr>
          <a:lstStyle/>
          <a:p>
            <a:pPr eaLnBrk="1" hangingPunct="1"/>
            <a:r>
              <a:rPr lang="en-US" dirty="0" smtClean="0"/>
              <a:t>Metric system</a:t>
            </a:r>
          </a:p>
          <a:p>
            <a:pPr lvl="1" eaLnBrk="1" hangingPunct="1"/>
            <a:r>
              <a:rPr lang="en-US" dirty="0" smtClean="0"/>
              <a:t>meter: standard unit of length</a:t>
            </a:r>
          </a:p>
          <a:p>
            <a:pPr lvl="1" eaLnBrk="1" hangingPunct="1"/>
            <a:r>
              <a:rPr lang="en-US" dirty="0" smtClean="0"/>
              <a:t>units related by factor of 10</a:t>
            </a:r>
          </a:p>
          <a:p>
            <a:pPr eaLnBrk="1" hangingPunct="1">
              <a:buFont typeface="Wingdings" pitchFamily="2" charset="2"/>
              <a:buNone/>
            </a:pPr>
            <a:endParaRPr lang="en-US" dirty="0" smtClean="0"/>
          </a:p>
        </p:txBody>
      </p:sp>
      <p:pic>
        <p:nvPicPr>
          <p:cNvPr id="4101" name="Picture 6" descr="C:\Users\Denise Steele\Documents\Teaching\River Valley Community College\Microbiology\textbook\chapter_03\b_jpeg_images_and_tables\a_labeled\table_03_01_labeled.jpg"/>
          <p:cNvPicPr>
            <a:picLocks noChangeAspect="1" noChangeArrowheads="1"/>
          </p:cNvPicPr>
          <p:nvPr/>
        </p:nvPicPr>
        <p:blipFill>
          <a:blip r:embed="rId4" cstate="print"/>
          <a:srcRect b="7510"/>
          <a:stretch>
            <a:fillRect/>
          </a:stretch>
        </p:blipFill>
        <p:spPr bwMode="auto">
          <a:xfrm>
            <a:off x="0" y="3678238"/>
            <a:ext cx="9144000" cy="3179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figure_03_12b_labeled"/>
          <p:cNvPicPr>
            <a:picLocks noChangeAspect="1" noChangeArrowheads="1"/>
          </p:cNvPicPr>
          <p:nvPr/>
        </p:nvPicPr>
        <p:blipFill>
          <a:blip r:embed="rId3" cstate="print"/>
          <a:srcRect b="4884"/>
          <a:stretch>
            <a:fillRect/>
          </a:stretch>
        </p:blipFill>
        <p:spPr bwMode="auto">
          <a:xfrm>
            <a:off x="6770779" y="4800600"/>
            <a:ext cx="2373221" cy="1830388"/>
          </a:xfrm>
          <a:prstGeom prst="rect">
            <a:avLst/>
          </a:prstGeom>
          <a:noFill/>
          <a:ln w="9525">
            <a:noFill/>
            <a:miter lim="800000"/>
            <a:headEnd/>
            <a:tailEnd/>
          </a:ln>
        </p:spPr>
      </p:pic>
      <p:sp>
        <p:nvSpPr>
          <p:cNvPr id="22531" name="Rectangle 4"/>
          <p:cNvSpPr>
            <a:spLocks noGrp="1" noChangeArrowheads="1"/>
          </p:cNvSpPr>
          <p:nvPr>
            <p:ph type="title"/>
          </p:nvPr>
        </p:nvSpPr>
        <p:spPr>
          <a:xfrm>
            <a:off x="381000" y="-381000"/>
            <a:ext cx="8229600" cy="1143000"/>
          </a:xfrm>
        </p:spPr>
        <p:txBody>
          <a:bodyPr/>
          <a:lstStyle/>
          <a:p>
            <a:pPr eaLnBrk="1" hangingPunct="1"/>
            <a:r>
              <a:rPr lang="en-US" dirty="0" smtClean="0"/>
              <a:t>Differential Stain: Gram Stain</a:t>
            </a:r>
          </a:p>
        </p:txBody>
      </p:sp>
      <p:sp>
        <p:nvSpPr>
          <p:cNvPr id="44035" name="Rectangle 5"/>
          <p:cNvSpPr>
            <a:spLocks noGrp="1" noChangeArrowheads="1"/>
          </p:cNvSpPr>
          <p:nvPr>
            <p:ph idx="1"/>
          </p:nvPr>
        </p:nvSpPr>
        <p:spPr>
          <a:xfrm>
            <a:off x="304800" y="973347"/>
            <a:ext cx="8078787" cy="5867400"/>
          </a:xfrm>
        </p:spPr>
        <p:txBody>
          <a:bodyPr>
            <a:normAutofit/>
          </a:bodyPr>
          <a:lstStyle/>
          <a:p>
            <a:pPr eaLnBrk="1" hangingPunct="1"/>
            <a:r>
              <a:rPr lang="en-US" b="1" dirty="0" smtClean="0"/>
              <a:t>Differential stains</a:t>
            </a:r>
            <a:r>
              <a:rPr lang="en-US" dirty="0" smtClean="0"/>
              <a:t> – distinguish between bacteria; use &gt;1 dye</a:t>
            </a:r>
          </a:p>
          <a:p>
            <a:pPr lvl="1" eaLnBrk="1" hangingPunct="1"/>
            <a:r>
              <a:rPr lang="en-US" dirty="0" smtClean="0"/>
              <a:t>Gram stain</a:t>
            </a:r>
          </a:p>
          <a:p>
            <a:pPr lvl="1" eaLnBrk="1" hangingPunct="1"/>
            <a:r>
              <a:rPr lang="en-US" dirty="0" smtClean="0"/>
              <a:t>acid-fast stain</a:t>
            </a:r>
          </a:p>
          <a:p>
            <a:pPr eaLnBrk="1" hangingPunct="1">
              <a:spcAft>
                <a:spcPct val="0"/>
              </a:spcAft>
            </a:pPr>
            <a:r>
              <a:rPr lang="en-US" b="1" dirty="0" smtClean="0"/>
              <a:t>Gram stain</a:t>
            </a:r>
            <a:r>
              <a:rPr lang="en-US" dirty="0" smtClean="0"/>
              <a:t>: separates bacteria</a:t>
            </a:r>
          </a:p>
          <a:p>
            <a:pPr eaLnBrk="1" hangingPunct="1">
              <a:buFont typeface="Wingdings" pitchFamily="2" charset="2"/>
              <a:buNone/>
            </a:pPr>
            <a:r>
              <a:rPr lang="en-US" dirty="0" smtClean="0"/>
              <a:t>	into gram-positive &amp; gram-negative</a:t>
            </a:r>
          </a:p>
          <a:p>
            <a:pPr lvl="1" eaLnBrk="1" hangingPunct="1">
              <a:spcAft>
                <a:spcPct val="0"/>
              </a:spcAft>
            </a:pPr>
            <a:r>
              <a:rPr lang="en-US" b="1" dirty="0" smtClean="0"/>
              <a:t>Gram-positive bacteria</a:t>
            </a:r>
            <a:r>
              <a:rPr lang="en-US" dirty="0" smtClean="0"/>
              <a:t>: killed by</a:t>
            </a:r>
          </a:p>
          <a:p>
            <a:pPr lvl="1" eaLnBrk="1" hangingPunct="1">
              <a:buFont typeface="Calibri" pitchFamily="34" charset="0"/>
              <a:buNone/>
            </a:pPr>
            <a:r>
              <a:rPr lang="en-US" dirty="0" smtClean="0"/>
              <a:t>	penicillin, </a:t>
            </a:r>
            <a:r>
              <a:rPr lang="en-US" dirty="0" err="1" smtClean="0"/>
              <a:t>cephalosporins</a:t>
            </a:r>
            <a:r>
              <a:rPr lang="en-US" dirty="0" smtClean="0"/>
              <a:t>, &amp; detergents</a:t>
            </a:r>
          </a:p>
          <a:p>
            <a:pPr lvl="1" eaLnBrk="1" hangingPunct="1"/>
            <a:r>
              <a:rPr lang="en-US" b="1" dirty="0" smtClean="0"/>
              <a:t>Gram-negative bacteria</a:t>
            </a:r>
            <a:r>
              <a:rPr lang="en-US" dirty="0" smtClean="0"/>
              <a:t>: more resistant to antibiotics</a:t>
            </a:r>
          </a:p>
          <a:p>
            <a:pPr lvl="2" eaLnBrk="1" hangingPunct="1"/>
            <a:r>
              <a:rPr lang="en-US" dirty="0" smtClean="0"/>
              <a:t>can’t penetrate lipopolysaccharide layer</a:t>
            </a:r>
          </a:p>
          <a:p>
            <a:pPr lvl="1" eaLnBrk="1" hangingPunct="1"/>
            <a:r>
              <a:rPr lang="en-US" dirty="0" smtClean="0"/>
              <a:t>best on young, growing bacteria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03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Differential Stain: Gram Stain</a:t>
            </a:r>
            <a:endParaRPr lang="en-US" dirty="0"/>
          </a:p>
        </p:txBody>
      </p:sp>
      <p:pic>
        <p:nvPicPr>
          <p:cNvPr id="2" name="Picture Placeholder 1" descr="OSC_Microbio_02_04_GramProc.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8271" r="-38271"/>
          <a:stretch>
            <a:fillRect/>
          </a:stretch>
        </p:blipFill>
        <p:spPr/>
      </p:pic>
      <p:sp>
        <p:nvSpPr>
          <p:cNvPr id="7" name="Text Placeholder 6"/>
          <p:cNvSpPr>
            <a:spLocks noGrp="1"/>
          </p:cNvSpPr>
          <p:nvPr>
            <p:ph type="body" sz="quarter" idx="14"/>
          </p:nvPr>
        </p:nvSpPr>
        <p:spPr/>
        <p:txBody>
          <a:bodyPr>
            <a:normAutofit/>
          </a:bodyPr>
          <a:lstStyle/>
          <a:p>
            <a:r>
              <a:rPr lang="en-US" sz="1600" dirty="0"/>
              <a:t>Gram-staining is a differential staining technique that uses a primary stain and a secondary </a:t>
            </a:r>
            <a:r>
              <a:rPr lang="en-US" sz="1600" dirty="0" smtClean="0"/>
              <a:t>counterstain to </a:t>
            </a:r>
            <a:r>
              <a:rPr lang="en-US" sz="1600" dirty="0"/>
              <a:t>distinguish between gram-positive and gram-negative bacteria.</a:t>
            </a:r>
          </a:p>
        </p:txBody>
      </p:sp>
    </p:spTree>
    <p:extLst>
      <p:ext uri="{BB962C8B-B14F-4D97-AF65-F5344CB8AC3E}">
        <p14:creationId xmlns:p14="http://schemas.microsoft.com/office/powerpoint/2010/main" val="4030213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346-01"/>
          <p:cNvPicPr>
            <a:picLocks noChangeAspect="1"/>
          </p:cNvPicPr>
          <p:nvPr/>
        </p:nvPicPr>
        <p:blipFill>
          <a:blip r:embed="rId3" cstate="print">
            <a:clrChange>
              <a:clrFrom>
                <a:srgbClr val="FFFFFF"/>
              </a:clrFrom>
              <a:clrTo>
                <a:srgbClr val="FFFFFF">
                  <a:alpha val="0"/>
                </a:srgbClr>
              </a:clrTo>
            </a:clrChange>
          </a:blip>
          <a:srcRect l="-2135" t="3255" r="-1997" b="49783"/>
          <a:stretch>
            <a:fillRect/>
          </a:stretch>
        </p:blipFill>
        <p:spPr bwMode="auto">
          <a:xfrm>
            <a:off x="852488" y="2438400"/>
            <a:ext cx="8291512" cy="2209800"/>
          </a:xfrm>
          <a:prstGeom prst="rect">
            <a:avLst/>
          </a:prstGeom>
          <a:noFill/>
          <a:ln w="9525">
            <a:noFill/>
            <a:miter lim="800000"/>
            <a:headEnd/>
            <a:tailEnd/>
          </a:ln>
        </p:spPr>
      </p:pic>
      <p:pic>
        <p:nvPicPr>
          <p:cNvPr id="7" name="Picture 6" descr="P346-01"/>
          <p:cNvPicPr>
            <a:picLocks noChangeAspect="1"/>
          </p:cNvPicPr>
          <p:nvPr/>
        </p:nvPicPr>
        <p:blipFill>
          <a:blip r:embed="rId3" cstate="print">
            <a:clrChange>
              <a:clrFrom>
                <a:srgbClr val="FFFFFF"/>
              </a:clrFrom>
              <a:clrTo>
                <a:srgbClr val="FFFFFF">
                  <a:alpha val="0"/>
                </a:srgbClr>
              </a:clrTo>
            </a:clrChange>
          </a:blip>
          <a:srcRect l="-2135" t="50218" r="-1997" b="-900"/>
          <a:stretch>
            <a:fillRect/>
          </a:stretch>
        </p:blipFill>
        <p:spPr bwMode="auto">
          <a:xfrm>
            <a:off x="852488" y="4473575"/>
            <a:ext cx="8291512" cy="2384425"/>
          </a:xfrm>
          <a:prstGeom prst="rect">
            <a:avLst/>
          </a:prstGeom>
          <a:noFill/>
          <a:ln w="9525">
            <a:noFill/>
            <a:miter lim="800000"/>
            <a:headEnd/>
            <a:tailEnd/>
          </a:ln>
        </p:spPr>
      </p:pic>
      <p:sp>
        <p:nvSpPr>
          <p:cNvPr id="24580" name="Rectangle 4"/>
          <p:cNvSpPr>
            <a:spLocks noGrp="1" noChangeArrowheads="1"/>
          </p:cNvSpPr>
          <p:nvPr>
            <p:ph type="title"/>
          </p:nvPr>
        </p:nvSpPr>
        <p:spPr>
          <a:xfrm>
            <a:off x="533400" y="-381000"/>
            <a:ext cx="8229600" cy="1143000"/>
          </a:xfrm>
        </p:spPr>
        <p:txBody>
          <a:bodyPr/>
          <a:lstStyle/>
          <a:p>
            <a:pPr eaLnBrk="1" hangingPunct="1"/>
            <a:r>
              <a:rPr lang="en-US" smtClean="0"/>
              <a:t>Differential Stain: Gram Stain</a:t>
            </a:r>
          </a:p>
        </p:txBody>
      </p:sp>
      <p:sp>
        <p:nvSpPr>
          <p:cNvPr id="26628" name="Content Placeholder 10"/>
          <p:cNvSpPr>
            <a:spLocks noGrp="1"/>
          </p:cNvSpPr>
          <p:nvPr>
            <p:ph idx="1"/>
          </p:nvPr>
        </p:nvSpPr>
        <p:spPr>
          <a:xfrm>
            <a:off x="227013" y="838200"/>
            <a:ext cx="8683625" cy="1905000"/>
          </a:xfrm>
        </p:spPr>
        <p:txBody>
          <a:bodyPr>
            <a:normAutofit fontScale="92500" lnSpcReduction="20000"/>
          </a:bodyPr>
          <a:lstStyle/>
          <a:p>
            <a:pPr eaLnBrk="1" hangingPunct="1"/>
            <a:r>
              <a:rPr lang="en-US" smtClean="0"/>
              <a:t>Bacterial cell walls:</a:t>
            </a:r>
          </a:p>
          <a:p>
            <a:pPr lvl="1" eaLnBrk="1" hangingPunct="1"/>
            <a:r>
              <a:rPr lang="en-US" smtClean="0"/>
              <a:t>Gram positive: thick </a:t>
            </a:r>
            <a:r>
              <a:rPr lang="en-US" b="1" smtClean="0"/>
              <a:t>peptidoglycan layer</a:t>
            </a:r>
          </a:p>
          <a:p>
            <a:pPr lvl="1" eaLnBrk="1" hangingPunct="1"/>
            <a:r>
              <a:rPr lang="en-US" smtClean="0"/>
              <a:t>Gram negative: thin peptidoglycan layer and outer </a:t>
            </a:r>
            <a:r>
              <a:rPr lang="en-US" b="1" smtClean="0"/>
              <a:t>lipopolysaccharide layer</a:t>
            </a:r>
            <a:r>
              <a:rPr lang="en-US" smtClean="0"/>
              <a:t/>
            </a:r>
            <a:br>
              <a:rPr lang="en-US" smtClean="0"/>
            </a:b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 Stain</a:t>
            </a:r>
            <a:endParaRPr lang="en-US" dirty="0"/>
          </a:p>
        </p:txBody>
      </p:sp>
      <p:pic>
        <p:nvPicPr>
          <p:cNvPr id="4" name="Picture Placeholder 1" descr="OSC_Microbio_02_04_Gramstain.jpg"/>
          <p:cNvPicPr>
            <a:picLocks noChangeAspect="1"/>
          </p:cNvPicPr>
          <p:nvPr/>
        </p:nvPicPr>
        <p:blipFill>
          <a:blip r:embed="rId3">
            <a:extLst>
              <a:ext uri="{28A0092B-C50C-407E-A947-70E740481C1C}">
                <a14:useLocalDpi xmlns:a14="http://schemas.microsoft.com/office/drawing/2010/main" val="0"/>
              </a:ext>
            </a:extLst>
          </a:blip>
          <a:srcRect l="-21874" r="-21874"/>
          <a:stretch>
            <a:fillRect/>
          </a:stretch>
        </p:blipFill>
        <p:spPr>
          <a:xfrm>
            <a:off x="0" y="2133600"/>
            <a:ext cx="8062913" cy="350007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Denise Steele\Documents\Teaching\River Valley Community College\Microbiology\textbook\chapter_03\b_jpeg_images_and_tables\a_labeled\figure_03_12a_labeled.jpg"/>
          <p:cNvPicPr>
            <a:picLocks noChangeAspect="1" noChangeArrowheads="1"/>
          </p:cNvPicPr>
          <p:nvPr/>
        </p:nvPicPr>
        <p:blipFill>
          <a:blip r:embed="rId3" cstate="print"/>
          <a:srcRect l="2823" t="51839" r="9807" b="6020"/>
          <a:stretch>
            <a:fillRect/>
          </a:stretch>
        </p:blipFill>
        <p:spPr bwMode="auto">
          <a:xfrm>
            <a:off x="254000" y="4953000"/>
            <a:ext cx="8890000" cy="1905000"/>
          </a:xfrm>
          <a:prstGeom prst="rect">
            <a:avLst/>
          </a:prstGeom>
          <a:noFill/>
          <a:ln w="9525">
            <a:noFill/>
            <a:miter lim="800000"/>
            <a:headEnd/>
            <a:tailEnd/>
          </a:ln>
        </p:spPr>
      </p:pic>
      <p:pic>
        <p:nvPicPr>
          <p:cNvPr id="25603" name="Picture 2" descr="C:\Users\Denise Steele\Documents\Teaching\River Valley Community College\Microbiology\textbook\chapter_03\b_jpeg_images_and_tables\a_labeled\figure_03_12a_labeled.jpg"/>
          <p:cNvPicPr>
            <a:picLocks noChangeAspect="1" noChangeArrowheads="1"/>
          </p:cNvPicPr>
          <p:nvPr/>
        </p:nvPicPr>
        <p:blipFill>
          <a:blip r:embed="rId3" cstate="print">
            <a:clrChange>
              <a:clrFrom>
                <a:srgbClr val="FFFFFF"/>
              </a:clrFrom>
              <a:clrTo>
                <a:srgbClr val="FFFFFF">
                  <a:alpha val="0"/>
                </a:srgbClr>
              </a:clrTo>
            </a:clrChange>
          </a:blip>
          <a:srcRect l="85361" b="67049"/>
          <a:stretch>
            <a:fillRect/>
          </a:stretch>
        </p:blipFill>
        <p:spPr bwMode="auto">
          <a:xfrm>
            <a:off x="7964488" y="3675063"/>
            <a:ext cx="1179512" cy="1179512"/>
          </a:xfrm>
          <a:prstGeom prst="rect">
            <a:avLst/>
          </a:prstGeom>
          <a:noFill/>
          <a:ln w="9525">
            <a:noFill/>
            <a:miter lim="800000"/>
            <a:headEnd/>
            <a:tailEnd/>
          </a:ln>
        </p:spPr>
      </p:pic>
      <p:sp>
        <p:nvSpPr>
          <p:cNvPr id="25604" name="Rectangle 4"/>
          <p:cNvSpPr>
            <a:spLocks noGrp="1" noChangeArrowheads="1"/>
          </p:cNvSpPr>
          <p:nvPr>
            <p:ph type="title"/>
          </p:nvPr>
        </p:nvSpPr>
        <p:spPr>
          <a:xfrm>
            <a:off x="584200" y="-304800"/>
            <a:ext cx="8229600" cy="1143000"/>
          </a:xfrm>
        </p:spPr>
        <p:txBody>
          <a:bodyPr/>
          <a:lstStyle/>
          <a:p>
            <a:pPr eaLnBrk="1" hangingPunct="1"/>
            <a:r>
              <a:rPr lang="en-US" smtClean="0"/>
              <a:t>Differential Stain: Gram Stain</a:t>
            </a:r>
          </a:p>
        </p:txBody>
      </p:sp>
      <p:sp>
        <p:nvSpPr>
          <p:cNvPr id="26628" name="Content Placeholder 10"/>
          <p:cNvSpPr>
            <a:spLocks noGrp="1"/>
          </p:cNvSpPr>
          <p:nvPr>
            <p:ph idx="1"/>
          </p:nvPr>
        </p:nvSpPr>
        <p:spPr>
          <a:xfrm>
            <a:off x="227013" y="838200"/>
            <a:ext cx="8683625" cy="4495800"/>
          </a:xfrm>
        </p:spPr>
        <p:txBody>
          <a:bodyPr>
            <a:normAutofit fontScale="92500" lnSpcReduction="10000"/>
          </a:bodyPr>
          <a:lstStyle/>
          <a:p>
            <a:pPr eaLnBrk="1" hangingPunct="1"/>
            <a:r>
              <a:rPr lang="en-US" smtClean="0"/>
              <a:t>Crystal violet &amp; iodine enter, form </a:t>
            </a:r>
            <a:r>
              <a:rPr lang="en-US" b="1" smtClean="0"/>
              <a:t>CV-I complex</a:t>
            </a:r>
          </a:p>
          <a:p>
            <a:pPr eaLnBrk="1" hangingPunct="1"/>
            <a:r>
              <a:rPr lang="en-US" smtClean="0"/>
              <a:t>Gram-positive bacteria: retain CV-I; remain purple after decolorizing</a:t>
            </a:r>
          </a:p>
          <a:p>
            <a:pPr lvl="1" eaLnBrk="1" hangingPunct="1"/>
            <a:r>
              <a:rPr lang="en-US" smtClean="0"/>
              <a:t>thicker peptidoglycan cell walls</a:t>
            </a:r>
          </a:p>
          <a:p>
            <a:pPr lvl="1" eaLnBrk="1" hangingPunct="1"/>
            <a:r>
              <a:rPr lang="en-US" smtClean="0"/>
              <a:t>CV-I can’t be washed out of intact peptidoglycan layer</a:t>
            </a:r>
          </a:p>
          <a:p>
            <a:pPr eaLnBrk="1" hangingPunct="1"/>
            <a:r>
              <a:rPr lang="en-US" smtClean="0"/>
              <a:t>Gram-negative bacteria: don’t retain CV-I; lose purple color after decolorization</a:t>
            </a:r>
          </a:p>
          <a:p>
            <a:pPr lvl="1" eaLnBrk="1" hangingPunct="1"/>
            <a:r>
              <a:rPr lang="en-US" smtClean="0"/>
              <a:t>peptidoglycan layer very thin; can’t hold CV-I</a:t>
            </a:r>
          </a:p>
          <a:p>
            <a:pPr lvl="1" eaLnBrk="1" hangingPunct="1"/>
            <a:r>
              <a:rPr lang="en-US" smtClean="0"/>
              <a:t>alcohol disrupts lipopolysaccharide layer; allows CV-I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7" descr="figure_03_13_labeled"/>
          <p:cNvPicPr>
            <a:picLocks noChangeAspect="1" noChangeArrowheads="1"/>
          </p:cNvPicPr>
          <p:nvPr/>
        </p:nvPicPr>
        <p:blipFill>
          <a:blip r:embed="rId3" cstate="print"/>
          <a:srcRect l="19122" b="5115"/>
          <a:stretch>
            <a:fillRect/>
          </a:stretch>
        </p:blipFill>
        <p:spPr bwMode="auto">
          <a:xfrm>
            <a:off x="4572000" y="762000"/>
            <a:ext cx="4572000" cy="3468688"/>
          </a:xfrm>
          <a:prstGeom prst="rect">
            <a:avLst/>
          </a:prstGeom>
          <a:noFill/>
          <a:ln w="9525">
            <a:noFill/>
            <a:miter lim="800000"/>
            <a:headEnd/>
            <a:tailEnd/>
          </a:ln>
        </p:spPr>
      </p:pic>
      <p:sp>
        <p:nvSpPr>
          <p:cNvPr id="26627" name="Rectangle 7"/>
          <p:cNvSpPr>
            <a:spLocks noGrp="1" noChangeArrowheads="1"/>
          </p:cNvSpPr>
          <p:nvPr>
            <p:ph type="title"/>
          </p:nvPr>
        </p:nvSpPr>
        <p:spPr>
          <a:xfrm>
            <a:off x="457200" y="-381000"/>
            <a:ext cx="8229600" cy="1143000"/>
          </a:xfrm>
        </p:spPr>
        <p:txBody>
          <a:bodyPr>
            <a:normAutofit fontScale="90000"/>
          </a:bodyPr>
          <a:lstStyle/>
          <a:p>
            <a:pPr eaLnBrk="1" hangingPunct="1"/>
            <a:r>
              <a:rPr lang="en-US" smtClean="0"/>
              <a:t>Differential Stain: Acid-Fast Stain</a:t>
            </a:r>
          </a:p>
        </p:txBody>
      </p:sp>
      <p:sp>
        <p:nvSpPr>
          <p:cNvPr id="48131" name="Rectangle 8"/>
          <p:cNvSpPr>
            <a:spLocks noGrp="1" noChangeArrowheads="1"/>
          </p:cNvSpPr>
          <p:nvPr>
            <p:ph idx="1"/>
          </p:nvPr>
        </p:nvSpPr>
        <p:spPr>
          <a:xfrm>
            <a:off x="227013" y="838200"/>
            <a:ext cx="4268787" cy="4038600"/>
          </a:xfrm>
        </p:spPr>
        <p:txBody>
          <a:bodyPr>
            <a:normAutofit fontScale="92500" lnSpcReduction="10000"/>
          </a:bodyPr>
          <a:lstStyle/>
          <a:p>
            <a:pPr eaLnBrk="1" hangingPunct="1"/>
            <a:r>
              <a:rPr lang="en-US" smtClean="0"/>
              <a:t>Binds strongly to bacteria with waxy material in cell walls</a:t>
            </a:r>
          </a:p>
          <a:p>
            <a:pPr lvl="1" eaLnBrk="1" hangingPunct="1"/>
            <a:r>
              <a:rPr lang="en-US" smtClean="0"/>
              <a:t>stained waxy cell wall not decolorized by  acid-alcohol</a:t>
            </a:r>
          </a:p>
          <a:p>
            <a:pPr eaLnBrk="1" hangingPunct="1"/>
            <a:r>
              <a:rPr lang="en-US" smtClean="0"/>
              <a:t>Identifies:</a:t>
            </a:r>
          </a:p>
          <a:p>
            <a:pPr lvl="1" eaLnBrk="1" hangingPunct="1"/>
            <a:r>
              <a:rPr lang="en-US" i="1" smtClean="0"/>
              <a:t>Mycobacterium</a:t>
            </a:r>
          </a:p>
          <a:p>
            <a:pPr lvl="2" eaLnBrk="1" hangingPunct="1"/>
            <a:r>
              <a:rPr lang="en-US" smtClean="0"/>
              <a:t>tuberculosis &amp; leprosy</a:t>
            </a:r>
          </a:p>
          <a:p>
            <a:pPr lvl="1" eaLnBrk="1" hangingPunct="1"/>
            <a:r>
              <a:rPr lang="en-US" i="1" smtClean="0"/>
              <a:t>Nocardia</a:t>
            </a:r>
            <a:endParaRPr lang="en-US" smtClean="0"/>
          </a:p>
        </p:txBody>
      </p:sp>
      <p:graphicFrame>
        <p:nvGraphicFramePr>
          <p:cNvPr id="4" name="Group 33"/>
          <p:cNvGraphicFramePr>
            <a:graphicFrameLocks noGrp="1"/>
          </p:cNvGraphicFramePr>
          <p:nvPr/>
        </p:nvGraphicFramePr>
        <p:xfrm>
          <a:off x="3108325" y="4297363"/>
          <a:ext cx="6035040" cy="2560320"/>
        </p:xfrm>
        <a:graphic>
          <a:graphicData uri="http://schemas.openxmlformats.org/drawingml/2006/table">
            <a:tbl>
              <a:tblPr/>
              <a:tblGrid>
                <a:gridCol w="2011680"/>
                <a:gridCol w="2011680"/>
                <a:gridCol w="2011680"/>
              </a:tblGrid>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charset="0"/>
                        <a:ea typeface="ＭＳ Ｐゴシック" pitchFamily="84" charset="-128"/>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Color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Acid-fast</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charset="0"/>
                          <a:ea typeface="ＭＳ Ｐゴシック" pitchFamily="84" charset="-128"/>
                        </a:rPr>
                        <a:t>Color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charset="0"/>
                          <a:ea typeface="ＭＳ Ｐゴシック" pitchFamily="84" charset="-128"/>
                        </a:rPr>
                        <a:t>Non–Acid-fast</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Primary stain: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     </a:t>
                      </a:r>
                      <a:r>
                        <a:rPr kumimoji="0" lang="en-US" sz="1800" b="1" i="0" u="none" strike="noStrike" cap="none" normalizeH="0" baseline="0" dirty="0" err="1" smtClean="0">
                          <a:ln>
                            <a:noFill/>
                          </a:ln>
                          <a:solidFill>
                            <a:schemeClr val="tx1"/>
                          </a:solidFill>
                          <a:effectLst/>
                          <a:latin typeface="Calibri" charset="0"/>
                          <a:ea typeface="ＭＳ Ｐゴシック" pitchFamily="84" charset="-128"/>
                        </a:rPr>
                        <a:t>Carbolfuchsin</a:t>
                      </a:r>
                      <a:endParaRPr kumimoji="0" lang="en-US" sz="1800" b="1" i="0" u="none" strike="noStrike" cap="none" normalizeH="0" baseline="0" dirty="0" smtClean="0">
                        <a:ln>
                          <a:noFill/>
                        </a:ln>
                        <a:solidFill>
                          <a:schemeClr val="tx1"/>
                        </a:solidFill>
                        <a:effectLst/>
                        <a:latin typeface="Calibri" charset="0"/>
                        <a:ea typeface="ＭＳ Ｐゴシック" pitchFamily="84" charset="-128"/>
                      </a:endParaRP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ＭＳ Ｐゴシック" pitchFamily="84" charset="-128"/>
                        </a:rPr>
                        <a:t>Red</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ＭＳ Ｐゴシック" pitchFamily="84" charset="-128"/>
                        </a:rPr>
                        <a:t>Red</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Decolorizing agent: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     Acid-alcohol</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ＭＳ Ｐゴシック" pitchFamily="84" charset="-128"/>
                        </a:rPr>
                        <a:t>Red</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ＭＳ Ｐゴシック" pitchFamily="84" charset="-128"/>
                        </a:rPr>
                        <a:t>Colorless</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r h="54864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Counterstain: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alibri" charset="0"/>
                          <a:ea typeface="ＭＳ Ｐゴシック" pitchFamily="84" charset="-128"/>
                        </a:rPr>
                        <a:t>     Methylene blue</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alibri" charset="0"/>
                          <a:ea typeface="ＭＳ Ｐゴシック" pitchFamily="84" charset="-128"/>
                        </a:rPr>
                        <a:t>Red</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charset="0"/>
                          <a:ea typeface="ＭＳ Ｐゴシック" pitchFamily="84" charset="-128"/>
                        </a:rPr>
                        <a:t>Blue</a:t>
                      </a:r>
                    </a:p>
                  </a:txBody>
                  <a:tcPr anchor="ctr" horzOverflow="overflow">
                    <a:lnL w="12700" cap="flat" cmpd="sng" algn="ctr">
                      <a:solidFill>
                        <a:schemeClr val="folHlink"/>
                      </a:solidFill>
                      <a:prstDash val="solid"/>
                      <a:round/>
                      <a:headEnd type="none" w="med" len="med"/>
                      <a:tailEnd type="none" w="med" len="med"/>
                    </a:lnL>
                    <a:lnR w="12700" cap="flat" cmpd="sng" algn="ctr">
                      <a:solidFill>
                        <a:schemeClr val="folHlink"/>
                      </a:solidFill>
                      <a:prstDash val="solid"/>
                      <a:round/>
                      <a:headEnd type="none" w="med" len="med"/>
                      <a:tailEnd type="none" w="med" len="med"/>
                    </a:lnR>
                    <a:lnT w="12700" cap="flat" cmpd="sng" algn="ctr">
                      <a:solidFill>
                        <a:schemeClr val="folHlink"/>
                      </a:solidFill>
                      <a:prstDash val="solid"/>
                      <a:round/>
                      <a:headEnd type="none" w="med" len="med"/>
                      <a:tailEnd type="none" w="med" len="med"/>
                    </a:lnT>
                    <a:lnB w="12700" cap="flat" cmpd="sng" algn="ctr">
                      <a:solidFill>
                        <a:schemeClr val="folHlink"/>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8" descr="figure_03_14a_labeled"/>
          <p:cNvPicPr>
            <a:picLocks noChangeAspect="1" noChangeArrowheads="1"/>
          </p:cNvPicPr>
          <p:nvPr/>
        </p:nvPicPr>
        <p:blipFill>
          <a:blip r:embed="rId3" cstate="print"/>
          <a:srcRect b="3152"/>
          <a:stretch>
            <a:fillRect/>
          </a:stretch>
        </p:blipFill>
        <p:spPr bwMode="auto">
          <a:xfrm>
            <a:off x="6172200" y="2929436"/>
            <a:ext cx="2517475" cy="1581007"/>
          </a:xfrm>
          <a:prstGeom prst="rect">
            <a:avLst/>
          </a:prstGeom>
          <a:noFill/>
          <a:ln w="9525">
            <a:noFill/>
            <a:miter lim="800000"/>
            <a:headEnd/>
            <a:tailEnd/>
          </a:ln>
        </p:spPr>
      </p:pic>
      <p:sp>
        <p:nvSpPr>
          <p:cNvPr id="27651" name="Rectangle 9"/>
          <p:cNvSpPr>
            <a:spLocks noGrp="1" noChangeArrowheads="1"/>
          </p:cNvSpPr>
          <p:nvPr>
            <p:ph type="title"/>
          </p:nvPr>
        </p:nvSpPr>
        <p:spPr/>
        <p:txBody>
          <a:bodyPr>
            <a:normAutofit fontScale="90000"/>
          </a:bodyPr>
          <a:lstStyle/>
          <a:p>
            <a:pPr eaLnBrk="1" hangingPunct="1"/>
            <a:r>
              <a:rPr lang="en-US" smtClean="0"/>
              <a:t>Special Stain: Negative Staining for Capsules</a:t>
            </a:r>
          </a:p>
        </p:txBody>
      </p:sp>
      <p:sp>
        <p:nvSpPr>
          <p:cNvPr id="53253" name="Rectangle 10"/>
          <p:cNvSpPr>
            <a:spLocks noGrp="1" noChangeArrowheads="1"/>
          </p:cNvSpPr>
          <p:nvPr>
            <p:ph idx="1"/>
          </p:nvPr>
        </p:nvSpPr>
        <p:spPr>
          <a:xfrm>
            <a:off x="0" y="1981200"/>
            <a:ext cx="8229600" cy="4526280"/>
          </a:xfrm>
        </p:spPr>
        <p:txBody>
          <a:bodyPr/>
          <a:lstStyle/>
          <a:p>
            <a:pPr eaLnBrk="1" hangingPunct="1"/>
            <a:r>
              <a:rPr lang="en-US" b="1" dirty="0" smtClean="0"/>
              <a:t>Special stains</a:t>
            </a:r>
            <a:r>
              <a:rPr lang="en-US" dirty="0" smtClean="0"/>
              <a:t> – distinguish parts of cells</a:t>
            </a:r>
          </a:p>
          <a:p>
            <a:pPr eaLnBrk="1" hangingPunct="1"/>
            <a:r>
              <a:rPr lang="en-US" dirty="0" smtClean="0"/>
              <a:t>Finding </a:t>
            </a:r>
            <a:r>
              <a:rPr lang="en-US" b="1" dirty="0" smtClean="0"/>
              <a:t>capsule</a:t>
            </a:r>
            <a:r>
              <a:rPr lang="en-US" dirty="0" smtClean="0"/>
              <a:t> helps determine virulence</a:t>
            </a:r>
          </a:p>
          <a:p>
            <a:pPr eaLnBrk="1" hangingPunct="1"/>
            <a:r>
              <a:rPr lang="en-US" dirty="0" smtClean="0"/>
              <a:t>Capsule staining difficult</a:t>
            </a:r>
          </a:p>
          <a:p>
            <a:pPr lvl="1" eaLnBrk="1" hangingPunct="1"/>
            <a:r>
              <a:rPr lang="en-US" dirty="0" smtClean="0"/>
              <a:t>capsules water-soluble &amp; fragile</a:t>
            </a:r>
          </a:p>
          <a:p>
            <a:pPr eaLnBrk="1" hangingPunct="1"/>
            <a:r>
              <a:rPr lang="en-US" dirty="0" smtClean="0"/>
              <a:t>Negative stain background, simple stain bacteria</a:t>
            </a:r>
          </a:p>
          <a:p>
            <a:pPr lvl="1" eaLnBrk="1" hangingPunct="1"/>
            <a:r>
              <a:rPr lang="en-US" dirty="0" smtClean="0"/>
              <a:t>capsules repel dye; look like clear halos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8" descr="figure_03_14b_labeled"/>
          <p:cNvPicPr>
            <a:picLocks noChangeAspect="1" noChangeArrowheads="1"/>
          </p:cNvPicPr>
          <p:nvPr/>
        </p:nvPicPr>
        <p:blipFill>
          <a:blip r:embed="rId3" cstate="print"/>
          <a:srcRect b="3661"/>
          <a:stretch>
            <a:fillRect/>
          </a:stretch>
        </p:blipFill>
        <p:spPr bwMode="auto">
          <a:xfrm>
            <a:off x="4572000" y="3657600"/>
            <a:ext cx="4168510" cy="2667000"/>
          </a:xfrm>
          <a:prstGeom prst="rect">
            <a:avLst/>
          </a:prstGeom>
          <a:noFill/>
          <a:ln w="9525">
            <a:noFill/>
            <a:miter lim="800000"/>
            <a:headEnd/>
            <a:tailEnd/>
          </a:ln>
        </p:spPr>
      </p:pic>
      <p:sp>
        <p:nvSpPr>
          <p:cNvPr id="28675" name="Rectangle 9"/>
          <p:cNvSpPr>
            <a:spLocks noGrp="1" noChangeArrowheads="1"/>
          </p:cNvSpPr>
          <p:nvPr>
            <p:ph type="title"/>
          </p:nvPr>
        </p:nvSpPr>
        <p:spPr>
          <a:xfrm>
            <a:off x="457200" y="-381000"/>
            <a:ext cx="8229600" cy="1143000"/>
          </a:xfrm>
        </p:spPr>
        <p:txBody>
          <a:bodyPr>
            <a:normAutofit fontScale="90000"/>
          </a:bodyPr>
          <a:lstStyle/>
          <a:p>
            <a:pPr eaLnBrk="1" hangingPunct="1"/>
            <a:r>
              <a:rPr lang="en-US" smtClean="0"/>
              <a:t>Special Stain: Endospore Staining</a:t>
            </a:r>
          </a:p>
        </p:txBody>
      </p:sp>
      <p:sp>
        <p:nvSpPr>
          <p:cNvPr id="54277" name="Rectangle 10"/>
          <p:cNvSpPr>
            <a:spLocks noGrp="1" noChangeArrowheads="1"/>
          </p:cNvSpPr>
          <p:nvPr>
            <p:ph idx="1"/>
          </p:nvPr>
        </p:nvSpPr>
        <p:spPr>
          <a:xfrm>
            <a:off x="227013" y="838200"/>
            <a:ext cx="8683625" cy="4267200"/>
          </a:xfrm>
        </p:spPr>
        <p:txBody>
          <a:bodyPr>
            <a:normAutofit lnSpcReduction="10000"/>
          </a:bodyPr>
          <a:lstStyle/>
          <a:p>
            <a:pPr eaLnBrk="1" hangingPunct="1"/>
            <a:r>
              <a:rPr lang="en-US" b="1" dirty="0" smtClean="0"/>
              <a:t>Endospore</a:t>
            </a:r>
            <a:r>
              <a:rPr lang="en-US" dirty="0" smtClean="0"/>
              <a:t> – resistant, dormant structure in bacteria cell</a:t>
            </a:r>
          </a:p>
          <a:p>
            <a:pPr lvl="1" eaLnBrk="1" hangingPunct="1"/>
            <a:r>
              <a:rPr lang="en-US" dirty="0" smtClean="0"/>
              <a:t>protects bacteria from adverse environment</a:t>
            </a:r>
          </a:p>
          <a:p>
            <a:pPr lvl="1" eaLnBrk="1" hangingPunct="1"/>
            <a:r>
              <a:rPr lang="en-US" dirty="0" smtClean="0"/>
              <a:t>most dyes don’t penetrate endospore wall</a:t>
            </a:r>
          </a:p>
          <a:p>
            <a:pPr eaLnBrk="1" hangingPunct="1"/>
            <a:r>
              <a:rPr lang="en-US" dirty="0" smtClean="0"/>
              <a:t>Schaeffer-Fulton endospore stain</a:t>
            </a:r>
          </a:p>
          <a:p>
            <a:pPr lvl="1" eaLnBrk="1" hangingPunct="1"/>
            <a:r>
              <a:rPr lang="en-US" dirty="0" smtClean="0"/>
              <a:t>primary stain: malachite green, heated</a:t>
            </a:r>
          </a:p>
          <a:p>
            <a:pPr lvl="2" eaLnBrk="1" hangingPunct="1"/>
            <a:r>
              <a:rPr lang="en-US" dirty="0" smtClean="0"/>
              <a:t>stains endospores</a:t>
            </a:r>
          </a:p>
          <a:p>
            <a:pPr lvl="1" eaLnBrk="1" hangingPunct="1"/>
            <a:r>
              <a:rPr lang="en-US" dirty="0" smtClean="0"/>
              <a:t>decolorize cells: water</a:t>
            </a:r>
          </a:p>
          <a:p>
            <a:pPr lvl="1" eaLnBrk="1" hangingPunct="1"/>
            <a:r>
              <a:rPr lang="en-US" dirty="0" smtClean="0"/>
              <a:t>counterstain: safranin</a:t>
            </a:r>
          </a:p>
          <a:p>
            <a:pPr lvl="2" eaLnBrk="1" hangingPunct="1"/>
            <a:r>
              <a:rPr lang="en-US" dirty="0" smtClean="0"/>
              <a:t>stains rest of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Simple Stains</a:t>
            </a:r>
            <a:endParaRPr lang="en-US" dirty="0"/>
          </a:p>
        </p:txBody>
      </p:sp>
      <p:pic>
        <p:nvPicPr>
          <p:cNvPr id="2" name="Picture Placeholder 1" descr="OSC_Microbio_02_04_StaintablA.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7538" r="-37538"/>
          <a:stretch>
            <a:fillRect/>
          </a:stretch>
        </p:blipFill>
        <p:spPr>
          <a:xfrm>
            <a:off x="-381000" y="762000"/>
            <a:ext cx="8915401" cy="3870132"/>
          </a:xfrm>
        </p:spPr>
      </p:pic>
      <p:sp>
        <p:nvSpPr>
          <p:cNvPr id="7" name="Text Placeholder 6"/>
          <p:cNvSpPr>
            <a:spLocks noGrp="1"/>
          </p:cNvSpPr>
          <p:nvPr>
            <p:ph type="body" sz="quarter" idx="14"/>
          </p:nvPr>
        </p:nvSpPr>
        <p:spPr/>
        <p:txBody>
          <a:bodyPr>
            <a:normAutofit fontScale="92500"/>
          </a:bodyPr>
          <a:lstStyle/>
          <a:p>
            <a:r>
              <a:rPr lang="en-US" sz="1600" dirty="0"/>
              <a:t>(credit “basic stains”: modification of work by Centers for Disease Control and Prevention; credit “</a:t>
            </a:r>
            <a:r>
              <a:rPr lang="en-US" sz="1600" dirty="0" smtClean="0"/>
              <a:t>Acidic stains</a:t>
            </a:r>
            <a:r>
              <a:rPr lang="en-US" sz="1600" dirty="0"/>
              <a:t>”: modification of work by Roberto Danovaro, Antonio Dell’Anno, Antonio Pusceddu, Cristina Gambi, </a:t>
            </a:r>
            <a:r>
              <a:rPr lang="en-US" sz="1600" dirty="0" smtClean="0"/>
              <a:t>Iben</a:t>
            </a:r>
            <a:r>
              <a:rPr lang="en-US" sz="1600" dirty="0"/>
              <a:t> </a:t>
            </a:r>
            <a:r>
              <a:rPr lang="en-US" sz="1600" dirty="0" smtClean="0"/>
              <a:t>Heiner</a:t>
            </a:r>
            <a:r>
              <a:rPr lang="en-US" sz="1600" dirty="0"/>
              <a:t>, Reinhardt Mobjerg Kristensen; credit “Negative stains”: modification of work by Anh-Hue Tu)</a:t>
            </a:r>
          </a:p>
        </p:txBody>
      </p:sp>
    </p:spTree>
    <p:extLst>
      <p:ext uri="{BB962C8B-B14F-4D97-AF65-F5344CB8AC3E}">
        <p14:creationId xmlns:p14="http://schemas.microsoft.com/office/powerpoint/2010/main" val="1944025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2940"/>
            <a:ext cx="8229600" cy="1143000"/>
          </a:xfrm>
        </p:spPr>
        <p:txBody>
          <a:bodyPr>
            <a:normAutofit/>
          </a:bodyPr>
          <a:lstStyle/>
          <a:p>
            <a:r>
              <a:rPr lang="en-US" sz="3600" b="1" dirty="0" smtClean="0">
                <a:solidFill>
                  <a:srgbClr val="6CB255"/>
                </a:solidFill>
              </a:rPr>
              <a:t>Differential Stains</a:t>
            </a:r>
            <a:endParaRPr lang="en-US" sz="3600" b="1" dirty="0">
              <a:solidFill>
                <a:srgbClr val="6CB255"/>
              </a:solidFill>
            </a:endParaRPr>
          </a:p>
        </p:txBody>
      </p:sp>
      <p:pic>
        <p:nvPicPr>
          <p:cNvPr id="2" name="Picture Placeholder 1" descr="OSC_Microbio_02_04_StaintablB.jpg"/>
          <p:cNvPicPr>
            <a:picLocks noGrp="1" noChangeAspect="1"/>
          </p:cNvPicPr>
          <p:nvPr>
            <p:ph type="pic" sz="quarter" idx="4294967295"/>
          </p:nvPr>
        </p:nvPicPr>
        <p:blipFill>
          <a:blip r:embed="rId3" cstate="email">
            <a:extLst>
              <a:ext uri="{28A0092B-C50C-407E-A947-70E740481C1C}">
                <a14:useLocalDpi xmlns:a14="http://schemas.microsoft.com/office/drawing/2010/main" val="0"/>
              </a:ext>
            </a:extLst>
          </a:blip>
          <a:srcRect t="-3102" b="-3102"/>
          <a:stretch>
            <a:fillRect/>
          </a:stretch>
        </p:blipFill>
        <p:spPr>
          <a:xfrm>
            <a:off x="259410" y="879033"/>
            <a:ext cx="4384205" cy="5715000"/>
          </a:xfrm>
          <a:prstGeom prst="rect">
            <a:avLst/>
          </a:prstGeom>
        </p:spPr>
      </p:pic>
      <p:sp>
        <p:nvSpPr>
          <p:cNvPr id="14" name="Text Placeholder 13"/>
          <p:cNvSpPr>
            <a:spLocks noGrp="1"/>
          </p:cNvSpPr>
          <p:nvPr>
            <p:ph type="body" sz="quarter" idx="4294967295"/>
          </p:nvPr>
        </p:nvSpPr>
        <p:spPr>
          <a:xfrm>
            <a:off x="4856765" y="1107617"/>
            <a:ext cx="3913188" cy="5256973"/>
          </a:xfrm>
          <a:prstGeom prst="rect">
            <a:avLst/>
          </a:prstGeom>
        </p:spPr>
        <p:txBody>
          <a:bodyPr>
            <a:noAutofit/>
          </a:bodyPr>
          <a:lstStyle/>
          <a:p>
            <a:r>
              <a:rPr lang="en-US" sz="1600" dirty="0">
                <a:solidFill>
                  <a:srgbClr val="000000"/>
                </a:solidFill>
              </a:rPr>
              <a:t>(credit “Gram stain”: modification of work by Nina Parker; credit “Acid-fast stain”: modification of work by American Society for Microbiology; credit “Endospore stain”: modification of work by American Society for Microbiology; credit “Capsule stain” : modification of work by American Society for Microbiology; credit “Flagella stain”: modification of work by Centers for Disease Control and Prevention)</a:t>
            </a:r>
          </a:p>
        </p:txBody>
      </p:sp>
    </p:spTree>
    <p:extLst>
      <p:ext uri="{BB962C8B-B14F-4D97-AF65-F5344CB8AC3E}">
        <p14:creationId xmlns:p14="http://schemas.microsoft.com/office/powerpoint/2010/main" val="1132432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9"/>
          <p:cNvSpPr>
            <a:spLocks noGrp="1" noChangeArrowheads="1"/>
          </p:cNvSpPr>
          <p:nvPr>
            <p:ph type="title"/>
          </p:nvPr>
        </p:nvSpPr>
        <p:spPr>
          <a:xfrm>
            <a:off x="541461" y="-192958"/>
            <a:ext cx="8229600" cy="1143000"/>
          </a:xfrm>
        </p:spPr>
        <p:txBody>
          <a:bodyPr/>
          <a:lstStyle/>
          <a:p>
            <a:pPr eaLnBrk="1" hangingPunct="1"/>
            <a:r>
              <a:rPr lang="en-US" dirty="0" smtClean="0"/>
              <a:t>Microscopy: The Instruments</a:t>
            </a:r>
          </a:p>
        </p:txBody>
      </p:sp>
      <p:sp>
        <p:nvSpPr>
          <p:cNvPr id="12293" name="Rectangle 10"/>
          <p:cNvSpPr>
            <a:spLocks noGrp="1" noChangeArrowheads="1"/>
          </p:cNvSpPr>
          <p:nvPr>
            <p:ph idx="1"/>
          </p:nvPr>
        </p:nvSpPr>
        <p:spPr>
          <a:xfrm>
            <a:off x="227013" y="838200"/>
            <a:ext cx="8683625" cy="2514600"/>
          </a:xfrm>
        </p:spPr>
        <p:txBody>
          <a:bodyPr>
            <a:normAutofit fontScale="92500"/>
          </a:bodyPr>
          <a:lstStyle/>
          <a:p>
            <a:pPr eaLnBrk="1" hangingPunct="1"/>
            <a:r>
              <a:rPr lang="en-US" b="1" dirty="0" smtClean="0"/>
              <a:t>Simple microscope</a:t>
            </a:r>
            <a:r>
              <a:rPr lang="en-US" dirty="0" smtClean="0"/>
              <a:t>: only one lens</a:t>
            </a:r>
          </a:p>
          <a:p>
            <a:pPr lvl="1" eaLnBrk="1" hangingPunct="1"/>
            <a:r>
              <a:rPr lang="en-US" dirty="0" smtClean="0"/>
              <a:t>More like a magnifying glass</a:t>
            </a:r>
          </a:p>
          <a:p>
            <a:pPr lvl="1" eaLnBrk="1" hangingPunct="1"/>
            <a:r>
              <a:rPr lang="en-US" dirty="0" smtClean="0"/>
              <a:t>van Leeuwenhoek’s microscope: 300X magnification</a:t>
            </a:r>
          </a:p>
          <a:p>
            <a:pPr eaLnBrk="1" hangingPunct="1"/>
            <a:r>
              <a:rPr lang="en-US" b="1" dirty="0" smtClean="0"/>
              <a:t>Compound microscope</a:t>
            </a:r>
            <a:r>
              <a:rPr lang="en-US" dirty="0" smtClean="0"/>
              <a:t>: multiple lenses</a:t>
            </a:r>
          </a:p>
          <a:p>
            <a:pPr lvl="1"/>
            <a:r>
              <a:rPr lang="en-US" dirty="0" smtClean="0"/>
              <a:t>More common today (will use these in lab)</a:t>
            </a:r>
          </a:p>
        </p:txBody>
      </p:sp>
      <p:sp>
        <p:nvSpPr>
          <p:cNvPr id="2" name="TextBox 1"/>
          <p:cNvSpPr txBox="1"/>
          <p:nvPr/>
        </p:nvSpPr>
        <p:spPr>
          <a:xfrm>
            <a:off x="8771061" y="193876"/>
            <a:ext cx="320922" cy="369332"/>
          </a:xfrm>
          <a:prstGeom prst="rect">
            <a:avLst/>
          </a:prstGeom>
          <a:noFill/>
        </p:spPr>
        <p:txBody>
          <a:bodyPr wrap="none" rtlCol="0">
            <a:spAutoFit/>
          </a:bodyPr>
          <a:lstStyle/>
          <a:p>
            <a:r>
              <a:rPr lang="en-US" b="1" dirty="0" smtClean="0"/>
              <a:t>V</a:t>
            </a:r>
            <a:endParaRPr lang="en-US" b="1" dirty="0"/>
          </a:p>
        </p:txBody>
      </p:sp>
      <p:pic>
        <p:nvPicPr>
          <p:cNvPr id="7" name="Picture Placeholder 1" descr="OSC_Microbio_02_02_VanLeeuwen.jpg"/>
          <p:cNvPicPr>
            <a:picLocks noChangeAspect="1"/>
          </p:cNvPicPr>
          <p:nvPr/>
        </p:nvPicPr>
        <p:blipFill rotWithShape="1">
          <a:blip r:embed="rId3" cstate="email">
            <a:extLst>
              <a:ext uri="{28A0092B-C50C-407E-A947-70E740481C1C}">
                <a14:useLocalDpi xmlns:a14="http://schemas.microsoft.com/office/drawing/2010/main" val="0"/>
              </a:ext>
            </a:extLst>
          </a:blip>
          <a:srcRect l="41833" t="-1787" r="29494" b="12011"/>
          <a:stretch/>
        </p:blipFill>
        <p:spPr>
          <a:xfrm>
            <a:off x="1518248" y="3344174"/>
            <a:ext cx="2311880" cy="2467154"/>
          </a:xfrm>
          <a:prstGeom prst="rect">
            <a:avLst/>
          </a:prstGeom>
        </p:spPr>
      </p:pic>
      <p:pic>
        <p:nvPicPr>
          <p:cNvPr id="8" name="Picture Placeholder 1" descr="OSC_Microbio_02_03_Brightfiel.jpg"/>
          <p:cNvPicPr>
            <a:picLocks noChangeAspect="1"/>
          </p:cNvPicPr>
          <p:nvPr/>
        </p:nvPicPr>
        <p:blipFill>
          <a:blip r:embed="rId4" cstate="print">
            <a:extLst>
              <a:ext uri="{28A0092B-C50C-407E-A947-70E740481C1C}">
                <a14:useLocalDpi xmlns:a14="http://schemas.microsoft.com/office/drawing/2010/main" val="0"/>
              </a:ext>
            </a:extLst>
          </a:blip>
          <a:srcRect l="-48080" r="-48080"/>
          <a:stretch>
            <a:fillRect/>
          </a:stretch>
        </p:blipFill>
        <p:spPr>
          <a:xfrm>
            <a:off x="3366611" y="3344174"/>
            <a:ext cx="5404450" cy="2346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p:txBody>
          <a:bodyPr/>
          <a:lstStyle/>
          <a:p>
            <a:pPr eaLnBrk="1" hangingPunct="1"/>
            <a:r>
              <a:rPr lang="en-US" smtClean="0"/>
              <a:t>Light Microscopy</a:t>
            </a:r>
          </a:p>
        </p:txBody>
      </p:sp>
      <p:sp>
        <p:nvSpPr>
          <p:cNvPr id="13315" name="Rectangle 7"/>
          <p:cNvSpPr>
            <a:spLocks noGrp="1" noChangeArrowheads="1"/>
          </p:cNvSpPr>
          <p:nvPr>
            <p:ph idx="1"/>
          </p:nvPr>
        </p:nvSpPr>
        <p:spPr>
          <a:xfrm>
            <a:off x="304800" y="914400"/>
            <a:ext cx="3733800" cy="5791200"/>
          </a:xfrm>
        </p:spPr>
        <p:txBody>
          <a:bodyPr>
            <a:normAutofit fontScale="92500" lnSpcReduction="20000"/>
          </a:bodyPr>
          <a:lstStyle/>
          <a:p>
            <a:pPr eaLnBrk="1" hangingPunct="1"/>
            <a:r>
              <a:rPr lang="en-US" b="1" dirty="0" smtClean="0"/>
              <a:t>Light microscopy</a:t>
            </a:r>
          </a:p>
          <a:p>
            <a:pPr lvl="1" eaLnBrk="1" hangingPunct="1"/>
            <a:r>
              <a:rPr lang="en-US" dirty="0" smtClean="0"/>
              <a:t>any microscope that uses visible light</a:t>
            </a:r>
          </a:p>
          <a:p>
            <a:pPr eaLnBrk="1" hangingPunct="1"/>
            <a:r>
              <a:rPr lang="en-US" dirty="0" smtClean="0"/>
              <a:t>Compound light microscope:</a:t>
            </a:r>
          </a:p>
          <a:p>
            <a:pPr lvl="1" eaLnBrk="1" hangingPunct="1"/>
            <a:r>
              <a:rPr lang="en-US" dirty="0" smtClean="0"/>
              <a:t>series of lenses</a:t>
            </a:r>
          </a:p>
          <a:p>
            <a:pPr lvl="1" eaLnBrk="1" hangingPunct="1"/>
            <a:r>
              <a:rPr lang="en-US" dirty="0" smtClean="0"/>
              <a:t>light from illuminator, directed by condenser</a:t>
            </a:r>
          </a:p>
          <a:p>
            <a:pPr lvl="1" eaLnBrk="1" hangingPunct="1"/>
            <a:r>
              <a:rPr lang="en-US" dirty="0" smtClean="0"/>
              <a:t>magnification by objective &amp; ocular lenses</a:t>
            </a:r>
          </a:p>
          <a:p>
            <a:pPr lvl="2" eaLnBrk="1" hangingPunct="1"/>
            <a:r>
              <a:rPr lang="en-US" b="1" dirty="0" smtClean="0"/>
              <a:t>total magnification</a:t>
            </a:r>
            <a:r>
              <a:rPr lang="en-US" dirty="0" smtClean="0"/>
              <a:t> =</a:t>
            </a:r>
            <a:br>
              <a:rPr lang="en-US" dirty="0" smtClean="0"/>
            </a:br>
            <a:r>
              <a:rPr lang="en-US" dirty="0" smtClean="0"/>
              <a:t>objective </a:t>
            </a:r>
            <a:r>
              <a:rPr lang="en-US" dirty="0" smtClean="0">
                <a:sym typeface="Symbol" pitchFamily="18" charset="2"/>
              </a:rPr>
              <a:t></a:t>
            </a:r>
            <a:r>
              <a:rPr lang="en-US" dirty="0" smtClean="0"/>
              <a:t> ocular lens</a:t>
            </a:r>
          </a:p>
        </p:txBody>
      </p:sp>
      <p:pic>
        <p:nvPicPr>
          <p:cNvPr id="6" name="Picture Placeholder 1" descr="OSC_Microbio_02_03_Phasecontr.jpg"/>
          <p:cNvPicPr>
            <a:picLocks noChangeAspect="1"/>
          </p:cNvPicPr>
          <p:nvPr/>
        </p:nvPicPr>
        <p:blipFill>
          <a:blip r:embed="rId3" cstate="email">
            <a:extLst>
              <a:ext uri="{28A0092B-C50C-407E-A947-70E740481C1C}">
                <a14:useLocalDpi xmlns:a14="http://schemas.microsoft.com/office/drawing/2010/main" val="0"/>
              </a:ext>
            </a:extLst>
          </a:blip>
          <a:srcRect l="-55362" r="-55362"/>
          <a:stretch>
            <a:fillRect/>
          </a:stretch>
        </p:blipFill>
        <p:spPr>
          <a:xfrm>
            <a:off x="2209800" y="1524000"/>
            <a:ext cx="8776879"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http://www.tissue-cell-culture.com/images/products/related/microscopes/1200cm_mscope.gif"/>
          <p:cNvPicPr>
            <a:picLocks noChangeAspect="1" noChangeArrowheads="1"/>
          </p:cNvPicPr>
          <p:nvPr/>
        </p:nvPicPr>
        <p:blipFill>
          <a:blip r:embed="rId3" cstate="print"/>
          <a:srcRect l="8249" t="6355" r="12877" b="6689"/>
          <a:stretch>
            <a:fillRect/>
          </a:stretch>
        </p:blipFill>
        <p:spPr bwMode="auto">
          <a:xfrm>
            <a:off x="1085850" y="990600"/>
            <a:ext cx="3790950" cy="5029200"/>
          </a:xfrm>
          <a:prstGeom prst="rect">
            <a:avLst/>
          </a:prstGeom>
          <a:noFill/>
          <a:ln w="9525">
            <a:noFill/>
            <a:miter lim="800000"/>
            <a:headEnd/>
            <a:tailEnd/>
          </a:ln>
        </p:spPr>
      </p:pic>
      <p:sp>
        <p:nvSpPr>
          <p:cNvPr id="7171" name="Title 1"/>
          <p:cNvSpPr>
            <a:spLocks noGrp="1"/>
          </p:cNvSpPr>
          <p:nvPr>
            <p:ph type="title"/>
          </p:nvPr>
        </p:nvSpPr>
        <p:spPr>
          <a:xfrm>
            <a:off x="533400" y="-381000"/>
            <a:ext cx="8229600" cy="1143000"/>
          </a:xfrm>
        </p:spPr>
        <p:txBody>
          <a:bodyPr/>
          <a:lstStyle/>
          <a:p>
            <a:r>
              <a:rPr lang="en-US" dirty="0" smtClean="0"/>
              <a:t>Light Microscope</a:t>
            </a:r>
          </a:p>
        </p:txBody>
      </p:sp>
      <p:pic>
        <p:nvPicPr>
          <p:cNvPr id="4" name="Picture 6" descr="figure_03_01b_labeled"/>
          <p:cNvPicPr>
            <a:picLocks noGrp="1" noChangeAspect="1" noChangeArrowheads="1"/>
          </p:cNvPicPr>
          <p:nvPr>
            <p:ph idx="1"/>
          </p:nvPr>
        </p:nvPicPr>
        <p:blipFill>
          <a:blip r:embed="rId4" cstate="print"/>
          <a:srcRect t="29140" r="66457" b="2448"/>
          <a:stretch>
            <a:fillRect/>
          </a:stretch>
        </p:blipFill>
        <p:spPr>
          <a:xfrm>
            <a:off x="228600" y="1905000"/>
            <a:ext cx="1524000" cy="4114800"/>
          </a:xfrm>
          <a:noFill/>
        </p:spPr>
      </p:pic>
      <p:pic>
        <p:nvPicPr>
          <p:cNvPr id="6" name="Picture 6" descr="figure_03_01b_labeled"/>
          <p:cNvPicPr>
            <a:picLocks noChangeAspect="1" noChangeArrowheads="1"/>
          </p:cNvPicPr>
          <p:nvPr/>
        </p:nvPicPr>
        <p:blipFill>
          <a:blip r:embed="rId4" cstate="print"/>
          <a:srcRect b="2448"/>
          <a:stretch>
            <a:fillRect/>
          </a:stretch>
        </p:blipFill>
        <p:spPr bwMode="auto">
          <a:xfrm>
            <a:off x="5191125" y="1143000"/>
            <a:ext cx="3952875" cy="5105400"/>
          </a:xfrm>
          <a:prstGeom prst="rect">
            <a:avLst/>
          </a:prstGeom>
          <a:noFill/>
          <a:ln w="9525">
            <a:noFill/>
            <a:miter lim="800000"/>
            <a:headEnd/>
            <a:tailEnd/>
          </a:ln>
        </p:spPr>
      </p:pic>
      <p:sp>
        <p:nvSpPr>
          <p:cNvPr id="7" name="Rectangle 6"/>
          <p:cNvSpPr/>
          <p:nvPr/>
        </p:nvSpPr>
        <p:spPr>
          <a:xfrm>
            <a:off x="0" y="5638800"/>
            <a:ext cx="1905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88950" y="-381000"/>
            <a:ext cx="8229600" cy="1143000"/>
          </a:xfrm>
        </p:spPr>
        <p:txBody>
          <a:bodyPr/>
          <a:lstStyle/>
          <a:p>
            <a:pPr eaLnBrk="1" hangingPunct="1"/>
            <a:r>
              <a:rPr lang="en-US" dirty="0" smtClean="0"/>
              <a:t>Compound Light Microscopy</a:t>
            </a:r>
          </a:p>
        </p:txBody>
      </p:sp>
      <p:sp>
        <p:nvSpPr>
          <p:cNvPr id="16387" name="Rectangle 5"/>
          <p:cNvSpPr>
            <a:spLocks noGrp="1" noChangeArrowheads="1"/>
          </p:cNvSpPr>
          <p:nvPr>
            <p:ph idx="1"/>
          </p:nvPr>
        </p:nvSpPr>
        <p:spPr>
          <a:xfrm>
            <a:off x="227013" y="838200"/>
            <a:ext cx="8231187" cy="1981200"/>
          </a:xfrm>
        </p:spPr>
        <p:txBody>
          <a:bodyPr/>
          <a:lstStyle/>
          <a:p>
            <a:pPr eaLnBrk="1" hangingPunct="1"/>
            <a:r>
              <a:rPr lang="en-US" b="1" dirty="0" smtClean="0"/>
              <a:t>Resolution</a:t>
            </a:r>
            <a:r>
              <a:rPr lang="en-US" dirty="0" smtClean="0"/>
              <a:t> (</a:t>
            </a:r>
            <a:r>
              <a:rPr lang="en-US" b="1" dirty="0" smtClean="0"/>
              <a:t>resolving power</a:t>
            </a:r>
            <a:r>
              <a:rPr lang="en-US" dirty="0" smtClean="0"/>
              <a:t>) –  ability of lenses to distinguish 2 points</a:t>
            </a:r>
          </a:p>
          <a:p>
            <a:pPr lvl="1" eaLnBrk="1" hangingPunct="1"/>
            <a:r>
              <a:rPr lang="en-US" dirty="0" smtClean="0"/>
              <a:t>resolving power of 0.4 nm: can distinguish between 2 points ≥ 0.4 nm apart</a:t>
            </a:r>
          </a:p>
        </p:txBody>
      </p:sp>
      <p:grpSp>
        <p:nvGrpSpPr>
          <p:cNvPr id="2" name="Group 9"/>
          <p:cNvGrpSpPr>
            <a:grpSpLocks noChangeAspect="1"/>
          </p:cNvGrpSpPr>
          <p:nvPr/>
        </p:nvGrpSpPr>
        <p:grpSpPr bwMode="auto">
          <a:xfrm>
            <a:off x="63500" y="2819400"/>
            <a:ext cx="9080500" cy="4038600"/>
            <a:chOff x="63500" y="2819400"/>
            <a:chExt cx="9080500" cy="4038600"/>
          </a:xfrm>
        </p:grpSpPr>
        <p:pic>
          <p:nvPicPr>
            <p:cNvPr id="8197" name="Picture 5" descr="http://www.biologie.uni-hamburg.de/b-online/library/micro229/terry/images/micro/resolvpower.gif"/>
            <p:cNvPicPr>
              <a:picLocks noChangeAspect="1" noChangeArrowheads="1"/>
            </p:cNvPicPr>
            <p:nvPr/>
          </p:nvPicPr>
          <p:blipFill>
            <a:blip r:embed="rId3" cstate="print"/>
            <a:srcRect/>
            <a:stretch>
              <a:fillRect/>
            </a:stretch>
          </p:blipFill>
          <p:spPr bwMode="auto">
            <a:xfrm>
              <a:off x="63500" y="2819400"/>
              <a:ext cx="9080500" cy="4038600"/>
            </a:xfrm>
            <a:prstGeom prst="rect">
              <a:avLst/>
            </a:prstGeom>
            <a:noFill/>
            <a:ln w="9525">
              <a:noFill/>
              <a:miter lim="800000"/>
              <a:headEnd/>
              <a:tailEnd/>
            </a:ln>
          </p:spPr>
        </p:pic>
        <p:cxnSp>
          <p:nvCxnSpPr>
            <p:cNvPr id="6" name="Straight Arrow Connector 5"/>
            <p:cNvCxnSpPr/>
            <p:nvPr/>
          </p:nvCxnSpPr>
          <p:spPr>
            <a:xfrm>
              <a:off x="1635125" y="4370388"/>
              <a:ext cx="1752600" cy="1587"/>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88125" y="4343400"/>
              <a:ext cx="1752600" cy="1588"/>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3886200"/>
              <a:ext cx="838200" cy="461963"/>
            </a:xfrm>
            <a:prstGeom prst="rect">
              <a:avLst/>
            </a:prstGeom>
            <a:noFill/>
          </p:spPr>
          <p:txBody>
            <a:bodyPr>
              <a:spAutoFit/>
            </a:bodyPr>
            <a:lstStyle/>
            <a:p>
              <a:pPr fontAlgn="base">
                <a:spcBef>
                  <a:spcPct val="0"/>
                </a:spcBef>
                <a:spcAft>
                  <a:spcPct val="0"/>
                </a:spcAft>
                <a:defRPr/>
              </a:pPr>
              <a:r>
                <a:rPr lang="en-US" sz="2400" dirty="0">
                  <a:solidFill>
                    <a:prstClr val="black"/>
                  </a:solidFill>
                  <a:ea typeface="ＭＳ Ｐゴシック" pitchFamily="48" charset="-128"/>
                </a:rPr>
                <a:t>4 nm</a:t>
              </a:r>
            </a:p>
          </p:txBody>
        </p:sp>
        <p:sp>
          <p:nvSpPr>
            <p:cNvPr id="9" name="TextBox 8"/>
            <p:cNvSpPr txBox="1"/>
            <p:nvPr/>
          </p:nvSpPr>
          <p:spPr>
            <a:xfrm>
              <a:off x="7086600" y="3886200"/>
              <a:ext cx="838200" cy="461963"/>
            </a:xfrm>
            <a:prstGeom prst="rect">
              <a:avLst/>
            </a:prstGeom>
            <a:noFill/>
          </p:spPr>
          <p:txBody>
            <a:bodyPr>
              <a:spAutoFit/>
            </a:bodyPr>
            <a:lstStyle/>
            <a:p>
              <a:pPr fontAlgn="base">
                <a:spcBef>
                  <a:spcPct val="0"/>
                </a:spcBef>
                <a:spcAft>
                  <a:spcPct val="0"/>
                </a:spcAft>
                <a:defRPr/>
              </a:pPr>
              <a:r>
                <a:rPr lang="en-US" sz="2400" dirty="0">
                  <a:solidFill>
                    <a:prstClr val="black"/>
                  </a:solidFill>
                  <a:ea typeface="ＭＳ Ｐゴシック" pitchFamily="48" charset="-128"/>
                </a:rPr>
                <a:t>4 nm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11162" y="-304800"/>
            <a:ext cx="8229600" cy="1143000"/>
          </a:xfrm>
        </p:spPr>
        <p:txBody>
          <a:bodyPr/>
          <a:lstStyle/>
          <a:p>
            <a:pPr eaLnBrk="1" hangingPunct="1"/>
            <a:r>
              <a:rPr lang="en-US" dirty="0" smtClean="0"/>
              <a:t>Compound Light Microscopy</a:t>
            </a:r>
          </a:p>
        </p:txBody>
      </p:sp>
      <p:sp>
        <p:nvSpPr>
          <p:cNvPr id="16387" name="Rectangle 5"/>
          <p:cNvSpPr>
            <a:spLocks noGrp="1" noChangeArrowheads="1"/>
          </p:cNvSpPr>
          <p:nvPr>
            <p:ph idx="1"/>
          </p:nvPr>
        </p:nvSpPr>
        <p:spPr>
          <a:xfrm>
            <a:off x="228600" y="1371600"/>
            <a:ext cx="8683625" cy="3352800"/>
          </a:xfrm>
        </p:spPr>
        <p:txBody>
          <a:bodyPr/>
          <a:lstStyle/>
          <a:p>
            <a:pPr eaLnBrk="1" hangingPunct="1"/>
            <a:r>
              <a:rPr lang="en-US" dirty="0" smtClean="0"/>
              <a:t>Shorter wavelengths provide greater resolution</a:t>
            </a:r>
          </a:p>
          <a:p>
            <a:pPr lvl="1" eaLnBrk="1" hangingPunct="1"/>
            <a:r>
              <a:rPr lang="en-US" dirty="0" smtClean="0"/>
              <a:t>white light</a:t>
            </a:r>
          </a:p>
          <a:p>
            <a:pPr lvl="2" eaLnBrk="1" hangingPunct="1"/>
            <a:r>
              <a:rPr lang="en-US" dirty="0" smtClean="0"/>
              <a:t>resolving power ~0.2 </a:t>
            </a:r>
            <a:r>
              <a:rPr lang="el-GR" dirty="0" smtClean="0"/>
              <a:t>μ</a:t>
            </a:r>
            <a:r>
              <a:rPr lang="en-US" dirty="0" smtClean="0"/>
              <a:t>m</a:t>
            </a:r>
          </a:p>
          <a:p>
            <a:pPr lvl="2" eaLnBrk="1" hangingPunct="1"/>
            <a:r>
              <a:rPr lang="en-US" dirty="0" smtClean="0"/>
              <a:t>best compound light microscope: 2000X</a:t>
            </a:r>
          </a:p>
          <a:p>
            <a:pPr lvl="1" eaLnBrk="1" hangingPunct="1"/>
            <a:r>
              <a:rPr lang="en-US" dirty="0" smtClean="0"/>
              <a:t>electrons</a:t>
            </a:r>
          </a:p>
          <a:p>
            <a:pPr lvl="2" eaLnBrk="1" hangingPunct="1"/>
            <a:r>
              <a:rPr lang="en-US" dirty="0" smtClean="0"/>
              <a:t>shorter wavelength, better resolving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Magnification</a:t>
            </a:r>
          </a:p>
        </p:txBody>
      </p:sp>
      <p:sp>
        <p:nvSpPr>
          <p:cNvPr id="10243" name="Content Placeholder 2"/>
          <p:cNvSpPr>
            <a:spLocks noGrp="1"/>
          </p:cNvSpPr>
          <p:nvPr>
            <p:ph idx="1"/>
          </p:nvPr>
        </p:nvSpPr>
        <p:spPr/>
        <p:txBody>
          <a:bodyPr>
            <a:normAutofit fontScale="92500" lnSpcReduction="10000"/>
          </a:bodyPr>
          <a:lstStyle/>
          <a:p>
            <a:r>
              <a:rPr lang="en-US" smtClean="0"/>
              <a:t>Total magnification = objective lens magnification   x ocular lens magnification</a:t>
            </a:r>
          </a:p>
          <a:p>
            <a:endParaRPr lang="en-US" smtClean="0"/>
          </a:p>
          <a:p>
            <a:r>
              <a:rPr lang="en-US" smtClean="0"/>
              <a:t>Microscopes have 3 objective lenses:  10x (low power), 40x (high power) and 100x (oil immersion)</a:t>
            </a:r>
          </a:p>
          <a:p>
            <a:r>
              <a:rPr lang="en-US" smtClean="0"/>
              <a:t>Ocular lens magnification = 10x</a:t>
            </a:r>
          </a:p>
          <a:p>
            <a:endParaRPr lang="en-US" smtClean="0"/>
          </a:p>
          <a:p>
            <a:r>
              <a:rPr lang="en-US" smtClean="0"/>
              <a:t>So if you were using the 40x objective the total magnification will be (40x10)= 400x</a:t>
            </a:r>
          </a:p>
          <a:p>
            <a:endParaRPr lang="en-US"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title"/>
          </p:nvPr>
        </p:nvSpPr>
        <p:spPr>
          <a:xfrm>
            <a:off x="533400" y="-345057"/>
            <a:ext cx="8229600" cy="1143000"/>
          </a:xfrm>
        </p:spPr>
        <p:txBody>
          <a:bodyPr/>
          <a:lstStyle/>
          <a:p>
            <a:pPr eaLnBrk="1" hangingPunct="1"/>
            <a:r>
              <a:rPr lang="en-US" smtClean="0"/>
              <a:t>Compound Light Microscopy</a:t>
            </a:r>
          </a:p>
        </p:txBody>
      </p:sp>
      <p:sp>
        <p:nvSpPr>
          <p:cNvPr id="17411" name="Rectangle 9"/>
          <p:cNvSpPr>
            <a:spLocks noGrp="1" noChangeArrowheads="1"/>
          </p:cNvSpPr>
          <p:nvPr>
            <p:ph idx="1"/>
          </p:nvPr>
        </p:nvSpPr>
        <p:spPr>
          <a:xfrm>
            <a:off x="227013" y="838200"/>
            <a:ext cx="4649787" cy="5867400"/>
          </a:xfrm>
        </p:spPr>
        <p:txBody>
          <a:bodyPr>
            <a:normAutofit/>
          </a:bodyPr>
          <a:lstStyle/>
          <a:p>
            <a:pPr eaLnBrk="1" hangingPunct="1"/>
            <a:r>
              <a:rPr lang="en-US" b="1" dirty="0" smtClean="0"/>
              <a:t>Refractive index</a:t>
            </a:r>
            <a:r>
              <a:rPr lang="en-US" dirty="0" smtClean="0"/>
              <a:t> – measure of light-bending ability of a medium</a:t>
            </a:r>
          </a:p>
          <a:p>
            <a:pPr lvl="1" eaLnBrk="1" hangingPunct="1"/>
            <a:r>
              <a:rPr lang="en-US" dirty="0" smtClean="0"/>
              <a:t>light rays change direction at boundaries between materials</a:t>
            </a:r>
          </a:p>
          <a:p>
            <a:pPr lvl="1" eaLnBrk="1" hangingPunct="1"/>
            <a:r>
              <a:rPr lang="en-US" dirty="0" smtClean="0"/>
              <a:t>Staining cells takes advantage of this principle</a:t>
            </a:r>
          </a:p>
        </p:txBody>
      </p:sp>
      <p:pic>
        <p:nvPicPr>
          <p:cNvPr id="5" name="Picture Placeholder 1" descr="OSC_Microbio_02_01_Focal.jpg"/>
          <p:cNvPicPr>
            <a:picLocks noChangeAspect="1"/>
          </p:cNvPicPr>
          <p:nvPr/>
        </p:nvPicPr>
        <p:blipFill>
          <a:blip r:embed="rId3" cstate="email">
            <a:extLst>
              <a:ext uri="{28A0092B-C50C-407E-A947-70E740481C1C}">
                <a14:useLocalDpi xmlns:a14="http://schemas.microsoft.com/office/drawing/2010/main" val="0"/>
              </a:ext>
            </a:extLst>
          </a:blip>
          <a:srcRect t="-26587" b="-26587"/>
          <a:stretch>
            <a:fillRect/>
          </a:stretch>
        </p:blipFill>
        <p:spPr>
          <a:xfrm>
            <a:off x="3276600" y="4648200"/>
            <a:ext cx="5624513" cy="2441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orto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1136</TotalTime>
  <Words>1712</Words>
  <Application>Microsoft Office PowerPoint</Application>
  <PresentationFormat>On-screen Show (4:3)</PresentationFormat>
  <Paragraphs>212</Paragraphs>
  <Slides>29</Slides>
  <Notes>27</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Tortora</vt:lpstr>
      <vt:lpstr>Foundry</vt:lpstr>
      <vt:lpstr>Chapter 2</vt:lpstr>
      <vt:lpstr>Units of Measurement</vt:lpstr>
      <vt:lpstr>Microscopy: The Instruments</vt:lpstr>
      <vt:lpstr>Light Microscopy</vt:lpstr>
      <vt:lpstr>Light Microscope</vt:lpstr>
      <vt:lpstr>Compound Light Microscopy</vt:lpstr>
      <vt:lpstr>Compound Light Microscopy</vt:lpstr>
      <vt:lpstr>Magnification</vt:lpstr>
      <vt:lpstr>Compound Light Microscopy</vt:lpstr>
      <vt:lpstr>Compound Light Microscopy</vt:lpstr>
      <vt:lpstr>Fluorescence Microscopy</vt:lpstr>
      <vt:lpstr>Confocal Microscopy</vt:lpstr>
      <vt:lpstr>Electron Microscopy</vt:lpstr>
      <vt:lpstr>Preparing Smears for Staining</vt:lpstr>
      <vt:lpstr>Preparing Slides</vt:lpstr>
      <vt:lpstr>Stains</vt:lpstr>
      <vt:lpstr>Stains</vt:lpstr>
      <vt:lpstr>Stains</vt:lpstr>
      <vt:lpstr>Simple Stains</vt:lpstr>
      <vt:lpstr>Differential Stain: Gram Stain</vt:lpstr>
      <vt:lpstr>Differential Stain: Gram Stain</vt:lpstr>
      <vt:lpstr>Differential Stain: Gram Stain</vt:lpstr>
      <vt:lpstr>Gram Stain</vt:lpstr>
      <vt:lpstr>Differential Stain: Gram Stain</vt:lpstr>
      <vt:lpstr>Differential Stain: Acid-Fast Stain</vt:lpstr>
      <vt:lpstr>Special Stain: Negative Staining for Capsules</vt:lpstr>
      <vt:lpstr>Special Stain: Endospore Staining</vt:lpstr>
      <vt:lpstr>Simple Stains</vt:lpstr>
      <vt:lpstr>Differential Stains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dc:title>
  <dc:creator>Bonnie</dc:creator>
  <cp:lastModifiedBy>joseph</cp:lastModifiedBy>
  <cp:revision>72</cp:revision>
  <cp:lastPrinted>2013-09-05T18:34:45Z</cp:lastPrinted>
  <dcterms:created xsi:type="dcterms:W3CDTF">2012-12-23T20:57:28Z</dcterms:created>
  <dcterms:modified xsi:type="dcterms:W3CDTF">2017-09-09T20:42:49Z</dcterms:modified>
</cp:coreProperties>
</file>