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30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F0D68-2440-4F8D-B614-807DF5B20D6F}" type="datetimeFigureOut">
              <a:rPr lang="en-US" smtClean="0"/>
              <a:t>9/10/2017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9C5FB-D330-4EF5-957F-EB77FD87E500}" type="slidenum">
              <a:rPr lang="en-US" smtClean="0"/>
              <a:t>‹#›</a:t>
            </a:fld>
            <a:endParaRPr lang="en-US"/>
          </a:p>
        </p:txBody>
      </p:sp>
    </p:spTree>
    <p:extLst>
      <p:ext uri="{BB962C8B-B14F-4D97-AF65-F5344CB8AC3E}">
        <p14:creationId xmlns:p14="http://schemas.microsoft.com/office/powerpoint/2010/main" val="261275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6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72ADEEB-F8D3-4DDA-88EC-FBC7BA39A19E}" type="slidenum">
              <a:rPr lang="en-US" altLang="en-US" b="0">
                <a:solidFill>
                  <a:srgbClr val="000000"/>
                </a:solidFill>
              </a:rPr>
              <a:pPr algn="r" eaLnBrk="1" hangingPunct="1">
                <a:spcBef>
                  <a:spcPct val="0"/>
                </a:spcBef>
              </a:pPr>
              <a:t>1</a:t>
            </a:fld>
            <a:endParaRPr lang="en-US" altLang="en-US" b="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understand the</a:t>
            </a:r>
            <a:r>
              <a:rPr lang="en-US" baseline="0" dirty="0" smtClean="0"/>
              <a:t> purpose of vectors.</a:t>
            </a:r>
            <a:endParaRPr lang="en-US" dirty="0"/>
          </a:p>
        </p:txBody>
      </p:sp>
      <p:sp>
        <p:nvSpPr>
          <p:cNvPr id="4" name="Slide Number Placeholder 3"/>
          <p:cNvSpPr>
            <a:spLocks noGrp="1"/>
          </p:cNvSpPr>
          <p:nvPr>
            <p:ph type="sldNum" sz="quarter" idx="10"/>
          </p:nvPr>
        </p:nvSpPr>
        <p:spPr/>
        <p:txBody>
          <a:bodyPr/>
          <a:lstStyle/>
          <a:p>
            <a:fld id="{08E9C5FB-D330-4EF5-957F-EB77FD87E500}" type="slidenum">
              <a:rPr lang="en-US" smtClean="0"/>
              <a:t>9</a:t>
            </a:fld>
            <a:endParaRPr lang="en-US"/>
          </a:p>
        </p:txBody>
      </p:sp>
    </p:spTree>
    <p:extLst>
      <p:ext uri="{BB962C8B-B14F-4D97-AF65-F5344CB8AC3E}">
        <p14:creationId xmlns:p14="http://schemas.microsoft.com/office/powerpoint/2010/main" val="316491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that the different temperatures</a:t>
            </a:r>
            <a:r>
              <a:rPr lang="en-US" baseline="0" dirty="0" smtClean="0"/>
              <a:t> allow for different enzymes to perform different functions.</a:t>
            </a:r>
            <a:endParaRPr lang="en-US" dirty="0"/>
          </a:p>
        </p:txBody>
      </p:sp>
      <p:sp>
        <p:nvSpPr>
          <p:cNvPr id="4" name="Slide Number Placeholder 3"/>
          <p:cNvSpPr>
            <a:spLocks noGrp="1"/>
          </p:cNvSpPr>
          <p:nvPr>
            <p:ph type="sldNum" sz="quarter" idx="10"/>
          </p:nvPr>
        </p:nvSpPr>
        <p:spPr/>
        <p:txBody>
          <a:bodyPr/>
          <a:lstStyle/>
          <a:p>
            <a:fld id="{08E9C5FB-D330-4EF5-957F-EB77FD87E500}" type="slidenum">
              <a:rPr lang="en-US" smtClean="0"/>
              <a:t>13</a:t>
            </a:fld>
            <a:endParaRPr lang="en-US"/>
          </a:p>
        </p:txBody>
      </p:sp>
    </p:spTree>
    <p:extLst>
      <p:ext uri="{BB962C8B-B14F-4D97-AF65-F5344CB8AC3E}">
        <p14:creationId xmlns:p14="http://schemas.microsoft.com/office/powerpoint/2010/main" val="223689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be familiar with the process of agarose gel electrophoresis as we will perform this in lab.</a:t>
            </a:r>
            <a:endParaRPr lang="en-US" dirty="0"/>
          </a:p>
        </p:txBody>
      </p:sp>
      <p:sp>
        <p:nvSpPr>
          <p:cNvPr id="4" name="Slide Number Placeholder 3"/>
          <p:cNvSpPr>
            <a:spLocks noGrp="1"/>
          </p:cNvSpPr>
          <p:nvPr>
            <p:ph type="sldNum" sz="quarter" idx="10"/>
          </p:nvPr>
        </p:nvSpPr>
        <p:spPr/>
        <p:txBody>
          <a:bodyPr/>
          <a:lstStyle/>
          <a:p>
            <a:fld id="{08E9C5FB-D330-4EF5-957F-EB77FD87E500}" type="slidenum">
              <a:rPr lang="en-US" smtClean="0"/>
              <a:t>23</a:t>
            </a:fld>
            <a:endParaRPr lang="en-US"/>
          </a:p>
        </p:txBody>
      </p:sp>
    </p:spTree>
    <p:extLst>
      <p:ext uri="{BB962C8B-B14F-4D97-AF65-F5344CB8AC3E}">
        <p14:creationId xmlns:p14="http://schemas.microsoft.com/office/powerpoint/2010/main" val="427935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27B7E-D2DA-400A-8719-5EC89A8F6451}"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308685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27B7E-D2DA-400A-8719-5EC89A8F6451}"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210094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27B7E-D2DA-400A-8719-5EC89A8F6451}"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363082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3D767B39-44D3-4687-B7A5-2C1EB74B155D}"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BD73F32D-086E-4C91-AF7A-24D0B449C118}" type="slidenum">
              <a:rPr lang="en-US"/>
              <a:pPr>
                <a:defRPr/>
              </a:pPr>
              <a:t>‹#›</a:t>
            </a:fld>
            <a:endParaRPr lang="en-US"/>
          </a:p>
        </p:txBody>
      </p:sp>
    </p:spTree>
    <p:extLst>
      <p:ext uri="{BB962C8B-B14F-4D97-AF65-F5344CB8AC3E}">
        <p14:creationId xmlns:p14="http://schemas.microsoft.com/office/powerpoint/2010/main" val="2538080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43420704-7EF2-4F96-9DB1-ECA22DB025AD}"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686490EB-E0BB-4D3A-9051-F7984564D42F}" type="slidenum">
              <a:rPr lang="en-US"/>
              <a:pPr>
                <a:defRPr/>
              </a:pPr>
              <a:t>‹#›</a:t>
            </a:fld>
            <a:endParaRPr lang="en-US"/>
          </a:p>
        </p:txBody>
      </p:sp>
    </p:spTree>
    <p:extLst>
      <p:ext uri="{BB962C8B-B14F-4D97-AF65-F5344CB8AC3E}">
        <p14:creationId xmlns:p14="http://schemas.microsoft.com/office/powerpoint/2010/main" val="380490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266BCC57-CA27-4237-8A42-1BEBBB23D658}"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E2927A55-314E-400F-967B-C80AD9CD5AC5}" type="slidenum">
              <a:rPr lang="en-US"/>
              <a:pPr>
                <a:defRPr/>
              </a:pPr>
              <a:t>‹#›</a:t>
            </a:fld>
            <a:endParaRPr lang="en-US"/>
          </a:p>
        </p:txBody>
      </p:sp>
    </p:spTree>
    <p:extLst>
      <p:ext uri="{BB962C8B-B14F-4D97-AF65-F5344CB8AC3E}">
        <p14:creationId xmlns:p14="http://schemas.microsoft.com/office/powerpoint/2010/main" val="427223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0374064E-58B9-441C-945D-9455895A1729}"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C824EA5D-CE0B-4B00-B5B8-E0D5018F40ED}" type="slidenum">
              <a:rPr lang="en-US"/>
              <a:pPr>
                <a:defRPr/>
              </a:pPr>
              <a:t>‹#›</a:t>
            </a:fld>
            <a:endParaRPr lang="en-US"/>
          </a:p>
        </p:txBody>
      </p:sp>
    </p:spTree>
    <p:extLst>
      <p:ext uri="{BB962C8B-B14F-4D97-AF65-F5344CB8AC3E}">
        <p14:creationId xmlns:p14="http://schemas.microsoft.com/office/powerpoint/2010/main" val="1375881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449AB44D-E09C-4B45-BD79-60A1A9D31F7B}"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8D694F3F-BAE9-4AFA-8E32-B00083121A03}" type="slidenum">
              <a:rPr lang="en-US"/>
              <a:pPr>
                <a:defRPr/>
              </a:pPr>
              <a:t>‹#›</a:t>
            </a:fld>
            <a:endParaRPr lang="en-US"/>
          </a:p>
        </p:txBody>
      </p:sp>
    </p:spTree>
    <p:extLst>
      <p:ext uri="{BB962C8B-B14F-4D97-AF65-F5344CB8AC3E}">
        <p14:creationId xmlns:p14="http://schemas.microsoft.com/office/powerpoint/2010/main" val="3351861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789B7B22-C647-4032-A577-48B6CCE8EF6F}"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04B15C3F-E544-4318-AA49-9DF0E9E07B18}" type="slidenum">
              <a:rPr lang="en-US"/>
              <a:pPr>
                <a:defRPr/>
              </a:pPr>
              <a:t>‹#›</a:t>
            </a:fld>
            <a:endParaRPr lang="en-US"/>
          </a:p>
        </p:txBody>
      </p:sp>
    </p:spTree>
    <p:extLst>
      <p:ext uri="{BB962C8B-B14F-4D97-AF65-F5344CB8AC3E}">
        <p14:creationId xmlns:p14="http://schemas.microsoft.com/office/powerpoint/2010/main" val="2393420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2DDDACD9-3464-48C1-9B16-252ED0ABE2F5}"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B2760CAD-0E43-4A94-8AD0-E57B0889475F}" type="slidenum">
              <a:rPr lang="en-US"/>
              <a:pPr>
                <a:defRPr/>
              </a:pPr>
              <a:t>‹#›</a:t>
            </a:fld>
            <a:endParaRPr lang="en-US"/>
          </a:p>
        </p:txBody>
      </p:sp>
    </p:spTree>
    <p:extLst>
      <p:ext uri="{BB962C8B-B14F-4D97-AF65-F5344CB8AC3E}">
        <p14:creationId xmlns:p14="http://schemas.microsoft.com/office/powerpoint/2010/main" val="4073419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E56B3C1C-F652-4E50-AF83-B63F447F4F93}"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41A89867-90A2-4715-9D20-BECE300FBE99}" type="slidenum">
              <a:rPr lang="en-US"/>
              <a:pPr>
                <a:defRPr/>
              </a:pPr>
              <a:t>‹#›</a:t>
            </a:fld>
            <a:endParaRPr lang="en-US"/>
          </a:p>
        </p:txBody>
      </p:sp>
    </p:spTree>
    <p:extLst>
      <p:ext uri="{BB962C8B-B14F-4D97-AF65-F5344CB8AC3E}">
        <p14:creationId xmlns:p14="http://schemas.microsoft.com/office/powerpoint/2010/main" val="12800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27B7E-D2DA-400A-8719-5EC89A8F6451}"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375142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a:xfrm>
            <a:off x="457200" y="6172200"/>
            <a:ext cx="3429000" cy="304800"/>
          </a:xfrm>
          <a:prstGeom prst="rect">
            <a:avLst/>
          </a:prstGeom>
        </p:spPr>
        <p:txBody>
          <a:bodyPr/>
          <a:lstStyle>
            <a:lvl1pPr>
              <a:defRPr/>
            </a:lvl1pPr>
          </a:lstStyle>
          <a:p>
            <a:pPr>
              <a:defRPr/>
            </a:pPr>
            <a:fld id="{A63C6628-BA58-4DFD-88DA-0A07DD97E5D1}" type="datetime4">
              <a:rPr lang="en-US"/>
              <a:pPr>
                <a:defRPr/>
              </a:pPr>
              <a:t>September 10, 2017</a:t>
            </a:fld>
            <a:endParaRPr lang="en-US"/>
          </a:p>
        </p:txBody>
      </p:sp>
      <p:sp>
        <p:nvSpPr>
          <p:cNvPr id="6" name="Footer Placeholder 4"/>
          <p:cNvSpPr>
            <a:spLocks noGrp="1"/>
          </p:cNvSpPr>
          <p:nvPr>
            <p:ph type="ftr" sz="quarter" idx="16"/>
          </p:nvPr>
        </p:nvSpPr>
        <p:spPr>
          <a:xfrm>
            <a:off x="457200" y="6492875"/>
            <a:ext cx="3429000" cy="284163"/>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44466370-1764-4DCE-8B07-6F87BAE1F763}" type="slidenum">
              <a:rPr lang="en-US"/>
              <a:pPr>
                <a:defRPr/>
              </a:pPr>
              <a:t>‹#›</a:t>
            </a:fld>
            <a:endParaRPr lang="en-US"/>
          </a:p>
        </p:txBody>
      </p:sp>
    </p:spTree>
    <p:extLst>
      <p:ext uri="{BB962C8B-B14F-4D97-AF65-F5344CB8AC3E}">
        <p14:creationId xmlns:p14="http://schemas.microsoft.com/office/powerpoint/2010/main" val="362234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27B7E-D2DA-400A-8719-5EC89A8F6451}"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141331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27B7E-D2DA-400A-8719-5EC89A8F6451}"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368895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27B7E-D2DA-400A-8719-5EC89A8F6451}"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321369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27B7E-D2DA-400A-8719-5EC89A8F6451}"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206991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27B7E-D2DA-400A-8719-5EC89A8F6451}"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9140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27B7E-D2DA-400A-8719-5EC89A8F6451}"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276963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27B7E-D2DA-400A-8719-5EC89A8F6451}"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7324-1701-4093-8443-D092597D94A9}" type="slidenum">
              <a:rPr lang="en-US" smtClean="0"/>
              <a:t>‹#›</a:t>
            </a:fld>
            <a:endParaRPr lang="en-US"/>
          </a:p>
        </p:txBody>
      </p:sp>
    </p:spTree>
    <p:extLst>
      <p:ext uri="{BB962C8B-B14F-4D97-AF65-F5344CB8AC3E}">
        <p14:creationId xmlns:p14="http://schemas.microsoft.com/office/powerpoint/2010/main" val="81245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27B7E-D2DA-400A-8719-5EC89A8F6451}" type="datetimeFigureOut">
              <a:rPr lang="en-US" smtClean="0"/>
              <a:t>9/10/2017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7324-1701-4093-8443-D092597D94A9}" type="slidenum">
              <a:rPr lang="en-US" smtClean="0"/>
              <a:t>‹#›</a:t>
            </a:fld>
            <a:endParaRPr lang="en-US"/>
          </a:p>
        </p:txBody>
      </p:sp>
    </p:spTree>
    <p:extLst>
      <p:ext uri="{BB962C8B-B14F-4D97-AF65-F5344CB8AC3E}">
        <p14:creationId xmlns:p14="http://schemas.microsoft.com/office/powerpoint/2010/main" val="295596744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 id="2147483708" r:id="rId13"/>
    <p:sldLayoutId id="2147483709" r:id="rId14"/>
    <p:sldLayoutId id="2147483710" r:id="rId15"/>
    <p:sldLayoutId id="2147483712" r:id="rId16"/>
    <p:sldLayoutId id="2147483713" r:id="rId17"/>
    <p:sldLayoutId id="2147483714" r:id="rId18"/>
    <p:sldLayoutId id="2147483715" r:id="rId19"/>
    <p:sldLayoutId id="2147483716"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4.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2.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2.pn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2.pn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gray">
          <a:xfrm>
            <a:off x="5600700" y="0"/>
            <a:ext cx="3543300" cy="6553200"/>
          </a:xfrm>
          <a:prstGeom prst="rect">
            <a:avLst/>
          </a:prstGeom>
          <a:solidFill>
            <a:srgbClr val="8282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b="0">
              <a:solidFill>
                <a:srgbClr val="000000"/>
              </a:solidFill>
            </a:endParaRPr>
          </a:p>
        </p:txBody>
      </p:sp>
      <p:sp>
        <p:nvSpPr>
          <p:cNvPr id="16387" name="Rectangle 1026"/>
          <p:cNvSpPr>
            <a:spLocks noGrp="1" noChangeArrowheads="1"/>
          </p:cNvSpPr>
          <p:nvPr>
            <p:ph type="ctrTitle"/>
          </p:nvPr>
        </p:nvSpPr>
        <p:spPr>
          <a:xfrm>
            <a:off x="5776913" y="1187450"/>
            <a:ext cx="3198812" cy="660400"/>
          </a:xfrm>
        </p:spPr>
        <p:txBody>
          <a:bodyPr>
            <a:normAutofit fontScale="90000"/>
          </a:bodyPr>
          <a:lstStyle/>
          <a:p>
            <a:pPr algn="ctr" eaLnBrk="1" hangingPunct="1"/>
            <a:r>
              <a:rPr lang="en-US" altLang="en-US" sz="4000" smtClean="0">
                <a:solidFill>
                  <a:srgbClr val="DA472B"/>
                </a:solidFill>
              </a:rPr>
              <a:t>Chapter 12</a:t>
            </a:r>
          </a:p>
        </p:txBody>
      </p:sp>
      <p:sp>
        <p:nvSpPr>
          <p:cNvPr id="16388" name="Rectangle 1027"/>
          <p:cNvSpPr>
            <a:spLocks noGrp="1" noChangeArrowheads="1"/>
          </p:cNvSpPr>
          <p:nvPr>
            <p:ph type="subTitle" idx="1"/>
          </p:nvPr>
        </p:nvSpPr>
        <p:spPr>
          <a:xfrm>
            <a:off x="5776913" y="2284413"/>
            <a:ext cx="3198812" cy="2101850"/>
          </a:xfrm>
        </p:spPr>
        <p:txBody>
          <a:bodyPr/>
          <a:lstStyle/>
          <a:p>
            <a:pPr marL="0" indent="0" algn="ctr" eaLnBrk="1" hangingPunct="1">
              <a:buFont typeface="Wingdings" pitchFamily="2" charset="2"/>
              <a:buNone/>
            </a:pPr>
            <a:r>
              <a:rPr lang="en-US" altLang="en-US" b="1" smtClean="0">
                <a:solidFill>
                  <a:schemeClr val="bg1"/>
                </a:solidFill>
              </a:rPr>
              <a:t>Modern Application of Microbial Genetics</a:t>
            </a:r>
          </a:p>
        </p:txBody>
      </p:sp>
      <p:sp>
        <p:nvSpPr>
          <p:cNvPr id="16392" name="Rectangle 10"/>
          <p:cNvSpPr>
            <a:spLocks noChangeArrowheads="1"/>
          </p:cNvSpPr>
          <p:nvPr/>
        </p:nvSpPr>
        <p:spPr bwMode="gray">
          <a:xfrm>
            <a:off x="0" y="0"/>
            <a:ext cx="9144000" cy="152400"/>
          </a:xfrm>
          <a:prstGeom prst="rect">
            <a:avLst/>
          </a:prstGeom>
          <a:solidFill>
            <a:srgbClr val="3333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b="0">
              <a:solidFill>
                <a:srgbClr val="000000"/>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1302"/>
            <a:ext cx="4739425" cy="613492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4291560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r"/>
            <a:r>
              <a:rPr lang="en-US" altLang="en-US" sz="2400" smtClean="0">
                <a:solidFill>
                  <a:srgbClr val="6CB255"/>
                </a:solidFill>
                <a:ea typeface="ＭＳ Ｐゴシック" pitchFamily="34" charset="-128"/>
              </a:rPr>
              <a:t>Figure 12.12</a:t>
            </a:r>
          </a:p>
        </p:txBody>
      </p:sp>
      <p:pic>
        <p:nvPicPr>
          <p:cNvPr id="63491" name="Picture Placeholder 1" descr="OSC_Microbio_12_01_Ti.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9541" b="-9541"/>
          <a:stretch>
            <a:fillRect/>
          </a:stretch>
        </p:blipFill>
        <p:spPr>
          <a:xfrm>
            <a:off x="4489450" y="1108075"/>
            <a:ext cx="4030663" cy="5256213"/>
          </a:xfrm>
        </p:spPr>
      </p:pic>
      <p:sp>
        <p:nvSpPr>
          <p:cNvPr id="63492" name="Text Placeholder 13"/>
          <p:cNvSpPr>
            <a:spLocks noGrp="1"/>
          </p:cNvSpPr>
          <p:nvPr>
            <p:ph sz="half" idx="2"/>
          </p:nvPr>
        </p:nvSpPr>
        <p:spPr>
          <a:xfrm>
            <a:off x="457200" y="1108075"/>
            <a:ext cx="3913188" cy="5256213"/>
          </a:xfrm>
        </p:spPr>
        <p:txBody>
          <a:bodyPr/>
          <a:lstStyle/>
          <a:p>
            <a:r>
              <a:rPr lang="en-US" altLang="en-US" sz="1600" smtClean="0">
                <a:solidFill>
                  <a:srgbClr val="000000"/>
                </a:solidFill>
                <a:ea typeface="ＭＳ Ｐゴシック" pitchFamily="34" charset="-128"/>
              </a:rPr>
              <a:t>The T</a:t>
            </a:r>
            <a:r>
              <a:rPr lang="en-US" altLang="en-US" sz="1600" baseline="-25000" smtClean="0">
                <a:solidFill>
                  <a:srgbClr val="000000"/>
                </a:solidFill>
                <a:ea typeface="ＭＳ Ｐゴシック" pitchFamily="34" charset="-128"/>
              </a:rPr>
              <a:t>i</a:t>
            </a:r>
            <a:r>
              <a:rPr lang="en-US" altLang="en-US" sz="1600" smtClean="0">
                <a:solidFill>
                  <a:srgbClr val="000000"/>
                </a:solidFill>
                <a:ea typeface="ＭＳ Ｐゴシック" pitchFamily="34" charset="-128"/>
              </a:rPr>
              <a:t> plasmid of </a:t>
            </a:r>
            <a:r>
              <a:rPr lang="en-US" altLang="en-US" sz="1600" i="1" smtClean="0">
                <a:solidFill>
                  <a:srgbClr val="000000"/>
                </a:solidFill>
                <a:ea typeface="ＭＳ Ｐゴシック" pitchFamily="34" charset="-128"/>
              </a:rPr>
              <a:t>Agrobacterium tumefaciens</a:t>
            </a:r>
            <a:r>
              <a:rPr lang="en-US" altLang="en-US" sz="1600" smtClean="0">
                <a:solidFill>
                  <a:srgbClr val="000000"/>
                </a:solidFill>
                <a:ea typeface="ＭＳ Ｐゴシック" pitchFamily="34" charset="-128"/>
              </a:rPr>
              <a:t> is a useful shuttle vector for the uptake of genes of interest into plant cells. The gene of interest is cloned into the T</a:t>
            </a:r>
            <a:r>
              <a:rPr lang="en-US" altLang="en-US" sz="1600" baseline="-25000" smtClean="0">
                <a:solidFill>
                  <a:srgbClr val="000000"/>
                </a:solidFill>
                <a:ea typeface="ＭＳ Ｐゴシック" pitchFamily="34" charset="-128"/>
              </a:rPr>
              <a:t>i</a:t>
            </a:r>
            <a:r>
              <a:rPr lang="en-US" altLang="en-US" sz="1600" smtClean="0">
                <a:solidFill>
                  <a:srgbClr val="000000"/>
                </a:solidFill>
                <a:ea typeface="ＭＳ Ｐゴシック" pitchFamily="34" charset="-128"/>
              </a:rPr>
              <a:t> plasmid, which is then introduced into plant cells. The gene of interest then recombines into the plant cell’s genome, allowing for the production of transgenic plants.</a:t>
            </a:r>
          </a:p>
        </p:txBody>
      </p:sp>
      <p:pic>
        <p:nvPicPr>
          <p:cNvPr id="63493"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75"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675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title"/>
          </p:nvPr>
        </p:nvSpPr>
        <p:spPr/>
        <p:txBody>
          <a:bodyPr>
            <a:normAutofit/>
          </a:bodyPr>
          <a:lstStyle/>
          <a:p>
            <a:pPr eaLnBrk="1" hangingPunct="1"/>
            <a:r>
              <a:rPr lang="en-US" altLang="en-US" smtClean="0">
                <a:ea typeface="ＭＳ Ｐゴシック" pitchFamily="34" charset="-128"/>
              </a:rPr>
              <a:t>Polymerase Chain Reaction (PCR)</a:t>
            </a:r>
          </a:p>
        </p:txBody>
      </p:sp>
      <p:sp>
        <p:nvSpPr>
          <p:cNvPr id="26627" name="Rectangle 9"/>
          <p:cNvSpPr>
            <a:spLocks noGrp="1" noChangeArrowheads="1"/>
          </p:cNvSpPr>
          <p:nvPr>
            <p:ph idx="1"/>
          </p:nvPr>
        </p:nvSpPr>
        <p:spPr/>
        <p:txBody>
          <a:bodyPr/>
          <a:lstStyle/>
          <a:p>
            <a:pPr eaLnBrk="1" hangingPunct="1"/>
            <a:r>
              <a:rPr lang="en-US" altLang="en-US" smtClean="0">
                <a:ea typeface="ＭＳ Ｐゴシック" pitchFamily="34" charset="-128"/>
              </a:rPr>
              <a:t>To make multiple copies of a piece of DNA enzymatically</a:t>
            </a:r>
          </a:p>
          <a:p>
            <a:pPr eaLnBrk="1" hangingPunct="1"/>
            <a:r>
              <a:rPr lang="en-US" altLang="en-US" smtClean="0">
                <a:ea typeface="ＭＳ Ｐゴシック" pitchFamily="34" charset="-128"/>
              </a:rPr>
              <a:t>Used to:</a:t>
            </a:r>
          </a:p>
          <a:p>
            <a:pPr lvl="1" eaLnBrk="1" hangingPunct="1"/>
            <a:r>
              <a:rPr lang="en-US" altLang="en-US" smtClean="0">
                <a:ea typeface="ＭＳ Ｐゴシック" pitchFamily="34" charset="-128"/>
              </a:rPr>
              <a:t>Clone DNA for recombination</a:t>
            </a:r>
          </a:p>
          <a:p>
            <a:pPr lvl="1" eaLnBrk="1" hangingPunct="1"/>
            <a:r>
              <a:rPr lang="en-US" altLang="en-US" smtClean="0">
                <a:ea typeface="ＭＳ Ｐゴシック" pitchFamily="34" charset="-128"/>
              </a:rPr>
              <a:t>Amplify DNA to detectable levels</a:t>
            </a:r>
          </a:p>
          <a:p>
            <a:pPr lvl="1" eaLnBrk="1" hangingPunct="1"/>
            <a:r>
              <a:rPr lang="en-US" altLang="en-US" smtClean="0">
                <a:ea typeface="ＭＳ Ｐゴシック" pitchFamily="34" charset="-128"/>
              </a:rPr>
              <a:t>Sequence DNA</a:t>
            </a:r>
          </a:p>
          <a:p>
            <a:pPr lvl="1" eaLnBrk="1" hangingPunct="1"/>
            <a:r>
              <a:rPr lang="en-US" altLang="en-US" smtClean="0">
                <a:ea typeface="ＭＳ Ｐゴシック" pitchFamily="34" charset="-128"/>
              </a:rPr>
              <a:t>Diagnose genetic disease</a:t>
            </a:r>
          </a:p>
          <a:p>
            <a:pPr lvl="1" eaLnBrk="1" hangingPunct="1"/>
            <a:r>
              <a:rPr lang="en-US" altLang="en-US" smtClean="0">
                <a:ea typeface="ＭＳ Ｐゴシック" pitchFamily="34" charset="-128"/>
              </a:rPr>
              <a:t>Detect pathogens</a:t>
            </a:r>
          </a:p>
        </p:txBody>
      </p:sp>
      <p:pic>
        <p:nvPicPr>
          <p:cNvPr id="2" name="7677407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662738" y="30083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580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58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normAutofit fontScale="90000"/>
          </a:bodyPr>
          <a:lstStyle/>
          <a:p>
            <a:r>
              <a:rPr lang="en-US" altLang="en-US" smtClean="0">
                <a:ea typeface="ＭＳ Ｐゴシック" pitchFamily="34" charset="-128"/>
              </a:rPr>
              <a:t>PCR</a:t>
            </a:r>
          </a:p>
        </p:txBody>
      </p:sp>
      <p:pic>
        <p:nvPicPr>
          <p:cNvPr id="27651" name="Picture Placeholder 1" descr="OSC_Microbio_12_00_thermocycl.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95" r="4995"/>
          <a:stretch>
            <a:fillRect/>
          </a:stretch>
        </p:blipFill>
        <p:spPr/>
      </p:pic>
      <p:sp>
        <p:nvSpPr>
          <p:cNvPr id="7" name="Text Placeholder 6"/>
          <p:cNvSpPr>
            <a:spLocks noGrp="1"/>
          </p:cNvSpPr>
          <p:nvPr>
            <p:ph type="body" sz="quarter" idx="14"/>
          </p:nvPr>
        </p:nvSpPr>
        <p:spPr/>
        <p:txBody>
          <a:bodyPr>
            <a:noAutofit/>
          </a:bodyPr>
          <a:lstStyle/>
          <a:p>
            <a:pPr>
              <a:defRPr/>
            </a:pPr>
            <a:r>
              <a:rPr lang="en-US" sz="1370" dirty="0"/>
              <a:t>A thermal cycler (left) is used during a polymerase chain reaction (PCR). PCR amplifies the number </a:t>
            </a:r>
            <a:r>
              <a:rPr lang="en-US" sz="1370" dirty="0" smtClean="0"/>
              <a:t>of copies </a:t>
            </a:r>
            <a:r>
              <a:rPr lang="en-US" sz="1370" dirty="0"/>
              <a:t>of DNA and can assist in diagnosis of infections caused by microbes that are difficult to culture, such </a:t>
            </a:r>
            <a:r>
              <a:rPr lang="en-US" sz="1370" dirty="0" smtClean="0"/>
              <a:t>as </a:t>
            </a:r>
            <a:r>
              <a:rPr lang="en-US" sz="1370" i="1" dirty="0" smtClean="0"/>
              <a:t>Chlamydia </a:t>
            </a:r>
            <a:r>
              <a:rPr lang="en-US" sz="1370" i="1" dirty="0"/>
              <a:t>trachomatis </a:t>
            </a:r>
            <a:r>
              <a:rPr lang="en-US" sz="1370" dirty="0"/>
              <a:t>(right). </a:t>
            </a:r>
            <a:r>
              <a:rPr lang="en-US" sz="1370" i="1" dirty="0"/>
              <a:t>C. trachomatis </a:t>
            </a:r>
            <a:r>
              <a:rPr lang="en-US" sz="1370" dirty="0"/>
              <a:t>causes chlamydia, the most common sexually transmitted disease </a:t>
            </a:r>
            <a:r>
              <a:rPr lang="en-US" sz="1370" dirty="0" smtClean="0"/>
              <a:t>in the </a:t>
            </a:r>
            <a:r>
              <a:rPr lang="en-US" sz="1370" dirty="0"/>
              <a:t>United States, and trachoma, the world’s leading cause of preventable blindness. (credit right: modification </a:t>
            </a:r>
            <a:r>
              <a:rPr lang="en-US" sz="1370" dirty="0" smtClean="0"/>
              <a:t>of work </a:t>
            </a:r>
            <a:r>
              <a:rPr lang="en-US" sz="1370" dirty="0"/>
              <a:t>by Centers for Disease Control and Prevention)</a:t>
            </a:r>
          </a:p>
        </p:txBody>
      </p:sp>
      <p:pic>
        <p:nvPicPr>
          <p:cNvPr id="27653"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863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normAutofit fontScale="90000"/>
          </a:bodyPr>
          <a:lstStyle/>
          <a:p>
            <a:r>
              <a:rPr lang="en-US" altLang="en-US" smtClean="0">
                <a:ea typeface="ＭＳ Ｐゴシック" pitchFamily="34" charset="-128"/>
              </a:rPr>
              <a:t>PCR</a:t>
            </a:r>
          </a:p>
        </p:txBody>
      </p:sp>
      <p:pic>
        <p:nvPicPr>
          <p:cNvPr id="28675" name="Picture Placeholder 1" descr="OSC_Microbio_12_02_PCR.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8701" r="-48701"/>
          <a:stretch>
            <a:fillRect/>
          </a:stretch>
        </p:blipFill>
        <p:spPr>
          <a:xfrm>
            <a:off x="-1062038" y="950913"/>
            <a:ext cx="10115551" cy="4391025"/>
          </a:xfrm>
        </p:spPr>
      </p:pic>
      <p:sp>
        <p:nvSpPr>
          <p:cNvPr id="28676" name="Text Placeholder 6"/>
          <p:cNvSpPr>
            <a:spLocks noGrp="1"/>
          </p:cNvSpPr>
          <p:nvPr>
            <p:ph type="body" sz="quarter" idx="14"/>
          </p:nvPr>
        </p:nvSpPr>
        <p:spPr>
          <a:xfrm>
            <a:off x="354013" y="5526088"/>
            <a:ext cx="8062912" cy="1166812"/>
          </a:xfrm>
        </p:spPr>
        <p:txBody>
          <a:bodyPr/>
          <a:lstStyle/>
          <a:p>
            <a:r>
              <a:rPr lang="en-US" altLang="en-US" sz="1600" smtClean="0">
                <a:ea typeface="ＭＳ Ｐゴシック" pitchFamily="34" charset="-128"/>
              </a:rPr>
              <a:t>The polymerase chain reaction (PCR) is used to produce many copies of a specific sequence of DNA.</a:t>
            </a:r>
          </a:p>
        </p:txBody>
      </p:sp>
      <p:pic>
        <p:nvPicPr>
          <p:cNvPr id="28677" name="Picture 2" descr="L:\Clients\Connexions\01_CNX_ Admin\00_OSC_Project_Resources\14_OSC_Production\PowerPoints\OSX-Stacked-TM-CMYK-300dp1-2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924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p:txBody>
          <a:bodyPr>
            <a:normAutofit/>
          </a:bodyPr>
          <a:lstStyle/>
          <a:p>
            <a:pPr eaLnBrk="1" hangingPunct="1"/>
            <a:r>
              <a:rPr lang="en-US" altLang="en-US" smtClean="0">
                <a:ea typeface="ＭＳ Ｐゴシック" pitchFamily="34" charset="-128"/>
              </a:rPr>
              <a:t>Inserting Foreign DNA into Cells</a:t>
            </a:r>
          </a:p>
        </p:txBody>
      </p:sp>
      <p:sp>
        <p:nvSpPr>
          <p:cNvPr id="29699" name="Rectangle 10"/>
          <p:cNvSpPr>
            <a:spLocks noGrp="1" noChangeArrowheads="1"/>
          </p:cNvSpPr>
          <p:nvPr>
            <p:ph idx="1"/>
          </p:nvPr>
        </p:nvSpPr>
        <p:spPr/>
        <p:txBody>
          <a:bodyPr/>
          <a:lstStyle/>
          <a:p>
            <a:pPr eaLnBrk="1" hangingPunct="1"/>
            <a:r>
              <a:rPr lang="en-US" altLang="en-US" smtClean="0">
                <a:ea typeface="ＭＳ Ｐゴシック" pitchFamily="34" charset="-128"/>
              </a:rPr>
              <a:t>DNA can be inserted into a cell by:</a:t>
            </a:r>
          </a:p>
          <a:p>
            <a:pPr lvl="1" eaLnBrk="1" hangingPunct="1"/>
            <a:r>
              <a:rPr lang="en-US" altLang="en-US" b="1" smtClean="0">
                <a:ea typeface="ＭＳ Ｐゴシック" pitchFamily="34" charset="-128"/>
              </a:rPr>
              <a:t>Gene gun </a:t>
            </a:r>
          </a:p>
          <a:p>
            <a:pPr lvl="1" eaLnBrk="1" hangingPunct="1"/>
            <a:r>
              <a:rPr lang="en-US" altLang="en-US" b="1" smtClean="0">
                <a:ea typeface="ＭＳ Ｐゴシック" pitchFamily="34" charset="-128"/>
              </a:rPr>
              <a:t>Microinjection</a:t>
            </a:r>
          </a:p>
        </p:txBody>
      </p:sp>
      <p:pic>
        <p:nvPicPr>
          <p:cNvPr id="2" name="15B8408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556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53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Figure 9.6 A gene gun, which can be used to insert DNA-coated “bullets” into a cell.</a:t>
            </a:r>
          </a:p>
        </p:txBody>
      </p:sp>
      <p:pic>
        <p:nvPicPr>
          <p:cNvPr id="30723" name="Picture Placeholder 1" descr="OSC_Microbio_12_01_GeneGun.jpg"/>
          <p:cNvPicPr>
            <a:picLocks noChangeAspect="1"/>
          </p:cNvPicPr>
          <p:nvPr/>
        </p:nvPicPr>
        <p:blipFill>
          <a:blip r:embed="rId2">
            <a:extLst>
              <a:ext uri="{28A0092B-C50C-407E-A947-70E740481C1C}">
                <a14:useLocalDpi xmlns:a14="http://schemas.microsoft.com/office/drawing/2010/main" val="0"/>
              </a:ext>
            </a:extLst>
          </a:blip>
          <a:srcRect t="-37628" b="-37628"/>
          <a:stretch>
            <a:fillRect/>
          </a:stretch>
        </p:blipFill>
        <p:spPr bwMode="auto">
          <a:xfrm>
            <a:off x="425450" y="1276350"/>
            <a:ext cx="80629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109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Figure 9.7 The microinjection of foreign DNA into an egg.</a:t>
            </a:r>
          </a:p>
        </p:txBody>
      </p:sp>
      <p:sp>
        <p:nvSpPr>
          <p:cNvPr id="31747" name="Text Box 5"/>
          <p:cNvSpPr txBox="1">
            <a:spLocks noChangeArrowheads="1"/>
          </p:cNvSpPr>
          <p:nvPr/>
        </p:nvSpPr>
        <p:spPr bwMode="auto">
          <a:xfrm>
            <a:off x="182563" y="6626225"/>
            <a:ext cx="1989137"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a:spcBef>
                <a:spcPct val="0"/>
              </a:spcBef>
              <a:buClrTx/>
              <a:buFontTx/>
              <a:buNone/>
            </a:pPr>
            <a:r>
              <a:rPr lang="en-US" altLang="en-US" sz="900" b="0"/>
              <a:t>© 2013 Pearson Education, Inc.</a:t>
            </a:r>
            <a:endParaRPr lang="en-US" altLang="en-US" sz="2400" b="0"/>
          </a:p>
        </p:txBody>
      </p:sp>
      <p:pic>
        <p:nvPicPr>
          <p:cNvPr id="31748" name="Picture Placeholder 1" descr="OSC_Microbio_12_01_microinjec.jpg"/>
          <p:cNvPicPr>
            <a:picLocks noChangeAspect="1"/>
          </p:cNvPicPr>
          <p:nvPr/>
        </p:nvPicPr>
        <p:blipFill>
          <a:blip r:embed="rId2">
            <a:extLst>
              <a:ext uri="{28A0092B-C50C-407E-A947-70E740481C1C}">
                <a14:useLocalDpi xmlns:a14="http://schemas.microsoft.com/office/drawing/2010/main" val="0"/>
              </a:ext>
            </a:extLst>
          </a:blip>
          <a:srcRect l="-36388" r="-36388"/>
          <a:stretch>
            <a:fillRect/>
          </a:stretch>
        </p:blipFill>
        <p:spPr bwMode="auto">
          <a:xfrm>
            <a:off x="457200" y="1122363"/>
            <a:ext cx="80629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733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normAutofit fontScale="90000"/>
          </a:bodyPr>
          <a:lstStyle/>
          <a:p>
            <a:r>
              <a:rPr lang="en-US" altLang="en-US" smtClean="0">
                <a:ea typeface="ＭＳ Ｐゴシック" pitchFamily="34" charset="-128"/>
              </a:rPr>
              <a:t>Genomic Libraries</a:t>
            </a:r>
          </a:p>
        </p:txBody>
      </p:sp>
      <p:pic>
        <p:nvPicPr>
          <p:cNvPr id="32771" name="Picture Placeholder 1" descr="OSC_Microbio_12_01_CloneLibry.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61" r="7361"/>
          <a:stretch>
            <a:fillRect/>
          </a:stretch>
        </p:blipFill>
        <p:spPr/>
      </p:pic>
      <p:sp>
        <p:nvSpPr>
          <p:cNvPr id="32772" name="Text Placeholder 6"/>
          <p:cNvSpPr>
            <a:spLocks noGrp="1"/>
          </p:cNvSpPr>
          <p:nvPr>
            <p:ph type="body" sz="quarter" idx="14"/>
          </p:nvPr>
        </p:nvSpPr>
        <p:spPr/>
        <p:txBody>
          <a:bodyPr/>
          <a:lstStyle/>
          <a:p>
            <a:r>
              <a:rPr lang="en-US" altLang="en-US" sz="1600" smtClean="0">
                <a:ea typeface="ＭＳ Ｐゴシック" pitchFamily="34" charset="-128"/>
              </a:rPr>
              <a:t>The generation of a genomic library facilitates the discovery of the genomic DNA fragment that contains a gene of interest. (credit “micrograph”: modification of work by National Institutes of Health)</a:t>
            </a:r>
          </a:p>
        </p:txBody>
      </p:sp>
      <p:pic>
        <p:nvPicPr>
          <p:cNvPr id="32773"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84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
          <p:cNvSpPr>
            <a:spLocks noGrp="1" noChangeArrowheads="1"/>
          </p:cNvSpPr>
          <p:nvPr>
            <p:ph type="title"/>
          </p:nvPr>
        </p:nvSpPr>
        <p:spPr/>
        <p:txBody>
          <a:bodyPr/>
          <a:lstStyle/>
          <a:p>
            <a:pPr eaLnBrk="1" hangingPunct="1"/>
            <a:r>
              <a:rPr lang="en-US" altLang="en-US" smtClean="0">
                <a:ea typeface="ＭＳ Ｐゴシック" pitchFamily="34" charset="-128"/>
              </a:rPr>
              <a:t>Obtaining DNA</a:t>
            </a:r>
          </a:p>
        </p:txBody>
      </p:sp>
      <p:sp>
        <p:nvSpPr>
          <p:cNvPr id="33795" name="Rectangle 11"/>
          <p:cNvSpPr>
            <a:spLocks noGrp="1" noChangeArrowheads="1"/>
          </p:cNvSpPr>
          <p:nvPr>
            <p:ph idx="1"/>
          </p:nvPr>
        </p:nvSpPr>
        <p:spPr/>
        <p:txBody>
          <a:bodyPr/>
          <a:lstStyle/>
          <a:p>
            <a:pPr eaLnBrk="1" hangingPunct="1"/>
            <a:r>
              <a:rPr lang="en-US" altLang="en-US" b="1" smtClean="0">
                <a:ea typeface="ＭＳ Ｐゴシック" pitchFamily="34" charset="-128"/>
              </a:rPr>
              <a:t>Complementary DNA (cDNA)</a:t>
            </a:r>
            <a:r>
              <a:rPr lang="en-US" altLang="en-US" smtClean="0">
                <a:ea typeface="ＭＳ Ｐゴシック" pitchFamily="34" charset="-128"/>
              </a:rPr>
              <a:t> is made from mRNA by reverse transcriptase</a:t>
            </a:r>
          </a:p>
        </p:txBody>
      </p:sp>
      <p:pic>
        <p:nvPicPr>
          <p:cNvPr id="2" name="7D9B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600950" y="466436"/>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Placeholder 1" descr="OSC_Microbio_12_01_cDNALibry.jpg"/>
          <p:cNvPicPr>
            <a:picLocks noChangeAspect="1"/>
          </p:cNvPicPr>
          <p:nvPr/>
        </p:nvPicPr>
        <p:blipFill>
          <a:blip r:embed="rId5">
            <a:extLst>
              <a:ext uri="{28A0092B-C50C-407E-A947-70E740481C1C}">
                <a14:useLocalDpi xmlns:a14="http://schemas.microsoft.com/office/drawing/2010/main" val="0"/>
              </a:ext>
            </a:extLst>
          </a:blip>
          <a:srcRect t="-8385" b="-8385"/>
          <a:stretch>
            <a:fillRect/>
          </a:stretch>
        </p:blipFill>
        <p:spPr bwMode="auto">
          <a:xfrm>
            <a:off x="147638" y="2668588"/>
            <a:ext cx="8062912"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46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41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lstStyle/>
          <a:p>
            <a:pPr eaLnBrk="1" hangingPunct="1"/>
            <a:r>
              <a:rPr lang="en-US" altLang="en-US" smtClean="0">
                <a:ea typeface="ＭＳ Ｐゴシック" pitchFamily="34" charset="-128"/>
              </a:rPr>
              <a:t>Obtaining DNA</a:t>
            </a:r>
          </a:p>
        </p:txBody>
      </p:sp>
      <p:sp>
        <p:nvSpPr>
          <p:cNvPr id="34819" name="Rectangle 7"/>
          <p:cNvSpPr>
            <a:spLocks noGrp="1" noChangeArrowheads="1"/>
          </p:cNvSpPr>
          <p:nvPr>
            <p:ph idx="1"/>
          </p:nvPr>
        </p:nvSpPr>
        <p:spPr/>
        <p:txBody>
          <a:bodyPr/>
          <a:lstStyle/>
          <a:p>
            <a:pPr eaLnBrk="1" hangingPunct="1"/>
            <a:r>
              <a:rPr lang="en-US" altLang="en-US" b="1" smtClean="0">
                <a:ea typeface="ＭＳ Ｐゴシック" pitchFamily="34" charset="-128"/>
              </a:rPr>
              <a:t>Synthetic DNA</a:t>
            </a:r>
            <a:r>
              <a:rPr lang="en-US" altLang="en-US" smtClean="0">
                <a:ea typeface="ＭＳ Ｐゴシック" pitchFamily="34" charset="-128"/>
              </a:rPr>
              <a:t> is made by a DNA synthesis machine</a:t>
            </a:r>
          </a:p>
        </p:txBody>
      </p:sp>
    </p:spTree>
    <p:extLst>
      <p:ext uri="{BB962C8B-B14F-4D97-AF65-F5344CB8AC3E}">
        <p14:creationId xmlns:p14="http://schemas.microsoft.com/office/powerpoint/2010/main" val="2886495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normAutofit fontScale="90000"/>
          </a:bodyPr>
          <a:lstStyle/>
          <a:p>
            <a:pPr eaLnBrk="1" hangingPunct="1"/>
            <a:r>
              <a:rPr lang="en-US" altLang="en-US" smtClean="0">
                <a:ea typeface="ＭＳ Ｐゴシック" pitchFamily="34" charset="-128"/>
              </a:rPr>
              <a:t>Biotechnology and Recombinant DNA</a:t>
            </a:r>
          </a:p>
        </p:txBody>
      </p:sp>
      <p:sp>
        <p:nvSpPr>
          <p:cNvPr id="17411" name="Rectangle 7"/>
          <p:cNvSpPr>
            <a:spLocks noGrp="1" noChangeArrowheads="1"/>
          </p:cNvSpPr>
          <p:nvPr>
            <p:ph idx="1"/>
          </p:nvPr>
        </p:nvSpPr>
        <p:spPr>
          <a:xfrm>
            <a:off x="227013" y="1279525"/>
            <a:ext cx="8154987" cy="5210175"/>
          </a:xfrm>
        </p:spPr>
        <p:txBody>
          <a:bodyPr/>
          <a:lstStyle/>
          <a:p>
            <a:pPr eaLnBrk="1" hangingPunct="1"/>
            <a:r>
              <a:rPr lang="en-US" altLang="en-US" b="1" smtClean="0">
                <a:ea typeface="ＭＳ Ｐゴシック" pitchFamily="34" charset="-128"/>
              </a:rPr>
              <a:t>Biotechnology</a:t>
            </a:r>
            <a:r>
              <a:rPr lang="en-US" altLang="en-US" smtClean="0">
                <a:ea typeface="ＭＳ Ｐゴシック" pitchFamily="34" charset="-128"/>
              </a:rPr>
              <a:t>: the use of microorganisms, cells, or cell components to make a product</a:t>
            </a:r>
          </a:p>
          <a:p>
            <a:pPr lvl="1" eaLnBrk="1" hangingPunct="1"/>
            <a:r>
              <a:rPr lang="en-US" altLang="en-US" smtClean="0">
                <a:ea typeface="ＭＳ Ｐゴシック" pitchFamily="34" charset="-128"/>
              </a:rPr>
              <a:t>Foods, antibiotics, vitamins, enzymes</a:t>
            </a:r>
          </a:p>
          <a:p>
            <a:pPr eaLnBrk="1" hangingPunct="1"/>
            <a:r>
              <a:rPr lang="en-US" altLang="en-US" b="1" smtClean="0">
                <a:ea typeface="ＭＳ Ｐゴシック" pitchFamily="34" charset="-128"/>
              </a:rPr>
              <a:t>Recombinant DNA (rDNA) technology</a:t>
            </a:r>
            <a:r>
              <a:rPr lang="en-US" altLang="en-US" smtClean="0">
                <a:ea typeface="ＭＳ Ｐゴシック" pitchFamily="34" charset="-128"/>
              </a:rPr>
              <a:t>: insertion or modification of genes to produce desired proteins</a:t>
            </a:r>
          </a:p>
        </p:txBody>
      </p:sp>
      <p:pic>
        <p:nvPicPr>
          <p:cNvPr id="2" name="42A8399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4164013" y="481532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679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58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Figure 9.10 A DNA synthesis machine.</a:t>
            </a:r>
          </a:p>
        </p:txBody>
      </p:sp>
      <p:pic>
        <p:nvPicPr>
          <p:cNvPr id="35843" name="Picture 2" descr="H:\48496 Tortora IRDVD\Working Files 48496\JPEG\ch09_unlabeled\figure_09_10_unlabeled.jpg"/>
          <p:cNvPicPr>
            <a:picLocks noChangeAspect="1" noChangeArrowheads="1"/>
          </p:cNvPicPr>
          <p:nvPr/>
        </p:nvPicPr>
        <p:blipFill>
          <a:blip r:embed="rId2">
            <a:extLst>
              <a:ext uri="{28A0092B-C50C-407E-A947-70E740481C1C}">
                <a14:useLocalDpi xmlns:a14="http://schemas.microsoft.com/office/drawing/2010/main" val="0"/>
              </a:ext>
            </a:extLst>
          </a:blip>
          <a:srcRect b="1884"/>
          <a:stretch>
            <a:fillRect/>
          </a:stretch>
        </p:blipFill>
        <p:spPr bwMode="auto">
          <a:xfrm>
            <a:off x="906463" y="366713"/>
            <a:ext cx="7323137"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246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48496 Tortora IRDVD\Working Files 48496\JPEG\ch09_unlabeled\figure_09_12_unlabeled.jpg"/>
          <p:cNvPicPr>
            <a:picLocks noChangeAspect="1" noChangeArrowheads="1"/>
          </p:cNvPicPr>
          <p:nvPr/>
        </p:nvPicPr>
        <p:blipFill>
          <a:blip r:embed="rId2">
            <a:extLst>
              <a:ext uri="{28A0092B-C50C-407E-A947-70E740481C1C}">
                <a14:useLocalDpi xmlns:a14="http://schemas.microsoft.com/office/drawing/2010/main" val="0"/>
              </a:ext>
            </a:extLst>
          </a:blip>
          <a:srcRect b="3467"/>
          <a:stretch>
            <a:fillRect/>
          </a:stretch>
        </p:blipFill>
        <p:spPr bwMode="auto">
          <a:xfrm>
            <a:off x="1390650" y="280988"/>
            <a:ext cx="3181350" cy="63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3"/>
          <p:cNvSpPr txBox="1">
            <a:spLocks noChangeArrowheads="1"/>
          </p:cNvSpPr>
          <p:nvPr/>
        </p:nvSpPr>
        <p:spPr bwMode="auto">
          <a:xfrm>
            <a:off x="4168775" y="1200150"/>
            <a:ext cx="363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Make replica of master plate on nitrocellulose filter.</a:t>
            </a:r>
            <a:endParaRPr lang="en-US" altLang="en-US" sz="1800" i="1"/>
          </a:p>
        </p:txBody>
      </p:sp>
      <p:sp>
        <p:nvSpPr>
          <p:cNvPr id="36868" name="TextBox 4"/>
          <p:cNvSpPr txBox="1">
            <a:spLocks noChangeArrowheads="1"/>
          </p:cNvSpPr>
          <p:nvPr/>
        </p:nvSpPr>
        <p:spPr bwMode="auto">
          <a:xfrm>
            <a:off x="4168775" y="1985963"/>
            <a:ext cx="3633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Treat filter with detergent (SDS) to lyse bacteria.</a:t>
            </a:r>
            <a:endParaRPr lang="en-US" altLang="en-US" sz="1800" i="1"/>
          </a:p>
        </p:txBody>
      </p:sp>
      <p:sp>
        <p:nvSpPr>
          <p:cNvPr id="36869" name="TextBox 5"/>
          <p:cNvSpPr txBox="1">
            <a:spLocks noChangeArrowheads="1"/>
          </p:cNvSpPr>
          <p:nvPr/>
        </p:nvSpPr>
        <p:spPr bwMode="auto">
          <a:xfrm>
            <a:off x="4168775" y="2700338"/>
            <a:ext cx="40719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Treat filter with sodium hydroxide (NaOH) to separate DNA </a:t>
            </a:r>
            <a:br>
              <a:rPr lang="en-US" altLang="en-US" sz="1800"/>
            </a:br>
            <a:r>
              <a:rPr lang="en-US" altLang="en-US" sz="1800"/>
              <a:t>into single strands.</a:t>
            </a:r>
            <a:endParaRPr lang="en-US" altLang="en-US" sz="1800" i="1"/>
          </a:p>
        </p:txBody>
      </p:sp>
      <p:sp>
        <p:nvSpPr>
          <p:cNvPr id="36870" name="TextBox 6"/>
          <p:cNvSpPr txBox="1">
            <a:spLocks noChangeArrowheads="1"/>
          </p:cNvSpPr>
          <p:nvPr/>
        </p:nvSpPr>
        <p:spPr bwMode="auto">
          <a:xfrm>
            <a:off x="4168775" y="3622675"/>
            <a:ext cx="363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Add labeled probes.</a:t>
            </a:r>
            <a:endParaRPr lang="en-US" altLang="en-US" sz="1800" i="1"/>
          </a:p>
        </p:txBody>
      </p:sp>
      <p:sp>
        <p:nvSpPr>
          <p:cNvPr id="36871" name="TextBox 7"/>
          <p:cNvSpPr txBox="1">
            <a:spLocks noChangeArrowheads="1"/>
          </p:cNvSpPr>
          <p:nvPr/>
        </p:nvSpPr>
        <p:spPr bwMode="auto">
          <a:xfrm>
            <a:off x="4168775" y="4440238"/>
            <a:ext cx="3787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Probe will hybridize with desired gene from bacterial cells.</a:t>
            </a:r>
            <a:endParaRPr lang="en-US" altLang="en-US" sz="1800" i="1"/>
          </a:p>
        </p:txBody>
      </p:sp>
      <p:sp>
        <p:nvSpPr>
          <p:cNvPr id="36872" name="TextBox 8"/>
          <p:cNvSpPr txBox="1">
            <a:spLocks noChangeArrowheads="1"/>
          </p:cNvSpPr>
          <p:nvPr/>
        </p:nvSpPr>
        <p:spPr bwMode="auto">
          <a:xfrm>
            <a:off x="4168775" y="5238750"/>
            <a:ext cx="3787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Wash filter to remove unbound probe.</a:t>
            </a:r>
            <a:endParaRPr lang="en-US" altLang="en-US" sz="1800" i="1"/>
          </a:p>
        </p:txBody>
      </p:sp>
      <p:sp>
        <p:nvSpPr>
          <p:cNvPr id="36873" name="TextBox 9"/>
          <p:cNvSpPr txBox="1">
            <a:spLocks noChangeArrowheads="1"/>
          </p:cNvSpPr>
          <p:nvPr/>
        </p:nvSpPr>
        <p:spPr bwMode="auto">
          <a:xfrm>
            <a:off x="4168775" y="5884863"/>
            <a:ext cx="3787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Compare filter with replica of master plate to identify colonies containing gene of interest.</a:t>
            </a:r>
            <a:endParaRPr lang="en-US" altLang="en-US" sz="1800" i="1"/>
          </a:p>
        </p:txBody>
      </p:sp>
      <p:sp>
        <p:nvSpPr>
          <p:cNvPr id="36874" name="TextBox 10"/>
          <p:cNvSpPr txBox="1">
            <a:spLocks noChangeArrowheads="1"/>
          </p:cNvSpPr>
          <p:nvPr/>
        </p:nvSpPr>
        <p:spPr bwMode="auto">
          <a:xfrm>
            <a:off x="4572000" y="425450"/>
            <a:ext cx="4144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Master plate with colonies of bacteria containing cloned segments of foreign genes.</a:t>
            </a:r>
            <a:endParaRPr lang="en-US" altLang="en-US" sz="1400" i="1"/>
          </a:p>
        </p:txBody>
      </p:sp>
      <p:cxnSp>
        <p:nvCxnSpPr>
          <p:cNvPr id="36875" name="Straight Connector 11"/>
          <p:cNvCxnSpPr>
            <a:cxnSpLocks noChangeShapeType="1"/>
            <a:stCxn id="36874" idx="1"/>
          </p:cNvCxnSpPr>
          <p:nvPr/>
        </p:nvCxnSpPr>
        <p:spPr bwMode="auto">
          <a:xfrm flipH="1">
            <a:off x="3763963" y="687388"/>
            <a:ext cx="808037" cy="0"/>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6" name="Straight Connector 13"/>
          <p:cNvCxnSpPr>
            <a:cxnSpLocks noChangeShapeType="1"/>
          </p:cNvCxnSpPr>
          <p:nvPr/>
        </p:nvCxnSpPr>
        <p:spPr bwMode="auto">
          <a:xfrm flipH="1">
            <a:off x="3763963" y="687388"/>
            <a:ext cx="80803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7" name="TextBox 16"/>
          <p:cNvSpPr txBox="1">
            <a:spLocks noChangeArrowheads="1"/>
          </p:cNvSpPr>
          <p:nvPr/>
        </p:nvSpPr>
        <p:spPr bwMode="auto">
          <a:xfrm>
            <a:off x="522288" y="1214438"/>
            <a:ext cx="1982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Nitrocellulose filter</a:t>
            </a:r>
            <a:endParaRPr lang="en-US" altLang="en-US" sz="1400" i="1"/>
          </a:p>
        </p:txBody>
      </p:sp>
      <p:cxnSp>
        <p:nvCxnSpPr>
          <p:cNvPr id="36878" name="Straight Connector 17"/>
          <p:cNvCxnSpPr>
            <a:cxnSpLocks noChangeShapeType="1"/>
            <a:stCxn id="36877" idx="3"/>
          </p:cNvCxnSpPr>
          <p:nvPr/>
        </p:nvCxnSpPr>
        <p:spPr bwMode="auto">
          <a:xfrm>
            <a:off x="2505075" y="1368425"/>
            <a:ext cx="985838" cy="0"/>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9" name="Straight Connector 18"/>
          <p:cNvCxnSpPr>
            <a:cxnSpLocks noChangeShapeType="1"/>
            <a:endCxn id="36877" idx="3"/>
          </p:cNvCxnSpPr>
          <p:nvPr/>
        </p:nvCxnSpPr>
        <p:spPr bwMode="auto">
          <a:xfrm flipH="1">
            <a:off x="2505075" y="1368425"/>
            <a:ext cx="9858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0" name="TextBox 26"/>
          <p:cNvSpPr txBox="1">
            <a:spLocks noChangeArrowheads="1"/>
          </p:cNvSpPr>
          <p:nvPr/>
        </p:nvSpPr>
        <p:spPr bwMode="auto">
          <a:xfrm>
            <a:off x="522288" y="2478088"/>
            <a:ext cx="1354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Strands of </a:t>
            </a:r>
            <a:br>
              <a:rPr lang="en-US" altLang="en-US" sz="1400"/>
            </a:br>
            <a:r>
              <a:rPr lang="en-US" altLang="en-US" sz="1400"/>
              <a:t>bacterial DNA</a:t>
            </a:r>
            <a:endParaRPr lang="en-US" altLang="en-US" sz="1400" i="1"/>
          </a:p>
        </p:txBody>
      </p:sp>
      <p:cxnSp>
        <p:nvCxnSpPr>
          <p:cNvPr id="36881" name="Straight Connector 27"/>
          <p:cNvCxnSpPr>
            <a:cxnSpLocks noChangeShapeType="1"/>
            <a:stCxn id="36880" idx="3"/>
          </p:cNvCxnSpPr>
          <p:nvPr/>
        </p:nvCxnSpPr>
        <p:spPr bwMode="auto">
          <a:xfrm>
            <a:off x="1876425" y="2740025"/>
            <a:ext cx="1722438" cy="261938"/>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2" name="Straight Connector 28"/>
          <p:cNvCxnSpPr>
            <a:cxnSpLocks noChangeShapeType="1"/>
            <a:endCxn id="36880" idx="3"/>
          </p:cNvCxnSpPr>
          <p:nvPr/>
        </p:nvCxnSpPr>
        <p:spPr bwMode="auto">
          <a:xfrm flipH="1" flipV="1">
            <a:off x="1876425" y="2740025"/>
            <a:ext cx="1722438" cy="2619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3" name="TextBox 33"/>
          <p:cNvSpPr txBox="1">
            <a:spLocks noChangeArrowheads="1"/>
          </p:cNvSpPr>
          <p:nvPr/>
        </p:nvSpPr>
        <p:spPr bwMode="auto">
          <a:xfrm>
            <a:off x="1241425" y="3263900"/>
            <a:ext cx="1495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Fluorescence labeled probes</a:t>
            </a:r>
            <a:endParaRPr lang="en-US" altLang="en-US" sz="1400" i="1"/>
          </a:p>
        </p:txBody>
      </p:sp>
      <p:sp>
        <p:nvSpPr>
          <p:cNvPr id="36884" name="TextBox 34"/>
          <p:cNvSpPr txBox="1">
            <a:spLocks noChangeArrowheads="1"/>
          </p:cNvSpPr>
          <p:nvPr/>
        </p:nvSpPr>
        <p:spPr bwMode="auto">
          <a:xfrm>
            <a:off x="522288" y="3992563"/>
            <a:ext cx="179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Bound DNA probe</a:t>
            </a:r>
            <a:endParaRPr lang="en-US" altLang="en-US" sz="1400" i="1"/>
          </a:p>
        </p:txBody>
      </p:sp>
      <p:cxnSp>
        <p:nvCxnSpPr>
          <p:cNvPr id="36885" name="Straight Connector 35"/>
          <p:cNvCxnSpPr>
            <a:cxnSpLocks noChangeShapeType="1"/>
            <a:stCxn id="36884" idx="3"/>
          </p:cNvCxnSpPr>
          <p:nvPr/>
        </p:nvCxnSpPr>
        <p:spPr bwMode="auto">
          <a:xfrm>
            <a:off x="2316163" y="4146550"/>
            <a:ext cx="1033462" cy="368300"/>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6" name="Straight Connector 36"/>
          <p:cNvCxnSpPr>
            <a:cxnSpLocks noChangeShapeType="1"/>
            <a:endCxn id="36884" idx="3"/>
          </p:cNvCxnSpPr>
          <p:nvPr/>
        </p:nvCxnSpPr>
        <p:spPr bwMode="auto">
          <a:xfrm flipH="1" flipV="1">
            <a:off x="2316163" y="4146550"/>
            <a:ext cx="1033462" cy="3683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7" name="TextBox 43"/>
          <p:cNvSpPr txBox="1">
            <a:spLocks noChangeArrowheads="1"/>
          </p:cNvSpPr>
          <p:nvPr/>
        </p:nvSpPr>
        <p:spPr bwMode="auto">
          <a:xfrm>
            <a:off x="533400" y="4427538"/>
            <a:ext cx="162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Gene of interest</a:t>
            </a:r>
            <a:endParaRPr lang="en-US" altLang="en-US" sz="1400" i="1"/>
          </a:p>
        </p:txBody>
      </p:sp>
      <p:cxnSp>
        <p:nvCxnSpPr>
          <p:cNvPr id="36888" name="Straight Connector 44"/>
          <p:cNvCxnSpPr>
            <a:cxnSpLocks noChangeShapeType="1"/>
            <a:stCxn id="36887" idx="3"/>
          </p:cNvCxnSpPr>
          <p:nvPr/>
        </p:nvCxnSpPr>
        <p:spPr bwMode="auto">
          <a:xfrm>
            <a:off x="2162175" y="4581525"/>
            <a:ext cx="1257300" cy="0"/>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9" name="Straight Connector 45"/>
          <p:cNvCxnSpPr>
            <a:cxnSpLocks noChangeShapeType="1"/>
            <a:endCxn id="36887" idx="3"/>
          </p:cNvCxnSpPr>
          <p:nvPr/>
        </p:nvCxnSpPr>
        <p:spPr bwMode="auto">
          <a:xfrm flipH="1">
            <a:off x="2162175" y="4581525"/>
            <a:ext cx="12573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0" name="TextBox 48"/>
          <p:cNvSpPr txBox="1">
            <a:spLocks noChangeArrowheads="1"/>
          </p:cNvSpPr>
          <p:nvPr/>
        </p:nvSpPr>
        <p:spPr bwMode="auto">
          <a:xfrm>
            <a:off x="522288" y="4754563"/>
            <a:ext cx="1982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Single-stranded DNA</a:t>
            </a:r>
            <a:endParaRPr lang="en-US" altLang="en-US" sz="1400" i="1"/>
          </a:p>
        </p:txBody>
      </p:sp>
      <p:cxnSp>
        <p:nvCxnSpPr>
          <p:cNvPr id="36891" name="Straight Connector 49"/>
          <p:cNvCxnSpPr>
            <a:cxnSpLocks noChangeShapeType="1"/>
            <a:stCxn id="36890" idx="3"/>
          </p:cNvCxnSpPr>
          <p:nvPr/>
        </p:nvCxnSpPr>
        <p:spPr bwMode="auto">
          <a:xfrm flipV="1">
            <a:off x="2505075" y="4908550"/>
            <a:ext cx="582613" cy="0"/>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92" name="Straight Connector 50"/>
          <p:cNvCxnSpPr>
            <a:cxnSpLocks noChangeShapeType="1"/>
            <a:endCxn id="36890" idx="3"/>
          </p:cNvCxnSpPr>
          <p:nvPr/>
        </p:nvCxnSpPr>
        <p:spPr bwMode="auto">
          <a:xfrm flipH="1">
            <a:off x="2505075" y="4908550"/>
            <a:ext cx="58261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3" name="TextBox 55"/>
          <p:cNvSpPr txBox="1">
            <a:spLocks noChangeArrowheads="1"/>
          </p:cNvSpPr>
          <p:nvPr/>
        </p:nvSpPr>
        <p:spPr bwMode="auto">
          <a:xfrm>
            <a:off x="574675" y="5381625"/>
            <a:ext cx="193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Colonies containing genes of interest</a:t>
            </a:r>
            <a:endParaRPr lang="en-US" altLang="en-US" sz="1400" i="1"/>
          </a:p>
        </p:txBody>
      </p:sp>
      <p:cxnSp>
        <p:nvCxnSpPr>
          <p:cNvPr id="36894" name="Straight Connector 56"/>
          <p:cNvCxnSpPr>
            <a:cxnSpLocks noChangeShapeType="1"/>
            <a:stCxn id="36893" idx="3"/>
          </p:cNvCxnSpPr>
          <p:nvPr/>
        </p:nvCxnSpPr>
        <p:spPr bwMode="auto">
          <a:xfrm>
            <a:off x="2505075" y="5643563"/>
            <a:ext cx="914400" cy="636587"/>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95" name="Straight Connector 57"/>
          <p:cNvCxnSpPr>
            <a:cxnSpLocks noChangeShapeType="1"/>
            <a:endCxn id="36893" idx="3"/>
          </p:cNvCxnSpPr>
          <p:nvPr/>
        </p:nvCxnSpPr>
        <p:spPr bwMode="auto">
          <a:xfrm flipH="1" flipV="1">
            <a:off x="2505075" y="5643563"/>
            <a:ext cx="914400" cy="6365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96" name="Straight Connector 62"/>
          <p:cNvCxnSpPr>
            <a:cxnSpLocks noChangeShapeType="1"/>
          </p:cNvCxnSpPr>
          <p:nvPr/>
        </p:nvCxnSpPr>
        <p:spPr bwMode="auto">
          <a:xfrm>
            <a:off x="2505075" y="5643563"/>
            <a:ext cx="844550" cy="703262"/>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97" name="Straight Connector 63"/>
          <p:cNvCxnSpPr>
            <a:cxnSpLocks noChangeShapeType="1"/>
          </p:cNvCxnSpPr>
          <p:nvPr/>
        </p:nvCxnSpPr>
        <p:spPr bwMode="auto">
          <a:xfrm flipH="1" flipV="1">
            <a:off x="2505075" y="5643563"/>
            <a:ext cx="844550" cy="7032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8" name="TextBox 68"/>
          <p:cNvSpPr txBox="1">
            <a:spLocks noChangeArrowheads="1"/>
          </p:cNvSpPr>
          <p:nvPr/>
        </p:nvSpPr>
        <p:spPr bwMode="auto">
          <a:xfrm>
            <a:off x="1838325" y="6126163"/>
            <a:ext cx="134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Replica plate</a:t>
            </a:r>
            <a:endParaRPr lang="en-US" altLang="en-US" sz="1400" i="1"/>
          </a:p>
        </p:txBody>
      </p:sp>
      <p:sp>
        <p:nvSpPr>
          <p:cNvPr id="36899"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Figure 9.12 Colony hybridization: using a DNA probe to identify a cloned gene of interest.</a:t>
            </a:r>
          </a:p>
        </p:txBody>
      </p:sp>
    </p:spTree>
    <p:extLst>
      <p:ext uri="{BB962C8B-B14F-4D97-AF65-F5344CB8AC3E}">
        <p14:creationId xmlns:p14="http://schemas.microsoft.com/office/powerpoint/2010/main" val="3990876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normAutofit fontScale="90000"/>
          </a:bodyPr>
          <a:lstStyle/>
          <a:p>
            <a:r>
              <a:rPr lang="en-US" altLang="en-US" smtClean="0">
                <a:ea typeface="ＭＳ Ｐゴシック" pitchFamily="34" charset="-128"/>
              </a:rPr>
              <a:t>Figure 12.13</a:t>
            </a:r>
          </a:p>
        </p:txBody>
      </p:sp>
      <p:pic>
        <p:nvPicPr>
          <p:cNvPr id="37891" name="Picture Placeholder 1" descr="OSC_Microbio_12_02_DNAProb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45" r="1745"/>
          <a:stretch>
            <a:fillRect/>
          </a:stretch>
        </p:blipFill>
        <p:spPr/>
      </p:pic>
      <p:sp>
        <p:nvSpPr>
          <p:cNvPr id="37892" name="Text Placeholder 6"/>
          <p:cNvSpPr>
            <a:spLocks noGrp="1"/>
          </p:cNvSpPr>
          <p:nvPr>
            <p:ph type="body" sz="quarter" idx="14"/>
          </p:nvPr>
        </p:nvSpPr>
        <p:spPr/>
        <p:txBody>
          <a:bodyPr/>
          <a:lstStyle/>
          <a:p>
            <a:r>
              <a:rPr lang="en-US" altLang="en-US" sz="1600" smtClean="0">
                <a:ea typeface="ＭＳ Ｐゴシック" pitchFamily="34" charset="-128"/>
              </a:rPr>
              <a:t>DNA probes can be used to confirm the presence of a suspected pathogen in patient samples. This diagram illustrates how a DNA probe can be used to search for a gene of interest associated with the suspected pathogen.</a:t>
            </a:r>
          </a:p>
        </p:txBody>
      </p:sp>
      <p:pic>
        <p:nvPicPr>
          <p:cNvPr id="37893"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457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2400" smtClean="0">
                <a:solidFill>
                  <a:srgbClr val="6CB255"/>
                </a:solidFill>
                <a:ea typeface="ＭＳ Ｐゴシック" pitchFamily="34" charset="-128"/>
              </a:rPr>
              <a:t>Figure 12.14</a:t>
            </a:r>
          </a:p>
        </p:txBody>
      </p:sp>
      <p:pic>
        <p:nvPicPr>
          <p:cNvPr id="38915" name="Picture Placeholder 1" descr="OSC_Microbio_12_02_AgaroseGE.jpg"/>
          <p:cNvPicPr>
            <a:picLocks noGrp="1" noChangeAspect="1"/>
          </p:cNvPicPr>
          <p:nvPr>
            <p:ph sz="half" idx="1"/>
          </p:nvPr>
        </p:nvPicPr>
        <p:blipFill>
          <a:blip r:embed="rId3">
            <a:extLst>
              <a:ext uri="{28A0092B-C50C-407E-A947-70E740481C1C}">
                <a14:useLocalDpi xmlns:a14="http://schemas.microsoft.com/office/drawing/2010/main" val="0"/>
              </a:ext>
            </a:extLst>
          </a:blip>
          <a:srcRect l="-1816" r="-1816"/>
          <a:stretch>
            <a:fillRect/>
          </a:stretch>
        </p:blipFill>
        <p:spPr>
          <a:xfrm>
            <a:off x="457200" y="1108075"/>
            <a:ext cx="4032250" cy="5256213"/>
          </a:xfrm>
        </p:spPr>
      </p:pic>
      <p:sp>
        <p:nvSpPr>
          <p:cNvPr id="38916" name="Text Placeholder 13"/>
          <p:cNvSpPr>
            <a:spLocks noGrp="1"/>
          </p:cNvSpPr>
          <p:nvPr>
            <p:ph sz="half" idx="2"/>
          </p:nvPr>
        </p:nvSpPr>
        <p:spPr>
          <a:xfrm>
            <a:off x="4606925" y="1108075"/>
            <a:ext cx="3913188" cy="5256213"/>
          </a:xfrm>
        </p:spPr>
        <p:txBody>
          <a:bodyPr/>
          <a:lstStyle/>
          <a:p>
            <a:pPr>
              <a:buFont typeface="Wingdings" pitchFamily="2" charset="2"/>
              <a:buAutoNum type="alphaLcParenBoth"/>
            </a:pPr>
            <a:r>
              <a:rPr lang="en-US" altLang="en-US" sz="1600" smtClean="0">
                <a:solidFill>
                  <a:srgbClr val="000000"/>
                </a:solidFill>
                <a:ea typeface="ＭＳ Ｐゴシック" pitchFamily="34" charset="-128"/>
              </a:rPr>
              <a:t>The process of agarose gel electrophoresis.</a:t>
            </a:r>
          </a:p>
          <a:p>
            <a:pPr>
              <a:buFont typeface="Wingdings" pitchFamily="2" charset="2"/>
              <a:buAutoNum type="alphaLcParenBoth"/>
            </a:pPr>
            <a:r>
              <a:rPr lang="en-US" altLang="en-US" sz="1600" smtClean="0">
                <a:solidFill>
                  <a:srgbClr val="000000"/>
                </a:solidFill>
                <a:ea typeface="ＭＳ Ｐゴシック" pitchFamily="34" charset="-128"/>
              </a:rPr>
              <a:t> A researcher loading samples into a gel.</a:t>
            </a:r>
          </a:p>
          <a:p>
            <a:pPr>
              <a:buFont typeface="Wingdings" pitchFamily="2" charset="2"/>
              <a:buAutoNum type="alphaLcParenBoth"/>
            </a:pPr>
            <a:r>
              <a:rPr lang="en-US" altLang="en-US" sz="1600" smtClean="0">
                <a:solidFill>
                  <a:srgbClr val="000000"/>
                </a:solidFill>
                <a:ea typeface="ＭＳ Ｐゴシック" pitchFamily="34" charset="-128"/>
              </a:rPr>
              <a:t>This photograph shows a completed electrophoresis run on an agarose gel. The DNA ladder is located in lanes 1 and 9. Seven samples are located in lanes 2 through 8. The gel was stained with ethidium bromide and photographed under ultraviolet light. (credit a: modification of work by Magnus Manske; credit b: modification of work by U.S. Department of Agriculture; credit c: modification of work by James Jacob)</a:t>
            </a:r>
          </a:p>
        </p:txBody>
      </p:sp>
      <p:pic>
        <p:nvPicPr>
          <p:cNvPr id="38917" name="Picture 2" descr="L:\Clients\Connexions\01_CNX_ Admin\00_OSC_Project_Resources\14_OSC_Production\PowerPoints\OSX-Stacked-TM-CMYK-300dp1-2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215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normAutofit fontScale="90000"/>
          </a:bodyPr>
          <a:lstStyle/>
          <a:p>
            <a:r>
              <a:rPr lang="en-US" altLang="en-US" smtClean="0">
                <a:ea typeface="ＭＳ Ｐゴシック" pitchFamily="34" charset="-128"/>
              </a:rPr>
              <a:t>Figure 12.16</a:t>
            </a:r>
          </a:p>
        </p:txBody>
      </p:sp>
      <p:pic>
        <p:nvPicPr>
          <p:cNvPr id="40963" name="Picture Placeholder 1" descr="OSC_Microbio_12_02_Souther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913" b="18913"/>
          <a:stretch>
            <a:fillRect/>
          </a:stretch>
        </p:blipFill>
        <p:spPr/>
      </p:pic>
      <p:sp>
        <p:nvSpPr>
          <p:cNvPr id="40964" name="Text Placeholder 6"/>
          <p:cNvSpPr>
            <a:spLocks noGrp="1"/>
          </p:cNvSpPr>
          <p:nvPr>
            <p:ph type="body" sz="quarter" idx="14"/>
          </p:nvPr>
        </p:nvSpPr>
        <p:spPr/>
        <p:txBody>
          <a:bodyPr/>
          <a:lstStyle/>
          <a:p>
            <a:r>
              <a:rPr lang="en-US" altLang="en-US" sz="1600" smtClean="0">
                <a:ea typeface="ＭＳ Ｐゴシック" pitchFamily="34" charset="-128"/>
              </a:rPr>
              <a:t>In the Southern blot technique, DNA fragments are first separated by agarose gel electrophoresis, then transferred by capillary action to a nylon membrane, which is then soaked with a DNA probe tagged with a molecular beacon for easy visualization.</a:t>
            </a:r>
          </a:p>
        </p:txBody>
      </p:sp>
      <p:pic>
        <p:nvPicPr>
          <p:cNvPr id="40965"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174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normAutofit fontScale="90000"/>
          </a:bodyPr>
          <a:lstStyle/>
          <a:p>
            <a:r>
              <a:rPr lang="en-US" altLang="en-US" smtClean="0">
                <a:ea typeface="ＭＳ Ｐゴシック" pitchFamily="34" charset="-128"/>
              </a:rPr>
              <a:t>Figure 12.17</a:t>
            </a:r>
          </a:p>
        </p:txBody>
      </p:sp>
      <p:pic>
        <p:nvPicPr>
          <p:cNvPr id="41987" name="Picture Placeholder 1" descr="OSC_Microbio_12_02_Microarray.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195" b="21195"/>
          <a:stretch>
            <a:fillRect/>
          </a:stretch>
        </p:blipFill>
        <p:spPr/>
      </p:pic>
      <p:sp>
        <p:nvSpPr>
          <p:cNvPr id="7" name="Text Placeholder 6"/>
          <p:cNvSpPr>
            <a:spLocks noGrp="1"/>
          </p:cNvSpPr>
          <p:nvPr>
            <p:ph type="body" sz="quarter" idx="14"/>
          </p:nvPr>
        </p:nvSpPr>
        <p:spPr/>
        <p:txBody>
          <a:bodyPr>
            <a:noAutofit/>
          </a:bodyPr>
          <a:lstStyle/>
          <a:p>
            <a:pPr>
              <a:buFont typeface="Wingdings" pitchFamily="2" charset="2"/>
              <a:buAutoNum type="alphaLcParenBoth"/>
              <a:defRPr/>
            </a:pPr>
            <a:r>
              <a:rPr lang="en-US" sz="1250" dirty="0" smtClean="0"/>
              <a:t>The steps in microarray analysis are illustrated. Here, gene expression patterns are compared between cancerous cells and healthy cells.</a:t>
            </a:r>
          </a:p>
          <a:p>
            <a:pPr>
              <a:buFont typeface="Wingdings" pitchFamily="2" charset="2"/>
              <a:buAutoNum type="alphaLcParenBoth"/>
              <a:defRPr/>
            </a:pPr>
            <a:r>
              <a:rPr lang="en-US" sz="1250" dirty="0" smtClean="0"/>
              <a:t>Microarray information can be expressed as a heat map. Genes are shown on the left side; different samples are shown across the bottom. Genes expressed only in cancer cells are shown in varying shades of red; genes expressed only in normal cells are shown in varying shades of green. Genes that are expressed in both cancerous and normal cells are shown in yellow.</a:t>
            </a:r>
            <a:endParaRPr lang="en-US" sz="1250" dirty="0"/>
          </a:p>
        </p:txBody>
      </p:sp>
      <p:pic>
        <p:nvPicPr>
          <p:cNvPr id="41989"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45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r"/>
            <a:r>
              <a:rPr lang="en-US" altLang="en-US" sz="2400" smtClean="0">
                <a:solidFill>
                  <a:srgbClr val="6CB255"/>
                </a:solidFill>
                <a:ea typeface="ＭＳ Ｐゴシック" pitchFamily="34" charset="-128"/>
              </a:rPr>
              <a:t>Figure 12.18</a:t>
            </a:r>
          </a:p>
        </p:txBody>
      </p:sp>
      <p:pic>
        <p:nvPicPr>
          <p:cNvPr id="43011" name="Picture Placeholder 1" descr="OSC_Microbio_12_02_PAGE.jpg"/>
          <p:cNvPicPr>
            <a:picLocks noGrp="1" noChangeAspect="1"/>
          </p:cNvPicPr>
          <p:nvPr>
            <p:ph sz="half" idx="1"/>
          </p:nvPr>
        </p:nvPicPr>
        <p:blipFill>
          <a:blip r:embed="rId2">
            <a:extLst>
              <a:ext uri="{28A0092B-C50C-407E-A947-70E740481C1C}">
                <a14:useLocalDpi xmlns:a14="http://schemas.microsoft.com/office/drawing/2010/main" val="0"/>
              </a:ext>
            </a:extLst>
          </a:blip>
          <a:srcRect t="-18802" b="-18802"/>
          <a:stretch>
            <a:fillRect/>
          </a:stretch>
        </p:blipFill>
        <p:spPr>
          <a:xfrm>
            <a:off x="4489450" y="1108075"/>
            <a:ext cx="4030663" cy="5256213"/>
          </a:xfrm>
        </p:spPr>
      </p:pic>
      <p:sp>
        <p:nvSpPr>
          <p:cNvPr id="43012" name="Text Placeholder 13"/>
          <p:cNvSpPr>
            <a:spLocks noGrp="1"/>
          </p:cNvSpPr>
          <p:nvPr>
            <p:ph sz="half" idx="2"/>
          </p:nvPr>
        </p:nvSpPr>
        <p:spPr>
          <a:xfrm>
            <a:off x="457200" y="1108075"/>
            <a:ext cx="3913188" cy="5256213"/>
          </a:xfrm>
        </p:spPr>
        <p:txBody>
          <a:bodyPr/>
          <a:lstStyle/>
          <a:p>
            <a:pPr>
              <a:buFont typeface="Wingdings" pitchFamily="2" charset="2"/>
              <a:buAutoNum type="alphaLcParenBoth"/>
            </a:pPr>
            <a:r>
              <a:rPr lang="en-US" altLang="en-US" sz="1600" smtClean="0">
                <a:solidFill>
                  <a:srgbClr val="000000"/>
                </a:solidFill>
                <a:ea typeface="ＭＳ Ｐゴシック" pitchFamily="34" charset="-128"/>
              </a:rPr>
              <a:t>SDS is a detergent that denatures proteins and masks their native charges, making them uniformly negatively charged.</a:t>
            </a:r>
          </a:p>
          <a:p>
            <a:pPr>
              <a:buFont typeface="Wingdings" pitchFamily="2" charset="2"/>
              <a:buAutoNum type="alphaLcParenBoth"/>
            </a:pPr>
            <a:r>
              <a:rPr lang="en-US" altLang="en-US" sz="1600" smtClean="0">
                <a:solidFill>
                  <a:srgbClr val="000000"/>
                </a:solidFill>
                <a:ea typeface="ＭＳ Ｐゴシック" pitchFamily="34" charset="-128"/>
              </a:rPr>
              <a:t>The process of SDS-PAGE is illustrated in these steps. </a:t>
            </a:r>
          </a:p>
          <a:p>
            <a:pPr>
              <a:buFont typeface="Wingdings" pitchFamily="2" charset="2"/>
              <a:buAutoNum type="alphaLcParenBoth"/>
            </a:pPr>
            <a:r>
              <a:rPr lang="en-US" altLang="en-US" sz="1600" smtClean="0">
                <a:solidFill>
                  <a:srgbClr val="000000"/>
                </a:solidFill>
                <a:ea typeface="ＭＳ Ｐゴシック" pitchFamily="34" charset="-128"/>
              </a:rPr>
              <a:t>A photograph of an SDS-PAGE gel shows Coomassie stained bands where proteins of different size have migrated along the gel in response to the applied voltage. A size standard lane is visible on the right side of the gel. (credit b: modification of work by “GeneEd”/YouTube)</a:t>
            </a:r>
          </a:p>
        </p:txBody>
      </p:sp>
      <p:pic>
        <p:nvPicPr>
          <p:cNvPr id="43013"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75"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797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ea typeface="ＭＳ Ｐゴシック" pitchFamily="34" charset="-128"/>
              </a:rPr>
              <a:t>Making a Product</a:t>
            </a:r>
          </a:p>
        </p:txBody>
      </p:sp>
      <p:sp>
        <p:nvSpPr>
          <p:cNvPr id="44035" name="Rectangle 3"/>
          <p:cNvSpPr>
            <a:spLocks noGrp="1" noChangeArrowheads="1"/>
          </p:cNvSpPr>
          <p:nvPr>
            <p:ph idx="1"/>
          </p:nvPr>
        </p:nvSpPr>
        <p:spPr/>
        <p:txBody>
          <a:bodyPr/>
          <a:lstStyle/>
          <a:p>
            <a:pPr eaLnBrk="1" hangingPunct="1"/>
            <a:r>
              <a:rPr lang="en-US" altLang="en-US" i="1" smtClean="0">
                <a:ea typeface="ＭＳ Ｐゴシック" pitchFamily="34" charset="-128"/>
              </a:rPr>
              <a:t>E. coli</a:t>
            </a:r>
          </a:p>
          <a:p>
            <a:pPr lvl="1" eaLnBrk="1" hangingPunct="1"/>
            <a:r>
              <a:rPr lang="en-US" altLang="en-US" smtClean="0">
                <a:ea typeface="ＭＳ Ｐゴシック" pitchFamily="34" charset="-128"/>
              </a:rPr>
              <a:t>Used because it is easily grown and its genomics are known</a:t>
            </a:r>
          </a:p>
          <a:p>
            <a:pPr lvl="1" eaLnBrk="1" hangingPunct="1"/>
            <a:r>
              <a:rPr lang="en-US" altLang="en-US" smtClean="0">
                <a:ea typeface="ＭＳ Ｐゴシック" pitchFamily="34" charset="-128"/>
              </a:rPr>
              <a:t>Need to eliminate endotoxin from products</a:t>
            </a:r>
          </a:p>
          <a:p>
            <a:pPr lvl="1" eaLnBrk="1" hangingPunct="1"/>
            <a:r>
              <a:rPr lang="en-US" altLang="en-US" smtClean="0">
                <a:ea typeface="ＭＳ Ｐゴシック" pitchFamily="34" charset="-128"/>
              </a:rPr>
              <a:t>Cells must be lysed to get product</a:t>
            </a:r>
          </a:p>
        </p:txBody>
      </p:sp>
    </p:spTree>
    <p:extLst>
      <p:ext uri="{BB962C8B-B14F-4D97-AF65-F5344CB8AC3E}">
        <p14:creationId xmlns:p14="http://schemas.microsoft.com/office/powerpoint/2010/main" val="3177679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ea typeface="ＭＳ Ｐゴシック" pitchFamily="34" charset="-128"/>
              </a:rPr>
              <a:t>Making a Product</a:t>
            </a:r>
          </a:p>
        </p:txBody>
      </p:sp>
      <p:sp>
        <p:nvSpPr>
          <p:cNvPr id="45059" name="Rectangle 3"/>
          <p:cNvSpPr>
            <a:spLocks noGrp="1" noChangeArrowheads="1"/>
          </p:cNvSpPr>
          <p:nvPr>
            <p:ph idx="1"/>
          </p:nvPr>
        </p:nvSpPr>
        <p:spPr/>
        <p:txBody>
          <a:bodyPr>
            <a:normAutofit fontScale="92500" lnSpcReduction="10000"/>
          </a:bodyPr>
          <a:lstStyle/>
          <a:p>
            <a:pPr eaLnBrk="1" hangingPunct="1"/>
            <a:r>
              <a:rPr lang="en-US" altLang="en-US" b="1" i="1" smtClean="0">
                <a:ea typeface="ＭＳ Ｐゴシック" pitchFamily="34" charset="-128"/>
              </a:rPr>
              <a:t>Saccharomyces cerevisiae</a:t>
            </a:r>
          </a:p>
          <a:p>
            <a:pPr lvl="1" eaLnBrk="1" hangingPunct="1"/>
            <a:r>
              <a:rPr lang="en-US" altLang="en-US" smtClean="0">
                <a:ea typeface="ＭＳ Ｐゴシック" pitchFamily="34" charset="-128"/>
              </a:rPr>
              <a:t>Used because it is easily grown and its genomics are known</a:t>
            </a:r>
          </a:p>
          <a:p>
            <a:pPr lvl="1" eaLnBrk="1" hangingPunct="1"/>
            <a:r>
              <a:rPr lang="en-US" altLang="en-US" smtClean="0">
                <a:ea typeface="ＭＳ Ｐゴシック" pitchFamily="34" charset="-128"/>
              </a:rPr>
              <a:t>May express eukaryotic genes easily</a:t>
            </a:r>
          </a:p>
          <a:p>
            <a:pPr eaLnBrk="1" hangingPunct="1"/>
            <a:r>
              <a:rPr lang="en-US" altLang="en-US" b="1" smtClean="0">
                <a:ea typeface="ＭＳ Ｐゴシック" pitchFamily="34" charset="-128"/>
              </a:rPr>
              <a:t>Plant cells and whole plants</a:t>
            </a:r>
          </a:p>
          <a:p>
            <a:pPr lvl="1" eaLnBrk="1" hangingPunct="1"/>
            <a:r>
              <a:rPr lang="en-US" altLang="en-US" smtClean="0">
                <a:ea typeface="ＭＳ Ｐゴシック" pitchFamily="34" charset="-128"/>
              </a:rPr>
              <a:t>May express eukaryotic genes easily</a:t>
            </a:r>
          </a:p>
          <a:p>
            <a:pPr lvl="1" eaLnBrk="1" hangingPunct="1"/>
            <a:r>
              <a:rPr lang="en-US" altLang="en-US" smtClean="0">
                <a:ea typeface="ＭＳ Ｐゴシック" pitchFamily="34" charset="-128"/>
              </a:rPr>
              <a:t>Plants are easily grown</a:t>
            </a:r>
          </a:p>
          <a:p>
            <a:pPr eaLnBrk="1" hangingPunct="1"/>
            <a:r>
              <a:rPr lang="en-US" altLang="en-US" b="1" smtClean="0">
                <a:ea typeface="ＭＳ Ｐゴシック" pitchFamily="34" charset="-128"/>
              </a:rPr>
              <a:t>Mammalian cells</a:t>
            </a:r>
          </a:p>
          <a:p>
            <a:pPr lvl="1" eaLnBrk="1" hangingPunct="1"/>
            <a:r>
              <a:rPr lang="en-US" altLang="en-US" smtClean="0">
                <a:ea typeface="ＭＳ Ｐゴシック" pitchFamily="34" charset="-128"/>
              </a:rPr>
              <a:t>May express eukaryotic genes easily</a:t>
            </a:r>
          </a:p>
          <a:p>
            <a:pPr lvl="1" eaLnBrk="1" hangingPunct="1"/>
            <a:r>
              <a:rPr lang="en-US" altLang="en-US" smtClean="0">
                <a:ea typeface="ＭＳ Ｐゴシック" pitchFamily="34" charset="-128"/>
              </a:rPr>
              <a:t>Harder to grow</a:t>
            </a: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pic>
        <p:nvPicPr>
          <p:cNvPr id="2" name="4EE95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6559550" y="31400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862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67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n-US" altLang="en-US" smtClean="0">
                <a:ea typeface="ＭＳ Ｐゴシック" pitchFamily="34" charset="-128"/>
              </a:rPr>
              <a:t>Therapeutic Applications</a:t>
            </a:r>
          </a:p>
        </p:txBody>
      </p:sp>
      <p:sp>
        <p:nvSpPr>
          <p:cNvPr id="46083" name="Rectangle 5"/>
          <p:cNvSpPr>
            <a:spLocks noGrp="1" noChangeArrowheads="1"/>
          </p:cNvSpPr>
          <p:nvPr>
            <p:ph idx="1"/>
          </p:nvPr>
        </p:nvSpPr>
        <p:spPr/>
        <p:txBody>
          <a:bodyPr/>
          <a:lstStyle/>
          <a:p>
            <a:pPr eaLnBrk="1" hangingPunct="1"/>
            <a:r>
              <a:rPr lang="en-US" altLang="en-US" b="1" smtClean="0">
                <a:ea typeface="ＭＳ Ｐゴシック" pitchFamily="34" charset="-128"/>
              </a:rPr>
              <a:t>Human enzymes</a:t>
            </a:r>
            <a:r>
              <a:rPr lang="en-US" altLang="en-US" smtClean="0">
                <a:ea typeface="ＭＳ Ｐゴシック" pitchFamily="34" charset="-128"/>
              </a:rPr>
              <a:t> and other proteins</a:t>
            </a:r>
          </a:p>
          <a:p>
            <a:pPr eaLnBrk="1" hangingPunct="1"/>
            <a:r>
              <a:rPr lang="en-US" altLang="en-US" b="1" smtClean="0">
                <a:ea typeface="ＭＳ Ｐゴシック" pitchFamily="34" charset="-128"/>
              </a:rPr>
              <a:t>Subunit vaccines</a:t>
            </a:r>
            <a:endParaRPr lang="en-US" altLang="en-US" smtClean="0">
              <a:ea typeface="ＭＳ Ｐゴシック" pitchFamily="34" charset="-128"/>
            </a:endParaRPr>
          </a:p>
          <a:p>
            <a:pPr eaLnBrk="1" hangingPunct="1"/>
            <a:r>
              <a:rPr lang="en-US" altLang="en-US" smtClean="0">
                <a:ea typeface="ＭＳ Ｐゴシック" pitchFamily="34" charset="-128"/>
              </a:rPr>
              <a:t>Nonpathogenic viruses carrying genes for pathogen’s antigens as </a:t>
            </a:r>
            <a:r>
              <a:rPr lang="en-US" altLang="en-US" b="1" smtClean="0">
                <a:ea typeface="ＭＳ Ｐゴシック" pitchFamily="34" charset="-128"/>
              </a:rPr>
              <a:t>DNA vaccines</a:t>
            </a:r>
            <a:endParaRPr lang="en-US" altLang="en-US" smtClean="0">
              <a:ea typeface="ＭＳ Ｐゴシック" pitchFamily="34" charset="-128"/>
            </a:endParaRPr>
          </a:p>
          <a:p>
            <a:pPr eaLnBrk="1" hangingPunct="1"/>
            <a:r>
              <a:rPr lang="en-US" altLang="en-US" b="1" smtClean="0">
                <a:ea typeface="ＭＳ Ｐゴシック" pitchFamily="34" charset="-128"/>
              </a:rPr>
              <a:t>Gene therapy</a:t>
            </a:r>
            <a:r>
              <a:rPr lang="en-US" altLang="en-US" smtClean="0">
                <a:ea typeface="ＭＳ Ｐゴシック" pitchFamily="34" charset="-128"/>
              </a:rPr>
              <a:t> to replace defective or missing genes</a:t>
            </a:r>
          </a:p>
        </p:txBody>
      </p:sp>
    </p:spTree>
    <p:extLst>
      <p:ext uri="{BB962C8B-B14F-4D97-AF65-F5344CB8AC3E}">
        <p14:creationId xmlns:p14="http://schemas.microsoft.com/office/powerpoint/2010/main" val="2881333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normAutofit fontScale="90000"/>
          </a:bodyPr>
          <a:lstStyle/>
          <a:p>
            <a:pPr eaLnBrk="1" hangingPunct="1"/>
            <a:r>
              <a:rPr lang="en-US" altLang="en-US" smtClean="0">
                <a:ea typeface="ＭＳ Ｐゴシック" pitchFamily="34" charset="-128"/>
              </a:rPr>
              <a:t>Biotechnology and Recombinant DNA</a:t>
            </a:r>
          </a:p>
        </p:txBody>
      </p:sp>
      <p:sp>
        <p:nvSpPr>
          <p:cNvPr id="18435" name="Rectangle 5"/>
          <p:cNvSpPr>
            <a:spLocks noGrp="1" noChangeArrowheads="1"/>
          </p:cNvSpPr>
          <p:nvPr>
            <p:ph idx="1"/>
          </p:nvPr>
        </p:nvSpPr>
        <p:spPr/>
        <p:txBody>
          <a:bodyPr/>
          <a:lstStyle/>
          <a:p>
            <a:pPr eaLnBrk="1" hangingPunct="1"/>
            <a:r>
              <a:rPr lang="en-US" altLang="en-US" b="1" smtClean="0">
                <a:ea typeface="ＭＳ Ｐゴシック" pitchFamily="34" charset="-128"/>
              </a:rPr>
              <a:t>Vector</a:t>
            </a:r>
            <a:r>
              <a:rPr lang="en-US" altLang="en-US" smtClean="0">
                <a:ea typeface="ＭＳ Ｐゴシック" pitchFamily="34" charset="-128"/>
              </a:rPr>
              <a:t>: self-replicating DNA used to carry the desired gene to a new cell</a:t>
            </a:r>
          </a:p>
          <a:p>
            <a:pPr eaLnBrk="1" hangingPunct="1"/>
            <a:r>
              <a:rPr lang="en-US" altLang="en-US" b="1" smtClean="0">
                <a:ea typeface="ＭＳ Ｐゴシック" pitchFamily="34" charset="-128"/>
              </a:rPr>
              <a:t>Clone</a:t>
            </a:r>
            <a:r>
              <a:rPr lang="en-US" altLang="en-US" smtClean="0">
                <a:ea typeface="ＭＳ Ｐゴシック" pitchFamily="34" charset="-128"/>
              </a:rPr>
              <a:t>: population of cells arising from one cell; each carries the new gene</a:t>
            </a:r>
          </a:p>
        </p:txBody>
      </p:sp>
    </p:spTree>
    <p:extLst>
      <p:ext uri="{BB962C8B-B14F-4D97-AF65-F5344CB8AC3E}">
        <p14:creationId xmlns:p14="http://schemas.microsoft.com/office/powerpoint/2010/main" val="3005987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normAutofit fontScale="90000"/>
          </a:bodyPr>
          <a:lstStyle/>
          <a:p>
            <a:r>
              <a:rPr lang="en-US" altLang="en-US" smtClean="0">
                <a:ea typeface="ＭＳ Ｐゴシック" pitchFamily="34" charset="-128"/>
              </a:rPr>
              <a:t>Gene Therapy</a:t>
            </a:r>
          </a:p>
        </p:txBody>
      </p:sp>
      <p:pic>
        <p:nvPicPr>
          <p:cNvPr id="47107" name="Picture Placeholder 1" descr="OSC_Microbio_12_01_GeneThe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925" b="5925"/>
          <a:stretch>
            <a:fillRect/>
          </a:stretch>
        </p:blipFill>
        <p:spPr/>
      </p:pic>
      <p:sp>
        <p:nvSpPr>
          <p:cNvPr id="47108" name="Text Placeholder 6"/>
          <p:cNvSpPr>
            <a:spLocks noGrp="1"/>
          </p:cNvSpPr>
          <p:nvPr>
            <p:ph type="body" sz="quarter" idx="14"/>
          </p:nvPr>
        </p:nvSpPr>
        <p:spPr/>
        <p:txBody>
          <a:bodyPr/>
          <a:lstStyle/>
          <a:p>
            <a:r>
              <a:rPr lang="en-US" altLang="en-US" sz="1600" smtClean="0">
                <a:ea typeface="ＭＳ Ｐゴシック" pitchFamily="34" charset="-128"/>
              </a:rPr>
              <a:t>Gene therapy using an adenovirus vector can be used to treat or cure certain genetic diseases in which a patient has a defective gene. (credit: modification of work by National Institutes of Health)</a:t>
            </a:r>
          </a:p>
        </p:txBody>
      </p:sp>
      <p:pic>
        <p:nvPicPr>
          <p:cNvPr id="47109"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595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48496 Tortora IRDVD\Working Files 48496\JPEG\ch09_unlabeled\figure_09_14_unlabeled.jpg"/>
          <p:cNvPicPr>
            <a:picLocks noChangeAspect="1" noChangeArrowheads="1"/>
          </p:cNvPicPr>
          <p:nvPr/>
        </p:nvPicPr>
        <p:blipFill>
          <a:blip r:embed="rId4">
            <a:extLst>
              <a:ext uri="{28A0092B-C50C-407E-A947-70E740481C1C}">
                <a14:useLocalDpi xmlns:a14="http://schemas.microsoft.com/office/drawing/2010/main" val="0"/>
              </a:ext>
            </a:extLst>
          </a:blip>
          <a:srcRect b="2773"/>
          <a:stretch>
            <a:fillRect/>
          </a:stretch>
        </p:blipFill>
        <p:spPr bwMode="auto">
          <a:xfrm>
            <a:off x="1992313" y="303213"/>
            <a:ext cx="51577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1992313" y="390525"/>
            <a:ext cx="981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algn="r" eaLnBrk="1" hangingPunct="1">
              <a:spcBef>
                <a:spcPct val="0"/>
              </a:spcBef>
              <a:buClrTx/>
              <a:buFontTx/>
              <a:buNone/>
            </a:pPr>
            <a:r>
              <a:rPr lang="en-US" altLang="en-US" sz="1600"/>
              <a:t>Nucleus</a:t>
            </a:r>
          </a:p>
        </p:txBody>
      </p:sp>
      <p:sp>
        <p:nvSpPr>
          <p:cNvPr id="48132" name="Rectangle 4"/>
          <p:cNvSpPr>
            <a:spLocks noChangeArrowheads="1"/>
          </p:cNvSpPr>
          <p:nvPr/>
        </p:nvSpPr>
        <p:spPr bwMode="auto">
          <a:xfrm>
            <a:off x="1992313" y="6346825"/>
            <a:ext cx="12334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algn="r" eaLnBrk="1" hangingPunct="1">
              <a:spcBef>
                <a:spcPct val="0"/>
              </a:spcBef>
              <a:buClrTx/>
              <a:buFontTx/>
              <a:buNone/>
            </a:pPr>
            <a:r>
              <a:rPr lang="en-US" altLang="en-US" sz="1600"/>
              <a:t>Cytoplasm</a:t>
            </a:r>
          </a:p>
        </p:txBody>
      </p:sp>
      <p:sp>
        <p:nvSpPr>
          <p:cNvPr id="48133" name="Rectangle 5"/>
          <p:cNvSpPr>
            <a:spLocks noChangeArrowheads="1"/>
          </p:cNvSpPr>
          <p:nvPr/>
        </p:nvSpPr>
        <p:spPr bwMode="auto">
          <a:xfrm>
            <a:off x="2279650" y="673100"/>
            <a:ext cx="677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a:t>DNA </a:t>
            </a:r>
          </a:p>
        </p:txBody>
      </p:sp>
      <p:sp>
        <p:nvSpPr>
          <p:cNvPr id="48134" name="Rectangle 6"/>
          <p:cNvSpPr>
            <a:spLocks noChangeArrowheads="1"/>
          </p:cNvSpPr>
          <p:nvPr/>
        </p:nvSpPr>
        <p:spPr bwMode="auto">
          <a:xfrm>
            <a:off x="2279650" y="1827213"/>
            <a:ext cx="1131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a:t>RNA </a:t>
            </a:r>
            <a:br>
              <a:rPr lang="en-US" altLang="en-US" sz="1600"/>
            </a:br>
            <a:r>
              <a:rPr lang="en-US" altLang="en-US" sz="1600"/>
              <a:t>transcript</a:t>
            </a:r>
          </a:p>
        </p:txBody>
      </p:sp>
      <p:sp>
        <p:nvSpPr>
          <p:cNvPr id="48135" name="Rectangle 7"/>
          <p:cNvSpPr>
            <a:spLocks noChangeArrowheads="1"/>
          </p:cNvSpPr>
          <p:nvPr/>
        </p:nvSpPr>
        <p:spPr bwMode="auto">
          <a:xfrm>
            <a:off x="2279650" y="2960688"/>
            <a:ext cx="809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a:t>mRNA</a:t>
            </a:r>
          </a:p>
        </p:txBody>
      </p:sp>
      <p:sp>
        <p:nvSpPr>
          <p:cNvPr id="48136" name="Rectangle 2"/>
          <p:cNvSpPr txBox="1">
            <a:spLocks/>
          </p:cNvSpPr>
          <p:nvPr/>
        </p:nvSpPr>
        <p:spPr bwMode="auto">
          <a:xfrm>
            <a:off x="4652963" y="893763"/>
            <a:ext cx="24971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a:t>An abnormal gene, cancer gene, or virus gene is transcribed in a host cell.</a:t>
            </a:r>
          </a:p>
        </p:txBody>
      </p:sp>
      <p:sp>
        <p:nvSpPr>
          <p:cNvPr id="48137" name="Rectangle 2"/>
          <p:cNvSpPr txBox="1">
            <a:spLocks/>
          </p:cNvSpPr>
          <p:nvPr/>
        </p:nvSpPr>
        <p:spPr bwMode="auto">
          <a:xfrm>
            <a:off x="4652963" y="3948113"/>
            <a:ext cx="14398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a:t>siRNA binds </a:t>
            </a:r>
            <a:br>
              <a:rPr lang="en-US" altLang="en-US" sz="1600"/>
            </a:br>
            <a:r>
              <a:rPr lang="en-US" altLang="en-US" sz="1600"/>
              <a:t>mRNA.</a:t>
            </a:r>
          </a:p>
        </p:txBody>
      </p:sp>
      <p:sp>
        <p:nvSpPr>
          <p:cNvPr id="48138" name="Rectangle 2"/>
          <p:cNvSpPr txBox="1">
            <a:spLocks/>
          </p:cNvSpPr>
          <p:nvPr/>
        </p:nvSpPr>
        <p:spPr bwMode="auto">
          <a:xfrm>
            <a:off x="4652963" y="4887913"/>
            <a:ext cx="1589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a:t>RISC breaks down the RNA complex.</a:t>
            </a:r>
          </a:p>
        </p:txBody>
      </p:sp>
      <p:sp>
        <p:nvSpPr>
          <p:cNvPr id="48139" name="Rectangle 2"/>
          <p:cNvSpPr txBox="1">
            <a:spLocks/>
          </p:cNvSpPr>
          <p:nvPr/>
        </p:nvSpPr>
        <p:spPr bwMode="auto">
          <a:xfrm>
            <a:off x="4652963" y="6054725"/>
            <a:ext cx="21415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a:t>No protein expression occurs.</a:t>
            </a:r>
          </a:p>
        </p:txBody>
      </p:sp>
      <p:sp>
        <p:nvSpPr>
          <p:cNvPr id="48140" name="Rectangle 2"/>
          <p:cNvSpPr>
            <a:spLocks noChangeArrowheads="1"/>
          </p:cNvSpPr>
          <p:nvPr/>
        </p:nvSpPr>
        <p:spPr bwMode="auto">
          <a:xfrm>
            <a:off x="5918200" y="3573463"/>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siRNA</a:t>
            </a:r>
          </a:p>
        </p:txBody>
      </p:sp>
      <p:sp>
        <p:nvSpPr>
          <p:cNvPr id="48141"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Figure 9.14 Gene silencing could provide treatments for a wide range of diseases.</a:t>
            </a:r>
          </a:p>
        </p:txBody>
      </p:sp>
      <p:pic>
        <p:nvPicPr>
          <p:cNvPr id="2" name="5A767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7551738" y="2819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342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619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normAutofit fontScale="90000"/>
          </a:bodyPr>
          <a:lstStyle/>
          <a:p>
            <a:r>
              <a:rPr lang="en-US" altLang="en-US" smtClean="0">
                <a:ea typeface="ＭＳ Ｐゴシック" pitchFamily="34" charset="-128"/>
              </a:rPr>
              <a:t>Gene Silencing</a:t>
            </a:r>
          </a:p>
        </p:txBody>
      </p:sp>
      <p:pic>
        <p:nvPicPr>
          <p:cNvPr id="49155" name="Picture Placeholder 1" descr="OSC_Microbio_12_03_Noncodin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744" b="8744"/>
          <a:stretch>
            <a:fillRect/>
          </a:stretch>
        </p:blipFill>
        <p:spPr/>
      </p:pic>
      <p:sp>
        <p:nvSpPr>
          <p:cNvPr id="49156" name="Text Placeholder 6"/>
          <p:cNvSpPr>
            <a:spLocks noGrp="1"/>
          </p:cNvSpPr>
          <p:nvPr>
            <p:ph type="body" sz="quarter" idx="14"/>
          </p:nvPr>
        </p:nvSpPr>
        <p:spPr/>
        <p:txBody>
          <a:bodyPr>
            <a:normAutofit/>
          </a:bodyPr>
          <a:lstStyle/>
          <a:p>
            <a:r>
              <a:rPr lang="en-US" altLang="en-US" sz="1600" smtClean="0">
                <a:ea typeface="ＭＳ Ｐゴシック" pitchFamily="34" charset="-128"/>
              </a:rPr>
              <a:t>Cells like the eukaryotic cell shown in this diagram commonly make small antisense RNA molecules with sequences complementary to specific mRNA molecules. When an antisense RNA molecule is bound to an mRNA molecule, the mRNA can no longer be used to direct protein synthesis. (credit: modification of work by Robinson R)</a:t>
            </a:r>
          </a:p>
        </p:txBody>
      </p:sp>
      <p:pic>
        <p:nvPicPr>
          <p:cNvPr id="49157"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536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a:xfrm>
            <a:off x="495300" y="238125"/>
            <a:ext cx="8062913" cy="658813"/>
          </a:xfrm>
        </p:spPr>
        <p:txBody>
          <a:bodyPr>
            <a:normAutofit fontScale="90000"/>
          </a:bodyPr>
          <a:lstStyle/>
          <a:p>
            <a:r>
              <a:rPr lang="en-US" altLang="en-US" smtClean="0">
                <a:ea typeface="ＭＳ Ｐゴシック" pitchFamily="34" charset="-128"/>
              </a:rPr>
              <a:t>Gene Silencing</a:t>
            </a:r>
          </a:p>
        </p:txBody>
      </p:sp>
      <p:pic>
        <p:nvPicPr>
          <p:cNvPr id="50179" name="Picture Placeholder 1" descr="OSC_Microbio_12_03_siRNA.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201" b="14201"/>
          <a:stretch>
            <a:fillRect/>
          </a:stretch>
        </p:blipFill>
        <p:spPr/>
      </p:pic>
      <p:sp>
        <p:nvSpPr>
          <p:cNvPr id="50180" name="Text Placeholder 6"/>
          <p:cNvSpPr>
            <a:spLocks noGrp="1"/>
          </p:cNvSpPr>
          <p:nvPr>
            <p:ph type="body" sz="quarter" idx="14"/>
          </p:nvPr>
        </p:nvSpPr>
        <p:spPr/>
        <p:txBody>
          <a:bodyPr/>
          <a:lstStyle/>
          <a:p>
            <a:r>
              <a:rPr lang="en-US" altLang="en-US" sz="1600" smtClean="0">
                <a:ea typeface="ＭＳ Ｐゴシック" pitchFamily="34" charset="-128"/>
              </a:rPr>
              <a:t>This diagram illustrates the process of using siRNA or miRNA in a eukaryotic cell to silence genes involved in the pathogenesis of various diseases. (credit: modification of work by National Center for Biotechnology Information)</a:t>
            </a:r>
          </a:p>
        </p:txBody>
      </p:sp>
      <p:pic>
        <p:nvPicPr>
          <p:cNvPr id="50181"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336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48496 Tortora IRDVD\Working Files 48496\JPEG\ch09_unlabeled\figure_09_15_unlabeled.jpg"/>
          <p:cNvPicPr>
            <a:picLocks noChangeAspect="1" noChangeArrowheads="1"/>
          </p:cNvPicPr>
          <p:nvPr/>
        </p:nvPicPr>
        <p:blipFill>
          <a:blip r:embed="rId4">
            <a:extLst>
              <a:ext uri="{28A0092B-C50C-407E-A947-70E740481C1C}">
                <a14:useLocalDpi xmlns:a14="http://schemas.microsoft.com/office/drawing/2010/main" val="0"/>
              </a:ext>
            </a:extLst>
          </a:blip>
          <a:srcRect b="5302"/>
          <a:stretch>
            <a:fillRect/>
          </a:stretch>
        </p:blipFill>
        <p:spPr bwMode="auto">
          <a:xfrm>
            <a:off x="-1588" y="1624013"/>
            <a:ext cx="91487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Figure 9.15 Shotgun sequencing.</a:t>
            </a:r>
          </a:p>
        </p:txBody>
      </p:sp>
      <p:sp>
        <p:nvSpPr>
          <p:cNvPr id="51204" name="Rectangle 3"/>
          <p:cNvSpPr>
            <a:spLocks noChangeArrowheads="1"/>
          </p:cNvSpPr>
          <p:nvPr/>
        </p:nvSpPr>
        <p:spPr bwMode="auto">
          <a:xfrm>
            <a:off x="217488" y="2501900"/>
            <a:ext cx="12398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Isolate DNA.</a:t>
            </a:r>
          </a:p>
        </p:txBody>
      </p:sp>
      <p:sp>
        <p:nvSpPr>
          <p:cNvPr id="51205" name="Rectangle 4"/>
          <p:cNvSpPr>
            <a:spLocks noChangeArrowheads="1"/>
          </p:cNvSpPr>
          <p:nvPr/>
        </p:nvSpPr>
        <p:spPr bwMode="auto">
          <a:xfrm>
            <a:off x="217488" y="2911475"/>
            <a:ext cx="15589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Fragment DNA with restriction enzymes.</a:t>
            </a:r>
          </a:p>
        </p:txBody>
      </p:sp>
      <p:sp>
        <p:nvSpPr>
          <p:cNvPr id="51206" name="Rectangle 5"/>
          <p:cNvSpPr>
            <a:spLocks noChangeArrowheads="1"/>
          </p:cNvSpPr>
          <p:nvPr/>
        </p:nvSpPr>
        <p:spPr bwMode="auto">
          <a:xfrm>
            <a:off x="217488" y="3903663"/>
            <a:ext cx="16748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Clone DNA </a:t>
            </a:r>
            <a:br>
              <a:rPr lang="en-US" altLang="en-US" sz="1400"/>
            </a:br>
            <a:r>
              <a:rPr lang="en-US" altLang="en-US" sz="1400"/>
              <a:t>in a bacterial artificial chromosome (BAC).</a:t>
            </a:r>
          </a:p>
        </p:txBody>
      </p:sp>
      <p:sp>
        <p:nvSpPr>
          <p:cNvPr id="51207" name="Rectangle 6"/>
          <p:cNvSpPr>
            <a:spLocks noChangeArrowheads="1"/>
          </p:cNvSpPr>
          <p:nvPr/>
        </p:nvSpPr>
        <p:spPr bwMode="auto">
          <a:xfrm>
            <a:off x="3697288" y="2368550"/>
            <a:ext cx="2427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Sequence DNA fragments.</a:t>
            </a:r>
          </a:p>
        </p:txBody>
      </p:sp>
      <p:sp>
        <p:nvSpPr>
          <p:cNvPr id="51208" name="Rectangle 7"/>
          <p:cNvSpPr>
            <a:spLocks noChangeArrowheads="1"/>
          </p:cNvSpPr>
          <p:nvPr/>
        </p:nvSpPr>
        <p:spPr bwMode="auto">
          <a:xfrm>
            <a:off x="6529388" y="2347913"/>
            <a:ext cx="2054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Assemble sequences.</a:t>
            </a:r>
          </a:p>
        </p:txBody>
      </p:sp>
      <p:sp>
        <p:nvSpPr>
          <p:cNvPr id="51209" name="Rectangle 8"/>
          <p:cNvSpPr>
            <a:spLocks noChangeArrowheads="1"/>
          </p:cNvSpPr>
          <p:nvPr/>
        </p:nvSpPr>
        <p:spPr bwMode="auto">
          <a:xfrm>
            <a:off x="6359525" y="3716338"/>
            <a:ext cx="13700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Edit sequences; fill in gaps.</a:t>
            </a:r>
          </a:p>
        </p:txBody>
      </p:sp>
      <p:sp>
        <p:nvSpPr>
          <p:cNvPr id="51210" name="Rectangle 9"/>
          <p:cNvSpPr>
            <a:spLocks noChangeArrowheads="1"/>
          </p:cNvSpPr>
          <p:nvPr/>
        </p:nvSpPr>
        <p:spPr bwMode="auto">
          <a:xfrm>
            <a:off x="309563" y="4976813"/>
            <a:ext cx="3232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Constructing a gene library</a:t>
            </a:r>
          </a:p>
        </p:txBody>
      </p:sp>
      <p:sp>
        <p:nvSpPr>
          <p:cNvPr id="51211" name="Rectangle 10"/>
          <p:cNvSpPr>
            <a:spLocks noChangeArrowheads="1"/>
          </p:cNvSpPr>
          <p:nvPr/>
        </p:nvSpPr>
        <p:spPr bwMode="auto">
          <a:xfrm>
            <a:off x="3840163" y="4970463"/>
            <a:ext cx="2517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Random sequencing</a:t>
            </a:r>
          </a:p>
        </p:txBody>
      </p:sp>
      <p:sp>
        <p:nvSpPr>
          <p:cNvPr id="51212" name="Rectangle 11"/>
          <p:cNvSpPr>
            <a:spLocks noChangeArrowheads="1"/>
          </p:cNvSpPr>
          <p:nvPr/>
        </p:nvSpPr>
        <p:spPr bwMode="auto">
          <a:xfrm>
            <a:off x="6913563" y="4976813"/>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Closure phase</a:t>
            </a:r>
          </a:p>
        </p:txBody>
      </p:sp>
      <p:sp>
        <p:nvSpPr>
          <p:cNvPr id="51213" name="Rectangle 1"/>
          <p:cNvSpPr>
            <a:spLocks noChangeArrowheads="1"/>
          </p:cNvSpPr>
          <p:nvPr/>
        </p:nvSpPr>
        <p:spPr bwMode="auto">
          <a:xfrm>
            <a:off x="3697288" y="4333875"/>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BAC</a:t>
            </a:r>
          </a:p>
        </p:txBody>
      </p:sp>
      <p:pic>
        <p:nvPicPr>
          <p:cNvPr id="2" name="184D1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913313" y="16081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9848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75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altLang="en-US" smtClean="0">
                <a:ea typeface="ＭＳ Ｐゴシック" pitchFamily="34" charset="-128"/>
              </a:rPr>
              <a:t>The Human Genome Project</a:t>
            </a:r>
          </a:p>
        </p:txBody>
      </p:sp>
      <p:sp>
        <p:nvSpPr>
          <p:cNvPr id="52227" name="Rectangle 5"/>
          <p:cNvSpPr>
            <a:spLocks noGrp="1" noChangeArrowheads="1"/>
          </p:cNvSpPr>
          <p:nvPr>
            <p:ph idx="1"/>
          </p:nvPr>
        </p:nvSpPr>
        <p:spPr/>
        <p:txBody>
          <a:bodyPr/>
          <a:lstStyle/>
          <a:p>
            <a:pPr eaLnBrk="1" hangingPunct="1"/>
            <a:r>
              <a:rPr lang="en-US" altLang="en-US" smtClean="0">
                <a:ea typeface="ＭＳ Ｐゴシック" pitchFamily="34" charset="-128"/>
              </a:rPr>
              <a:t>Nucleotides have been sequenced</a:t>
            </a:r>
          </a:p>
          <a:p>
            <a:pPr eaLnBrk="1" hangingPunct="1"/>
            <a:r>
              <a:rPr lang="en-US" altLang="en-US" b="1" smtClean="0">
                <a:ea typeface="ＭＳ Ｐゴシック" pitchFamily="34" charset="-128"/>
              </a:rPr>
              <a:t>Human Proteome Project</a:t>
            </a:r>
            <a:r>
              <a:rPr lang="en-US" altLang="en-US" smtClean="0">
                <a:ea typeface="ＭＳ Ｐゴシック" pitchFamily="34" charset="-128"/>
              </a:rPr>
              <a:t> may provide diagnostics and treatments</a:t>
            </a:r>
          </a:p>
          <a:p>
            <a:pPr lvl="1" eaLnBrk="1" hangingPunct="1"/>
            <a:r>
              <a:rPr lang="en-US" altLang="en-US" b="1" smtClean="0">
                <a:ea typeface="ＭＳ Ｐゴシック" pitchFamily="34" charset="-128"/>
              </a:rPr>
              <a:t>Reverse genetics</a:t>
            </a:r>
            <a:r>
              <a:rPr lang="en-US" altLang="en-US" smtClean="0">
                <a:ea typeface="ＭＳ Ｐゴシック" pitchFamily="34" charset="-128"/>
              </a:rPr>
              <a:t>: block a gene to determine its function</a:t>
            </a:r>
          </a:p>
        </p:txBody>
      </p:sp>
    </p:spTree>
    <p:extLst>
      <p:ext uri="{BB962C8B-B14F-4D97-AF65-F5344CB8AC3E}">
        <p14:creationId xmlns:p14="http://schemas.microsoft.com/office/powerpoint/2010/main" val="3186544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title"/>
          </p:nvPr>
        </p:nvSpPr>
        <p:spPr/>
        <p:txBody>
          <a:bodyPr/>
          <a:lstStyle/>
          <a:p>
            <a:pPr eaLnBrk="1" hangingPunct="1"/>
            <a:r>
              <a:rPr lang="en-US" altLang="en-US" smtClean="0">
                <a:ea typeface="ＭＳ Ｐゴシック" pitchFamily="34" charset="-128"/>
              </a:rPr>
              <a:t>Scientific Applications</a:t>
            </a:r>
          </a:p>
        </p:txBody>
      </p:sp>
      <p:sp>
        <p:nvSpPr>
          <p:cNvPr id="53251" name="Rectangle 9"/>
          <p:cNvSpPr>
            <a:spLocks noGrp="1" noChangeArrowheads="1"/>
          </p:cNvSpPr>
          <p:nvPr>
            <p:ph idx="1"/>
          </p:nvPr>
        </p:nvSpPr>
        <p:spPr/>
        <p:txBody>
          <a:bodyPr/>
          <a:lstStyle/>
          <a:p>
            <a:pPr eaLnBrk="1" hangingPunct="1"/>
            <a:r>
              <a:rPr lang="en-US" altLang="en-US" smtClean="0">
                <a:ea typeface="ＭＳ Ｐゴシック" pitchFamily="34" charset="-128"/>
              </a:rPr>
              <a:t>Understanding DNA</a:t>
            </a:r>
          </a:p>
          <a:p>
            <a:pPr eaLnBrk="1" hangingPunct="1"/>
            <a:r>
              <a:rPr lang="en-US" altLang="en-US" smtClean="0">
                <a:ea typeface="ＭＳ Ｐゴシック" pitchFamily="34" charset="-128"/>
              </a:rPr>
              <a:t>Sequencing organisms’ genomes</a:t>
            </a:r>
          </a:p>
          <a:p>
            <a:pPr eaLnBrk="1" hangingPunct="1"/>
            <a:r>
              <a:rPr lang="en-US" altLang="en-US" smtClean="0">
                <a:ea typeface="ＭＳ Ｐゴシック" pitchFamily="34" charset="-128"/>
              </a:rPr>
              <a:t>DNA fingerprinting for identification</a:t>
            </a:r>
          </a:p>
        </p:txBody>
      </p:sp>
    </p:spTree>
    <p:extLst>
      <p:ext uri="{BB962C8B-B14F-4D97-AF65-F5344CB8AC3E}">
        <p14:creationId xmlns:p14="http://schemas.microsoft.com/office/powerpoint/2010/main" val="821230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Figure 9.17 DNA fingerprints used to track an infectious disease.</a:t>
            </a:r>
          </a:p>
        </p:txBody>
      </p:sp>
      <p:pic>
        <p:nvPicPr>
          <p:cNvPr id="54275" name="Picture 1" descr="H:\48496 Tortora IRDVD\Working Files 48496\JPEG\ch09_unlabeled\figure_09_17_unlabeled.jpg"/>
          <p:cNvPicPr>
            <a:picLocks noChangeAspect="1" noChangeArrowheads="1"/>
          </p:cNvPicPr>
          <p:nvPr/>
        </p:nvPicPr>
        <p:blipFill>
          <a:blip r:embed="rId4">
            <a:extLst>
              <a:ext uri="{28A0092B-C50C-407E-A947-70E740481C1C}">
                <a14:useLocalDpi xmlns:a14="http://schemas.microsoft.com/office/drawing/2010/main" val="0"/>
              </a:ext>
            </a:extLst>
          </a:blip>
          <a:srcRect t="-2" b="4314"/>
          <a:stretch>
            <a:fillRect/>
          </a:stretch>
        </p:blipFill>
        <p:spPr bwMode="auto">
          <a:xfrm>
            <a:off x="3087688" y="1908175"/>
            <a:ext cx="29670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276" name="Straight Connector 3"/>
          <p:cNvCxnSpPr>
            <a:cxnSpLocks noChangeShapeType="1"/>
          </p:cNvCxnSpPr>
          <p:nvPr/>
        </p:nvCxnSpPr>
        <p:spPr bwMode="auto">
          <a:xfrm flipV="1">
            <a:off x="3275013" y="1635125"/>
            <a:ext cx="339725" cy="273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7" name="Straight Connector 5"/>
          <p:cNvCxnSpPr>
            <a:cxnSpLocks noChangeShapeType="1"/>
          </p:cNvCxnSpPr>
          <p:nvPr/>
        </p:nvCxnSpPr>
        <p:spPr bwMode="auto">
          <a:xfrm>
            <a:off x="3614738" y="1635125"/>
            <a:ext cx="330200" cy="273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78" name="Straight Connector 7"/>
          <p:cNvCxnSpPr>
            <a:cxnSpLocks noChangeShapeType="1"/>
          </p:cNvCxnSpPr>
          <p:nvPr/>
        </p:nvCxnSpPr>
        <p:spPr bwMode="auto">
          <a:xfrm flipH="1" flipV="1">
            <a:off x="1776413" y="1136650"/>
            <a:ext cx="1838325" cy="498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79" name="TextBox 8"/>
          <p:cNvSpPr txBox="1">
            <a:spLocks noChangeArrowheads="1"/>
          </p:cNvSpPr>
          <p:nvPr/>
        </p:nvSpPr>
        <p:spPr bwMode="auto">
          <a:xfrm>
            <a:off x="131763" y="596900"/>
            <a:ext cx="2955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i="1"/>
              <a:t>E. coli</a:t>
            </a:r>
            <a:r>
              <a:rPr lang="en-US" altLang="en-US" sz="1600"/>
              <a:t> isolates from </a:t>
            </a:r>
            <a:br>
              <a:rPr lang="en-US" altLang="en-US" sz="1600"/>
            </a:br>
            <a:r>
              <a:rPr lang="en-US" altLang="en-US" sz="1600"/>
              <a:t>patients whose </a:t>
            </a:r>
            <a:br>
              <a:rPr lang="en-US" altLang="en-US" sz="1600"/>
            </a:br>
            <a:r>
              <a:rPr lang="en-US" altLang="en-US" sz="1600"/>
              <a:t>infections were </a:t>
            </a:r>
            <a:br>
              <a:rPr lang="en-US" altLang="en-US" sz="1600"/>
            </a:br>
            <a:r>
              <a:rPr lang="en-US" altLang="en-US" sz="1600"/>
              <a:t>not juice related</a:t>
            </a:r>
            <a:endParaRPr lang="en-US" altLang="en-US" sz="1600" i="1"/>
          </a:p>
        </p:txBody>
      </p:sp>
      <p:cxnSp>
        <p:nvCxnSpPr>
          <p:cNvPr id="54280" name="Straight Connector 10"/>
          <p:cNvCxnSpPr>
            <a:cxnSpLocks noChangeShapeType="1"/>
          </p:cNvCxnSpPr>
          <p:nvPr/>
        </p:nvCxnSpPr>
        <p:spPr bwMode="auto">
          <a:xfrm flipV="1">
            <a:off x="4156075" y="1635125"/>
            <a:ext cx="504825" cy="273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1" name="Straight Connector 11"/>
          <p:cNvCxnSpPr>
            <a:cxnSpLocks noChangeShapeType="1"/>
          </p:cNvCxnSpPr>
          <p:nvPr/>
        </p:nvCxnSpPr>
        <p:spPr bwMode="auto">
          <a:xfrm>
            <a:off x="4660900" y="1635125"/>
            <a:ext cx="520700" cy="273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2" name="Straight Connector 12"/>
          <p:cNvCxnSpPr>
            <a:cxnSpLocks noChangeShapeType="1"/>
          </p:cNvCxnSpPr>
          <p:nvPr/>
        </p:nvCxnSpPr>
        <p:spPr bwMode="auto">
          <a:xfrm flipV="1">
            <a:off x="4660900" y="1428750"/>
            <a:ext cx="0" cy="2063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3" name="TextBox 13"/>
          <p:cNvSpPr txBox="1">
            <a:spLocks noChangeArrowheads="1"/>
          </p:cNvSpPr>
          <p:nvPr/>
        </p:nvSpPr>
        <p:spPr bwMode="auto">
          <a:xfrm>
            <a:off x="3549650" y="581025"/>
            <a:ext cx="2220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i="1"/>
              <a:t>E. coli</a:t>
            </a:r>
            <a:r>
              <a:rPr lang="en-US" altLang="en-US" sz="1600"/>
              <a:t> isolates from </a:t>
            </a:r>
            <a:br>
              <a:rPr lang="en-US" altLang="en-US" sz="1600"/>
            </a:br>
            <a:r>
              <a:rPr lang="en-US" altLang="en-US" sz="1600"/>
              <a:t>patients who drank contaminated juice</a:t>
            </a:r>
            <a:endParaRPr lang="en-US" altLang="en-US" sz="1600" i="1"/>
          </a:p>
        </p:txBody>
      </p:sp>
      <p:cxnSp>
        <p:nvCxnSpPr>
          <p:cNvPr id="54284" name="Straight Connector 24"/>
          <p:cNvCxnSpPr>
            <a:cxnSpLocks noChangeShapeType="1"/>
          </p:cNvCxnSpPr>
          <p:nvPr/>
        </p:nvCxnSpPr>
        <p:spPr bwMode="auto">
          <a:xfrm flipV="1">
            <a:off x="5400675" y="1674813"/>
            <a:ext cx="255588" cy="2714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5" name="Straight Connector 25"/>
          <p:cNvCxnSpPr>
            <a:cxnSpLocks noChangeShapeType="1"/>
          </p:cNvCxnSpPr>
          <p:nvPr/>
        </p:nvCxnSpPr>
        <p:spPr bwMode="auto">
          <a:xfrm>
            <a:off x="5656263" y="1674813"/>
            <a:ext cx="244475" cy="2714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286" name="Straight Connector 26"/>
          <p:cNvCxnSpPr>
            <a:cxnSpLocks noChangeShapeType="1"/>
            <a:endCxn id="54287" idx="1"/>
          </p:cNvCxnSpPr>
          <p:nvPr/>
        </p:nvCxnSpPr>
        <p:spPr bwMode="auto">
          <a:xfrm flipV="1">
            <a:off x="5656263" y="1136650"/>
            <a:ext cx="869950" cy="5381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87" name="TextBox 27"/>
          <p:cNvSpPr txBox="1">
            <a:spLocks noChangeArrowheads="1"/>
          </p:cNvSpPr>
          <p:nvPr/>
        </p:nvSpPr>
        <p:spPr bwMode="auto">
          <a:xfrm>
            <a:off x="6526213" y="812800"/>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Apple juice isolates</a:t>
            </a:r>
          </a:p>
        </p:txBody>
      </p:sp>
      <p:pic>
        <p:nvPicPr>
          <p:cNvPr id="2" name="3E1713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7138988" y="27971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477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2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r"/>
            <a:r>
              <a:rPr lang="en-US" altLang="en-US" sz="2400" smtClean="0">
                <a:solidFill>
                  <a:srgbClr val="6CB255"/>
                </a:solidFill>
                <a:ea typeface="ＭＳ Ｐゴシック" pitchFamily="34" charset="-128"/>
              </a:rPr>
              <a:t>Figure 12.24</a:t>
            </a:r>
          </a:p>
        </p:txBody>
      </p:sp>
      <p:pic>
        <p:nvPicPr>
          <p:cNvPr id="55299" name="Picture Placeholder 1" descr="OSC_Microbio_12_02_Ribotyping.jpg"/>
          <p:cNvPicPr>
            <a:picLocks noGrp="1" noChangeAspect="1"/>
          </p:cNvPicPr>
          <p:nvPr>
            <p:ph sz="half" idx="1"/>
          </p:nvPr>
        </p:nvPicPr>
        <p:blipFill>
          <a:blip r:embed="rId2">
            <a:extLst>
              <a:ext uri="{28A0092B-C50C-407E-A947-70E740481C1C}">
                <a14:useLocalDpi xmlns:a14="http://schemas.microsoft.com/office/drawing/2010/main" val="0"/>
              </a:ext>
            </a:extLst>
          </a:blip>
          <a:srcRect t="-15862" b="-15862"/>
          <a:stretch>
            <a:fillRect/>
          </a:stretch>
        </p:blipFill>
        <p:spPr>
          <a:xfrm>
            <a:off x="4489450" y="1108075"/>
            <a:ext cx="4030663" cy="5256213"/>
          </a:xfrm>
        </p:spPr>
      </p:pic>
      <p:sp>
        <p:nvSpPr>
          <p:cNvPr id="55300" name="Text Placeholder 13"/>
          <p:cNvSpPr>
            <a:spLocks noGrp="1"/>
          </p:cNvSpPr>
          <p:nvPr>
            <p:ph sz="half" idx="2"/>
          </p:nvPr>
        </p:nvSpPr>
        <p:spPr>
          <a:xfrm>
            <a:off x="457200" y="1108075"/>
            <a:ext cx="3913188" cy="5256213"/>
          </a:xfrm>
        </p:spPr>
        <p:txBody>
          <a:bodyPr/>
          <a:lstStyle/>
          <a:p>
            <a:r>
              <a:rPr lang="en-US" altLang="en-US" sz="1600" smtClean="0">
                <a:solidFill>
                  <a:srgbClr val="000000"/>
                </a:solidFill>
                <a:ea typeface="ＭＳ Ｐゴシック" pitchFamily="34" charset="-128"/>
              </a:rPr>
              <a:t>A gel showing PCR products of various </a:t>
            </a:r>
            <a:r>
              <a:rPr lang="en-US" altLang="en-US" sz="1600" i="1" smtClean="0">
                <a:solidFill>
                  <a:srgbClr val="000000"/>
                </a:solidFill>
                <a:ea typeface="ＭＳ Ｐゴシック" pitchFamily="34" charset="-128"/>
              </a:rPr>
              <a:t>Clostridium difficile </a:t>
            </a:r>
            <a:r>
              <a:rPr lang="en-US" altLang="en-US" sz="1600" smtClean="0">
                <a:solidFill>
                  <a:srgbClr val="000000"/>
                </a:solidFill>
                <a:ea typeface="ＭＳ Ｐゴシック" pitchFamily="34" charset="-128"/>
              </a:rPr>
              <a:t>strains. Javier’s sample is shown at the bottom; note that it matches ribotype 27 in the reference set. (credit: modification of work by American Society for Microbiology)</a:t>
            </a:r>
          </a:p>
        </p:txBody>
      </p:sp>
      <p:pic>
        <p:nvPicPr>
          <p:cNvPr id="55301" name="Picture 2" descr="L:\Clients\Connexions\01_CNX_ Admin\00_OSC_Project_Resources\14_OSC_Production\PowerPoints\OSX-Stacked-TM-CMYK-300dp1-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75" y="238125"/>
            <a:ext cx="10493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417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pPr eaLnBrk="1" hangingPunct="1"/>
            <a:r>
              <a:rPr lang="en-US" altLang="en-US" smtClean="0">
                <a:ea typeface="ＭＳ Ｐゴシック" pitchFamily="34" charset="-128"/>
              </a:rPr>
              <a:t>Forensic Microbiology</a:t>
            </a:r>
          </a:p>
        </p:txBody>
      </p:sp>
      <p:sp>
        <p:nvSpPr>
          <p:cNvPr id="57347" name="Rectangle 5"/>
          <p:cNvSpPr>
            <a:spLocks noGrp="1" noChangeArrowheads="1"/>
          </p:cNvSpPr>
          <p:nvPr>
            <p:ph idx="1"/>
          </p:nvPr>
        </p:nvSpPr>
        <p:spPr/>
        <p:txBody>
          <a:bodyPr>
            <a:normAutofit fontScale="92500"/>
          </a:bodyPr>
          <a:lstStyle/>
          <a:p>
            <a:pPr eaLnBrk="1" hangingPunct="1"/>
            <a:r>
              <a:rPr lang="en-US" altLang="en-US" smtClean="0">
                <a:ea typeface="ＭＳ Ｐゴシック" pitchFamily="34" charset="-128"/>
              </a:rPr>
              <a:t>PCR</a:t>
            </a:r>
          </a:p>
          <a:p>
            <a:pPr eaLnBrk="1" hangingPunct="1"/>
            <a:r>
              <a:rPr lang="en-US" altLang="en-US" smtClean="0">
                <a:ea typeface="ＭＳ Ｐゴシック" pitchFamily="34" charset="-128"/>
              </a:rPr>
              <a:t>Primer for a specific organism will cause application if that organism is present</a:t>
            </a:r>
          </a:p>
          <a:p>
            <a:pPr eaLnBrk="1" hangingPunct="1"/>
            <a:r>
              <a:rPr lang="en-US" altLang="en-US" b="1" smtClean="0">
                <a:ea typeface="ＭＳ Ｐゴシック" pitchFamily="34" charset="-128"/>
              </a:rPr>
              <a:t>Real-time PCR</a:t>
            </a:r>
            <a:r>
              <a:rPr lang="en-US" altLang="en-US" smtClean="0">
                <a:ea typeface="ＭＳ Ｐゴシック" pitchFamily="34" charset="-128"/>
              </a:rPr>
              <a:t>: newly made DNA is tagged with a fluorescent dye; the levels of fluorescence can be measured after every PCR cycle </a:t>
            </a:r>
          </a:p>
          <a:p>
            <a:pPr eaLnBrk="1" hangingPunct="1"/>
            <a:r>
              <a:rPr lang="en-US" altLang="en-US" b="1" smtClean="0">
                <a:ea typeface="ＭＳ Ｐゴシック" pitchFamily="34" charset="-128"/>
              </a:rPr>
              <a:t>Reverse-transcription (RT-PCR)</a:t>
            </a:r>
            <a:r>
              <a:rPr lang="en-US" altLang="en-US" smtClean="0">
                <a:ea typeface="ＭＳ Ｐゴシック" pitchFamily="34" charset="-128"/>
              </a:rPr>
              <a:t>: reverse transcriptase makes DNA from viral RNA or mRNA</a:t>
            </a:r>
          </a:p>
        </p:txBody>
      </p:sp>
    </p:spTree>
    <p:extLst>
      <p:ext uri="{BB962C8B-B14F-4D97-AF65-F5344CB8AC3E}">
        <p14:creationId xmlns:p14="http://schemas.microsoft.com/office/powerpoint/2010/main" val="417690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Figure 9.1 A Typical Genetic Modification Procedure.</a:t>
            </a:r>
            <a:endParaRPr lang="en-US" altLang="en-US" sz="1400">
              <a:solidFill>
                <a:srgbClr val="000000"/>
              </a:solidFill>
            </a:endParaRPr>
          </a:p>
        </p:txBody>
      </p:sp>
      <p:pic>
        <p:nvPicPr>
          <p:cNvPr id="19459" name="Picture 2" descr="H:\48496 Tortora IRDVD\Working Files 48496\JPEG\ch09_unlabeled\figure_09_01_unlabeled.jpg"/>
          <p:cNvPicPr>
            <a:picLocks noChangeAspect="1" noChangeArrowheads="1"/>
          </p:cNvPicPr>
          <p:nvPr/>
        </p:nvPicPr>
        <p:blipFill>
          <a:blip r:embed="rId4">
            <a:extLst>
              <a:ext uri="{28A0092B-C50C-407E-A947-70E740481C1C}">
                <a14:useLocalDpi xmlns:a14="http://schemas.microsoft.com/office/drawing/2010/main" val="0"/>
              </a:ext>
            </a:extLst>
          </a:blip>
          <a:srcRect b="8189"/>
          <a:stretch>
            <a:fillRect/>
          </a:stretch>
        </p:blipFill>
        <p:spPr bwMode="auto">
          <a:xfrm>
            <a:off x="1347788" y="587375"/>
            <a:ext cx="643413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2"/>
          <p:cNvSpPr txBox="1">
            <a:spLocks noChangeArrowheads="1"/>
          </p:cNvSpPr>
          <p:nvPr/>
        </p:nvSpPr>
        <p:spPr bwMode="auto">
          <a:xfrm>
            <a:off x="703263" y="603250"/>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solidFill>
                  <a:srgbClr val="8BB9EB"/>
                </a:solidFill>
              </a:rPr>
              <a:t>bacterium</a:t>
            </a:r>
          </a:p>
        </p:txBody>
      </p:sp>
      <p:sp>
        <p:nvSpPr>
          <p:cNvPr id="19461" name="TextBox 4"/>
          <p:cNvSpPr txBox="1">
            <a:spLocks noChangeArrowheads="1"/>
          </p:cNvSpPr>
          <p:nvPr/>
        </p:nvSpPr>
        <p:spPr bwMode="auto">
          <a:xfrm>
            <a:off x="2430463" y="1679575"/>
            <a:ext cx="213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algn="r" eaLnBrk="1" hangingPunct="1">
              <a:spcBef>
                <a:spcPct val="0"/>
              </a:spcBef>
              <a:buClrTx/>
              <a:buFontTx/>
              <a:buNone/>
            </a:pPr>
            <a:r>
              <a:rPr lang="en-US" altLang="en-US" sz="1800">
                <a:solidFill>
                  <a:srgbClr val="8BB9EB"/>
                </a:solidFill>
              </a:rPr>
              <a:t>recombinant DNA</a:t>
            </a:r>
          </a:p>
          <a:p>
            <a:pPr algn="r" eaLnBrk="1" hangingPunct="1">
              <a:spcBef>
                <a:spcPct val="0"/>
              </a:spcBef>
              <a:buClrTx/>
              <a:buFontTx/>
              <a:buNone/>
            </a:pPr>
            <a:r>
              <a:rPr lang="en-US" altLang="en-US" sz="1800">
                <a:solidFill>
                  <a:srgbClr val="8BB9EB"/>
                </a:solidFill>
              </a:rPr>
              <a:t>(plasmid)</a:t>
            </a:r>
          </a:p>
        </p:txBody>
      </p:sp>
      <p:sp>
        <p:nvSpPr>
          <p:cNvPr id="19462" name="TextBox 5"/>
          <p:cNvSpPr txBox="1">
            <a:spLocks noChangeArrowheads="1"/>
          </p:cNvSpPr>
          <p:nvPr/>
        </p:nvSpPr>
        <p:spPr bwMode="auto">
          <a:xfrm>
            <a:off x="2725738" y="2559050"/>
            <a:ext cx="1531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algn="r" eaLnBrk="1" hangingPunct="1">
              <a:spcBef>
                <a:spcPct val="0"/>
              </a:spcBef>
              <a:buClrTx/>
              <a:buFontTx/>
              <a:buNone/>
            </a:pPr>
            <a:r>
              <a:rPr lang="en-US" altLang="en-US" sz="1800">
                <a:solidFill>
                  <a:srgbClr val="8BB9EB"/>
                </a:solidFill>
              </a:rPr>
              <a:t>transformed bacterium</a:t>
            </a:r>
          </a:p>
        </p:txBody>
      </p:sp>
      <p:sp>
        <p:nvSpPr>
          <p:cNvPr id="19463" name="TextBox 13"/>
          <p:cNvSpPr txBox="1">
            <a:spLocks noChangeArrowheads="1"/>
          </p:cNvSpPr>
          <p:nvPr/>
        </p:nvSpPr>
        <p:spPr bwMode="auto">
          <a:xfrm>
            <a:off x="425450" y="1146175"/>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algn="ctr" eaLnBrk="1" hangingPunct="1">
              <a:spcBef>
                <a:spcPct val="0"/>
              </a:spcBef>
              <a:buClrTx/>
              <a:buFontTx/>
              <a:buNone/>
            </a:pPr>
            <a:r>
              <a:rPr lang="en-US" altLang="en-US" sz="1400"/>
              <a:t>Plasmid</a:t>
            </a:r>
          </a:p>
        </p:txBody>
      </p:sp>
      <p:cxnSp>
        <p:nvCxnSpPr>
          <p:cNvPr id="19464" name="Straight Connector 14"/>
          <p:cNvCxnSpPr>
            <a:cxnSpLocks noChangeShapeType="1"/>
          </p:cNvCxnSpPr>
          <p:nvPr/>
        </p:nvCxnSpPr>
        <p:spPr bwMode="auto">
          <a:xfrm flipV="1">
            <a:off x="1298575" y="1146175"/>
            <a:ext cx="1131888" cy="153988"/>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5" name="Straight Connector 15"/>
          <p:cNvCxnSpPr>
            <a:cxnSpLocks noChangeShapeType="1"/>
            <a:stCxn id="19463" idx="3"/>
          </p:cNvCxnSpPr>
          <p:nvPr/>
        </p:nvCxnSpPr>
        <p:spPr bwMode="auto">
          <a:xfrm flipV="1">
            <a:off x="1298575" y="1146175"/>
            <a:ext cx="1131888" cy="1539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6" name="TextBox 16"/>
          <p:cNvSpPr txBox="1">
            <a:spLocks noChangeArrowheads="1"/>
          </p:cNvSpPr>
          <p:nvPr/>
        </p:nvSpPr>
        <p:spPr bwMode="auto">
          <a:xfrm>
            <a:off x="425450" y="1565275"/>
            <a:ext cx="1200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algn="r" eaLnBrk="1" hangingPunct="1">
              <a:spcBef>
                <a:spcPct val="0"/>
              </a:spcBef>
              <a:buClrTx/>
              <a:buFontTx/>
              <a:buNone/>
            </a:pPr>
            <a:r>
              <a:rPr lang="en-US" altLang="en-US" sz="1400"/>
              <a:t>Bacterial </a:t>
            </a:r>
            <a:br>
              <a:rPr lang="en-US" altLang="en-US" sz="1400"/>
            </a:br>
            <a:r>
              <a:rPr lang="en-US" altLang="en-US" sz="1400"/>
              <a:t>cromosome</a:t>
            </a:r>
          </a:p>
        </p:txBody>
      </p:sp>
      <p:cxnSp>
        <p:nvCxnSpPr>
          <p:cNvPr id="19467" name="Straight Connector 17"/>
          <p:cNvCxnSpPr>
            <a:cxnSpLocks noChangeShapeType="1"/>
            <a:stCxn id="19466" idx="3"/>
          </p:cNvCxnSpPr>
          <p:nvPr/>
        </p:nvCxnSpPr>
        <p:spPr bwMode="auto">
          <a:xfrm flipV="1">
            <a:off x="1625600" y="1454150"/>
            <a:ext cx="612775" cy="373063"/>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8" name="Straight Connector 18"/>
          <p:cNvCxnSpPr>
            <a:cxnSpLocks noChangeShapeType="1"/>
            <a:stCxn id="19466" idx="3"/>
          </p:cNvCxnSpPr>
          <p:nvPr/>
        </p:nvCxnSpPr>
        <p:spPr bwMode="auto">
          <a:xfrm flipV="1">
            <a:off x="1625600" y="1454150"/>
            <a:ext cx="612775" cy="3730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9" name="TextBox 23"/>
          <p:cNvSpPr txBox="1">
            <a:spLocks noChangeArrowheads="1"/>
          </p:cNvSpPr>
          <p:nvPr/>
        </p:nvSpPr>
        <p:spPr bwMode="auto">
          <a:xfrm>
            <a:off x="2886075" y="495300"/>
            <a:ext cx="1571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100"/>
              <a:t>Vector, such as a plasmid, is isolated.</a:t>
            </a:r>
          </a:p>
        </p:txBody>
      </p:sp>
      <p:sp>
        <p:nvSpPr>
          <p:cNvPr id="19470" name="TextBox 24"/>
          <p:cNvSpPr txBox="1">
            <a:spLocks noChangeArrowheads="1"/>
          </p:cNvSpPr>
          <p:nvPr/>
        </p:nvSpPr>
        <p:spPr bwMode="auto">
          <a:xfrm>
            <a:off x="5934075" y="387350"/>
            <a:ext cx="3048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100"/>
              <a:t>DNA containing gene of interest from a different species is cleaved by an enzyme </a:t>
            </a:r>
            <a:br>
              <a:rPr lang="en-US" altLang="en-US" sz="1100"/>
            </a:br>
            <a:r>
              <a:rPr lang="en-US" altLang="en-US" sz="1100"/>
              <a:t>into fragments.</a:t>
            </a:r>
          </a:p>
        </p:txBody>
      </p:sp>
      <p:sp>
        <p:nvSpPr>
          <p:cNvPr id="19471" name="TextBox 25"/>
          <p:cNvSpPr txBox="1">
            <a:spLocks noChangeArrowheads="1"/>
          </p:cNvSpPr>
          <p:nvPr/>
        </p:nvSpPr>
        <p:spPr bwMode="auto">
          <a:xfrm>
            <a:off x="5095875" y="1922463"/>
            <a:ext cx="4057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100"/>
              <a:t>Desired gene is selected and inserted into plasmid.</a:t>
            </a:r>
          </a:p>
        </p:txBody>
      </p:sp>
      <p:sp>
        <p:nvSpPr>
          <p:cNvPr id="19472" name="TextBox 26"/>
          <p:cNvSpPr txBox="1">
            <a:spLocks noChangeArrowheads="1"/>
          </p:cNvSpPr>
          <p:nvPr/>
        </p:nvSpPr>
        <p:spPr bwMode="auto">
          <a:xfrm>
            <a:off x="5095875" y="2132013"/>
            <a:ext cx="2533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100"/>
              <a:t>Plasmid is taken up by a cell, such as a bacterium.</a:t>
            </a:r>
          </a:p>
        </p:txBody>
      </p:sp>
      <p:sp>
        <p:nvSpPr>
          <p:cNvPr id="19473" name="TextBox 27"/>
          <p:cNvSpPr txBox="1">
            <a:spLocks noChangeArrowheads="1"/>
          </p:cNvSpPr>
          <p:nvPr/>
        </p:nvSpPr>
        <p:spPr bwMode="auto">
          <a:xfrm>
            <a:off x="4086225" y="3176588"/>
            <a:ext cx="2705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100"/>
              <a:t>Cells with gene of interest are cloned with either of two goals in mind.</a:t>
            </a:r>
          </a:p>
        </p:txBody>
      </p:sp>
      <p:sp>
        <p:nvSpPr>
          <p:cNvPr id="19474" name="TextBox 28"/>
          <p:cNvSpPr txBox="1">
            <a:spLocks noChangeArrowheads="1"/>
          </p:cNvSpPr>
          <p:nvPr/>
        </p:nvSpPr>
        <p:spPr bwMode="auto">
          <a:xfrm>
            <a:off x="1939925" y="3324225"/>
            <a:ext cx="1557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100"/>
              <a:t>Create and harvest copies of a gene.</a:t>
            </a:r>
          </a:p>
        </p:txBody>
      </p:sp>
      <p:sp>
        <p:nvSpPr>
          <p:cNvPr id="19475" name="TextBox 29"/>
          <p:cNvSpPr txBox="1">
            <a:spLocks noChangeArrowheads="1"/>
          </p:cNvSpPr>
          <p:nvPr/>
        </p:nvSpPr>
        <p:spPr bwMode="auto">
          <a:xfrm>
            <a:off x="5819775" y="3543300"/>
            <a:ext cx="2047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100"/>
              <a:t>Create and harvest </a:t>
            </a:r>
            <a:br>
              <a:rPr lang="en-US" altLang="en-US" sz="1100"/>
            </a:br>
            <a:r>
              <a:rPr lang="en-US" altLang="en-US" sz="1100"/>
              <a:t>protein products of a gene.</a:t>
            </a:r>
          </a:p>
        </p:txBody>
      </p:sp>
      <p:sp>
        <p:nvSpPr>
          <p:cNvPr id="19476" name="TextBox 30"/>
          <p:cNvSpPr txBox="1">
            <a:spLocks noChangeArrowheads="1"/>
          </p:cNvSpPr>
          <p:nvPr/>
        </p:nvSpPr>
        <p:spPr bwMode="auto">
          <a:xfrm>
            <a:off x="6623050" y="3859213"/>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Plasmid</a:t>
            </a:r>
          </a:p>
        </p:txBody>
      </p:sp>
      <p:sp>
        <p:nvSpPr>
          <p:cNvPr id="19477" name="TextBox 31"/>
          <p:cNvSpPr txBox="1">
            <a:spLocks noChangeArrowheads="1"/>
          </p:cNvSpPr>
          <p:nvPr/>
        </p:nvSpPr>
        <p:spPr bwMode="auto">
          <a:xfrm>
            <a:off x="6623050" y="4060825"/>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RNA</a:t>
            </a:r>
          </a:p>
        </p:txBody>
      </p:sp>
      <p:sp>
        <p:nvSpPr>
          <p:cNvPr id="19478" name="TextBox 32"/>
          <p:cNvSpPr txBox="1">
            <a:spLocks noChangeArrowheads="1"/>
          </p:cNvSpPr>
          <p:nvPr/>
        </p:nvSpPr>
        <p:spPr bwMode="auto">
          <a:xfrm>
            <a:off x="6623050" y="4267200"/>
            <a:ext cx="151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Protein product</a:t>
            </a:r>
          </a:p>
        </p:txBody>
      </p:sp>
      <p:sp>
        <p:nvSpPr>
          <p:cNvPr id="19479" name="TextBox 33"/>
          <p:cNvSpPr txBox="1">
            <a:spLocks noChangeArrowheads="1"/>
          </p:cNvSpPr>
          <p:nvPr/>
        </p:nvSpPr>
        <p:spPr bwMode="auto">
          <a:xfrm>
            <a:off x="4679950" y="36163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solidFill>
                  <a:srgbClr val="0084C4"/>
                </a:solidFill>
              </a:rPr>
              <a:t>or</a:t>
            </a:r>
          </a:p>
        </p:txBody>
      </p:sp>
      <p:sp>
        <p:nvSpPr>
          <p:cNvPr id="19480" name="TextBox 34"/>
          <p:cNvSpPr txBox="1">
            <a:spLocks noChangeArrowheads="1"/>
          </p:cNvSpPr>
          <p:nvPr/>
        </p:nvSpPr>
        <p:spPr bwMode="auto">
          <a:xfrm>
            <a:off x="1625600" y="5786438"/>
            <a:ext cx="15589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000"/>
              <a:t>Gene encoding protein for pest resistance is inserted into plant cells.</a:t>
            </a:r>
          </a:p>
        </p:txBody>
      </p:sp>
      <p:sp>
        <p:nvSpPr>
          <p:cNvPr id="19481" name="TextBox 35"/>
          <p:cNvSpPr txBox="1">
            <a:spLocks noChangeArrowheads="1"/>
          </p:cNvSpPr>
          <p:nvPr/>
        </p:nvSpPr>
        <p:spPr bwMode="auto">
          <a:xfrm>
            <a:off x="3184525" y="5786438"/>
            <a:ext cx="1558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000"/>
              <a:t>Gene encoding degradative enzyme to clean up toxic waste is inserted into bacterial cells.</a:t>
            </a:r>
          </a:p>
        </p:txBody>
      </p:sp>
      <p:sp>
        <p:nvSpPr>
          <p:cNvPr id="19482" name="TextBox 36"/>
          <p:cNvSpPr txBox="1">
            <a:spLocks noChangeArrowheads="1"/>
          </p:cNvSpPr>
          <p:nvPr/>
        </p:nvSpPr>
        <p:spPr bwMode="auto">
          <a:xfrm>
            <a:off x="4694238" y="5786438"/>
            <a:ext cx="16684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000"/>
              <a:t>Amylase, cellulase, and other enzymes prepare fabrics for clothing manufacture.</a:t>
            </a:r>
          </a:p>
        </p:txBody>
      </p:sp>
      <p:sp>
        <p:nvSpPr>
          <p:cNvPr id="19483" name="TextBox 37"/>
          <p:cNvSpPr txBox="1">
            <a:spLocks noChangeArrowheads="1"/>
          </p:cNvSpPr>
          <p:nvPr/>
        </p:nvSpPr>
        <p:spPr bwMode="auto">
          <a:xfrm>
            <a:off x="6362700" y="5786438"/>
            <a:ext cx="15779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000"/>
              <a:t>Human growth hormone treats stunted growth.</a:t>
            </a:r>
          </a:p>
        </p:txBody>
      </p:sp>
      <p:sp>
        <p:nvSpPr>
          <p:cNvPr id="19484" name="TextBox 38"/>
          <p:cNvSpPr txBox="1">
            <a:spLocks noChangeArrowheads="1"/>
          </p:cNvSpPr>
          <p:nvPr/>
        </p:nvSpPr>
        <p:spPr bwMode="auto">
          <a:xfrm>
            <a:off x="7496175" y="1076325"/>
            <a:ext cx="157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algn="ctr" eaLnBrk="1" hangingPunct="1">
              <a:spcBef>
                <a:spcPct val="0"/>
              </a:spcBef>
              <a:buClrTx/>
              <a:buFontTx/>
              <a:buNone/>
            </a:pPr>
            <a:r>
              <a:rPr lang="en-US" altLang="en-US" sz="1400"/>
              <a:t>DNA containing </a:t>
            </a:r>
            <a:br>
              <a:rPr lang="en-US" altLang="en-US" sz="1400"/>
            </a:br>
            <a:r>
              <a:rPr lang="en-US" altLang="en-US" sz="1400"/>
              <a:t>gene of interest</a:t>
            </a:r>
          </a:p>
        </p:txBody>
      </p:sp>
      <p:cxnSp>
        <p:nvCxnSpPr>
          <p:cNvPr id="19485" name="Straight Connector 39"/>
          <p:cNvCxnSpPr>
            <a:cxnSpLocks noChangeShapeType="1"/>
            <a:stCxn id="19484" idx="1"/>
          </p:cNvCxnSpPr>
          <p:nvPr/>
        </p:nvCxnSpPr>
        <p:spPr bwMode="auto">
          <a:xfrm flipH="1">
            <a:off x="6843713" y="1338263"/>
            <a:ext cx="652462" cy="309562"/>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6" name="Straight Connector 40"/>
          <p:cNvCxnSpPr>
            <a:cxnSpLocks noChangeShapeType="1"/>
            <a:stCxn id="19484" idx="1"/>
          </p:cNvCxnSpPr>
          <p:nvPr/>
        </p:nvCxnSpPr>
        <p:spPr bwMode="auto">
          <a:xfrm flipH="1">
            <a:off x="6843713" y="1338263"/>
            <a:ext cx="652462" cy="3095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7" name="Straight Connector 47"/>
          <p:cNvCxnSpPr>
            <a:cxnSpLocks noChangeShapeType="1"/>
          </p:cNvCxnSpPr>
          <p:nvPr/>
        </p:nvCxnSpPr>
        <p:spPr bwMode="auto">
          <a:xfrm flipH="1">
            <a:off x="5819775" y="1338263"/>
            <a:ext cx="1657350" cy="115887"/>
          </a:xfrm>
          <a:prstGeom prst="line">
            <a:avLst/>
          </a:prstGeom>
          <a:noFill/>
          <a:ln w="1905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8" name="Straight Connector 48"/>
          <p:cNvCxnSpPr>
            <a:cxnSpLocks noChangeShapeType="1"/>
            <a:stCxn id="19484" idx="1"/>
          </p:cNvCxnSpPr>
          <p:nvPr/>
        </p:nvCxnSpPr>
        <p:spPr bwMode="auto">
          <a:xfrm flipH="1">
            <a:off x="5819775" y="1338263"/>
            <a:ext cx="1676400" cy="1158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589E40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688975" y="29987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6011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886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ea typeface="ＭＳ Ｐゴシック" pitchFamily="34" charset="-128"/>
              </a:rPr>
              <a:t>Forensic Microbiology</a:t>
            </a:r>
          </a:p>
        </p:txBody>
      </p:sp>
      <p:sp>
        <p:nvSpPr>
          <p:cNvPr id="58371" name="Rectangle 3"/>
          <p:cNvSpPr>
            <a:spLocks noGrp="1" noChangeArrowheads="1"/>
          </p:cNvSpPr>
          <p:nvPr>
            <p:ph idx="1"/>
          </p:nvPr>
        </p:nvSpPr>
        <p:spPr/>
        <p:txBody>
          <a:bodyPr/>
          <a:lstStyle/>
          <a:p>
            <a:pPr eaLnBrk="1" hangingPunct="1"/>
            <a:r>
              <a:rPr lang="en-US" altLang="en-US" smtClean="0">
                <a:ea typeface="ＭＳ Ｐゴシック" pitchFamily="34" charset="-128"/>
              </a:rPr>
              <a:t>Differs from medicine because it requires:</a:t>
            </a:r>
          </a:p>
          <a:p>
            <a:pPr lvl="1" eaLnBrk="1" hangingPunct="1"/>
            <a:r>
              <a:rPr lang="en-US" altLang="en-US" smtClean="0">
                <a:ea typeface="ＭＳ Ｐゴシック" pitchFamily="34" charset="-128"/>
              </a:rPr>
              <a:t>Proper evidence collection</a:t>
            </a:r>
          </a:p>
          <a:p>
            <a:pPr lvl="1" eaLnBrk="1" hangingPunct="1"/>
            <a:r>
              <a:rPr lang="en-US" altLang="en-US" smtClean="0">
                <a:ea typeface="ＭＳ Ｐゴシック" pitchFamily="34" charset="-128"/>
              </a:rPr>
              <a:t>Establishing chain of custody</a:t>
            </a:r>
          </a:p>
          <a:p>
            <a:pPr lvl="2" eaLnBrk="1" hangingPunct="1"/>
            <a:r>
              <a:rPr lang="en-US" altLang="en-US" smtClean="0">
                <a:ea typeface="ＭＳ Ｐゴシック" pitchFamily="34" charset="-128"/>
              </a:rPr>
              <a:t>Rape conviction</a:t>
            </a:r>
          </a:p>
          <a:p>
            <a:pPr lvl="2" eaLnBrk="1" hangingPunct="1"/>
            <a:r>
              <a:rPr lang="en-US" altLang="en-US" smtClean="0">
                <a:ea typeface="ＭＳ Ｐゴシック" pitchFamily="34" charset="-128"/>
              </a:rPr>
              <a:t>Tracing HIV to a physician who injected it</a:t>
            </a:r>
          </a:p>
          <a:p>
            <a:pPr lvl="2" eaLnBrk="1" hangingPunct="1"/>
            <a:r>
              <a:rPr lang="en-US" altLang="en-US" smtClean="0">
                <a:ea typeface="ＭＳ Ｐゴシック" pitchFamily="34" charset="-128"/>
              </a:rPr>
              <a:t>Anthrax in U.S. Mail</a:t>
            </a:r>
          </a:p>
          <a:p>
            <a:pPr eaLnBrk="1" hangingPunct="1"/>
            <a:endParaRPr lang="en-US" altLang="en-US" smtClean="0">
              <a:ea typeface="ＭＳ Ｐゴシック" pitchFamily="34" charset="-128"/>
            </a:endParaRPr>
          </a:p>
        </p:txBody>
      </p:sp>
      <p:pic>
        <p:nvPicPr>
          <p:cNvPr id="2" name="B80F18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4267200" y="41417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774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186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ea typeface="ＭＳ Ｐゴシック" pitchFamily="34" charset="-128"/>
              </a:rPr>
              <a:t>Nanotechnology</a:t>
            </a:r>
          </a:p>
        </p:txBody>
      </p:sp>
      <p:sp>
        <p:nvSpPr>
          <p:cNvPr id="59395" name="Rectangle 3"/>
          <p:cNvSpPr>
            <a:spLocks noGrp="1" noChangeArrowheads="1"/>
          </p:cNvSpPr>
          <p:nvPr>
            <p:ph idx="1"/>
          </p:nvPr>
        </p:nvSpPr>
        <p:spPr/>
        <p:txBody>
          <a:bodyPr/>
          <a:lstStyle/>
          <a:p>
            <a:pPr eaLnBrk="1" hangingPunct="1"/>
            <a:r>
              <a:rPr lang="en-US" altLang="en-US" smtClean="0">
                <a:ea typeface="ＭＳ Ｐゴシック" pitchFamily="34" charset="-128"/>
              </a:rPr>
              <a:t>Bacteria can make molecule-sized particles</a:t>
            </a:r>
          </a:p>
        </p:txBody>
      </p:sp>
    </p:spTree>
    <p:extLst>
      <p:ext uri="{BB962C8B-B14F-4D97-AF65-F5344CB8AC3E}">
        <p14:creationId xmlns:p14="http://schemas.microsoft.com/office/powerpoint/2010/main" val="3281719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normAutofit fontScale="90000"/>
          </a:bodyPr>
          <a:lstStyle/>
          <a:p>
            <a:pPr eaLnBrk="1" hangingPunct="1"/>
            <a:r>
              <a:rPr lang="en-US" altLang="en-US" smtClean="0">
                <a:ea typeface="ＭＳ Ｐゴシック" pitchFamily="34" charset="-128"/>
              </a:rPr>
              <a:t>Safety Issues and Ethics of Using rDNA</a:t>
            </a:r>
          </a:p>
        </p:txBody>
      </p:sp>
      <p:sp>
        <p:nvSpPr>
          <p:cNvPr id="64515" name="Rectangle 5"/>
          <p:cNvSpPr>
            <a:spLocks noGrp="1" noChangeArrowheads="1"/>
          </p:cNvSpPr>
          <p:nvPr>
            <p:ph idx="1"/>
          </p:nvPr>
        </p:nvSpPr>
        <p:spPr/>
        <p:txBody>
          <a:bodyPr/>
          <a:lstStyle/>
          <a:p>
            <a:pPr eaLnBrk="1" hangingPunct="1"/>
            <a:r>
              <a:rPr lang="en-US" altLang="en-US" smtClean="0">
                <a:ea typeface="ＭＳ Ｐゴシック" pitchFamily="34" charset="-128"/>
              </a:rPr>
              <a:t>Need to avoid accidental release</a:t>
            </a:r>
          </a:p>
          <a:p>
            <a:pPr eaLnBrk="1" hangingPunct="1"/>
            <a:r>
              <a:rPr lang="en-US" altLang="en-US" smtClean="0">
                <a:ea typeface="ＭＳ Ｐゴシック" pitchFamily="34" charset="-128"/>
              </a:rPr>
              <a:t>Genetically modified crops must be safe for consumption and for the environment</a:t>
            </a:r>
          </a:p>
          <a:p>
            <a:pPr eaLnBrk="1" hangingPunct="1"/>
            <a:r>
              <a:rPr lang="en-US" altLang="en-US" smtClean="0">
                <a:ea typeface="ＭＳ Ｐゴシック" pitchFamily="34" charset="-128"/>
              </a:rPr>
              <a:t>Who will have access to an individual’s genetic information?</a:t>
            </a:r>
          </a:p>
        </p:txBody>
      </p:sp>
    </p:spTree>
    <p:extLst>
      <p:ext uri="{BB962C8B-B14F-4D97-AF65-F5344CB8AC3E}">
        <p14:creationId xmlns:p14="http://schemas.microsoft.com/office/powerpoint/2010/main" val="223404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altLang="en-US" smtClean="0">
                <a:ea typeface="ＭＳ Ｐゴシック" pitchFamily="34" charset="-128"/>
              </a:rPr>
              <a:t>Selection and Mutation</a:t>
            </a:r>
          </a:p>
        </p:txBody>
      </p:sp>
      <p:sp>
        <p:nvSpPr>
          <p:cNvPr id="20483" name="Rectangle 5"/>
          <p:cNvSpPr>
            <a:spLocks noGrp="1" noChangeArrowheads="1"/>
          </p:cNvSpPr>
          <p:nvPr>
            <p:ph idx="1"/>
          </p:nvPr>
        </p:nvSpPr>
        <p:spPr/>
        <p:txBody>
          <a:bodyPr>
            <a:normAutofit/>
          </a:bodyPr>
          <a:lstStyle/>
          <a:p>
            <a:pPr eaLnBrk="1" hangingPunct="1"/>
            <a:r>
              <a:rPr lang="en-US" altLang="en-US" b="1" smtClean="0">
                <a:ea typeface="ＭＳ Ｐゴシック" pitchFamily="34" charset="-128"/>
              </a:rPr>
              <a:t>Selection</a:t>
            </a:r>
            <a:r>
              <a:rPr lang="en-US" altLang="en-US" smtClean="0">
                <a:ea typeface="ＭＳ Ｐゴシック" pitchFamily="34" charset="-128"/>
              </a:rPr>
              <a:t>: culture a naturally occurring microbe that produces the desired product</a:t>
            </a:r>
          </a:p>
          <a:p>
            <a:pPr eaLnBrk="1" hangingPunct="1"/>
            <a:r>
              <a:rPr lang="en-US" altLang="en-US" b="1" smtClean="0">
                <a:ea typeface="ＭＳ Ｐゴシック" pitchFamily="34" charset="-128"/>
              </a:rPr>
              <a:t>Mutation</a:t>
            </a:r>
            <a:r>
              <a:rPr lang="en-US" altLang="en-US" smtClean="0">
                <a:ea typeface="ＭＳ Ｐゴシック" pitchFamily="34" charset="-128"/>
              </a:rPr>
              <a:t>: mutagens cause mutations that might result in a microbe with a desirable trait</a:t>
            </a:r>
          </a:p>
          <a:p>
            <a:pPr eaLnBrk="1" hangingPunct="1"/>
            <a:r>
              <a:rPr lang="en-US" altLang="en-US" b="1" smtClean="0">
                <a:ea typeface="ＭＳ Ｐゴシック" pitchFamily="34" charset="-128"/>
              </a:rPr>
              <a:t>Site-directed mutagenesis</a:t>
            </a:r>
            <a:r>
              <a:rPr lang="en-US" altLang="en-US" smtClean="0">
                <a:ea typeface="ＭＳ Ｐゴシック" pitchFamily="34" charset="-128"/>
              </a:rPr>
              <a:t>: change a specific DNA code to change a protein</a:t>
            </a:r>
          </a:p>
          <a:p>
            <a:pPr eaLnBrk="1" hangingPunct="1"/>
            <a:r>
              <a:rPr lang="en-US" altLang="en-US" smtClean="0">
                <a:ea typeface="ＭＳ Ｐゴシック" pitchFamily="34" charset="-128"/>
              </a:rPr>
              <a:t>Select and culture a microbe with the desired mutation</a:t>
            </a:r>
          </a:p>
        </p:txBody>
      </p:sp>
      <p:pic>
        <p:nvPicPr>
          <p:cNvPr id="2" name="8AD740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3657600" y="5638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010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6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eaLnBrk="1" hangingPunct="1"/>
            <a:r>
              <a:rPr lang="en-US" altLang="en-US" smtClean="0">
                <a:ea typeface="ＭＳ Ｐゴシック" pitchFamily="34" charset="-128"/>
              </a:rPr>
              <a:t>Restriction Enzymes</a:t>
            </a:r>
          </a:p>
        </p:txBody>
      </p:sp>
      <p:sp>
        <p:nvSpPr>
          <p:cNvPr id="21507" name="Rectangle 6"/>
          <p:cNvSpPr>
            <a:spLocks noGrp="1" noChangeArrowheads="1"/>
          </p:cNvSpPr>
          <p:nvPr>
            <p:ph idx="1"/>
          </p:nvPr>
        </p:nvSpPr>
        <p:spPr/>
        <p:txBody>
          <a:bodyPr/>
          <a:lstStyle/>
          <a:p>
            <a:pPr eaLnBrk="1" hangingPunct="1"/>
            <a:r>
              <a:rPr lang="en-US" altLang="en-US" smtClean="0">
                <a:ea typeface="ＭＳ Ｐゴシック" pitchFamily="34" charset="-128"/>
              </a:rPr>
              <a:t>Cut specific sequences of DNA</a:t>
            </a:r>
          </a:p>
          <a:p>
            <a:pPr eaLnBrk="1" hangingPunct="1"/>
            <a:r>
              <a:rPr lang="en-US" altLang="en-US" smtClean="0">
                <a:ea typeface="ＭＳ Ｐゴシック" pitchFamily="34" charset="-128"/>
              </a:rPr>
              <a:t>Destroy bacteriophage DNA in bacterial cells</a:t>
            </a:r>
          </a:p>
          <a:p>
            <a:pPr eaLnBrk="1" hangingPunct="1"/>
            <a:r>
              <a:rPr lang="en-US" altLang="en-US" smtClean="0">
                <a:ea typeface="ＭＳ Ｐゴシック" pitchFamily="34" charset="-128"/>
              </a:rPr>
              <a:t>Cannot digest (host) DNA with methylated cytosines</a:t>
            </a:r>
          </a:p>
        </p:txBody>
      </p:sp>
      <p:pic>
        <p:nvPicPr>
          <p:cNvPr id="2" name="F233405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178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6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p:cNvSpPr>
          <p:nvPr/>
        </p:nvSpPr>
        <p:spPr bwMode="auto">
          <a:xfrm>
            <a:off x="0" y="85725"/>
            <a:ext cx="891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a:t>Table 9.1 Selected Restriction Enzymes Used in rDNA Technology</a:t>
            </a:r>
            <a:endParaRPr lang="en-US" altLang="en-US" sz="1400">
              <a:solidFill>
                <a:srgbClr val="000000"/>
              </a:solidFill>
            </a:endParaRPr>
          </a:p>
        </p:txBody>
      </p:sp>
      <p:pic>
        <p:nvPicPr>
          <p:cNvPr id="2" name="71B6405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7594600" y="3905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Placeholder 1" descr="OSC_Microbio_12_01_Recuts.jpg"/>
          <p:cNvPicPr>
            <a:picLocks noChangeAspect="1"/>
          </p:cNvPicPr>
          <p:nvPr/>
        </p:nvPicPr>
        <p:blipFill>
          <a:blip r:embed="rId5">
            <a:extLst>
              <a:ext uri="{28A0092B-C50C-407E-A947-70E740481C1C}">
                <a14:useLocalDpi xmlns:a14="http://schemas.microsoft.com/office/drawing/2010/main" val="0"/>
              </a:ext>
            </a:extLst>
          </a:blip>
          <a:srcRect l="-27882" r="-27882"/>
          <a:stretch>
            <a:fillRect/>
          </a:stretch>
        </p:blipFill>
        <p:spPr bwMode="auto">
          <a:xfrm>
            <a:off x="-468313" y="1455738"/>
            <a:ext cx="9075738"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9670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8675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Placeholder 1" descr="OSC_Microbio_12_01_RecombTech.jpg"/>
          <p:cNvPicPr>
            <a:picLocks noChangeAspect="1"/>
          </p:cNvPicPr>
          <p:nvPr/>
        </p:nvPicPr>
        <p:blipFill>
          <a:blip r:embed="rId2">
            <a:extLst>
              <a:ext uri="{28A0092B-C50C-407E-A947-70E740481C1C}">
                <a14:useLocalDpi xmlns:a14="http://schemas.microsoft.com/office/drawing/2010/main" val="0"/>
              </a:ext>
            </a:extLst>
          </a:blip>
          <a:srcRect t="-28162" b="-28162"/>
          <a:stretch>
            <a:fillRect/>
          </a:stretch>
        </p:blipFill>
        <p:spPr bwMode="auto">
          <a:xfrm>
            <a:off x="457200" y="1779588"/>
            <a:ext cx="80629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1416050" y="1004888"/>
            <a:ext cx="316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73AE"/>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73AE"/>
              </a:buClr>
              <a:buFont typeface="Wingdings" pitchFamily="2" charset="2"/>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0073AE"/>
              </a:buClr>
              <a:buFont typeface="Symbol" pitchFamily="18" charset="2"/>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73AE"/>
              </a:buClr>
              <a:buFont typeface="Symbol" pitchFamily="18" charset="2"/>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800"/>
              <a:t>Recombinant DNA Process</a:t>
            </a:r>
          </a:p>
        </p:txBody>
      </p:sp>
    </p:spTree>
    <p:extLst>
      <p:ext uri="{BB962C8B-B14F-4D97-AF65-F5344CB8AC3E}">
        <p14:creationId xmlns:p14="http://schemas.microsoft.com/office/powerpoint/2010/main" val="286695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altLang="en-US" smtClean="0">
                <a:ea typeface="ＭＳ Ｐゴシック" pitchFamily="34" charset="-128"/>
              </a:rPr>
              <a:t>Vectors</a:t>
            </a:r>
          </a:p>
        </p:txBody>
      </p:sp>
      <p:sp>
        <p:nvSpPr>
          <p:cNvPr id="24579" name="Rectangle 5"/>
          <p:cNvSpPr>
            <a:spLocks noGrp="1" noChangeArrowheads="1"/>
          </p:cNvSpPr>
          <p:nvPr>
            <p:ph idx="1"/>
          </p:nvPr>
        </p:nvSpPr>
        <p:spPr/>
        <p:txBody>
          <a:bodyPr/>
          <a:lstStyle/>
          <a:p>
            <a:pPr eaLnBrk="1" hangingPunct="1"/>
            <a:r>
              <a:rPr lang="en-US" altLang="en-US" smtClean="0">
                <a:ea typeface="ＭＳ Ｐゴシック" pitchFamily="34" charset="-128"/>
              </a:rPr>
              <a:t>Carry new DNA to desired cell</a:t>
            </a:r>
          </a:p>
          <a:p>
            <a:pPr eaLnBrk="1" hangingPunct="1"/>
            <a:r>
              <a:rPr lang="en-US" altLang="en-US" b="1" smtClean="0">
                <a:ea typeface="ＭＳ Ｐゴシック" pitchFamily="34" charset="-128"/>
              </a:rPr>
              <a:t>Shuttle vectors</a:t>
            </a:r>
            <a:r>
              <a:rPr lang="en-US" altLang="en-US" smtClean="0">
                <a:ea typeface="ＭＳ Ｐゴシック" pitchFamily="34" charset="-128"/>
              </a:rPr>
              <a:t> can exist in several different species</a:t>
            </a:r>
          </a:p>
          <a:p>
            <a:pPr eaLnBrk="1" hangingPunct="1"/>
            <a:r>
              <a:rPr lang="en-US" altLang="en-US" smtClean="0">
                <a:ea typeface="ＭＳ Ｐゴシック" pitchFamily="34" charset="-128"/>
              </a:rPr>
              <a:t>Plasmids and viruses can be used as vectors</a:t>
            </a:r>
          </a:p>
        </p:txBody>
      </p:sp>
    </p:spTree>
    <p:extLst>
      <p:ext uri="{BB962C8B-B14F-4D97-AF65-F5344CB8AC3E}">
        <p14:creationId xmlns:p14="http://schemas.microsoft.com/office/powerpoint/2010/main" val="1195460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1754</Words>
  <Application>Microsoft Office PowerPoint</Application>
  <PresentationFormat>On-screen Show (4:3)</PresentationFormat>
  <Paragraphs>198</Paragraphs>
  <Slides>42</Slides>
  <Notes>4</Notes>
  <HiddenSlides>0</HiddenSlides>
  <MMClips>13</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Chapter 12</vt:lpstr>
      <vt:lpstr>Biotechnology and Recombinant DNA</vt:lpstr>
      <vt:lpstr>Biotechnology and Recombinant DNA</vt:lpstr>
      <vt:lpstr>PowerPoint Presentation</vt:lpstr>
      <vt:lpstr>Selection and Mutation</vt:lpstr>
      <vt:lpstr>Restriction Enzymes</vt:lpstr>
      <vt:lpstr>PowerPoint Presentation</vt:lpstr>
      <vt:lpstr>PowerPoint Presentation</vt:lpstr>
      <vt:lpstr>Vectors</vt:lpstr>
      <vt:lpstr>Figure 12.12</vt:lpstr>
      <vt:lpstr>Polymerase Chain Reaction (PCR)</vt:lpstr>
      <vt:lpstr>PCR</vt:lpstr>
      <vt:lpstr>PCR</vt:lpstr>
      <vt:lpstr>Inserting Foreign DNA into Cells</vt:lpstr>
      <vt:lpstr>PowerPoint Presentation</vt:lpstr>
      <vt:lpstr>PowerPoint Presentation</vt:lpstr>
      <vt:lpstr>Genomic Libraries</vt:lpstr>
      <vt:lpstr>Obtaining DNA</vt:lpstr>
      <vt:lpstr>Obtaining DNA</vt:lpstr>
      <vt:lpstr>PowerPoint Presentation</vt:lpstr>
      <vt:lpstr>PowerPoint Presentation</vt:lpstr>
      <vt:lpstr>Figure 12.13</vt:lpstr>
      <vt:lpstr>Figure 12.14</vt:lpstr>
      <vt:lpstr>Figure 12.16</vt:lpstr>
      <vt:lpstr>Figure 12.17</vt:lpstr>
      <vt:lpstr>Figure 12.18</vt:lpstr>
      <vt:lpstr>Making a Product</vt:lpstr>
      <vt:lpstr>Making a Product</vt:lpstr>
      <vt:lpstr>Therapeutic Applications</vt:lpstr>
      <vt:lpstr>Gene Therapy</vt:lpstr>
      <vt:lpstr>PowerPoint Presentation</vt:lpstr>
      <vt:lpstr>Gene Silencing</vt:lpstr>
      <vt:lpstr>Gene Silencing</vt:lpstr>
      <vt:lpstr>PowerPoint Presentation</vt:lpstr>
      <vt:lpstr>The Human Genome Project</vt:lpstr>
      <vt:lpstr>Scientific Applications</vt:lpstr>
      <vt:lpstr>PowerPoint Presentation</vt:lpstr>
      <vt:lpstr>Figure 12.24</vt:lpstr>
      <vt:lpstr>Forensic Microbiology</vt:lpstr>
      <vt:lpstr>Forensic Microbiology</vt:lpstr>
      <vt:lpstr>Nanotechnology</vt:lpstr>
      <vt:lpstr>Safety Issues and Ethics of Using rDNA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joseph</dc:creator>
  <cp:lastModifiedBy>joseph</cp:lastModifiedBy>
  <cp:revision>14</cp:revision>
  <dcterms:created xsi:type="dcterms:W3CDTF">2017-01-11T21:40:13Z</dcterms:created>
  <dcterms:modified xsi:type="dcterms:W3CDTF">2017-09-10T21:21:39Z</dcterms:modified>
</cp:coreProperties>
</file>