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56" r:id="rId6"/>
  </p:sldMasterIdLst>
  <p:notesMasterIdLst>
    <p:notesMasterId r:id="rId58"/>
  </p:notesMasterIdLst>
  <p:sldIdLst>
    <p:sldId id="257" r:id="rId7"/>
    <p:sldId id="305" r:id="rId8"/>
    <p:sldId id="306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308" r:id="rId19"/>
    <p:sldId id="309" r:id="rId20"/>
    <p:sldId id="310" r:id="rId21"/>
    <p:sldId id="311" r:id="rId22"/>
    <p:sldId id="312" r:id="rId23"/>
    <p:sldId id="269" r:id="rId24"/>
    <p:sldId id="331" r:id="rId25"/>
    <p:sldId id="272" r:id="rId26"/>
    <p:sldId id="273" r:id="rId27"/>
    <p:sldId id="274" r:id="rId28"/>
    <p:sldId id="275" r:id="rId29"/>
    <p:sldId id="277" r:id="rId30"/>
    <p:sldId id="318" r:id="rId31"/>
    <p:sldId id="278" r:id="rId32"/>
    <p:sldId id="279" r:id="rId33"/>
    <p:sldId id="280" r:id="rId34"/>
    <p:sldId id="281" r:id="rId35"/>
    <p:sldId id="320" r:id="rId36"/>
    <p:sldId id="282" r:id="rId37"/>
    <p:sldId id="283" r:id="rId38"/>
    <p:sldId id="287" r:id="rId39"/>
    <p:sldId id="288" r:id="rId40"/>
    <p:sldId id="289" r:id="rId41"/>
    <p:sldId id="290" r:id="rId42"/>
    <p:sldId id="291" r:id="rId43"/>
    <p:sldId id="323" r:id="rId44"/>
    <p:sldId id="293" r:id="rId45"/>
    <p:sldId id="295" r:id="rId46"/>
    <p:sldId id="296" r:id="rId47"/>
    <p:sldId id="297" r:id="rId48"/>
    <p:sldId id="326" r:id="rId49"/>
    <p:sldId id="298" r:id="rId50"/>
    <p:sldId id="299" r:id="rId51"/>
    <p:sldId id="300" r:id="rId52"/>
    <p:sldId id="332" r:id="rId53"/>
    <p:sldId id="301" r:id="rId54"/>
    <p:sldId id="302" r:id="rId55"/>
    <p:sldId id="303" r:id="rId56"/>
    <p:sldId id="30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67" autoAdjust="0"/>
  </p:normalViewPr>
  <p:slideViewPr>
    <p:cSldViewPr>
      <p:cViewPr varScale="1">
        <p:scale>
          <a:sx n="67" d="100"/>
          <a:sy n="6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ABEA5-3FA9-492E-A67D-02A29D55A394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3F95A-7548-4F1A-86AD-268FC1E99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6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Calibri" pitchFamily="34" charset="0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96FE68-F6FB-473D-AF68-D71B6CD87FD3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/>
              <a:t>1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Be familiar with this concept.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FB937B-4AD5-4EDD-B255-9073E21A5BE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Understand that asexual reproduction is more common.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15EE18-67AD-42D5-9128-E44A9345981D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Be familiar</a:t>
            </a:r>
            <a:r>
              <a:rPr lang="en-US" baseline="0" dirty="0" smtClean="0"/>
              <a:t> with this slide.</a:t>
            </a:r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936EF4-7153-4F8A-AB94-5D416BBB0D9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 concept(s)</a:t>
            </a:r>
            <a:r>
              <a:rPr lang="en-US" baseline="0" dirty="0" smtClean="0"/>
              <a:t> in bold as well as the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98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know the concept(s)</a:t>
            </a:r>
            <a:r>
              <a:rPr lang="en-US" baseline="0" dirty="0" smtClean="0"/>
              <a:t> in bold as well as the example.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56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know the concept(s)</a:t>
            </a:r>
            <a:r>
              <a:rPr lang="en-US" baseline="0" dirty="0" smtClean="0"/>
              <a:t> in bold as well as the example.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know the concept(s)</a:t>
            </a:r>
            <a:r>
              <a:rPr lang="en-US" baseline="0" dirty="0" smtClean="0"/>
              <a:t> in bold as well as the example.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know the concept(s)</a:t>
            </a:r>
            <a:r>
              <a:rPr lang="en-US" baseline="0" dirty="0" smtClean="0"/>
              <a:t> in bold as well as the example.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67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very familiar with this slide, especially at which stage the cells are haploid (half the total number of chromosomes) or diploid</a:t>
            </a:r>
            <a:r>
              <a:rPr lang="en-US" baseline="0" dirty="0" smtClean="0"/>
              <a:t> (complete number of chromosomes).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7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Please be very comfortable with this slide. Please note that any</a:t>
            </a:r>
            <a:r>
              <a:rPr lang="en-US" baseline="0" dirty="0" smtClean="0"/>
              <a:t> organism classified as an </a:t>
            </a:r>
            <a:r>
              <a:rPr lang="en-US" b="1" dirty="0" smtClean="0">
                <a:latin typeface="Calibri" charset="0"/>
              </a:rPr>
              <a:t>Anamorph</a:t>
            </a:r>
            <a:r>
              <a:rPr lang="en-US" b="0" baseline="0" dirty="0" smtClean="0">
                <a:latin typeface="Calibri" charset="0"/>
              </a:rPr>
              <a:t> is </a:t>
            </a:r>
            <a:r>
              <a:rPr lang="en-US" dirty="0" smtClean="0">
                <a:latin typeface="Calibri" charset="0"/>
              </a:rPr>
              <a:t>not a true phylum</a:t>
            </a:r>
          </a:p>
          <a:p>
            <a:pPr lvl="1" eaLnBrk="1" hangingPunct="1">
              <a:buFont typeface="Calibri" charset="0"/>
              <a:buNone/>
            </a:pPr>
            <a:r>
              <a:rPr lang="en-US" dirty="0" smtClean="0">
                <a:latin typeface="Calibri" charset="0"/>
              </a:rPr>
              <a:t> as they can’t reproduce sexually.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would be a good table for you to be familiar with. Photo credit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Tortora</a:t>
            </a:r>
            <a:r>
              <a:rPr lang="en-US" baseline="0" dirty="0" smtClean="0"/>
              <a:t> Microbiology.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82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the two bolded terms.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479D84-A2EF-4F7C-BD78-A9802183B0D7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You </a:t>
            </a:r>
            <a:r>
              <a:rPr lang="en-US" dirty="0" smtClean="0">
                <a:latin typeface="Times New Roman" charset="0"/>
              </a:rPr>
              <a:t>do not need to know all of the examples; however, please be familiar</a:t>
            </a:r>
            <a:r>
              <a:rPr lang="en-US" baseline="0" dirty="0" smtClean="0">
                <a:latin typeface="Times New Roman" charset="0"/>
              </a:rPr>
              <a:t> with at least one example of a positive and one example of a negative effect of fungi.</a:t>
            </a:r>
            <a:endParaRPr lang="en-US" dirty="0" smtClean="0"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85A258-A2E4-4095-B206-196A7AFABF3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</a:t>
            </a:r>
            <a:r>
              <a:rPr lang="en-US" baseline="0" dirty="0" smtClean="0"/>
              <a:t> the bolded terms. You do not need to know any further details from the table.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91E61B-F70D-4ACD-BD38-59DE392C4B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understand</a:t>
            </a:r>
            <a:r>
              <a:rPr lang="en-US" baseline="0" dirty="0" smtClean="0"/>
              <a:t> what a lichen is and of the mutualistic relationship that is present between alga and fungus. Know which produces carbohydrates for energy and which is the stabilizer.</a:t>
            </a:r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CE5F5D-09CB-4EB2-98D8-1FCB9AF434F4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3089FD-049F-490B-A212-A1FD28FC9E9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 this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3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be comfortable with</a:t>
            </a:r>
            <a:r>
              <a:rPr lang="en-US" baseline="0" dirty="0" smtClean="0"/>
              <a:t> the concepts on this slide.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C34B99-C541-4A92-AE34-DDCF0670BB63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Just know the bolded associations.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B886BE-DEF0-4E60-951C-B411D3D6A124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these concepts.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2F9290-A107-4295-BE39-0E9D1CCF835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these concepts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comfortable with this slide, especially the comparisons between fungi and </a:t>
            </a:r>
            <a:r>
              <a:rPr lang="en-US" dirty="0" smtClean="0"/>
              <a:t>what you already know regarding bacteria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54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 this 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84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77D610-4C5E-47BC-ADEC-14D40EB3998D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 bolded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0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visual.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70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</a:t>
            </a:r>
            <a:r>
              <a:rPr lang="en-US" baseline="0" dirty="0" smtClean="0"/>
              <a:t> these concepts of this disease.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19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the bolded association.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A64741-36FC-451D-AB31-C531A807B07F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this concept.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107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understand</a:t>
            </a:r>
            <a:r>
              <a:rPr lang="en-US" baseline="0" dirty="0" smtClean="0"/>
              <a:t> this disease and its relation to pregnant women and changing the litter boxes of cats during pregnancy. Also, please note how the infection can effect rats and mice.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78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visual. Photo credit to </a:t>
            </a:r>
            <a:r>
              <a:rPr lang="en-US" dirty="0" err="1" smtClean="0"/>
              <a:t>Tortora</a:t>
            </a:r>
            <a:r>
              <a:rPr lang="en-US" baseline="0" dirty="0" smtClean="0"/>
              <a:t> Microbiology.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01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comfortable with the information o</a:t>
            </a:r>
            <a:r>
              <a:rPr lang="en-US" baseline="0" dirty="0" smtClean="0"/>
              <a:t>n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75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Be familiar with these concepts.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EF40AC-EFA8-4231-8FE7-5C72F8B803E6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60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this slide well.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D31DCA-DECE-47CC-B148-1487D92ABE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105B3A-BC15-4FA9-A9C1-26909F64B270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these concepts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06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this slide well, especially the characteristics</a:t>
            </a:r>
            <a:r>
              <a:rPr lang="en-US" baseline="0" dirty="0" smtClean="0"/>
              <a:t> which distinguish parasitic helminths from free living worms.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80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</a:t>
            </a:r>
            <a:r>
              <a:rPr lang="en-US" baseline="0" dirty="0" smtClean="0"/>
              <a:t> know the bolded terms.</a:t>
            </a:r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CC514A-E41D-4810-BFE3-9F367652B14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the bolded</a:t>
            </a:r>
            <a:r>
              <a:rPr lang="en-US" baseline="0" dirty="0" smtClean="0"/>
              <a:t> terms.</a:t>
            </a:r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AE62D-5DCE-48CD-B8A4-8AD53E7902D5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bolded terms.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CABDFD-3000-4665-8DD2-948C380487F5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652E4-F943-4B01-9B34-737620DDA2F8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</a:t>
            </a:r>
            <a:r>
              <a:rPr lang="en-US" baseline="0" dirty="0" smtClean="0"/>
              <a:t> know these organisms and which disease they are responsible for.</a:t>
            </a:r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818387-3125-4CC6-BDB5-051BDBADA53C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</a:t>
            </a:r>
            <a:r>
              <a:rPr lang="en-US" baseline="0" dirty="0" smtClean="0"/>
              <a:t> these characteristics of fungi.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6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Understand this</a:t>
            </a:r>
            <a:r>
              <a:rPr lang="en-US" baseline="0" dirty="0" smtClean="0"/>
              <a:t> concept.</a:t>
            </a:r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DA3747-EC9F-439C-8A6F-CE0348F0FB05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understand the concepts in bold.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284C04-5E6A-45FE-B048-A293F42A0ECD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 the concepts in bold.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Please know this slide</a:t>
            </a:r>
            <a:r>
              <a:rPr lang="en-US" baseline="0" dirty="0" smtClean="0"/>
              <a:t> well. Pay particular attention to the items in bold.</a:t>
            </a: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359D80-9A31-4D91-A3B4-8A286FAC03F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do not need to know the examples;</a:t>
            </a:r>
            <a:r>
              <a:rPr lang="en-US" baseline="0" dirty="0" smtClean="0"/>
              <a:t> however, please understand the difference between fission and budding yeasts in regards to symmetry.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0034" name="Title Placeholder 1"/>
          <p:cNvSpPr>
            <a:spLocks noGrp="1"/>
          </p:cNvSpPr>
          <p:nvPr>
            <p:ph type="ctrTitle"/>
          </p:nvPr>
        </p:nvSpPr>
        <p:spPr>
          <a:xfrm>
            <a:off x="5776913" y="1187450"/>
            <a:ext cx="3198812" cy="639763"/>
          </a:xfrm>
        </p:spPr>
        <p:txBody>
          <a:bodyPr/>
          <a:lstStyle>
            <a:lvl1pPr algn="ctr">
              <a:defRPr sz="4000" smtClean="0">
                <a:solidFill>
                  <a:srgbClr val="DA472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00035" name="Text Placeholder 2"/>
          <p:cNvSpPr>
            <a:spLocks noGrp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 lIns="91440" tIns="45720" rIns="91440" bIns="45720"/>
          <a:lstStyle>
            <a:lvl1pPr marL="0" indent="0" algn="ctr">
              <a:buFont typeface="Wingdings" pitchFamily="48" charset="2"/>
              <a:buNone/>
              <a:defRPr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36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0034" name="Title Placeholder 1"/>
          <p:cNvSpPr>
            <a:spLocks noGrp="1"/>
          </p:cNvSpPr>
          <p:nvPr>
            <p:ph type="ctrTitle"/>
          </p:nvPr>
        </p:nvSpPr>
        <p:spPr>
          <a:xfrm>
            <a:off x="5776913" y="1187450"/>
            <a:ext cx="3198812" cy="639763"/>
          </a:xfrm>
        </p:spPr>
        <p:txBody>
          <a:bodyPr/>
          <a:lstStyle>
            <a:lvl1pPr algn="ctr">
              <a:defRPr sz="4000" smtClean="0">
                <a:solidFill>
                  <a:srgbClr val="DA472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00035" name="Text Placeholder 2"/>
          <p:cNvSpPr>
            <a:spLocks noGrp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 lIns="91440" tIns="45720" rIns="91440" bIns="45720"/>
          <a:lstStyle>
            <a:lvl1pPr marL="0" indent="0" algn="ctr">
              <a:buFont typeface="Wingdings" pitchFamily="48" charset="2"/>
              <a:buNone/>
              <a:defRPr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36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93333F43-3E86-47E4-BFBB-2476D384E1C6}" type="datetime4">
              <a:rPr lang="en-US" smtClean="0"/>
              <a:pPr/>
              <a:t>September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23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013" y="6626225"/>
            <a:ext cx="525621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FFFFFF"/>
                </a:solidFill>
              </a:rPr>
              <a:t>Copyright © 2013 Pearson Education, Inc.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11813" y="6397625"/>
            <a:ext cx="3529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FFFF"/>
                </a:solidFill>
                <a:latin typeface="Arial Narrow" charset="0"/>
              </a:rPr>
              <a:t>Lectures prepared by Christine L. Case</a:t>
            </a:r>
            <a:endParaRPr lang="en-US" sz="1600" b="1" smtClean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76913" y="1187450"/>
            <a:ext cx="3198812" cy="660400"/>
          </a:xfrm>
        </p:spPr>
        <p:txBody>
          <a:bodyPr/>
          <a:lstStyle>
            <a:lvl1pPr algn="ctr">
              <a:defRPr sz="4000">
                <a:solidFill>
                  <a:srgbClr val="DA47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1279525"/>
            <a:ext cx="4265612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79525"/>
            <a:ext cx="4265613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227013"/>
            <a:ext cx="2170113" cy="6262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227013"/>
            <a:ext cx="6361112" cy="6262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013" y="6626225"/>
            <a:ext cx="525621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FFFFFF"/>
                </a:solidFill>
              </a:rPr>
              <a:t>Copyright © 2013 Pearson Education, Inc.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11813" y="6397625"/>
            <a:ext cx="3529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FFFF"/>
                </a:solidFill>
                <a:latin typeface="Arial Narrow" charset="0"/>
              </a:rPr>
              <a:t>Lectures prepared by Christine L. Case</a:t>
            </a:r>
            <a:endParaRPr lang="en-US" sz="1600" b="1" smtClean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76913" y="1187450"/>
            <a:ext cx="3198812" cy="660400"/>
          </a:xfrm>
        </p:spPr>
        <p:txBody>
          <a:bodyPr/>
          <a:lstStyle>
            <a:lvl1pPr algn="ctr">
              <a:defRPr sz="4000">
                <a:solidFill>
                  <a:srgbClr val="DA47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1279525"/>
            <a:ext cx="4265612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79525"/>
            <a:ext cx="4265613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227013"/>
            <a:ext cx="2170113" cy="6262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227013"/>
            <a:ext cx="6361112" cy="6262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013" y="6626225"/>
            <a:ext cx="525621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FFFFFF"/>
                </a:solidFill>
              </a:rPr>
              <a:t>Copyright © 2013 Pearson Education, Inc.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11813" y="6397625"/>
            <a:ext cx="3529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FFFF"/>
                </a:solidFill>
                <a:latin typeface="Arial Narrow" charset="0"/>
              </a:rPr>
              <a:t>Lectures prepared by Christine L. Case</a:t>
            </a:r>
            <a:endParaRPr lang="en-US" sz="1600" b="1" smtClean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76913" y="1187450"/>
            <a:ext cx="3198812" cy="660400"/>
          </a:xfrm>
        </p:spPr>
        <p:txBody>
          <a:bodyPr/>
          <a:lstStyle>
            <a:lvl1pPr algn="ctr">
              <a:defRPr sz="4000">
                <a:solidFill>
                  <a:srgbClr val="DA47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1279525"/>
            <a:ext cx="4265612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79525"/>
            <a:ext cx="4265613" cy="521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227013"/>
            <a:ext cx="2170113" cy="6262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227013"/>
            <a:ext cx="6361112" cy="6262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7013" y="838200"/>
            <a:ext cx="86836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60960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73AE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Wingdings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Calibri" pitchFamily="34" charset="0"/>
        <a:buChar char="–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8" charset="2"/>
        <a:buChar char=""/>
        <a:defRPr sz="22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8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8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7013" y="838200"/>
            <a:ext cx="86836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960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6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73AE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Wingdings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Calibri" charset="0"/>
        <a:buChar char="–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charset="2"/>
        <a:buChar char=""/>
        <a:defRPr sz="22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27013"/>
            <a:ext cx="8683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1279525"/>
            <a:ext cx="86836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© 2013 Pearson Education, Inc.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27013"/>
            <a:ext cx="8683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1279525"/>
            <a:ext cx="86836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© 2013 Pearson Education, Inc.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27013"/>
            <a:ext cx="8683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1279525"/>
            <a:ext cx="86836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© 2013 Pearson Education, Inc.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73AE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3AE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gray">
          <a:xfrm>
            <a:off x="5600700" y="0"/>
            <a:ext cx="3543300" cy="6553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5776913" y="1187450"/>
            <a:ext cx="3198812" cy="660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rgbClr val="DA472B"/>
                </a:solidFill>
                <a:latin typeface="Arial" pitchFamily="34" charset="0"/>
              </a:rPr>
              <a:t>Chapter </a:t>
            </a:r>
            <a:r>
              <a:rPr lang="en-US" sz="4000" dirty="0">
                <a:solidFill>
                  <a:srgbClr val="DA472B"/>
                </a:solidFill>
                <a:latin typeface="Arial" pitchFamily="34" charset="0"/>
              </a:rPr>
              <a:t>5</a:t>
            </a:r>
            <a:endParaRPr lang="en-US" sz="4000" dirty="0" smtClean="0">
              <a:solidFill>
                <a:srgbClr val="DA472B"/>
              </a:solidFill>
              <a:latin typeface="Arial" pitchFamily="34" charset="0"/>
            </a:endParaRPr>
          </a:p>
        </p:txBody>
      </p:sp>
      <p:sp>
        <p:nvSpPr>
          <p:cNvPr id="7172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5776913" y="2284413"/>
            <a:ext cx="3198812" cy="2101850"/>
          </a:xfrm>
        </p:spPr>
        <p:txBody>
          <a:bodyPr>
            <a:normAutofit/>
          </a:bodyPr>
          <a:lstStyle/>
          <a:p>
            <a:pPr marL="0" lvl="0" indent="0" algn="ctr" fontAlgn="base">
              <a:spcAft>
                <a:spcPct val="0"/>
              </a:spcAft>
              <a:buClr>
                <a:srgbClr val="0073AE"/>
              </a:buClr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Arial"/>
                <a:ea typeface="MS PGothic"/>
              </a:rPr>
              <a:t>The Eukaryotes: Fungi, Algae, Protozoa, and Helminths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gray">
          <a:xfrm>
            <a:off x="0" y="0"/>
            <a:ext cx="9144000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944822" cy="6400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figure_12_04_labeled"/>
          <p:cNvPicPr>
            <a:picLocks noChangeAspect="1" noChangeArrowheads="1"/>
          </p:cNvPicPr>
          <p:nvPr/>
        </p:nvPicPr>
        <p:blipFill>
          <a:blip r:embed="rId3" cstate="print"/>
          <a:srcRect b="2960"/>
          <a:stretch>
            <a:fillRect/>
          </a:stretch>
        </p:blipFill>
        <p:spPr bwMode="auto">
          <a:xfrm>
            <a:off x="4424363" y="1600200"/>
            <a:ext cx="47196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Fungal Dimorphism</a:t>
            </a:r>
          </a:p>
        </p:txBody>
      </p:sp>
      <p:sp>
        <p:nvSpPr>
          <p:cNvPr id="112649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2687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Fungal dimorphism</a:t>
            </a:r>
            <a:r>
              <a:rPr lang="en-US" smtClean="0">
                <a:latin typeface="Calibri" charset="0"/>
              </a:rPr>
              <a:t> – 2 forms of growth: mold or yeast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generally in pathogens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molds: vegetative &amp; aerial hyphae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yeasts: budding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temperature-dependent: yeast-like at 37°C, mold-like at 25°C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</a:t>
            </a:r>
            <a:r>
              <a:rPr lang="en-US" baseline="-25000" smtClean="0">
                <a:latin typeface="Calibri" charset="0"/>
              </a:rPr>
              <a:t>2</a:t>
            </a:r>
            <a:r>
              <a:rPr lang="en-US" smtClean="0">
                <a:latin typeface="Calibri" charset="0"/>
              </a:rPr>
              <a:t> dependent: yeast-like on agar surface, mold-like in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igure_12_01_labeled"/>
          <p:cNvPicPr>
            <a:picLocks noChangeAspect="1" noChangeArrowheads="1"/>
          </p:cNvPicPr>
          <p:nvPr/>
        </p:nvPicPr>
        <p:blipFill>
          <a:blip r:embed="rId3" cstate="print"/>
          <a:srcRect l="44218" b="4005"/>
          <a:stretch>
            <a:fillRect/>
          </a:stretch>
        </p:blipFill>
        <p:spPr bwMode="auto">
          <a:xfrm>
            <a:off x="3065463" y="2590800"/>
            <a:ext cx="60785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078787" cy="32766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Fragmentation of hyphae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Sexual</a:t>
            </a:r>
            <a:r>
              <a:rPr lang="en-US" smtClean="0">
                <a:latin typeface="Calibri" charset="0"/>
              </a:rPr>
              <a:t> &amp; </a:t>
            </a:r>
            <a:r>
              <a:rPr lang="en-US" b="1" smtClean="0">
                <a:latin typeface="Calibri" charset="0"/>
              </a:rPr>
              <a:t>asexual spores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spores formed by aerial hyphae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asexual – from hyphae of one organism; more common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sexual – from fusion of nuclei of opposite mating types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spore detaches from parent; forms new hypha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not as tolerant as endospores</a:t>
            </a:r>
          </a:p>
        </p:txBody>
      </p:sp>
      <p:pic>
        <p:nvPicPr>
          <p:cNvPr id="346116" name="Picture 4" descr="http://www.sixwise.com/images/articles/2005/10/26/fungusP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5100"/>
            <a:ext cx="29718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medgadget.com/archives/img/asper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495800"/>
            <a:ext cx="15843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9" descr="figure_12_05a_labeled"/>
          <p:cNvPicPr>
            <a:picLocks noChangeAspect="1" noChangeArrowheads="1"/>
          </p:cNvPicPr>
          <p:nvPr/>
        </p:nvPicPr>
        <p:blipFill>
          <a:blip r:embed="rId4" cstate="print"/>
          <a:srcRect b="3682"/>
          <a:stretch>
            <a:fillRect/>
          </a:stretch>
        </p:blipFill>
        <p:spPr bwMode="auto">
          <a:xfrm>
            <a:off x="4800600" y="1371600"/>
            <a:ext cx="27432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figure_12_05e_labeled"/>
          <p:cNvPicPr>
            <a:picLocks noChangeAspect="1" noChangeArrowheads="1"/>
          </p:cNvPicPr>
          <p:nvPr/>
        </p:nvPicPr>
        <p:blipFill>
          <a:blip r:embed="rId5" cstate="print"/>
          <a:srcRect b="3381"/>
          <a:stretch>
            <a:fillRect/>
          </a:stretch>
        </p:blipFill>
        <p:spPr bwMode="auto">
          <a:xfrm>
            <a:off x="7467600" y="4648200"/>
            <a:ext cx="14557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Asexual Spores</a:t>
            </a:r>
          </a:p>
        </p:txBody>
      </p:sp>
      <p:sp>
        <p:nvSpPr>
          <p:cNvPr id="14342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268787" cy="4191000"/>
          </a:xfrm>
        </p:spPr>
        <p:txBody>
          <a:bodyPr/>
          <a:lstStyle/>
          <a:p>
            <a:r>
              <a:rPr lang="en-US" smtClean="0">
                <a:latin typeface="Calibri" charset="0"/>
              </a:rPr>
              <a:t>Produced by mitosis and subsequent cell division – no fusion of nuclei</a:t>
            </a:r>
          </a:p>
          <a:p>
            <a:endParaRPr lang="en-US" smtClean="0">
              <a:latin typeface="Calibri" charset="0"/>
            </a:endParaRPr>
          </a:p>
          <a:p>
            <a:r>
              <a:rPr lang="en-US" smtClean="0">
                <a:latin typeface="Calibri" charset="0"/>
              </a:rPr>
              <a:t>Conidia or </a:t>
            </a:r>
            <a:r>
              <a:rPr lang="en-US" b="1" smtClean="0">
                <a:latin typeface="Calibri" charset="0"/>
              </a:rPr>
              <a:t>conidiospores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Produced in chains at ends of conidiophore hypha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Not enclosed in a sac</a:t>
            </a:r>
          </a:p>
          <a:p>
            <a:pPr lvl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  <a:p>
            <a:r>
              <a:rPr lang="en-US" b="1" smtClean="0">
                <a:latin typeface="Calibri" charset="0"/>
              </a:rPr>
              <a:t>Sporangiospores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formed within </a:t>
            </a:r>
            <a:r>
              <a:rPr lang="en-US" b="1" smtClean="0">
                <a:latin typeface="Calibri" charset="0"/>
              </a:rPr>
              <a:t>sporangium</a:t>
            </a:r>
            <a:r>
              <a:rPr lang="en-US" smtClean="0">
                <a:latin typeface="Calibri" charset="0"/>
              </a:rPr>
              <a:t> (sac) at end of sporangiophore hypha</a:t>
            </a:r>
          </a:p>
        </p:txBody>
      </p:sp>
      <p:sp>
        <p:nvSpPr>
          <p:cNvPr id="1434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smtClean="0">
                <a:solidFill>
                  <a:srgbClr val="000000"/>
                </a:solidFill>
                <a:cs typeface="Times New Roman" charset="0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prstClr val="black"/>
              </a:solidFill>
            </a:endParaRPr>
          </a:p>
        </p:txBody>
      </p:sp>
      <p:pic>
        <p:nvPicPr>
          <p:cNvPr id="14344" name="Picture 12" descr="C:\Users\Denise Steele\Desktop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572000"/>
            <a:ext cx="1447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/>
          </p:cNvPicPr>
          <p:nvPr/>
        </p:nvPicPr>
        <p:blipFill>
          <a:blip r:embed="rId3" cstate="print"/>
          <a:srcRect b="2615"/>
          <a:stretch>
            <a:fillRect/>
          </a:stretch>
        </p:blipFill>
        <p:spPr bwMode="auto">
          <a:xfrm>
            <a:off x="228600" y="533400"/>
            <a:ext cx="5224463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Grp="1"/>
          </p:cNvSpPr>
          <p:nvPr/>
        </p:nvSpPr>
        <p:spPr bwMode="auto">
          <a:xfrm>
            <a:off x="114300" y="141288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</a:rPr>
              <a:t>Figure 12.6a Representative asexual spores.</a:t>
            </a:r>
          </a:p>
        </p:txBody>
      </p:sp>
      <p:cxnSp>
        <p:nvCxnSpPr>
          <p:cNvPr id="15364" name="Straight Connector 4"/>
          <p:cNvCxnSpPr>
            <a:cxnSpLocks noChangeShapeType="1"/>
          </p:cNvCxnSpPr>
          <p:nvPr/>
        </p:nvCxnSpPr>
        <p:spPr bwMode="auto">
          <a:xfrm>
            <a:off x="3429000" y="1143000"/>
            <a:ext cx="558800" cy="381000"/>
          </a:xfrm>
          <a:prstGeom prst="line">
            <a:avLst/>
          </a:prstGeom>
          <a:noFill/>
          <a:ln w="28575" cmpd="dbl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5365" name="Straight Connector 4"/>
          <p:cNvCxnSpPr>
            <a:cxnSpLocks noChangeShapeType="1"/>
          </p:cNvCxnSpPr>
          <p:nvPr/>
        </p:nvCxnSpPr>
        <p:spPr bwMode="auto">
          <a:xfrm>
            <a:off x="3429000" y="1143000"/>
            <a:ext cx="279400" cy="381000"/>
          </a:xfrm>
          <a:prstGeom prst="line">
            <a:avLst/>
          </a:prstGeom>
          <a:noFill/>
          <a:ln w="28575" cmpd="dbl">
            <a:solidFill>
              <a:schemeClr val="bg1"/>
            </a:solidFill>
            <a:round/>
            <a:headEnd/>
            <a:tailEnd/>
          </a:ln>
        </p:spPr>
      </p:cxnSp>
      <p:sp>
        <p:nvSpPr>
          <p:cNvPr id="15366" name="Rectangle 13"/>
          <p:cNvSpPr>
            <a:spLocks noChangeArrowheads="1"/>
          </p:cNvSpPr>
          <p:nvPr/>
        </p:nvSpPr>
        <p:spPr bwMode="auto">
          <a:xfrm>
            <a:off x="2971800" y="895350"/>
            <a:ext cx="9652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 Conidia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92588" y="5535613"/>
            <a:ext cx="690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Rectangle 18"/>
          <p:cNvSpPr>
            <a:spLocks noChangeArrowheads="1"/>
          </p:cNvSpPr>
          <p:nvPr/>
        </p:nvSpPr>
        <p:spPr bwMode="auto">
          <a:xfrm>
            <a:off x="4883150" y="5410200"/>
            <a:ext cx="1612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 Conidiophore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192588" y="5535613"/>
            <a:ext cx="6905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5562600" y="609600"/>
            <a:ext cx="3354387" cy="52101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Conidiospores</a:t>
            </a:r>
            <a:r>
              <a:rPr lang="en-US" sz="2400" b="1" dirty="0" smtClean="0">
                <a:solidFill>
                  <a:srgbClr val="000000"/>
                </a:solidFill>
              </a:rPr>
              <a:t> (conidia)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a unicellular or multicellular spore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not enclosed in a sac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produced in a chain at the end of aerial </a:t>
            </a:r>
            <a:r>
              <a:rPr lang="en-US" sz="2400" dirty="0" err="1" smtClean="0">
                <a:solidFill>
                  <a:srgbClr val="000000"/>
                </a:solidFill>
              </a:rPr>
              <a:t>hyphae</a:t>
            </a:r>
            <a:r>
              <a:rPr lang="en-US" sz="2400" dirty="0" smtClean="0">
                <a:solidFill>
                  <a:srgbClr val="000000"/>
                </a:solidFill>
              </a:rPr>
              <a:t> called conidiophores.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Example: </a:t>
            </a:r>
            <a:r>
              <a:rPr lang="en-US" sz="2400" dirty="0" err="1" smtClean="0">
                <a:solidFill>
                  <a:srgbClr val="000000"/>
                </a:solidFill>
              </a:rPr>
              <a:t>Aspergillus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Wingdings" charset="2"/>
              <a:buChar char="§"/>
            </a:pPr>
            <a:endParaRPr lang="en-US" sz="2400" kern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/>
          </p:cNvSpPr>
          <p:nvPr/>
        </p:nvSpPr>
        <p:spPr bwMode="auto">
          <a:xfrm>
            <a:off x="114300" y="141288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</a:rPr>
              <a:t>Figure 12.6b Representative asexual spores.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0" y="685800"/>
            <a:ext cx="5502275" cy="6051550"/>
            <a:chOff x="0" y="685800"/>
            <a:chExt cx="5502275" cy="6051550"/>
          </a:xfrm>
        </p:grpSpPr>
        <p:pic>
          <p:nvPicPr>
            <p:cNvPr id="16387" name="Picture 2"/>
            <p:cNvPicPr>
              <a:picLocks noChangeAspect="1"/>
            </p:cNvPicPr>
            <p:nvPr/>
          </p:nvPicPr>
          <p:blipFill>
            <a:blip r:embed="rId3" cstate="print"/>
            <a:srcRect b="2756"/>
            <a:stretch>
              <a:fillRect/>
            </a:stretch>
          </p:blipFill>
          <p:spPr bwMode="auto">
            <a:xfrm>
              <a:off x="0" y="685800"/>
              <a:ext cx="5502275" cy="605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3305175" y="1128713"/>
              <a:ext cx="0" cy="32146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3305175" y="1128713"/>
              <a:ext cx="0" cy="3214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90" name="Rectangle 4"/>
            <p:cNvSpPr>
              <a:spLocks noChangeArrowheads="1"/>
            </p:cNvSpPr>
            <p:nvPr/>
          </p:nvSpPr>
          <p:spPr bwMode="auto">
            <a:xfrm>
              <a:off x="2667000" y="990600"/>
              <a:ext cx="1581150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</a:rPr>
                <a:t> Arthrospores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3305175" y="1266825"/>
              <a:ext cx="457200" cy="36099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3305175" y="1266825"/>
              <a:ext cx="457200" cy="36099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562600" y="609600"/>
            <a:ext cx="3354387" cy="52101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Arthrospores</a:t>
            </a:r>
            <a:r>
              <a:rPr lang="en-US" sz="2400" b="1" dirty="0" smtClean="0">
                <a:solidFill>
                  <a:srgbClr val="000000"/>
                </a:solidFill>
              </a:rPr>
              <a:t> (</a:t>
            </a:r>
            <a:r>
              <a:rPr lang="en-US" sz="2400" b="1" dirty="0" err="1" smtClean="0">
                <a:solidFill>
                  <a:srgbClr val="000000"/>
                </a:solidFill>
              </a:rPr>
              <a:t>arthroconidia</a:t>
            </a:r>
            <a:r>
              <a:rPr lang="en-US" sz="2400" b="1" dirty="0" smtClean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Formed by fragmentation of </a:t>
            </a:r>
            <a:r>
              <a:rPr lang="en-US" sz="2400" b="1" dirty="0" err="1" smtClean="0">
                <a:solidFill>
                  <a:srgbClr val="000000"/>
                </a:solidFill>
              </a:rPr>
              <a:t>septate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hyphae</a:t>
            </a:r>
            <a:r>
              <a:rPr lang="en-US" sz="2400" b="1" dirty="0" smtClean="0">
                <a:solidFill>
                  <a:srgbClr val="000000"/>
                </a:solidFill>
              </a:rPr>
              <a:t> into single cells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Example: </a:t>
            </a:r>
            <a:r>
              <a:rPr lang="en-US" sz="2400" dirty="0" err="1" smtClean="0">
                <a:solidFill>
                  <a:srgbClr val="000000"/>
                </a:solidFill>
              </a:rPr>
              <a:t>Coccidioides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immitis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/>
          </p:cNvSpPr>
          <p:nvPr/>
        </p:nvSpPr>
        <p:spPr bwMode="auto">
          <a:xfrm>
            <a:off x="114300" y="141288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</a:rPr>
              <a:t>Figure 12.6c Representative asexual spores.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0" y="533400"/>
            <a:ext cx="5884863" cy="6116637"/>
            <a:chOff x="1752600" y="503238"/>
            <a:chExt cx="5884863" cy="6116637"/>
          </a:xfrm>
        </p:grpSpPr>
        <p:pic>
          <p:nvPicPr>
            <p:cNvPr id="17411" name="Picture 2"/>
            <p:cNvPicPr>
              <a:picLocks noChangeAspect="1"/>
            </p:cNvPicPr>
            <p:nvPr/>
          </p:nvPicPr>
          <p:blipFill>
            <a:blip r:embed="rId3" cstate="print"/>
            <a:srcRect b="2579"/>
            <a:stretch>
              <a:fillRect/>
            </a:stretch>
          </p:blipFill>
          <p:spPr bwMode="auto">
            <a:xfrm>
              <a:off x="1752600" y="503238"/>
              <a:ext cx="5884863" cy="611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>
              <a:off x="6629400" y="3352800"/>
              <a:ext cx="0" cy="19399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105400" y="4953000"/>
              <a:ext cx="1524000" cy="3397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105400" y="4953000"/>
              <a:ext cx="1524000" cy="3397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629400" y="3352800"/>
              <a:ext cx="0" cy="19399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3460750" y="2333625"/>
              <a:ext cx="806450" cy="11715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460750" y="2333625"/>
              <a:ext cx="806450" cy="11715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2514600" y="2085975"/>
              <a:ext cx="1612900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</a:rPr>
                <a:t> </a:t>
              </a:r>
              <a:r>
                <a:rPr lang="en-US" b="1" smtClean="0">
                  <a:solidFill>
                    <a:srgbClr val="000000"/>
                  </a:solidFill>
                </a:rPr>
                <a:t>Pseudohypha </a:t>
              </a:r>
            </a:p>
          </p:txBody>
        </p:sp>
        <p:sp>
          <p:nvSpPr>
            <p:cNvPr id="17419" name="Rectangle 5"/>
            <p:cNvSpPr>
              <a:spLocks noChangeArrowheads="1"/>
            </p:cNvSpPr>
            <p:nvPr/>
          </p:nvSpPr>
          <p:spPr bwMode="auto">
            <a:xfrm>
              <a:off x="5710238" y="5292725"/>
              <a:ext cx="1641475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</a:rPr>
                <a:t> Blastoconidia </a:t>
              </a:r>
            </a:p>
          </p:txBody>
        </p:sp>
      </p:grp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5789613" y="533401"/>
            <a:ext cx="2973387" cy="5181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Blastospores</a:t>
            </a:r>
            <a:r>
              <a:rPr lang="en-US" sz="2400" b="1" dirty="0" smtClean="0">
                <a:solidFill>
                  <a:srgbClr val="000000"/>
                </a:solidFill>
              </a:rPr>
              <a:t> (</a:t>
            </a:r>
            <a:r>
              <a:rPr lang="en-US" sz="2400" b="1" dirty="0" err="1" smtClean="0">
                <a:solidFill>
                  <a:srgbClr val="000000"/>
                </a:solidFill>
              </a:rPr>
              <a:t>blastoconidia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Buds from parent cell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Found in some yeasts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Example: Cryptococcus</a:t>
            </a:r>
            <a:endParaRPr lang="en-US" sz="2400" kern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/>
          </p:cNvSpPr>
          <p:nvPr/>
        </p:nvSpPr>
        <p:spPr bwMode="auto">
          <a:xfrm>
            <a:off x="114300" y="141288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</a:rPr>
              <a:t>Figure 12.6d Representative asexual spores.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457200" y="457200"/>
            <a:ext cx="4367212" cy="6169025"/>
            <a:chOff x="2490788" y="441325"/>
            <a:chExt cx="4367212" cy="6169025"/>
          </a:xfrm>
        </p:grpSpPr>
        <p:pic>
          <p:nvPicPr>
            <p:cNvPr id="18435" name="Picture 2"/>
            <p:cNvPicPr>
              <a:picLocks noChangeAspect="1"/>
            </p:cNvPicPr>
            <p:nvPr/>
          </p:nvPicPr>
          <p:blipFill>
            <a:blip r:embed="rId3" cstate="print"/>
            <a:srcRect b="2704"/>
            <a:stretch>
              <a:fillRect/>
            </a:stretch>
          </p:blipFill>
          <p:spPr bwMode="auto">
            <a:xfrm>
              <a:off x="2490788" y="441325"/>
              <a:ext cx="4367212" cy="616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3429000" y="2362200"/>
              <a:ext cx="1760538" cy="2159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</a:rPr>
                <a:t> Chlamydoconidium </a:t>
              </a:r>
            </a:p>
          </p:txBody>
        </p:sp>
        <p:cxnSp>
          <p:nvCxnSpPr>
            <p:cNvPr id="6" name="Straight Connector 5"/>
            <p:cNvCxnSpPr>
              <a:endCxn id="18436" idx="3"/>
            </p:cNvCxnSpPr>
            <p:nvPr/>
          </p:nvCxnSpPr>
          <p:spPr>
            <a:xfrm flipH="1">
              <a:off x="5189538" y="2470150"/>
              <a:ext cx="60166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189538" y="2470150"/>
              <a:ext cx="6016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34001" y="533401"/>
            <a:ext cx="3429000" cy="5181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Chlamydospores</a:t>
            </a:r>
            <a:r>
              <a:rPr lang="en-US" sz="2400" b="1" dirty="0" smtClean="0">
                <a:solidFill>
                  <a:srgbClr val="000000"/>
                </a:solidFill>
              </a:rPr>
              <a:t> (</a:t>
            </a:r>
            <a:r>
              <a:rPr lang="en-US" sz="2400" b="1" dirty="0" err="1" smtClean="0">
                <a:solidFill>
                  <a:srgbClr val="000000"/>
                </a:solidFill>
              </a:rPr>
              <a:t>chlamydoconidia</a:t>
            </a:r>
            <a:r>
              <a:rPr lang="en-US" sz="2400" b="1" dirty="0" smtClean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Thick-walled spore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Formed by rounding and enlargement within a </a:t>
            </a:r>
            <a:r>
              <a:rPr lang="en-US" sz="2400" dirty="0" err="1" smtClean="0">
                <a:solidFill>
                  <a:srgbClr val="000000"/>
                </a:solidFill>
              </a:rPr>
              <a:t>hyphae</a:t>
            </a:r>
            <a:r>
              <a:rPr lang="en-US" sz="2400" dirty="0" smtClean="0">
                <a:solidFill>
                  <a:srgbClr val="000000"/>
                </a:solidFill>
              </a:rPr>
              <a:t> segment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Example: Candida </a:t>
            </a:r>
            <a:r>
              <a:rPr lang="en-US" sz="2400" dirty="0" err="1" smtClean="0">
                <a:solidFill>
                  <a:srgbClr val="000000"/>
                </a:solidFill>
              </a:rPr>
              <a:t>albicans</a:t>
            </a: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/>
          </p:cNvSpPr>
          <p:nvPr/>
        </p:nvSpPr>
        <p:spPr bwMode="auto">
          <a:xfrm>
            <a:off x="0" y="152400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</a:rPr>
              <a:t>Figure 12.6e Representative asexual spores.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304800" y="609600"/>
            <a:ext cx="4248150" cy="6099175"/>
            <a:chOff x="2609850" y="482600"/>
            <a:chExt cx="4248150" cy="6099175"/>
          </a:xfrm>
        </p:grpSpPr>
        <p:pic>
          <p:nvPicPr>
            <p:cNvPr id="19459" name="Picture 2"/>
            <p:cNvPicPr>
              <a:picLocks noChangeAspect="1"/>
            </p:cNvPicPr>
            <p:nvPr/>
          </p:nvPicPr>
          <p:blipFill>
            <a:blip r:embed="rId3" cstate="print"/>
            <a:srcRect l="1906" b="3175"/>
            <a:stretch>
              <a:fillRect/>
            </a:stretch>
          </p:blipFill>
          <p:spPr bwMode="auto">
            <a:xfrm>
              <a:off x="2609850" y="482600"/>
              <a:ext cx="4248150" cy="609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>
              <a:endCxn id="19464" idx="2"/>
            </p:cNvCxnSpPr>
            <p:nvPr/>
          </p:nvCxnSpPr>
          <p:spPr>
            <a:xfrm flipV="1">
              <a:off x="4697413" y="931863"/>
              <a:ext cx="611187" cy="104933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endCxn id="19464" idx="2"/>
            </p:cNvCxnSpPr>
            <p:nvPr/>
          </p:nvCxnSpPr>
          <p:spPr>
            <a:xfrm flipV="1">
              <a:off x="4697413" y="931863"/>
              <a:ext cx="611187" cy="10493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19464" idx="2"/>
            </p:cNvCxnSpPr>
            <p:nvPr/>
          </p:nvCxnSpPr>
          <p:spPr>
            <a:xfrm flipV="1">
              <a:off x="5029200" y="931863"/>
              <a:ext cx="279400" cy="120173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endCxn id="19464" idx="2"/>
            </p:cNvCxnSpPr>
            <p:nvPr/>
          </p:nvCxnSpPr>
          <p:spPr>
            <a:xfrm flipV="1">
              <a:off x="5029200" y="931863"/>
              <a:ext cx="279400" cy="12017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64" name="Rectangle 4"/>
            <p:cNvSpPr>
              <a:spLocks noChangeArrowheads="1"/>
            </p:cNvSpPr>
            <p:nvPr/>
          </p:nvSpPr>
          <p:spPr bwMode="auto">
            <a:xfrm>
              <a:off x="4419600" y="685800"/>
              <a:ext cx="1778000" cy="2460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</a:rPr>
                <a:t> </a:t>
              </a:r>
              <a:r>
                <a:rPr lang="en-US" sz="1600" b="1" smtClean="0">
                  <a:solidFill>
                    <a:srgbClr val="000000"/>
                  </a:solidFill>
                </a:rPr>
                <a:t>Sporangiospores </a:t>
              </a:r>
            </a:p>
          </p:txBody>
        </p:sp>
        <p:cxnSp>
          <p:nvCxnSpPr>
            <p:cNvPr id="10" name="Straight Connector 9"/>
            <p:cNvCxnSpPr>
              <a:endCxn id="19467" idx="0"/>
            </p:cNvCxnSpPr>
            <p:nvPr/>
          </p:nvCxnSpPr>
          <p:spPr>
            <a:xfrm>
              <a:off x="4343400" y="4953000"/>
              <a:ext cx="1173163" cy="64135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467" idx="0"/>
            </p:cNvCxnSpPr>
            <p:nvPr/>
          </p:nvCxnSpPr>
          <p:spPr>
            <a:xfrm>
              <a:off x="4343400" y="4953000"/>
              <a:ext cx="1173163" cy="641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4697413" y="5594350"/>
              <a:ext cx="1639887" cy="2460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 Sporangiophore</a:t>
              </a:r>
            </a:p>
          </p:txBody>
        </p:sp>
      </p:grp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4876800" y="914400"/>
            <a:ext cx="3429000" cy="5181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Sporangiospores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Formed within a sporangium (sac)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Sporangia are formed at the end of aerial </a:t>
            </a:r>
            <a:r>
              <a:rPr lang="en-US" sz="2400" dirty="0" err="1" smtClean="0">
                <a:solidFill>
                  <a:srgbClr val="000000"/>
                </a:solidFill>
              </a:rPr>
              <a:t>hyphae</a:t>
            </a:r>
            <a:r>
              <a:rPr lang="en-US" sz="2400" dirty="0" smtClean="0">
                <a:solidFill>
                  <a:srgbClr val="000000"/>
                </a:solidFill>
              </a:rPr>
              <a:t> called </a:t>
            </a:r>
            <a:r>
              <a:rPr lang="en-US" sz="2400" dirty="0" err="1" smtClean="0">
                <a:solidFill>
                  <a:srgbClr val="000000"/>
                </a:solidFill>
              </a:rPr>
              <a:t>sporangiophores</a:t>
            </a: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Example: </a:t>
            </a:r>
            <a:r>
              <a:rPr lang="en-US" sz="2400" dirty="0" err="1" smtClean="0">
                <a:solidFill>
                  <a:srgbClr val="000000"/>
                </a:solidFill>
              </a:rPr>
              <a:t>Rhizopus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Sexual Spores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Spores as a result of sexual reproduction </a:t>
            </a:r>
          </a:p>
          <a:p>
            <a:r>
              <a:rPr lang="en-US" dirty="0" smtClean="0">
                <a:latin typeface="Calibri" charset="0"/>
              </a:rPr>
              <a:t>Three phases</a:t>
            </a:r>
          </a:p>
          <a:p>
            <a:pPr lvl="1">
              <a:buFont typeface="Calibri" charset="0"/>
              <a:buChar char="–"/>
            </a:pPr>
            <a:r>
              <a:rPr lang="en-US" dirty="0" err="1" smtClean="0">
                <a:latin typeface="Calibri" charset="0"/>
              </a:rPr>
              <a:t>Plasmogamy</a:t>
            </a:r>
            <a:r>
              <a:rPr lang="en-US" dirty="0" smtClean="0">
                <a:latin typeface="Calibri" charset="0"/>
              </a:rPr>
              <a:t> – a </a:t>
            </a:r>
            <a:r>
              <a:rPr lang="en-US" i="1" dirty="0" smtClean="0">
                <a:latin typeface="Calibri" charset="0"/>
              </a:rPr>
              <a:t>haploid</a:t>
            </a:r>
            <a:r>
              <a:rPr lang="en-US" dirty="0" smtClean="0">
                <a:latin typeface="Calibri" charset="0"/>
              </a:rPr>
              <a:t> nucleus of donor cell penetrates the cytoplasm of the recipient cell</a:t>
            </a:r>
          </a:p>
          <a:p>
            <a:pPr lvl="1">
              <a:buFont typeface="Calibri" charset="0"/>
              <a:buChar char="–"/>
            </a:pPr>
            <a:r>
              <a:rPr lang="en-US" dirty="0" err="1" smtClean="0">
                <a:latin typeface="Calibri" charset="0"/>
              </a:rPr>
              <a:t>Karyogamy</a:t>
            </a:r>
            <a:r>
              <a:rPr lang="en-US" dirty="0" smtClean="0">
                <a:latin typeface="Calibri" charset="0"/>
              </a:rPr>
              <a:t> – the nuclei fuse to form a </a:t>
            </a:r>
            <a:r>
              <a:rPr lang="en-US" i="1" dirty="0" smtClean="0">
                <a:latin typeface="Calibri" charset="0"/>
              </a:rPr>
              <a:t>diploid</a:t>
            </a:r>
            <a:r>
              <a:rPr lang="en-US" dirty="0" smtClean="0">
                <a:latin typeface="Calibri" charset="0"/>
              </a:rPr>
              <a:t> zygote nucleus</a:t>
            </a:r>
          </a:p>
          <a:p>
            <a:pPr lvl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Meiosis – the </a:t>
            </a:r>
            <a:r>
              <a:rPr lang="en-US" i="1" dirty="0" smtClean="0">
                <a:latin typeface="Calibri" charset="0"/>
              </a:rPr>
              <a:t>diploid</a:t>
            </a:r>
            <a:r>
              <a:rPr lang="en-US" dirty="0" smtClean="0">
                <a:latin typeface="Calibri" charset="0"/>
              </a:rPr>
              <a:t> nucleus gets divided into two </a:t>
            </a:r>
            <a:r>
              <a:rPr lang="en-US" i="1" dirty="0" smtClean="0">
                <a:latin typeface="Calibri" charset="0"/>
              </a:rPr>
              <a:t>haploid</a:t>
            </a:r>
            <a:r>
              <a:rPr lang="en-US" dirty="0" smtClean="0">
                <a:latin typeface="Calibri" charset="0"/>
              </a:rPr>
              <a:t> nuclei spores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Overview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05_03_TaxaTable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4" r="-4694"/>
          <a:stretch>
            <a:fillRect/>
          </a:stretch>
        </p:blipFill>
        <p:spPr>
          <a:xfrm>
            <a:off x="1676400" y="142643"/>
            <a:ext cx="5151617" cy="671535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6602412" y="2514600"/>
            <a:ext cx="2541589" cy="31670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(credit “Ascomycota”: modification of work by Dr. Lucille Georg, Centers for Disease Control and Prevention; credit “</a:t>
            </a:r>
            <a:r>
              <a:rPr lang="en-US" sz="1600" dirty="0" err="1">
                <a:solidFill>
                  <a:srgbClr val="000000"/>
                </a:solidFill>
              </a:rPr>
              <a:t>Microsporidia</a:t>
            </a:r>
            <a:r>
              <a:rPr lang="en-US" sz="1600" dirty="0">
                <a:solidFill>
                  <a:srgbClr val="000000"/>
                </a:solidFill>
              </a:rPr>
              <a:t>”: modification of work by Centers for Disease Control and Prevention)</a:t>
            </a:r>
          </a:p>
        </p:txBody>
      </p:sp>
      <p:pic>
        <p:nvPicPr>
          <p:cNvPr id="2050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Microorganisms</a:t>
            </a:r>
            <a:endParaRPr lang="en-US" dirty="0"/>
          </a:p>
        </p:txBody>
      </p:sp>
      <p:pic>
        <p:nvPicPr>
          <p:cNvPr id="4" name="Picture 2" descr="C:\Users\Denise Steele\Documents\Teaching\River Valley Community College\Microbiology\textbook\chapter_12\b_jpeg_images_and_tables\a_labeled\table_12_01_labeled.jpg"/>
          <p:cNvPicPr>
            <a:picLocks noChangeAspect="1" noChangeArrowheads="1"/>
          </p:cNvPicPr>
          <p:nvPr/>
        </p:nvPicPr>
        <p:blipFill>
          <a:blip r:embed="rId3" cstate="print"/>
          <a:srcRect t="17924" b="5637"/>
          <a:stretch>
            <a:fillRect/>
          </a:stretch>
        </p:blipFill>
        <p:spPr bwMode="auto">
          <a:xfrm>
            <a:off x="0" y="15240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http://www.microbelibrary.org/microbelibrary/files/ccImages/Articleimages/Buxton/07%20Spt%20fungi/Candida%20albicans%20fig2.jpg"/>
          <p:cNvPicPr>
            <a:picLocks noChangeAspect="1" noChangeArrowheads="1"/>
          </p:cNvPicPr>
          <p:nvPr/>
        </p:nvPicPr>
        <p:blipFill>
          <a:blip r:embed="rId3" cstate="print"/>
          <a:srcRect b="6122"/>
          <a:stretch>
            <a:fillRect/>
          </a:stretch>
        </p:blipFill>
        <p:spPr bwMode="auto">
          <a:xfrm>
            <a:off x="3810000" y="3536950"/>
            <a:ext cx="53340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Anamorphs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3625" cy="38862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Most fungi are </a:t>
            </a:r>
            <a:r>
              <a:rPr lang="en-US" b="1" smtClean="0">
                <a:latin typeface="Calibri" charset="0"/>
              </a:rPr>
              <a:t>teleomorphic</a:t>
            </a:r>
            <a:endParaRPr lang="en-US" smtClean="0">
              <a:latin typeface="Calibri" charset="0"/>
            </a:endParaRP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produce both sexual &amp; asexual spores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Anamorphs</a:t>
            </a:r>
            <a:r>
              <a:rPr lang="en-US" smtClean="0">
                <a:latin typeface="Calibri" charset="0"/>
              </a:rPr>
              <a:t> produce asexual spores only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lost ability to reproduce sexually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also known as imperfect fungi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most are Ascomycota; some Basidiomycota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american elm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3100" y="4954588"/>
            <a:ext cx="21209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[chestnut-tree.jpg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276600"/>
            <a:ext cx="25908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Economic Effects of Fungi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097587" cy="6019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Positive: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Saccharomyces cerevisiae</a:t>
            </a:r>
            <a:r>
              <a:rPr lang="en-US" smtClean="0">
                <a:latin typeface="Calibri" charset="0"/>
              </a:rPr>
              <a:t>: bread, wine, proteins (i.e. hepatitis B vaccine)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Trichoderma</a:t>
            </a:r>
            <a:r>
              <a:rPr lang="en-US" smtClean="0">
                <a:latin typeface="Calibri" charset="0"/>
              </a:rPr>
              <a:t> (decomposer): cellulase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Taxomyces</a:t>
            </a:r>
            <a:r>
              <a:rPr lang="en-US" smtClean="0">
                <a:latin typeface="Calibri" charset="0"/>
              </a:rPr>
              <a:t>: taxol (anticancer drug)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Entomophaga</a:t>
            </a:r>
            <a:r>
              <a:rPr lang="en-US" smtClean="0">
                <a:latin typeface="Calibri" charset="0"/>
              </a:rPr>
              <a:t>: biocontrol of gypsy moths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mycorrhizae</a:t>
            </a:r>
            <a:r>
              <a:rPr lang="en-US" smtClean="0">
                <a:latin typeface="Calibri" charset="0"/>
              </a:rPr>
              <a:t> – symbiotic fungi in tree roots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increase surface area &amp; nutrient absorption</a:t>
            </a:r>
          </a:p>
          <a:p>
            <a:pPr eaLnBrk="1" hangingPunct="1"/>
            <a:r>
              <a:rPr lang="en-US" smtClean="0">
                <a:latin typeface="Calibri" charset="0"/>
              </a:rPr>
              <a:t>Negative: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human diseases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mold: food spoilage (fruits, grains, vegetables)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Cryphonectria parasitica</a:t>
            </a:r>
            <a:r>
              <a:rPr lang="en-US" smtClean="0">
                <a:latin typeface="Calibri" charset="0"/>
              </a:rPr>
              <a:t>: chestnut blight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Ceratocystis ulmi</a:t>
            </a:r>
            <a:r>
              <a:rPr lang="en-US" smtClean="0">
                <a:latin typeface="Calibri" charset="0"/>
              </a:rPr>
              <a:t>: Dutch elm disease</a:t>
            </a:r>
          </a:p>
        </p:txBody>
      </p:sp>
      <p:pic>
        <p:nvPicPr>
          <p:cNvPr id="6" name="Picture 6" descr="391-01"/>
          <p:cNvPicPr>
            <a:picLocks noChangeAspect="1" noChangeArrowheads="1"/>
          </p:cNvPicPr>
          <p:nvPr/>
        </p:nvPicPr>
        <p:blipFill>
          <a:blip r:embed="rId5" cstate="print"/>
          <a:srcRect l="1675" t="4486" r="74083" b="6476"/>
          <a:stretch>
            <a:fillRect/>
          </a:stretch>
        </p:blipFill>
        <p:spPr bwMode="auto">
          <a:xfrm>
            <a:off x="6324600" y="762000"/>
            <a:ext cx="9921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91-01"/>
          <p:cNvPicPr>
            <a:picLocks noChangeAspect="1" noChangeArrowheads="1"/>
          </p:cNvPicPr>
          <p:nvPr/>
        </p:nvPicPr>
        <p:blipFill>
          <a:blip r:embed="rId5" cstate="print"/>
          <a:srcRect l="54720" t="4486" r="1117" b="6476"/>
          <a:stretch>
            <a:fillRect/>
          </a:stretch>
        </p:blipFill>
        <p:spPr bwMode="auto">
          <a:xfrm>
            <a:off x="7335838" y="762000"/>
            <a:ext cx="1808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Fungal Diseases</a:t>
            </a:r>
          </a:p>
        </p:txBody>
      </p:sp>
      <p:sp>
        <p:nvSpPr>
          <p:cNvPr id="114693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411787" cy="6019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Mycosis </a:t>
            </a:r>
            <a:r>
              <a:rPr lang="en-US" dirty="0" smtClean="0"/>
              <a:t>– fungal infection</a:t>
            </a:r>
          </a:p>
          <a:p>
            <a:pPr lvl="1">
              <a:defRPr/>
            </a:pPr>
            <a:r>
              <a:rPr lang="en-US" dirty="0" smtClean="0"/>
              <a:t>long-lasting, slow growing</a:t>
            </a:r>
          </a:p>
          <a:p>
            <a:pPr lvl="1">
              <a:defRPr/>
            </a:pPr>
            <a:r>
              <a:rPr lang="en-US" dirty="0" smtClean="0"/>
              <a:t>difficult to treat: fungi &amp; animals closely related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5 groups of mycoses:</a:t>
            </a:r>
          </a:p>
          <a:p>
            <a:pPr lvl="1">
              <a:defRPr/>
            </a:pPr>
            <a:r>
              <a:rPr lang="en-US" b="1" dirty="0" smtClean="0"/>
              <a:t>systemic </a:t>
            </a:r>
            <a:r>
              <a:rPr lang="en-US" dirty="0" smtClean="0"/>
              <a:t>– deep within body; from inhalation</a:t>
            </a:r>
          </a:p>
          <a:p>
            <a:pPr lvl="1">
              <a:defRPr/>
            </a:pPr>
            <a:r>
              <a:rPr lang="en-US" b="1" dirty="0" smtClean="0"/>
              <a:t>subcutaneous </a:t>
            </a:r>
            <a:r>
              <a:rPr lang="en-US" dirty="0" smtClean="0"/>
              <a:t>– beneath the skin; from puncture wounds</a:t>
            </a:r>
          </a:p>
          <a:p>
            <a:pPr lvl="1">
              <a:defRPr/>
            </a:pPr>
            <a:r>
              <a:rPr lang="en-US" b="1" dirty="0" smtClean="0"/>
              <a:t>cutaneous </a:t>
            </a:r>
            <a:r>
              <a:rPr lang="en-US" dirty="0" smtClean="0"/>
              <a:t>(dermatophytes)</a:t>
            </a:r>
            <a:r>
              <a:rPr lang="en-US" b="1" dirty="0" smtClean="0"/>
              <a:t> </a:t>
            </a:r>
            <a:r>
              <a:rPr lang="en-US" dirty="0" smtClean="0"/>
              <a:t>– affect hair, skin, and nails</a:t>
            </a:r>
          </a:p>
          <a:p>
            <a:pPr lvl="1">
              <a:defRPr/>
            </a:pPr>
            <a:r>
              <a:rPr lang="en-US" b="1" dirty="0" smtClean="0"/>
              <a:t>superficial </a:t>
            </a:r>
            <a:r>
              <a:rPr lang="en-US" dirty="0" smtClean="0"/>
              <a:t>– localized in epidermal cells</a:t>
            </a:r>
          </a:p>
          <a:p>
            <a:pPr lvl="1">
              <a:defRPr/>
            </a:pPr>
            <a:r>
              <a:rPr lang="en-US" b="1" dirty="0" smtClean="0"/>
              <a:t>opportunistic </a:t>
            </a:r>
            <a:r>
              <a:rPr lang="en-US" dirty="0" smtClean="0"/>
              <a:t>– caused by normal environmental fungi in debilitated host</a:t>
            </a:r>
          </a:p>
        </p:txBody>
      </p:sp>
      <p:pic>
        <p:nvPicPr>
          <p:cNvPr id="19464" name="Picture 8" descr="http://www.moldmasterschagrin.com/majestic/mold_h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638" y="4800600"/>
            <a:ext cx="26463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Lichens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564187" cy="58674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charset="0"/>
              </a:rPr>
              <a:t>Lichen</a:t>
            </a:r>
            <a:r>
              <a:rPr lang="en-US" dirty="0" smtClean="0">
                <a:latin typeface="Calibri" charset="0"/>
              </a:rPr>
              <a:t> – in kingdom Fungi</a:t>
            </a:r>
            <a:endParaRPr lang="en-US" b="1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Colonize newly exposed soil &amp; rock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algae &amp; fungi couldn’t live there alone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very slow-growing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Grouped according to morphology: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crustose, foliose, fruticose</a:t>
            </a:r>
          </a:p>
          <a:p>
            <a:pPr eaLnBrk="1" hangingPunct="1"/>
            <a:r>
              <a:rPr lang="en-US" b="1" dirty="0" smtClean="0">
                <a:latin typeface="Calibri" charset="0"/>
              </a:rPr>
              <a:t>Mutualistic</a:t>
            </a:r>
            <a:r>
              <a:rPr lang="en-US" dirty="0" smtClean="0">
                <a:latin typeface="Calibri" charset="0"/>
              </a:rPr>
              <a:t> combination of alga (or cyanobacterium) &amp; fungus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alga produces &amp; secretes carbohydrates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fungus provides holdfast</a:t>
            </a:r>
          </a:p>
        </p:txBody>
      </p:sp>
      <p:pic>
        <p:nvPicPr>
          <p:cNvPr id="6" name="Picture Placeholder 1" descr="OSC_Microbio_05_05_liche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94" r="62788" b="13062"/>
          <a:stretch/>
        </p:blipFill>
        <p:spPr>
          <a:xfrm>
            <a:off x="6248400" y="609600"/>
            <a:ext cx="2278274" cy="2163739"/>
          </a:xfrm>
          <a:prstGeom prst="rect">
            <a:avLst/>
          </a:prstGeom>
        </p:spPr>
      </p:pic>
      <p:pic>
        <p:nvPicPr>
          <p:cNvPr id="7" name="Picture Placeholder 1" descr="OSC_Microbio_05_05_liche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1019" b="13541"/>
          <a:stretch/>
        </p:blipFill>
        <p:spPr>
          <a:xfrm>
            <a:off x="4343400" y="4191000"/>
            <a:ext cx="4562474" cy="254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42888" y="211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Algae</a:t>
            </a:r>
          </a:p>
        </p:txBody>
      </p:sp>
      <p:sp>
        <p:nvSpPr>
          <p:cNvPr id="26629" name="Content Placeholder 5"/>
          <p:cNvSpPr>
            <a:spLocks noGrp="1"/>
          </p:cNvSpPr>
          <p:nvPr>
            <p:ph idx="1"/>
          </p:nvPr>
        </p:nvSpPr>
        <p:spPr>
          <a:xfrm>
            <a:off x="227013" y="838200"/>
            <a:ext cx="4116387" cy="441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</a:rPr>
              <a:t>Not a taxonomic name – it’s a term for photoautotrophs that lack plant tissues</a:t>
            </a:r>
          </a:p>
          <a:p>
            <a:pPr eaLnBrk="1" hangingPunct="1"/>
            <a:r>
              <a:rPr lang="en-US" sz="2400" dirty="0" smtClean="0">
                <a:latin typeface="Calibri" charset="0"/>
              </a:rPr>
              <a:t>Mostly aquatic, some soil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require water for support, reproduction, &amp; nutrients</a:t>
            </a:r>
          </a:p>
          <a:p>
            <a:pPr eaLnBrk="1" hangingPunct="1"/>
            <a:r>
              <a:rPr lang="en-US" sz="2400" dirty="0" smtClean="0">
                <a:latin typeface="Calibri" charset="0"/>
              </a:rPr>
              <a:t>Classified </a:t>
            </a:r>
            <a:r>
              <a:rPr lang="en-US" sz="2400" dirty="0" smtClean="0">
                <a:latin typeface="Calibri" charset="0"/>
              </a:rPr>
              <a:t>by </a:t>
            </a:r>
            <a:r>
              <a:rPr lang="en-US" sz="2400" dirty="0" err="1" smtClean="0">
                <a:latin typeface="Calibri" charset="0"/>
              </a:rPr>
              <a:t>rRNA</a:t>
            </a:r>
            <a:r>
              <a:rPr lang="en-US" sz="2400" dirty="0" smtClean="0">
                <a:latin typeface="Calibri" charset="0"/>
              </a:rPr>
              <a:t> sequences, structures and pigments</a:t>
            </a:r>
          </a:p>
        </p:txBody>
      </p:sp>
      <p:pic>
        <p:nvPicPr>
          <p:cNvPr id="8" name="Picture Placeholder 1" descr="OSC_Microbio_05_04_alga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04" b="-11804"/>
          <a:stretch>
            <a:fillRect/>
          </a:stretch>
        </p:blipFill>
        <p:spPr>
          <a:xfrm>
            <a:off x="4489450" y="1108075"/>
            <a:ext cx="4030663" cy="5256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34" name="Group 26"/>
          <p:cNvGraphicFramePr>
            <a:graphicFrameLocks noGrp="1"/>
          </p:cNvGraphicFramePr>
          <p:nvPr>
            <p:ph type="tbl" idx="1"/>
          </p:nvPr>
        </p:nvGraphicFramePr>
        <p:xfrm>
          <a:off x="457200" y="1409700"/>
          <a:ext cx="8229600" cy="4056066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45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Kingdom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Protista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Nutritional Type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Photoautotroph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Multicellularity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Some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Cellular Arrangement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Unicellular, colonial, filamentous, tissues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Food Acquisition Method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Diffusion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Characteristic Features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Pigments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33" name="Rectangle 3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Algae</a:t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ure_12_11b_labeled"/>
          <p:cNvPicPr>
            <a:picLocks noChangeAspect="1" noChangeArrowheads="1"/>
          </p:cNvPicPr>
          <p:nvPr/>
        </p:nvPicPr>
        <p:blipFill>
          <a:blip r:embed="rId3" cstate="print"/>
          <a:srcRect b="2574"/>
          <a:stretch>
            <a:fillRect/>
          </a:stretch>
        </p:blipFill>
        <p:spPr bwMode="auto">
          <a:xfrm>
            <a:off x="5715000" y="4352925"/>
            <a:ext cx="3429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http://www.crd.bc.ca/watersheds/protection/wildlife-plants/images/clip_image002_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742950"/>
            <a:ext cx="29718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42888" y="211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Algae</a:t>
            </a:r>
          </a:p>
        </p:txBody>
      </p:sp>
      <p:sp>
        <p:nvSpPr>
          <p:cNvPr id="26629" name="Content Placeholder 5"/>
          <p:cNvSpPr>
            <a:spLocks noGrp="1"/>
          </p:cNvSpPr>
          <p:nvPr>
            <p:ph idx="1"/>
          </p:nvPr>
        </p:nvSpPr>
        <p:spPr>
          <a:xfrm>
            <a:off x="227013" y="838200"/>
            <a:ext cx="5792787" cy="6019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dirty="0" smtClean="0"/>
              <a:t>Unicellular, filamentous, or multicellular</a:t>
            </a:r>
          </a:p>
          <a:p>
            <a:pPr lvl="1" eaLnBrk="1" hangingPunct="1">
              <a:defRPr/>
            </a:pPr>
            <a:r>
              <a:rPr lang="en-US" dirty="0" smtClean="0"/>
              <a:t>lack vascular tissue</a:t>
            </a:r>
          </a:p>
          <a:p>
            <a:pPr lvl="1" eaLnBrk="1" hangingPunct="1">
              <a:defRPr/>
            </a:pPr>
            <a:r>
              <a:rPr lang="en-US" dirty="0" smtClean="0"/>
              <a:t>absorb water &amp; nutrients directly into cells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b="1" dirty="0" smtClean="0"/>
              <a:t>Seaweeds</a:t>
            </a:r>
            <a:r>
              <a:rPr lang="en-US" dirty="0" smtClean="0"/>
              <a:t> – large multicellular algae</a:t>
            </a:r>
          </a:p>
          <a:p>
            <a:pPr lvl="1" eaLnBrk="1" hangingPunct="1">
              <a:defRPr/>
            </a:pPr>
            <a:r>
              <a:rPr lang="en-US" b="1" dirty="0" smtClean="0"/>
              <a:t>thallus</a:t>
            </a:r>
            <a:r>
              <a:rPr lang="en-US" dirty="0" smtClean="0"/>
              <a:t> – body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holdfast – anchorage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stipe – stem-like but not supportive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blade – leaf-like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some have pneumatocysts – gas bladders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dirty="0" smtClean="0"/>
              <a:t>Reproduction – either way</a:t>
            </a:r>
          </a:p>
          <a:p>
            <a:pPr lvl="1" eaLnBrk="1" hangingPunct="1">
              <a:defRPr/>
            </a:pPr>
            <a:r>
              <a:rPr lang="en-US" dirty="0" smtClean="0"/>
              <a:t>asexual reproduction by mitosis or fragmentation</a:t>
            </a:r>
          </a:p>
          <a:p>
            <a:pPr lvl="1" eaLnBrk="1" hangingPunct="1">
              <a:defRPr/>
            </a:pPr>
            <a:r>
              <a:rPr lang="en-US" dirty="0" smtClean="0"/>
              <a:t>sexual reproduction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sometimes, under particular conditions</a:t>
            </a:r>
          </a:p>
        </p:txBody>
      </p:sp>
      <p:pic>
        <p:nvPicPr>
          <p:cNvPr id="24583" name="Picture 4" descr="Filamentous Algae"/>
          <p:cNvPicPr>
            <a:picLocks noChangeAspect="1" noChangeArrowheads="1"/>
          </p:cNvPicPr>
          <p:nvPr/>
        </p:nvPicPr>
        <p:blipFill>
          <a:blip r:embed="rId5" cstate="print"/>
          <a:srcRect l="1204" t="864" r="1295" b="48923"/>
          <a:stretch>
            <a:fillRect/>
          </a:stretch>
        </p:blipFill>
        <p:spPr bwMode="auto">
          <a:xfrm>
            <a:off x="5410200" y="2743200"/>
            <a:ext cx="142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_12_10c_labeled"/>
          <p:cNvPicPr>
            <a:picLocks noChangeAspect="1" noChangeArrowheads="1"/>
          </p:cNvPicPr>
          <p:nvPr/>
        </p:nvPicPr>
        <p:blipFill>
          <a:blip r:embed="rId3" cstate="print"/>
          <a:srcRect b="6496"/>
          <a:stretch>
            <a:fillRect/>
          </a:stretch>
        </p:blipFill>
        <p:spPr bwMode="auto">
          <a:xfrm>
            <a:off x="4267200" y="4953000"/>
            <a:ext cx="2714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Algae – Seaweeds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487987" cy="60198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Phaeophyta</a:t>
            </a:r>
            <a:r>
              <a:rPr lang="en-US" smtClean="0">
                <a:latin typeface="Calibri" charset="0"/>
              </a:rPr>
              <a:t> – </a:t>
            </a:r>
            <a:r>
              <a:rPr lang="en-US" b="1" smtClean="0">
                <a:latin typeface="Calibri" charset="0"/>
              </a:rPr>
              <a:t>brown algae </a:t>
            </a:r>
            <a:r>
              <a:rPr lang="en-US" smtClean="0">
                <a:latin typeface="Calibri" charset="0"/>
              </a:rPr>
              <a:t>(kelp)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up to 50 meters long; very fast growth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harvested for algin (food thickener)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Rhodophyta</a:t>
            </a:r>
            <a:r>
              <a:rPr lang="en-US" smtClean="0">
                <a:latin typeface="Calibri" charset="0"/>
              </a:rPr>
              <a:t> – </a:t>
            </a:r>
            <a:r>
              <a:rPr lang="en-US" b="1" smtClean="0">
                <a:latin typeface="Calibri" charset="0"/>
              </a:rPr>
              <a:t>red algae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branched, or crustose on rocks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harvested for agar &amp; carrageenan: thickening agents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Chlorophyta</a:t>
            </a:r>
            <a:r>
              <a:rPr lang="en-US" smtClean="0">
                <a:latin typeface="Calibri" charset="0"/>
              </a:rPr>
              <a:t> – </a:t>
            </a:r>
            <a:r>
              <a:rPr lang="en-US" b="1" smtClean="0">
                <a:latin typeface="Calibri" charset="0"/>
              </a:rPr>
              <a:t>green algae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gave rise to plants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when algae from algal		 blooms die, O</a:t>
            </a:r>
            <a:r>
              <a:rPr lang="en-US" baseline="-25000" smtClean="0">
                <a:latin typeface="Calibri" charset="0"/>
              </a:rPr>
              <a:t>2</a:t>
            </a:r>
            <a:r>
              <a:rPr lang="en-US" smtClean="0">
                <a:latin typeface="Calibri" charset="0"/>
              </a:rPr>
              <a:t> depleted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most microscopic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unicellular, filamentous,		 or multicellular</a:t>
            </a:r>
          </a:p>
        </p:txBody>
      </p:sp>
      <p:pic>
        <p:nvPicPr>
          <p:cNvPr id="9" name="Picture 6" descr="http://www.teara.govt.nz/files/p4595do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188" y="762000"/>
            <a:ext cx="218281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figure_12_11a_labeled"/>
          <p:cNvPicPr>
            <a:picLocks noChangeAspect="1" noChangeArrowheads="1"/>
          </p:cNvPicPr>
          <p:nvPr/>
        </p:nvPicPr>
        <p:blipFill>
          <a:blip r:embed="rId5" cstate="print"/>
          <a:srcRect t="20215" b="2376"/>
          <a:stretch>
            <a:fillRect/>
          </a:stretch>
        </p:blipFill>
        <p:spPr bwMode="auto">
          <a:xfrm>
            <a:off x="6945313" y="4041775"/>
            <a:ext cx="2198687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figure_12_10b_labeled"/>
          <p:cNvPicPr>
            <a:picLocks noChangeAspect="1" noChangeArrowheads="1"/>
          </p:cNvPicPr>
          <p:nvPr/>
        </p:nvPicPr>
        <p:blipFill>
          <a:blip r:embed="rId6" cstate="print"/>
          <a:srcRect b="4459"/>
          <a:stretch>
            <a:fillRect/>
          </a:stretch>
        </p:blipFill>
        <p:spPr bwMode="auto">
          <a:xfrm>
            <a:off x="5257800" y="2438400"/>
            <a:ext cx="23082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://www.potatomuseum.com/images/exblightfieldwithin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375" y="1905000"/>
            <a:ext cx="20796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igure_12_14_labeled"/>
          <p:cNvPicPr>
            <a:picLocks noChangeAspect="1" noChangeArrowheads="1"/>
          </p:cNvPicPr>
          <p:nvPr/>
        </p:nvPicPr>
        <p:blipFill>
          <a:blip r:embed="rId4" cstate="print"/>
          <a:srcRect l="34557" t="50140" r="33846" b="30492"/>
          <a:stretch>
            <a:fillRect/>
          </a:stretch>
        </p:blipFill>
        <p:spPr bwMode="auto">
          <a:xfrm>
            <a:off x="6621463" y="742950"/>
            <a:ext cx="25225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Algae</a:t>
            </a:r>
          </a:p>
        </p:txBody>
      </p:sp>
      <p:sp>
        <p:nvSpPr>
          <p:cNvPr id="35843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3261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Oomycota</a:t>
            </a:r>
            <a:r>
              <a:rPr lang="en-US" smtClean="0">
                <a:latin typeface="Calibri" charset="0"/>
              </a:rPr>
              <a:t> – water molds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decomposers; cotton-like masses on dead algae &amp; animals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Phytophthora infestans</a:t>
            </a:r>
            <a:r>
              <a:rPr lang="en-US" smtClean="0">
                <a:latin typeface="Calibri" charset="0"/>
              </a:rPr>
              <a:t>: Irish potato blight</a:t>
            </a:r>
          </a:p>
          <a:p>
            <a:pPr eaLnBrk="1" hangingPunct="1"/>
            <a:endParaRPr lang="en-US" b="1" smtClean="0">
              <a:latin typeface="Calibri" charset="0"/>
            </a:endParaRPr>
          </a:p>
          <a:p>
            <a:pPr eaLnBrk="1" hangingPunct="1"/>
            <a:endParaRPr lang="en-US" b="1" smtClean="0">
              <a:latin typeface="Calibri" charset="0"/>
            </a:endParaRPr>
          </a:p>
          <a:p>
            <a:pPr eaLnBrk="1" hangingPunct="1"/>
            <a:r>
              <a:rPr lang="en-US" b="1" smtClean="0">
                <a:latin typeface="Calibri" charset="0"/>
              </a:rPr>
              <a:t>Diatoms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store energy in oil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formed much petroleum &amp; natural gas millions of years ago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complex cell walls: pectin &amp; silica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fit together like glass boxes</a:t>
            </a:r>
          </a:p>
        </p:txBody>
      </p:sp>
      <p:pic>
        <p:nvPicPr>
          <p:cNvPr id="9" name="Picture Placeholder 1" descr="OSC_Microbio_05_04_alga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5" t="34377" r="6144" b="40760"/>
          <a:stretch/>
        </p:blipFill>
        <p:spPr>
          <a:xfrm>
            <a:off x="5924550" y="4343400"/>
            <a:ext cx="3048000" cy="195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Algae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79375" y="685800"/>
            <a:ext cx="8683625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Dinoflagellates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unicellular; make up </a:t>
            </a:r>
            <a:r>
              <a:rPr lang="en-US" b="1" smtClean="0">
                <a:latin typeface="Calibri" charset="0"/>
              </a:rPr>
              <a:t>plankton</a:t>
            </a:r>
            <a:r>
              <a:rPr lang="en-US" smtClean="0">
                <a:latin typeface="Calibri" charset="0"/>
              </a:rPr>
              <a:t>, along with photosynthetic unicellular algae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some produce neurotoxins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cause </a:t>
            </a:r>
            <a:r>
              <a:rPr lang="en-US" b="1" smtClean="0">
                <a:latin typeface="Calibri" charset="0"/>
              </a:rPr>
              <a:t>red tide</a:t>
            </a:r>
            <a:r>
              <a:rPr lang="en-US" smtClean="0">
                <a:latin typeface="Calibri" charset="0"/>
              </a:rPr>
              <a:t> &amp; paralytic shellfish poisoning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Stiff plates that a suit of armor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Variety of colors 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2 flagella cause the algae to spin like a top through the water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Some glow in the dark when disrupted</a:t>
            </a:r>
          </a:p>
          <a:p>
            <a:pPr lvl="1" eaLnBrk="1" hangingPunct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</p:txBody>
      </p:sp>
      <p:pic>
        <p:nvPicPr>
          <p:cNvPr id="27652" name="Picture 3" descr="images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619625"/>
            <a:ext cx="336073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" descr="OSC_Microbio_05_04_alga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34041" r="53288" b="39752"/>
          <a:stretch/>
        </p:blipFill>
        <p:spPr>
          <a:xfrm>
            <a:off x="5550694" y="4605337"/>
            <a:ext cx="3288506" cy="223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15" name="Group 95"/>
          <p:cNvGraphicFramePr>
            <a:graphicFrameLocks noGrp="1"/>
          </p:cNvGraphicFramePr>
          <p:nvPr>
            <p:ph type="tbl" idx="1"/>
          </p:nvPr>
        </p:nvGraphicFramePr>
        <p:xfrm>
          <a:off x="457200" y="838200"/>
          <a:ext cx="8077200" cy="3474346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431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Kingdom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Fungi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Nutritional Type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Chemoheterotroph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Multicellularity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All, except yeasts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3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Cellular Arrangement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Unicellular, filamentous, fleshy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Food Acquisition Method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Absorptive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Characteristic Features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Sexual and asexual spores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8" name="Rectangle 94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83625" cy="9144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Fungi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824" name="Group 32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387985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Kingdom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Various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Nutritional Type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Chemoheterotroph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Multicellularity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Cellular Arrangement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Unicellular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Food Acquisition Method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Absorptive; ingestive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Characteristic Features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Motility; some form cysts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489" name="Rectangle 3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Protozoa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Protists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7621588" cy="6019800"/>
          </a:xfrm>
        </p:spPr>
        <p:txBody>
          <a:bodyPr/>
          <a:lstStyle/>
          <a:p>
            <a:pPr eaLnBrk="1" hangingPunct="1"/>
            <a:r>
              <a:rPr lang="en-US" i="1" smtClean="0">
                <a:latin typeface="Calibri" charset="0"/>
              </a:rPr>
              <a:t>Protozoan</a:t>
            </a:r>
            <a:r>
              <a:rPr lang="en-US" smtClean="0">
                <a:latin typeface="Calibri" charset="0"/>
              </a:rPr>
              <a:t> means first animal</a:t>
            </a:r>
          </a:p>
          <a:p>
            <a:pPr eaLnBrk="1" hangingPunct="1"/>
            <a:r>
              <a:rPr lang="en-US" smtClean="0">
                <a:latin typeface="Calibri" charset="0"/>
              </a:rPr>
              <a:t>Very diverse group of organisms</a:t>
            </a:r>
            <a:endParaRPr lang="en-US" i="1" smtClean="0">
              <a:latin typeface="Calibri" charset="0"/>
            </a:endParaRPr>
          </a:p>
          <a:p>
            <a:pPr eaLnBrk="1" hangingPunct="1"/>
            <a:r>
              <a:rPr lang="en-US" smtClean="0">
                <a:latin typeface="Calibri" charset="0"/>
              </a:rPr>
              <a:t>Unicellular</a:t>
            </a:r>
          </a:p>
          <a:p>
            <a:pPr eaLnBrk="1" hangingPunct="1"/>
            <a:r>
              <a:rPr lang="en-US" smtClean="0">
                <a:latin typeface="Calibri" charset="0"/>
              </a:rPr>
              <a:t>Aerobic (some can live anerobically in the intestines) </a:t>
            </a:r>
          </a:p>
          <a:p>
            <a:pPr eaLnBrk="1" hangingPunct="1"/>
            <a:r>
              <a:rPr lang="en-US" smtClean="0">
                <a:latin typeface="Calibri" charset="0"/>
              </a:rPr>
              <a:t>chemoheterotrophs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digest food in </a:t>
            </a:r>
            <a:r>
              <a:rPr lang="en-US" b="1" smtClean="0">
                <a:latin typeface="Calibri" charset="0"/>
              </a:rPr>
              <a:t>vacuoles</a:t>
            </a:r>
          </a:p>
          <a:p>
            <a:pPr eaLnBrk="1" hangingPunct="1"/>
            <a:r>
              <a:rPr lang="en-US" smtClean="0">
                <a:latin typeface="Calibri" charset="0"/>
              </a:rPr>
              <a:t>Usually in water &amp; soil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some are animal microbiota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some insect pathogens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relatively few cause human disease</a:t>
            </a:r>
          </a:p>
        </p:txBody>
      </p:sp>
      <p:pic>
        <p:nvPicPr>
          <p:cNvPr id="6" name="Picture Placeholder 1" descr="OSC_Microbio_05_01_artconn_i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29" r="-22729"/>
          <a:stretch>
            <a:fillRect/>
          </a:stretch>
        </p:blipFill>
        <p:spPr>
          <a:xfrm>
            <a:off x="4648200" y="3048000"/>
            <a:ext cx="4680212" cy="2031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Protists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Trophozoite</a:t>
            </a:r>
            <a:r>
              <a:rPr lang="en-US" smtClean="0">
                <a:latin typeface="Calibri" charset="0"/>
              </a:rPr>
              <a:t> – vegetative (growing) form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asexual reproduction by: 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Fission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Budding</a:t>
            </a:r>
          </a:p>
          <a:p>
            <a:pPr lvl="2" eaLnBrk="1" hangingPunct="1"/>
            <a:r>
              <a:rPr lang="en-US" b="1" smtClean="0">
                <a:latin typeface="Calibri" charset="0"/>
              </a:rPr>
              <a:t>Schizogony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multiple nuclear divisions before cell division</a:t>
            </a:r>
          </a:p>
          <a:p>
            <a:pPr lvl="1" eaLnBrk="1" hangingPunct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sexual reproduction by </a:t>
            </a:r>
            <a:r>
              <a:rPr lang="en-US" b="1" smtClean="0">
                <a:latin typeface="Calibri" charset="0"/>
              </a:rPr>
              <a:t>protozoan conjugation</a:t>
            </a:r>
          </a:p>
          <a:p>
            <a:pPr lvl="2" eaLnBrk="1" hangingPunct="1">
              <a:spcAft>
                <a:spcPct val="0"/>
              </a:spcAft>
            </a:pPr>
            <a:r>
              <a:rPr lang="en-US" smtClean="0">
                <a:latin typeface="Calibri" charset="0"/>
              </a:rPr>
              <a:t>cells fuse, share haploid (</a:t>
            </a:r>
            <a:r>
              <a:rPr lang="en-US" i="1" smtClean="0">
                <a:latin typeface="Calibri" charset="0"/>
              </a:rPr>
              <a:t>n</a:t>
            </a:r>
            <a:r>
              <a:rPr lang="en-US" smtClean="0">
                <a:latin typeface="Calibri" charset="0"/>
              </a:rPr>
              <a:t>) micronuclei which</a:t>
            </a:r>
          </a:p>
          <a:p>
            <a:pPr lvl="2" eaLnBrk="1" hangingPunct="1">
              <a:buFont typeface="Symbol" charset="2"/>
              <a:buNone/>
            </a:pPr>
            <a:r>
              <a:rPr lang="en-US" smtClean="0">
                <a:latin typeface="Calibri" charset="0"/>
              </a:rPr>
              <a:t>	fuse, produce diploid (</a:t>
            </a:r>
            <a:r>
              <a:rPr lang="en-US" i="1" smtClean="0">
                <a:latin typeface="Calibri" charset="0"/>
              </a:rPr>
              <a:t>2n</a:t>
            </a:r>
            <a:r>
              <a:rPr lang="en-US" smtClean="0">
                <a:latin typeface="Calibri" charset="0"/>
              </a:rPr>
              <a:t>) daughter cells</a:t>
            </a:r>
          </a:p>
          <a:p>
            <a:pPr lvl="1" eaLnBrk="1" hangingPunct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some produce </a:t>
            </a:r>
            <a:r>
              <a:rPr lang="en-US" b="1" smtClean="0">
                <a:latin typeface="Calibri" charset="0"/>
              </a:rPr>
              <a:t>cysts</a:t>
            </a:r>
            <a:r>
              <a:rPr lang="en-US" smtClean="0">
                <a:latin typeface="Calibri" charset="0"/>
              </a:rPr>
              <a:t> (protective capsules) under adverse conditions</a:t>
            </a:r>
          </a:p>
          <a:p>
            <a:endParaRPr lang="en-US" smtClean="0">
              <a:latin typeface="Calibri" charset="0"/>
            </a:endParaRPr>
          </a:p>
        </p:txBody>
      </p:sp>
      <p:pic>
        <p:nvPicPr>
          <p:cNvPr id="4" name="Picture 5" descr="http://faculty.irsc.edu/FACULTY/TFischer/images/schizogon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FE2E7"/>
              </a:clrFrom>
              <a:clrTo>
                <a:srgbClr val="DFE2E7">
                  <a:alpha val="0"/>
                </a:srgbClr>
              </a:clrTo>
            </a:clrChange>
          </a:blip>
          <a:srcRect l="1393" t="6099" r="3085" b="8794"/>
          <a:stretch>
            <a:fillRect/>
          </a:stretch>
        </p:blipFill>
        <p:spPr bwMode="auto">
          <a:xfrm>
            <a:off x="4343400" y="1600200"/>
            <a:ext cx="47545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River Valley Community College\Microbiology, fall 2009\textbook\chapter_12\b_jpeg_images_and_tables\a_labeled\figure_12_15_labeled.jpg"/>
          <p:cNvPicPr>
            <a:picLocks noChangeAspect="1" noChangeArrowheads="1"/>
          </p:cNvPicPr>
          <p:nvPr/>
        </p:nvPicPr>
        <p:blipFill>
          <a:blip r:embed="rId4" cstate="print"/>
          <a:srcRect l="18605" b="3282"/>
          <a:stretch>
            <a:fillRect/>
          </a:stretch>
        </p:blipFill>
        <p:spPr bwMode="auto">
          <a:xfrm>
            <a:off x="6911975" y="3581400"/>
            <a:ext cx="22320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398588"/>
          </a:xfrm>
        </p:spPr>
        <p:txBody>
          <a:bodyPr/>
          <a:lstStyle/>
          <a:p>
            <a:r>
              <a:rPr lang="en-US" sz="4000" smtClean="0">
                <a:latin typeface="Calibri" charset="0"/>
              </a:rPr>
              <a:t>Trypanosoma – African Sleeping Sickness </a:t>
            </a:r>
          </a:p>
        </p:txBody>
      </p:sp>
      <p:pic>
        <p:nvPicPr>
          <p:cNvPr id="33796" name="Picture 5" descr="Trypanosoma_sp._PHIL_613_lo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90800"/>
            <a:ext cx="2151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male_tsetse_fly_JS8Q9301.jpg"/>
          <p:cNvPicPr>
            <a:picLocks noChangeAspect="1"/>
          </p:cNvPicPr>
          <p:nvPr/>
        </p:nvPicPr>
        <p:blipFill>
          <a:blip r:embed="rId4" cstate="print"/>
          <a:srcRect t="24023"/>
          <a:stretch>
            <a:fillRect/>
          </a:stretch>
        </p:blipFill>
        <p:spPr bwMode="auto">
          <a:xfrm>
            <a:off x="76200" y="1066800"/>
            <a:ext cx="19050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304800" y="1878013"/>
            <a:ext cx="1195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tsetse fly</a:t>
            </a:r>
          </a:p>
        </p:txBody>
      </p:sp>
      <p:pic>
        <p:nvPicPr>
          <p:cNvPr id="33799" name="Content Placeholder 3" descr="Tc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141913"/>
            <a:ext cx="1463675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Tryp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05400"/>
            <a:ext cx="1520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" descr="OSC_Microbio_05_01_tryplif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79" r="-42679"/>
          <a:stretch>
            <a:fillRect/>
          </a:stretch>
        </p:blipFill>
        <p:spPr>
          <a:xfrm>
            <a:off x="1033462" y="1066800"/>
            <a:ext cx="9297585" cy="403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African Sleeping sickness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6173787" cy="6019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z="2400" smtClean="0">
                <a:latin typeface="Calibri" charset="0"/>
              </a:rPr>
              <a:t>Symptoms: </a:t>
            </a:r>
          </a:p>
          <a:p>
            <a:r>
              <a:rPr lang="en-US" sz="2400" smtClean="0">
                <a:latin typeface="Calibri" charset="0"/>
              </a:rPr>
              <a:t>Initial stages - headache, weakness, and joint pain</a:t>
            </a:r>
          </a:p>
          <a:p>
            <a:r>
              <a:rPr lang="en-US" sz="2400" smtClean="0">
                <a:latin typeface="Calibri" charset="0"/>
              </a:rPr>
              <a:t>As disease progresses - anaemia, cardiovascular problems, and kidney disorders</a:t>
            </a:r>
          </a:p>
          <a:p>
            <a:r>
              <a:rPr lang="en-US" sz="2400" smtClean="0">
                <a:latin typeface="Calibri" charset="0"/>
              </a:rPr>
              <a:t>Final stages - extreme exhaustion and fatigue during the day, insomnia at night, coma, and ultimately death</a:t>
            </a:r>
          </a:p>
          <a:p>
            <a:r>
              <a:rPr lang="en-US" sz="2400" smtClean="0">
                <a:latin typeface="Calibri" charset="0"/>
              </a:rPr>
              <a:t>Left untreated - may cause dementia, megacolon, and megaesophagus, and damage to the heart muscle, and may result in death</a:t>
            </a:r>
          </a:p>
          <a:p>
            <a:r>
              <a:rPr lang="en-US" sz="2400" smtClean="0">
                <a:latin typeface="Calibri" charset="0"/>
              </a:rPr>
              <a:t>Treatment is available</a:t>
            </a:r>
          </a:p>
          <a:p>
            <a:r>
              <a:rPr lang="en-US" sz="2400" smtClean="0">
                <a:latin typeface="Calibri" charset="0"/>
              </a:rPr>
              <a:t>affects as many as 66 million people in sub-Saharan Africa</a:t>
            </a:r>
          </a:p>
          <a:p>
            <a:endParaRPr lang="en-US" sz="240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unfigure_12_01b_labeled"/>
          <p:cNvPicPr>
            <a:picLocks noChangeAspect="1" noChangeArrowheads="1"/>
          </p:cNvPicPr>
          <p:nvPr/>
        </p:nvPicPr>
        <p:blipFill>
          <a:blip r:embed="rId3" cstate="print"/>
          <a:srcRect b="2579"/>
          <a:stretch>
            <a:fillRect/>
          </a:stretch>
        </p:blipFill>
        <p:spPr bwMode="auto">
          <a:xfrm>
            <a:off x="381000" y="3962400"/>
            <a:ext cx="3395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unfigure_12_01a_labeled"/>
          <p:cNvPicPr>
            <a:picLocks noChangeAspect="1" noChangeArrowheads="1"/>
          </p:cNvPicPr>
          <p:nvPr/>
        </p:nvPicPr>
        <p:blipFill>
          <a:blip r:embed="rId4" cstate="print"/>
          <a:srcRect b="2299"/>
          <a:stretch>
            <a:fillRect/>
          </a:stretch>
        </p:blipFill>
        <p:spPr bwMode="auto">
          <a:xfrm>
            <a:off x="7467600" y="838200"/>
            <a:ext cx="13954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 Apicomplexa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7315200" cy="2667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Non-motile intracellular parasites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organelles at cell tips to penetrate host tissues</a:t>
            </a:r>
          </a:p>
          <a:p>
            <a:pPr eaLnBrk="1" hangingPunct="1"/>
            <a:r>
              <a:rPr lang="en-US" b="1" i="1" smtClean="0">
                <a:latin typeface="Calibri" charset="0"/>
              </a:rPr>
              <a:t>Plasmodium vivax</a:t>
            </a:r>
            <a:r>
              <a:rPr lang="en-US" smtClean="0">
                <a:latin typeface="Calibri" charset="0"/>
              </a:rPr>
              <a:t>: malaria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grows in mosquito (definitive host)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sporozoite transmitted by bite to human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divide in liver, infect &amp; rupture red blood cells</a:t>
            </a:r>
          </a:p>
        </p:txBody>
      </p:sp>
      <p:pic>
        <p:nvPicPr>
          <p:cNvPr id="35846" name="Picture 6" descr="anopheles-mosquito_816_600x45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900" y="23622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mosquito-nets_1104_600x45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810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latin typeface="Calibri" charset="0"/>
              </a:rPr>
              <a:t>Plasmodium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Grow by sexual reproduction in the mosquito</a:t>
            </a:r>
          </a:p>
          <a:p>
            <a:r>
              <a:rPr lang="en-US" smtClean="0">
                <a:latin typeface="Calibri" charset="0"/>
              </a:rPr>
              <a:t>Mosquito injects the infective protist (sporozoite)</a:t>
            </a:r>
          </a:p>
          <a:p>
            <a:r>
              <a:rPr lang="en-US" smtClean="0">
                <a:latin typeface="Calibri" charset="0"/>
              </a:rPr>
              <a:t>Sporozoite undergoes schizogony in liver cells and produces 1000s of progeny called merozoites</a:t>
            </a:r>
          </a:p>
          <a:p>
            <a:r>
              <a:rPr lang="en-US" smtClean="0">
                <a:latin typeface="Calibri" charset="0"/>
              </a:rPr>
              <a:t>Merozoites infect blood cells, blood cells eventually rupture</a:t>
            </a:r>
          </a:p>
          <a:p>
            <a:endParaRPr lang="en-US" smtClean="0">
              <a:latin typeface="Calibri" charset="0"/>
            </a:endParaRPr>
          </a:p>
        </p:txBody>
      </p:sp>
      <p:pic>
        <p:nvPicPr>
          <p:cNvPr id="4" name="Picture 12" descr="figure_12_18_labeled"/>
          <p:cNvPicPr>
            <a:picLocks noChangeAspect="1" noChangeArrowheads="1"/>
          </p:cNvPicPr>
          <p:nvPr/>
        </p:nvPicPr>
        <p:blipFill>
          <a:blip r:embed="rId3" cstate="print"/>
          <a:srcRect b="2438"/>
          <a:stretch>
            <a:fillRect/>
          </a:stretch>
        </p:blipFill>
        <p:spPr bwMode="auto">
          <a:xfrm>
            <a:off x="2743200" y="3276600"/>
            <a:ext cx="4487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malaria-parasites_1059_600x4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latin typeface="Calibri" charset="0"/>
              </a:rPr>
              <a:t>Toxoplasma gondii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459787" cy="5638800"/>
          </a:xfrm>
        </p:spPr>
        <p:txBody>
          <a:bodyPr/>
          <a:lstStyle/>
          <a:p>
            <a:pPr eaLnBrk="1" hangingPunct="1"/>
            <a:r>
              <a:rPr lang="en-US" i="1" smtClean="0">
                <a:latin typeface="Calibri" charset="0"/>
              </a:rPr>
              <a:t>Toxoplasma gondii</a:t>
            </a:r>
            <a:r>
              <a:rPr lang="en-US" smtClean="0">
                <a:latin typeface="Calibri" charset="0"/>
              </a:rPr>
              <a:t>: congenital infections in utero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trophozoites (tachyzoites) reproduce in cats,oocysts excreted with feces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ingested by humans, trophozoites emerge &amp; reproduce</a:t>
            </a:r>
          </a:p>
          <a:p>
            <a:r>
              <a:rPr lang="en-US" smtClean="0">
                <a:latin typeface="Calibri" charset="0"/>
              </a:rPr>
              <a:t>usually minor and self-limiting 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very few have symptoms because the immune system usually keeps the parasite from causing illness</a:t>
            </a:r>
          </a:p>
          <a:p>
            <a:r>
              <a:rPr lang="en-US" smtClean="0">
                <a:latin typeface="Calibri" charset="0"/>
              </a:rPr>
              <a:t>serious or even fatal effects on a fetus whose mother first contracts the disease during pregnancy</a:t>
            </a:r>
          </a:p>
          <a:p>
            <a:r>
              <a:rPr lang="en-US" smtClean="0">
                <a:latin typeface="Calibri" charset="0"/>
              </a:rPr>
              <a:t>Infections have the ability to change the behavior of rats and mice, making them drawn to, rather than fearful of, the scent of cats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Advantageous to the parasite so sexually reproduce if its host is eaten by a cat</a:t>
            </a:r>
          </a:p>
          <a:p>
            <a:pPr eaLnBrk="1" hangingPunct="1"/>
            <a:endParaRPr lang="en-US" i="1" smtClean="0">
              <a:latin typeface="Calibri" charset="0"/>
            </a:endParaRPr>
          </a:p>
          <a:p>
            <a:pPr eaLnBrk="1" hangingPunct="1"/>
            <a:endParaRPr lang="en-US" i="1" smtClean="0">
              <a:latin typeface="Calibri" charset="0"/>
            </a:endParaRPr>
          </a:p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3" cstate="print"/>
          <a:srcRect t="-679" b="2246"/>
          <a:stretch>
            <a:fillRect/>
          </a:stretch>
        </p:blipFill>
        <p:spPr bwMode="auto">
          <a:xfrm>
            <a:off x="814388" y="511175"/>
            <a:ext cx="5864225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127000" y="142875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defRPr/>
            </a:pPr>
            <a:r>
              <a:rPr lang="en-US" sz="1400" b="1" kern="0" dirty="0">
                <a:solidFill>
                  <a:srgbClr val="000000"/>
                </a:solidFill>
                <a:cs typeface="Arial" pitchFamily="34" charset="0"/>
              </a:rPr>
              <a:t>Figure </a:t>
            </a:r>
            <a:r>
              <a:rPr lang="en-US" sz="1400" b="1" kern="0" dirty="0" smtClean="0">
                <a:solidFill>
                  <a:srgbClr val="000000"/>
                </a:solidFill>
                <a:cs typeface="Arial" pitchFamily="34" charset="0"/>
              </a:rPr>
              <a:t>23.24 </a:t>
            </a:r>
            <a:r>
              <a:rPr lang="en-US" sz="1400" b="1" kern="0" dirty="0">
                <a:solidFill>
                  <a:srgbClr val="000000"/>
                </a:solidFill>
                <a:cs typeface="Arial" pitchFamily="34" charset="0"/>
              </a:rPr>
              <a:t>The life cycle of </a:t>
            </a:r>
            <a:r>
              <a:rPr lang="en-US" sz="1400" b="1" i="1" kern="0" dirty="0">
                <a:solidFill>
                  <a:srgbClr val="000000"/>
                </a:solidFill>
                <a:cs typeface="Arial" pitchFamily="34" charset="0"/>
              </a:rPr>
              <a:t>Toxoplasma </a:t>
            </a:r>
            <a:r>
              <a:rPr lang="en-US" sz="1400" b="1" i="1" kern="0" dirty="0" err="1">
                <a:solidFill>
                  <a:srgbClr val="000000"/>
                </a:solidFill>
                <a:cs typeface="Arial" pitchFamily="34" charset="0"/>
              </a:rPr>
              <a:t>gondii</a:t>
            </a:r>
            <a:r>
              <a:rPr lang="en-US" sz="1400" b="1" kern="0" dirty="0">
                <a:solidFill>
                  <a:srgbClr val="000000"/>
                </a:solidFill>
                <a:cs typeface="Arial" pitchFamily="34" charset="0"/>
              </a:rPr>
              <a:t>, the cause of toxoplasmosis.</a:t>
            </a:r>
            <a:endParaRPr lang="en-US" sz="1400" b="1" kern="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98575" y="5249863"/>
            <a:ext cx="2419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If a pregnant woman </a:t>
            </a:r>
            <a:r>
              <a:rPr lang="en-US" sz="1200" b="1" dirty="0" smtClean="0">
                <a:solidFill>
                  <a:srgbClr val="000000"/>
                </a:solidFill>
              </a:rPr>
              <a:t>accidentally ingests </a:t>
            </a:r>
            <a:r>
              <a:rPr lang="en-US" sz="1200" b="1" dirty="0" err="1">
                <a:solidFill>
                  <a:srgbClr val="000000"/>
                </a:solidFill>
              </a:rPr>
              <a:t>oocysts</a:t>
            </a:r>
            <a:r>
              <a:rPr lang="en-US" sz="1200" b="1" dirty="0">
                <a:solidFill>
                  <a:srgbClr val="000000"/>
                </a:solidFill>
              </a:rPr>
              <a:t> (contacted </a:t>
            </a:r>
            <a:r>
              <a:rPr lang="en-US" sz="1200" b="1" dirty="0" smtClean="0">
                <a:solidFill>
                  <a:srgbClr val="000000"/>
                </a:solidFill>
              </a:rPr>
              <a:t>when changing </a:t>
            </a:r>
            <a:r>
              <a:rPr lang="en-US" sz="1200" b="1" dirty="0">
                <a:solidFill>
                  <a:srgbClr val="000000"/>
                </a:solidFill>
              </a:rPr>
              <a:t>a cat litter box), prenatal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infection of the fetus may occur.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98575" y="3457575"/>
            <a:ext cx="2825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If humans </a:t>
            </a:r>
            <a:r>
              <a:rPr lang="en-US" sz="1200" b="1" dirty="0" smtClean="0">
                <a:solidFill>
                  <a:srgbClr val="000000"/>
                </a:solidFill>
              </a:rPr>
              <a:t>eat undercooked meat containing </a:t>
            </a:r>
            <a:r>
              <a:rPr lang="en-US" sz="1200" b="1" dirty="0">
                <a:solidFill>
                  <a:srgbClr val="000000"/>
                </a:solidFill>
              </a:rPr>
              <a:t>tissue </a:t>
            </a:r>
            <a:r>
              <a:rPr lang="en-US" sz="1200" b="1" dirty="0" smtClean="0">
                <a:solidFill>
                  <a:srgbClr val="000000"/>
                </a:solidFill>
              </a:rPr>
              <a:t>cysts, they </a:t>
            </a:r>
            <a:r>
              <a:rPr lang="en-US" sz="1200" b="1" dirty="0">
                <a:solidFill>
                  <a:srgbClr val="000000"/>
                </a:solidFill>
              </a:rPr>
              <a:t>may become infected.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10000" y="1419225"/>
            <a:ext cx="1347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i="1" dirty="0" smtClean="0">
                <a:solidFill>
                  <a:srgbClr val="000000"/>
                </a:solidFill>
              </a:rPr>
              <a:t>Definitive host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402138" y="1847850"/>
            <a:ext cx="1173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Tachyzoites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28988" y="1770063"/>
            <a:ext cx="1670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Bradyzoites</a:t>
            </a:r>
            <a:endParaRPr lang="en-US" sz="12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in tissue cyst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72100" y="2022475"/>
            <a:ext cx="1292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Sporocysts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9350" y="2640013"/>
            <a:ext cx="97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Sporozoite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46638" y="3219450"/>
            <a:ext cx="130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Intermediate</a:t>
            </a:r>
          </a:p>
          <a:p>
            <a:pPr algn="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hosts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81388" y="2133600"/>
            <a:ext cx="265112" cy="4397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52788" y="2133600"/>
            <a:ext cx="493712" cy="4397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29175" y="2093913"/>
            <a:ext cx="0" cy="517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27550" y="2093913"/>
            <a:ext cx="301625" cy="314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878513" y="2255838"/>
            <a:ext cx="346075" cy="182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881688" y="2251075"/>
            <a:ext cx="146050" cy="3603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843588" y="2786063"/>
            <a:ext cx="1809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867" name="Text Box 7"/>
          <p:cNvSpPr txBox="1">
            <a:spLocks noChangeArrowheads="1"/>
          </p:cNvSpPr>
          <p:nvPr/>
        </p:nvSpPr>
        <p:spPr bwMode="auto">
          <a:xfrm>
            <a:off x="6608763" y="2116138"/>
            <a:ext cx="1973262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</a:rPr>
              <a:t>Mature oocyst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200" b="1" smtClean="0">
                <a:solidFill>
                  <a:srgbClr val="000000"/>
                </a:solidFill>
              </a:rPr>
              <a:t>(10–13 </a:t>
            </a:r>
            <a:r>
              <a:rPr lang="el-GR" sz="1200" b="1" i="1" smtClean="0">
                <a:solidFill>
                  <a:srgbClr val="000000"/>
                </a:solidFill>
              </a:rPr>
              <a:t>μ</a:t>
            </a:r>
            <a:r>
              <a:rPr lang="el-GR" sz="1200" b="1" smtClean="0">
                <a:solidFill>
                  <a:srgbClr val="000000"/>
                </a:solidFill>
              </a:rPr>
              <a:t>m x 9–11 </a:t>
            </a:r>
            <a:r>
              <a:rPr lang="el-GR" sz="1200" b="1" i="1" smtClean="0">
                <a:solidFill>
                  <a:srgbClr val="000000"/>
                </a:solidFill>
              </a:rPr>
              <a:t>μ</a:t>
            </a:r>
            <a:r>
              <a:rPr lang="el-GR" sz="1200" b="1" smtClean="0">
                <a:solidFill>
                  <a:srgbClr val="000000"/>
                </a:solidFill>
              </a:rPr>
              <a:t>m)</a:t>
            </a:r>
            <a:endParaRPr lang="en-US" sz="1200" b="1" smtClean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24613" y="2298700"/>
            <a:ext cx="184150" cy="109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376988" y="1514475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Sporogony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189663" y="1695450"/>
            <a:ext cx="234950" cy="109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051550" y="817563"/>
            <a:ext cx="98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Immature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cyst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780088" y="947738"/>
            <a:ext cx="327025" cy="1095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363788" y="2106613"/>
            <a:ext cx="184150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54325" y="841375"/>
            <a:ext cx="184150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25575" y="1812925"/>
            <a:ext cx="128588" cy="127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25575" y="665163"/>
            <a:ext cx="128588" cy="127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86288" y="552450"/>
            <a:ext cx="184150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80175" y="2800350"/>
            <a:ext cx="184150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26138" y="5011738"/>
            <a:ext cx="184150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621213" y="617538"/>
            <a:ext cx="128587" cy="127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510338" y="2862263"/>
            <a:ext cx="128587" cy="127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61063" y="5011738"/>
            <a:ext cx="127000" cy="12858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703763" y="533400"/>
            <a:ext cx="304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Immature </a:t>
            </a:r>
            <a:r>
              <a:rPr lang="en-US" sz="1200" b="1" dirty="0" err="1" smtClean="0">
                <a:solidFill>
                  <a:srgbClr val="000000"/>
                </a:solidFill>
              </a:rPr>
              <a:t>oocyst</a:t>
            </a:r>
            <a:r>
              <a:rPr lang="en-US" sz="1200" b="1" dirty="0" smtClean="0">
                <a:solidFill>
                  <a:srgbClr val="000000"/>
                </a:solidFill>
              </a:rPr>
              <a:t> is </a:t>
            </a:r>
            <a:r>
              <a:rPr lang="en-US" sz="1200" b="1" dirty="0">
                <a:solidFill>
                  <a:srgbClr val="000000"/>
                </a:solidFill>
              </a:rPr>
              <a:t>shed in </a:t>
            </a:r>
            <a:r>
              <a:rPr lang="en-US" sz="1200" b="1" dirty="0" smtClean="0">
                <a:solidFill>
                  <a:srgbClr val="000000"/>
                </a:solidFill>
              </a:rPr>
              <a:t>cat feces</a:t>
            </a:r>
            <a:r>
              <a:rPr lang="en-US" sz="1200" b="1" dirty="0">
                <a:solidFill>
                  <a:srgbClr val="000000"/>
                </a:solidFill>
              </a:rPr>
              <a:t>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6591300" y="2781300"/>
            <a:ext cx="18288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Mature </a:t>
            </a:r>
            <a:r>
              <a:rPr lang="en-US" sz="1200" b="1" dirty="0" err="1" smtClean="0">
                <a:solidFill>
                  <a:srgbClr val="000000"/>
                </a:solidFill>
              </a:rPr>
              <a:t>oocysts</a:t>
            </a:r>
            <a:r>
              <a:rPr lang="en-US" sz="1200" b="1" dirty="0" smtClean="0">
                <a:solidFill>
                  <a:srgbClr val="000000"/>
                </a:solidFill>
              </a:rPr>
              <a:t> develop </a:t>
            </a:r>
            <a:r>
              <a:rPr lang="en-US" sz="1200" b="1" dirty="0">
                <a:solidFill>
                  <a:srgbClr val="000000"/>
                </a:solidFill>
              </a:rPr>
              <a:t>by</a:t>
            </a:r>
          </a:p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sporogony</a:t>
            </a:r>
            <a:r>
              <a:rPr lang="en-US" sz="1200" b="1" dirty="0">
                <a:solidFill>
                  <a:srgbClr val="000000"/>
                </a:solidFill>
              </a:rPr>
              <a:t> and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contain two</a:t>
            </a:r>
          </a:p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sporocysts</a:t>
            </a:r>
            <a:r>
              <a:rPr lang="en-US" sz="1200" b="1" dirty="0">
                <a:solidFill>
                  <a:srgbClr val="000000"/>
                </a:solidFill>
              </a:rPr>
              <a:t>, each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with four infective</a:t>
            </a:r>
          </a:p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sporozoites</a:t>
            </a:r>
            <a:r>
              <a:rPr lang="en-US" sz="1200" b="1" dirty="0">
                <a:solidFill>
                  <a:srgbClr val="000000"/>
                </a:solidFill>
              </a:rPr>
              <a:t>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042025" y="4938713"/>
            <a:ext cx="181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Oocysts</a:t>
            </a:r>
            <a:r>
              <a:rPr lang="en-US" sz="1200" b="1" dirty="0">
                <a:solidFill>
                  <a:srgbClr val="000000"/>
                </a:solidFill>
              </a:rPr>
              <a:t> can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infect many hosts,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including mice,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domestic animals,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and humans, via</a:t>
            </a:r>
          </a:p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ingestion.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514475" y="1735138"/>
            <a:ext cx="17684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 err="1">
                <a:solidFill>
                  <a:srgbClr val="000000"/>
                </a:solidFill>
              </a:rPr>
              <a:t>Sporozoites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from ingested </a:t>
            </a:r>
            <a:r>
              <a:rPr lang="en-US" sz="1200" b="1" dirty="0" err="1" smtClean="0">
                <a:solidFill>
                  <a:srgbClr val="000000"/>
                </a:solidFill>
              </a:rPr>
              <a:t>oocysts</a:t>
            </a:r>
            <a:r>
              <a:rPr lang="en-US" sz="1200" b="1" dirty="0" smtClean="0">
                <a:solidFill>
                  <a:srgbClr val="000000"/>
                </a:solidFill>
              </a:rPr>
              <a:t> invade animal tissue </a:t>
            </a:r>
            <a:r>
              <a:rPr lang="en-US" sz="1200" b="1" dirty="0">
                <a:solidFill>
                  <a:srgbClr val="000000"/>
                </a:solidFill>
              </a:rPr>
              <a:t>and </a:t>
            </a:r>
            <a:r>
              <a:rPr lang="en-US" sz="1200" b="1" dirty="0" smtClean="0">
                <a:solidFill>
                  <a:srgbClr val="000000"/>
                </a:solidFill>
              </a:rPr>
              <a:t>develop into </a:t>
            </a:r>
            <a:r>
              <a:rPr lang="en-US" sz="1200" b="1" dirty="0" err="1" smtClean="0">
                <a:solidFill>
                  <a:srgbClr val="000000"/>
                </a:solidFill>
              </a:rPr>
              <a:t>bradyzoites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within </a:t>
            </a:r>
            <a:r>
              <a:rPr lang="en-US" sz="1200" b="1" dirty="0">
                <a:solidFill>
                  <a:srgbClr val="000000"/>
                </a:solidFill>
              </a:rPr>
              <a:t>tissue </a:t>
            </a:r>
            <a:r>
              <a:rPr lang="en-US" sz="1200" b="1" dirty="0" smtClean="0">
                <a:solidFill>
                  <a:srgbClr val="000000"/>
                </a:solidFill>
              </a:rPr>
              <a:t>cysts or into tissue-invading </a:t>
            </a:r>
            <a:r>
              <a:rPr lang="en-US" sz="1200" b="1" dirty="0" err="1" smtClean="0">
                <a:solidFill>
                  <a:srgbClr val="000000"/>
                </a:solidFill>
              </a:rPr>
              <a:t>tachyzoites</a:t>
            </a:r>
            <a:r>
              <a:rPr lang="en-US" sz="1200" b="1" dirty="0">
                <a:solidFill>
                  <a:srgbClr val="000000"/>
                </a:solidFill>
              </a:rPr>
              <a:t>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508125" y="593725"/>
            <a:ext cx="1774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Cat </a:t>
            </a:r>
            <a:r>
              <a:rPr lang="en-US" sz="1200" b="1" dirty="0" smtClean="0">
                <a:solidFill>
                  <a:srgbClr val="000000"/>
                </a:solidFill>
              </a:rPr>
              <a:t>ingests bradyzoites in tissue cysts of animals, usually </a:t>
            </a:r>
            <a:r>
              <a:rPr lang="en-US" sz="1200" b="1" dirty="0">
                <a:solidFill>
                  <a:srgbClr val="000000"/>
                </a:solidFill>
              </a:rPr>
              <a:t>mice.</a:t>
            </a:r>
            <a:endParaRPr lang="en-US" sz="1200" b="1" kern="0" dirty="0" smtClean="0">
              <a:solidFill>
                <a:srgbClr val="000000"/>
              </a:solidFill>
            </a:endParaRPr>
          </a:p>
        </p:txBody>
      </p:sp>
      <p:sp>
        <p:nvSpPr>
          <p:cNvPr id="78888" name="Rectangle 42"/>
          <p:cNvSpPr>
            <a:spLocks noChangeArrowheads="1"/>
          </p:cNvSpPr>
          <p:nvPr/>
        </p:nvSpPr>
        <p:spPr bwMode="auto">
          <a:xfrm>
            <a:off x="6451600" y="2814638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8889" name="Rectangle 43"/>
          <p:cNvSpPr>
            <a:spLocks noChangeArrowheads="1"/>
          </p:cNvSpPr>
          <p:nvPr/>
        </p:nvSpPr>
        <p:spPr bwMode="auto">
          <a:xfrm>
            <a:off x="5905500" y="4967288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8890" name="Rectangle 44"/>
          <p:cNvSpPr>
            <a:spLocks noChangeArrowheads="1"/>
          </p:cNvSpPr>
          <p:nvPr/>
        </p:nvSpPr>
        <p:spPr bwMode="auto">
          <a:xfrm>
            <a:off x="1365250" y="1768475"/>
            <a:ext cx="241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8891" name="Rectangle 45"/>
          <p:cNvSpPr>
            <a:spLocks noChangeArrowheads="1"/>
          </p:cNvSpPr>
          <p:nvPr/>
        </p:nvSpPr>
        <p:spPr bwMode="auto">
          <a:xfrm>
            <a:off x="1371600" y="619125"/>
            <a:ext cx="241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78892" name="Rectangle 46"/>
          <p:cNvSpPr>
            <a:spLocks noChangeArrowheads="1"/>
          </p:cNvSpPr>
          <p:nvPr/>
        </p:nvSpPr>
        <p:spPr bwMode="auto">
          <a:xfrm>
            <a:off x="4565650" y="571500"/>
            <a:ext cx="241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latin typeface="Calibri" charset="0"/>
              </a:rPr>
              <a:t>Giardia</a:t>
            </a:r>
            <a:r>
              <a:rPr lang="en-US" smtClean="0">
                <a:latin typeface="Calibri" charset="0"/>
              </a:rPr>
              <a:t>- Beaver Fever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4267200" cy="5029200"/>
          </a:xfrm>
        </p:spPr>
        <p:txBody>
          <a:bodyPr/>
          <a:lstStyle/>
          <a:p>
            <a:r>
              <a:rPr lang="en-US" smtClean="0">
                <a:latin typeface="Calibri" charset="0"/>
              </a:rPr>
              <a:t>Transmission: Drinking contaminated water (usually outdoor streams and other untreated water)</a:t>
            </a:r>
          </a:p>
          <a:p>
            <a:r>
              <a:rPr lang="en-US" smtClean="0">
                <a:latin typeface="Calibri" charset="0"/>
              </a:rPr>
              <a:t>Symptoms: Severe diarrhea and vomiting</a:t>
            </a:r>
          </a:p>
          <a:p>
            <a:r>
              <a:rPr lang="en-US" smtClean="0">
                <a:latin typeface="Calibri" charset="0"/>
              </a:rPr>
              <a:t>the protist takes up residence in the digestive tract</a:t>
            </a:r>
          </a:p>
          <a:p>
            <a:endParaRPr lang="en-US" smtClean="0">
              <a:latin typeface="Calibri" charset="0"/>
            </a:endParaRPr>
          </a:p>
        </p:txBody>
      </p:sp>
      <p:pic>
        <p:nvPicPr>
          <p:cNvPr id="39940" name="Picture 3" descr="250px-Giardia-spp.--infected--gerbil-intest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288" y="4219575"/>
            <a:ext cx="3008312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47800"/>
            <a:ext cx="2819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Fungi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53355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Mycology</a:t>
            </a:r>
            <a:r>
              <a:rPr lang="en-US" smtClean="0">
                <a:latin typeface="Calibri" charset="0"/>
              </a:rPr>
              <a:t> – study of fungi</a:t>
            </a:r>
          </a:p>
          <a:p>
            <a:pPr eaLnBrk="1" hangingPunct="1"/>
            <a:r>
              <a:rPr lang="en-US" smtClean="0">
                <a:latin typeface="Calibri" charset="0"/>
              </a:rPr>
              <a:t>Fungi can be harmful – infections, diseases in animals and plants</a:t>
            </a:r>
          </a:p>
          <a:p>
            <a:pPr eaLnBrk="1" hangingPunct="1"/>
            <a:r>
              <a:rPr lang="en-US" smtClean="0">
                <a:latin typeface="Calibri" charset="0"/>
              </a:rPr>
              <a:t>Fungi are beneficial – food, drugs, decomposers, symbiotic with plants (minerals)</a:t>
            </a:r>
          </a:p>
          <a:p>
            <a:pPr eaLnBrk="1" hangingPunct="1"/>
            <a:r>
              <a:rPr lang="en-US" smtClean="0">
                <a:latin typeface="Calibri" charset="0"/>
              </a:rPr>
              <a:t>&gt;100,000 species and ~200 pathogenic</a:t>
            </a:r>
          </a:p>
          <a:p>
            <a:pPr eaLnBrk="1" hangingPunct="1"/>
            <a:endParaRPr lang="en-US" smtClean="0">
              <a:latin typeface="Calibri" charset="0"/>
            </a:endParaRPr>
          </a:p>
          <a:p>
            <a:pPr eaLnBrk="1" hangingPunct="1"/>
            <a:r>
              <a:rPr lang="en-US" smtClean="0">
                <a:latin typeface="Calibri" charset="0"/>
              </a:rPr>
              <a:t>Multicellular fungi are ID’d on the basis of physical appearance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Colony characteristics (color, size, shape…) and reproductive spores</a:t>
            </a:r>
          </a:p>
        </p:txBody>
      </p:sp>
      <p:pic>
        <p:nvPicPr>
          <p:cNvPr id="5124" name="Picture 2" descr="http://photos.imageevent.com/firesat/strangedaysstrangeskies/MOLD12.JPG.jpg"/>
          <p:cNvPicPr>
            <a:picLocks noChangeAspect="1" noChangeArrowheads="1"/>
          </p:cNvPicPr>
          <p:nvPr/>
        </p:nvPicPr>
        <p:blipFill>
          <a:blip r:embed="rId3" cstate="print"/>
          <a:srcRect l="8333" r="11667"/>
          <a:stretch>
            <a:fillRect/>
          </a:stretch>
        </p:blipFill>
        <p:spPr bwMode="auto">
          <a:xfrm>
            <a:off x="5578475" y="3514725"/>
            <a:ext cx="35655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Imperial Hotel: Mold in the corner of the show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475" y="762000"/>
            <a:ext cx="35655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latin typeface="Calibri" charset="0"/>
              </a:rPr>
              <a:t>Leishmania</a:t>
            </a:r>
            <a:endParaRPr lang="en-US" smtClean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64770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US" sz="2200" i="1" dirty="0" err="1" smtClean="0"/>
              <a:t>Leishmania</a:t>
            </a:r>
            <a:r>
              <a:rPr lang="en-US" sz="2200" dirty="0" smtClean="0"/>
              <a:t> currently affects 12 million people in 88 countries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200" dirty="0" smtClean="0"/>
              <a:t>The parasite was named in 1903 after the Scottish pathologist William </a:t>
            </a:r>
            <a:r>
              <a:rPr lang="en-US" sz="2200" dirty="0" err="1" smtClean="0"/>
              <a:t>Boog</a:t>
            </a:r>
            <a:r>
              <a:rPr lang="en-US" sz="2200" dirty="0" smtClean="0"/>
              <a:t> </a:t>
            </a:r>
            <a:r>
              <a:rPr lang="en-US" sz="2200" dirty="0" err="1" smtClean="0"/>
              <a:t>Leishman</a:t>
            </a:r>
            <a:endParaRPr lang="en-US" sz="22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200" dirty="0" err="1" smtClean="0"/>
              <a:t>Leishmania</a:t>
            </a:r>
            <a:r>
              <a:rPr lang="en-US" sz="2200" dirty="0" smtClean="0"/>
              <a:t> cells have two forms:</a:t>
            </a:r>
          </a:p>
          <a:p>
            <a:pPr marL="578358" indent="-514350">
              <a:buFont typeface="+mj-lt"/>
              <a:buAutoNum type="arabicPeriod"/>
              <a:defRPr/>
            </a:pPr>
            <a:r>
              <a:rPr lang="en-US" sz="2200" dirty="0" err="1" smtClean="0"/>
              <a:t>promastigote</a:t>
            </a:r>
            <a:r>
              <a:rPr lang="en-US" sz="2200" dirty="0" smtClean="0"/>
              <a:t> (with an anterior flagellum in the insect host)</a:t>
            </a:r>
          </a:p>
          <a:p>
            <a:pPr marL="578358" indent="-514350">
              <a:buFont typeface="+mj-lt"/>
              <a:buAutoNum type="arabicPeriod"/>
              <a:defRPr/>
            </a:pPr>
            <a:r>
              <a:rPr lang="en-US" sz="2200" dirty="0" err="1" smtClean="0"/>
              <a:t>amastigote</a:t>
            </a:r>
            <a:r>
              <a:rPr lang="en-US" sz="2200" dirty="0" smtClean="0"/>
              <a:t> (without flagella) in the vertebrate host.</a:t>
            </a:r>
          </a:p>
          <a:p>
            <a:pPr marL="448056" indent="-384048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2200" dirty="0" err="1" smtClean="0"/>
              <a:t>Cutaneous</a:t>
            </a:r>
            <a:r>
              <a:rPr lang="en-US" sz="2200" dirty="0" smtClean="0"/>
              <a:t> </a:t>
            </a:r>
            <a:r>
              <a:rPr lang="en-US" sz="2200" dirty="0" err="1" smtClean="0"/>
              <a:t>leishmaniasis</a:t>
            </a:r>
            <a:r>
              <a:rPr lang="en-US" sz="2200" dirty="0" smtClean="0"/>
              <a:t> - infections appear as obvious skin reactions</a:t>
            </a:r>
          </a:p>
          <a:p>
            <a:pPr marL="448056" indent="-384048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2200" dirty="0" smtClean="0"/>
              <a:t>Visceral </a:t>
            </a:r>
            <a:r>
              <a:rPr lang="en-US" sz="2200" dirty="0" err="1" smtClean="0"/>
              <a:t>leishmaniasis</a:t>
            </a:r>
            <a:r>
              <a:rPr lang="en-US" sz="2200" dirty="0" smtClean="0"/>
              <a:t> - fever, swelling of the liver and spleen, and anemia</a:t>
            </a:r>
          </a:p>
          <a:p>
            <a:pPr marL="448056" indent="-384048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2200" dirty="0" err="1" smtClean="0"/>
              <a:t>Mucocutaneous</a:t>
            </a:r>
            <a:r>
              <a:rPr lang="en-US" sz="2200" dirty="0" smtClean="0"/>
              <a:t> </a:t>
            </a:r>
            <a:r>
              <a:rPr lang="en-US" sz="2200" dirty="0" err="1" smtClean="0"/>
              <a:t>leishmaniasis</a:t>
            </a:r>
            <a:r>
              <a:rPr lang="en-US" sz="2200" dirty="0" smtClean="0"/>
              <a:t> - infections will start off as a reaction at the bite, and can go into the mucous membrane and become fatal</a:t>
            </a:r>
          </a:p>
          <a:p>
            <a:pPr marL="448056" indent="-384048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n-US" sz="2200" dirty="0" smtClean="0"/>
          </a:p>
        </p:txBody>
      </p:sp>
      <p:pic>
        <p:nvPicPr>
          <p:cNvPr id="41988" name="Picture 4" descr="leishmania3.jpg"/>
          <p:cNvPicPr>
            <a:picLocks noChangeAspect="1"/>
          </p:cNvPicPr>
          <p:nvPr/>
        </p:nvPicPr>
        <p:blipFill>
          <a:blip r:embed="rId3" cstate="print"/>
          <a:srcRect t="12074" r="17143"/>
          <a:stretch>
            <a:fillRect/>
          </a:stretch>
        </p:blipFill>
        <p:spPr bwMode="auto">
          <a:xfrm>
            <a:off x="6781800" y="76200"/>
            <a:ext cx="2047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08.jpg"/>
          <p:cNvPicPr>
            <a:picLocks noChangeAspect="1"/>
          </p:cNvPicPr>
          <p:nvPr/>
        </p:nvPicPr>
        <p:blipFill>
          <a:blip r:embed="rId4" cstate="print"/>
          <a:srcRect r="21249" b="13190"/>
          <a:stretch>
            <a:fillRect/>
          </a:stretch>
        </p:blipFill>
        <p:spPr bwMode="auto">
          <a:xfrm>
            <a:off x="6781800" y="2057400"/>
            <a:ext cx="21367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Leishmaniasis-Photo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9100" y="3648075"/>
            <a:ext cx="23749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 Amoebozoa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9545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Move &amp; feed by extending </a:t>
            </a:r>
            <a:r>
              <a:rPr lang="en-US" b="1" smtClean="0">
                <a:latin typeface="Calibri" charset="0"/>
              </a:rPr>
              <a:t>pseudopods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surround food with pseudopods, engulf &amp; phagocytose it</a:t>
            </a:r>
          </a:p>
          <a:p>
            <a:pPr eaLnBrk="1" hangingPunct="1"/>
            <a:r>
              <a:rPr lang="en-US" i="1" smtClean="0">
                <a:latin typeface="Calibri" charset="0"/>
              </a:rPr>
              <a:t>Entamoeba</a:t>
            </a:r>
            <a:r>
              <a:rPr lang="en-US" smtClean="0">
                <a:latin typeface="Calibri" charset="0"/>
              </a:rPr>
              <a:t>: in 10% of human population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E. dispar</a:t>
            </a:r>
            <a:r>
              <a:rPr lang="en-US" smtClean="0">
                <a:latin typeface="Calibri" charset="0"/>
              </a:rPr>
              <a:t>: nonpathogenic intestinal microbe; more common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smtClean="0">
                <a:latin typeface="Calibri" charset="0"/>
              </a:rPr>
              <a:t>E. histolytica</a:t>
            </a:r>
            <a:r>
              <a:rPr lang="en-US" smtClean="0">
                <a:latin typeface="Calibri" charset="0"/>
              </a:rPr>
              <a:t>:</a:t>
            </a:r>
            <a:r>
              <a:rPr lang="en-US" i="1" smtClean="0">
                <a:latin typeface="Calibri" charset="0"/>
              </a:rPr>
              <a:t> </a:t>
            </a:r>
            <a:r>
              <a:rPr lang="en-US" smtClean="0">
                <a:latin typeface="Calibri" charset="0"/>
              </a:rPr>
              <a:t>pathogenic intestinal microbe</a:t>
            </a:r>
          </a:p>
          <a:p>
            <a:pPr eaLnBrk="1" hangingPunct="1"/>
            <a:r>
              <a:rPr lang="en-US" i="1" smtClean="0">
                <a:latin typeface="Calibri" charset="0"/>
              </a:rPr>
              <a:t>Acanthamoeba</a:t>
            </a:r>
            <a:r>
              <a:rPr lang="en-US" smtClean="0">
                <a:latin typeface="Calibri" charset="0"/>
              </a:rPr>
              <a:t>: can cause blindness</a:t>
            </a:r>
          </a:p>
        </p:txBody>
      </p:sp>
      <p:pic>
        <p:nvPicPr>
          <p:cNvPr id="5" name="Picture Placeholder 1" descr="OSC_Microbio_05_01_par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3" r="42233" b="-1759"/>
          <a:stretch/>
        </p:blipFill>
        <p:spPr>
          <a:xfrm>
            <a:off x="5105400" y="914400"/>
            <a:ext cx="3733800" cy="2164688"/>
          </a:xfrm>
          <a:prstGeom prst="rect">
            <a:avLst/>
          </a:prstGeom>
        </p:spPr>
      </p:pic>
      <p:pic>
        <p:nvPicPr>
          <p:cNvPr id="6" name="Picture Placeholder 1" descr="OSC_Microbio_05_01_par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0" t="-172" b="1511"/>
          <a:stretch/>
        </p:blipFill>
        <p:spPr>
          <a:xfrm>
            <a:off x="5334000" y="3657600"/>
            <a:ext cx="3705364" cy="1976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 Amoebozoa – Slime Molds</a:t>
            </a:r>
          </a:p>
        </p:txBody>
      </p:sp>
      <p:sp>
        <p:nvSpPr>
          <p:cNvPr id="2" name="Content Placeholder 4"/>
          <p:cNvSpPr>
            <a:spLocks noGrp="1"/>
          </p:cNvSpPr>
          <p:nvPr>
            <p:ph idx="1"/>
          </p:nvPr>
        </p:nvSpPr>
        <p:spPr>
          <a:xfrm>
            <a:off x="-77787" y="838200"/>
            <a:ext cx="5411787" cy="58674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2 kinds of slime molds:</a:t>
            </a:r>
          </a:p>
          <a:p>
            <a:pPr lvl="1">
              <a:buFont typeface="Calibri" charset="0"/>
              <a:buChar char="–"/>
            </a:pPr>
            <a:r>
              <a:rPr lang="en-US" b="1" dirty="0" smtClean="0">
                <a:latin typeface="Calibri" charset="0"/>
              </a:rPr>
              <a:t>cellular slime mold</a:t>
            </a:r>
          </a:p>
          <a:p>
            <a:pPr lvl="2"/>
            <a:r>
              <a:rPr lang="en-US" dirty="0" smtClean="0">
                <a:latin typeface="Calibri" charset="0"/>
              </a:rPr>
              <a:t>cells resemble amoebas;             ingest fungi &amp; bacteria</a:t>
            </a:r>
          </a:p>
          <a:p>
            <a:pPr lvl="2"/>
            <a:r>
              <a:rPr lang="en-US" dirty="0" smtClean="0">
                <a:latin typeface="Calibri" charset="0"/>
              </a:rPr>
              <a:t>when conditions unfavorable, aggregates &amp; releases spores</a:t>
            </a:r>
            <a:endParaRPr lang="en-US" b="1" dirty="0" smtClean="0">
              <a:latin typeface="Calibri" charset="0"/>
            </a:endParaRPr>
          </a:p>
          <a:p>
            <a:pPr lvl="1">
              <a:buFont typeface="Calibri" charset="0"/>
              <a:buChar char="–"/>
            </a:pPr>
            <a:r>
              <a:rPr lang="en-US" b="1" dirty="0" err="1" smtClean="0">
                <a:latin typeface="Calibri" charset="0"/>
              </a:rPr>
              <a:t>plasmodial</a:t>
            </a:r>
            <a:r>
              <a:rPr lang="en-US" b="1" dirty="0" smtClean="0">
                <a:latin typeface="Calibri" charset="0"/>
              </a:rPr>
              <a:t> slime mold</a:t>
            </a:r>
          </a:p>
          <a:p>
            <a:pPr lvl="2"/>
            <a:r>
              <a:rPr lang="en-US" b="1" dirty="0" smtClean="0">
                <a:latin typeface="Calibri" charset="0"/>
              </a:rPr>
              <a:t>plasmodium</a:t>
            </a:r>
            <a:r>
              <a:rPr lang="en-US" dirty="0" smtClean="0">
                <a:latin typeface="Calibri" charset="0"/>
              </a:rPr>
              <a:t> (mass of multinucleated protoplasm) moves as giant amoeba; engulfs debris &amp; bacteria</a:t>
            </a:r>
          </a:p>
          <a:p>
            <a:pPr lvl="3"/>
            <a:r>
              <a:rPr lang="en-US" b="1" dirty="0" err="1" smtClean="0">
                <a:latin typeface="Calibri" charset="0"/>
              </a:rPr>
              <a:t>cytoplasmic</a:t>
            </a:r>
            <a:r>
              <a:rPr lang="en-US" b="1" dirty="0" smtClean="0">
                <a:latin typeface="Calibri" charset="0"/>
              </a:rPr>
              <a:t> streaming</a:t>
            </a:r>
            <a:r>
              <a:rPr lang="en-US" dirty="0" smtClean="0">
                <a:latin typeface="Calibri" charset="0"/>
              </a:rPr>
              <a:t> –  protoplasm moves to distribute      O</a:t>
            </a:r>
            <a:r>
              <a:rPr lang="en-US" baseline="-25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&amp; nutrients</a:t>
            </a:r>
          </a:p>
          <a:p>
            <a:pPr lvl="2">
              <a:spcAft>
                <a:spcPct val="0"/>
              </a:spcAft>
            </a:pPr>
            <a:r>
              <a:rPr lang="en-US" dirty="0" smtClean="0">
                <a:latin typeface="Calibri" charset="0"/>
              </a:rPr>
              <a:t>when conditions unfavorable, separates into groups &amp; produces spores</a:t>
            </a:r>
            <a:endParaRPr lang="en-US" b="1" dirty="0" smtClean="0">
              <a:latin typeface="Calibri" charset="0"/>
            </a:endParaRPr>
          </a:p>
        </p:txBody>
      </p:sp>
      <p:pic>
        <p:nvPicPr>
          <p:cNvPr id="7" name="Picture Placeholder 1" descr="OSC_Microbio_05_01_PlasmodiL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6" b="-15286"/>
          <a:stretch>
            <a:fillRect/>
          </a:stretch>
        </p:blipFill>
        <p:spPr>
          <a:xfrm>
            <a:off x="5410200" y="838200"/>
            <a:ext cx="3623058" cy="472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80" name="Group 32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387985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Kingdom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Animalia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Nutritional Type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Chemoheterotroph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Multicellularity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Cellular Arrangement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Tissues and organs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Food Acquisition Method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Ingestive; absorptive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Characteristic Features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Elaborate life cycles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161" name="Rectangle 3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 smtClean="0"/>
              <a:t>Helminths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Worms - Helminths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Two phyla:	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Platyhelminthes (flatworms)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Nematoda (roundworms)</a:t>
            </a:r>
          </a:p>
          <a:p>
            <a:r>
              <a:rPr lang="en-US" smtClean="0">
                <a:latin typeface="Calibri" charset="0"/>
              </a:rPr>
              <a:t>Distinguish parasitic helminths vs free-living relatives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They may lack digestive system (can absorb nutrients from the host’s food, body fluids and tissues)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Their nervous system is reduced (they don’t need to search for food and don’t really respond to the environment it is constant)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Locomotion is limited or completely lacking </a:t>
            </a:r>
          </a:p>
          <a:p>
            <a:pPr lvl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Reproductive system is often complex (produces large numbers of eggs)</a:t>
            </a:r>
          </a:p>
          <a:p>
            <a:pPr lvl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  <a:p>
            <a:pPr lvl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  <a:p>
            <a:pPr lvl="1">
              <a:buFont typeface="Calibri" charset="0"/>
              <a:buChar char="–"/>
            </a:pPr>
            <a:endParaRPr lang="en-US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553200" y="2971800"/>
            <a:ext cx="2590800" cy="1917700"/>
            <a:chOff x="6248400" y="3047999"/>
            <a:chExt cx="2895600" cy="2143213"/>
          </a:xfrm>
        </p:grpSpPr>
        <p:pic>
          <p:nvPicPr>
            <p:cNvPr id="46085" name="Picture 5" descr="http://phobos.ramapo.edu/~spetro/Slides/planaria_wholemount.jpg"/>
            <p:cNvPicPr>
              <a:picLocks noChangeAspect="1" noChangeArrowheads="1"/>
            </p:cNvPicPr>
            <p:nvPr/>
          </p:nvPicPr>
          <p:blipFill>
            <a:blip r:embed="rId3" cstate="print"/>
            <a:srcRect l="1459" t="2986" r="2292" b="2014"/>
            <a:stretch>
              <a:fillRect/>
            </a:stretch>
          </p:blipFill>
          <p:spPr bwMode="auto">
            <a:xfrm>
              <a:off x="6248400" y="3047999"/>
              <a:ext cx="2895600" cy="214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6" name="TextBox 4"/>
            <p:cNvSpPr txBox="1">
              <a:spLocks noChangeArrowheads="1"/>
            </p:cNvSpPr>
            <p:nvPr/>
          </p:nvSpPr>
          <p:spPr bwMode="auto">
            <a:xfrm>
              <a:off x="6248400" y="4876801"/>
              <a:ext cx="2299447" cy="3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Arial" charset="0"/>
                </a:rPr>
                <a:t>free-living flatworm</a:t>
              </a:r>
            </a:p>
          </p:txBody>
        </p:sp>
      </p:grp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Helminths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9169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Helminths</a:t>
            </a:r>
            <a:r>
              <a:rPr lang="en-US" smtClean="0">
                <a:latin typeface="Calibri" charset="0"/>
              </a:rPr>
              <a:t> – parasitic worms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multicellular eukaryotic animals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parasites specialized to hosts: provide food &amp; habitat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degenerative evolution</a:t>
            </a:r>
            <a:r>
              <a:rPr lang="en-US" smtClean="0">
                <a:latin typeface="Calibri" charset="0"/>
              </a:rPr>
              <a:t> – loss of unnecessary functions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digestive system, nervous system, &amp; locomotion reduced or lacking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complex life cycles – different intermediate			 hosts for different </a:t>
            </a:r>
            <a:r>
              <a:rPr lang="en-US" b="1" smtClean="0">
                <a:latin typeface="Calibri" charset="0"/>
              </a:rPr>
              <a:t>larval</a:t>
            </a:r>
            <a:r>
              <a:rPr lang="en-US" smtClean="0">
                <a:latin typeface="Calibri" charset="0"/>
              </a:rPr>
              <a:t> stages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complex reproductive system</a:t>
            </a:r>
          </a:p>
          <a:p>
            <a:pPr eaLnBrk="1" hangingPunct="1"/>
            <a:r>
              <a:rPr lang="en-US" smtClean="0">
                <a:latin typeface="Calibri" charset="0"/>
              </a:rPr>
              <a:t>Monoecious or dioecious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dioecious</a:t>
            </a:r>
            <a:r>
              <a:rPr lang="en-US" smtClean="0">
                <a:latin typeface="Calibri" charset="0"/>
              </a:rPr>
              <a:t> (“two houses”) – separate male &amp; female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monoecious</a:t>
            </a:r>
            <a:r>
              <a:rPr lang="en-US" smtClean="0">
                <a:latin typeface="Calibri" charset="0"/>
              </a:rPr>
              <a:t> or </a:t>
            </a:r>
            <a:r>
              <a:rPr lang="en-US" b="1" smtClean="0">
                <a:latin typeface="Calibri" charset="0"/>
              </a:rPr>
              <a:t>hermaphroditic </a:t>
            </a:r>
            <a:r>
              <a:rPr lang="en-US" smtClean="0">
                <a:latin typeface="Calibri" charset="0"/>
              </a:rPr>
              <a:t>(“one house”) – male &amp; female reproductive systems in one animal; may self-fertilize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Platyhelminths – Flatworms</a:t>
            </a:r>
          </a:p>
        </p:txBody>
      </p:sp>
      <p:pic>
        <p:nvPicPr>
          <p:cNvPr id="43013" name="Picture 7" descr="figure_12_24_label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522" b="4762"/>
          <a:stretch>
            <a:fillRect/>
          </a:stretch>
        </p:blipFill>
        <p:spPr bwMode="auto">
          <a:xfrm>
            <a:off x="4752975" y="742950"/>
            <a:ext cx="19748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57927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Phylum:</a:t>
            </a:r>
            <a:r>
              <a:rPr lang="en-US" b="1" smtClean="0">
                <a:latin typeface="Calibri" charset="0"/>
              </a:rPr>
              <a:t> Platyhelminthes </a:t>
            </a:r>
            <a:r>
              <a:rPr lang="en-US" smtClean="0">
                <a:latin typeface="Calibri" charset="0"/>
              </a:rPr>
              <a:t>(</a:t>
            </a:r>
            <a:r>
              <a:rPr lang="en-US" b="1" smtClean="0">
                <a:latin typeface="Calibri" charset="0"/>
              </a:rPr>
              <a:t>flatworms</a:t>
            </a:r>
            <a:r>
              <a:rPr lang="en-US" smtClean="0">
                <a:latin typeface="Calibri" charset="0"/>
              </a:rPr>
              <a:t>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trematodes – </a:t>
            </a:r>
            <a:r>
              <a:rPr lang="en-US" b="1" smtClean="0">
                <a:latin typeface="Calibri" charset="0"/>
              </a:rPr>
              <a:t>flukes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flat body, suckers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absorb food through cuticle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cestodes – </a:t>
            </a:r>
            <a:r>
              <a:rPr lang="en-US" b="1" smtClean="0">
                <a:latin typeface="Calibri" charset="0"/>
              </a:rPr>
              <a:t>tapeworms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intestinal parasites, grow ~6 meters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cysts ingested with muscle tissue</a:t>
            </a:r>
          </a:p>
          <a:p>
            <a:pPr lvl="2" eaLnBrk="1" hangingPunct="1"/>
            <a:r>
              <a:rPr lang="en-US" b="1" smtClean="0">
                <a:latin typeface="Calibri" charset="0"/>
              </a:rPr>
              <a:t>scolex</a:t>
            </a:r>
            <a:r>
              <a:rPr lang="en-US" smtClean="0">
                <a:latin typeface="Calibri" charset="0"/>
              </a:rPr>
              <a:t> (head) attaches to intestinal wall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absorb food through cuticle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no digestive system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body is reproductive </a:t>
            </a:r>
            <a:r>
              <a:rPr lang="en-US" b="1" smtClean="0">
                <a:latin typeface="Calibri" charset="0"/>
              </a:rPr>
              <a:t>proglottid</a:t>
            </a:r>
            <a:r>
              <a:rPr lang="en-US" smtClean="0">
                <a:latin typeface="Calibri" charset="0"/>
              </a:rPr>
              <a:t> segments; release eggs</a:t>
            </a:r>
          </a:p>
        </p:txBody>
      </p:sp>
      <p:pic>
        <p:nvPicPr>
          <p:cNvPr id="9" name="Picture Placeholder 1" descr="OSC_Microbio_05_02_mout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t="-11440" r="125" b="11440"/>
          <a:stretch/>
        </p:blipFill>
        <p:spPr>
          <a:xfrm>
            <a:off x="6056981" y="3962400"/>
            <a:ext cx="3063206" cy="2280871"/>
          </a:xfrm>
          <a:prstGeom prst="rect">
            <a:avLst/>
          </a:prstGeom>
        </p:spPr>
      </p:pic>
      <p:pic>
        <p:nvPicPr>
          <p:cNvPr id="10" name="Picture Placeholder 1" descr="OSC_Microbio_05_02_mout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r="82371" b="10422"/>
          <a:stretch/>
        </p:blipFill>
        <p:spPr>
          <a:xfrm>
            <a:off x="7556436" y="1069216"/>
            <a:ext cx="1035845" cy="3135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Tapeworms</a:t>
            </a:r>
            <a:endParaRPr lang="en-US" dirty="0"/>
          </a:p>
        </p:txBody>
      </p:sp>
      <p:pic>
        <p:nvPicPr>
          <p:cNvPr id="2" name="Picture Placeholder 1" descr="OSC_Microbio_05_02_tapewormLC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55" r="-6075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Life cycle of a tapeworm. (credit “illustration”: modification of work by Centers for Disease Control and Prevention; credit “step 3 micrographs”: modification of work by American Society for Microbiology)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7" descr="figure_12_27_labeled"/>
          <p:cNvPicPr>
            <a:picLocks noChangeAspect="1" noChangeArrowheads="1"/>
          </p:cNvPicPr>
          <p:nvPr/>
        </p:nvPicPr>
        <p:blipFill>
          <a:blip r:embed="rId3" cstate="print"/>
          <a:srcRect b="2507"/>
          <a:stretch>
            <a:fillRect/>
          </a:stretch>
        </p:blipFill>
        <p:spPr bwMode="auto">
          <a:xfrm>
            <a:off x="4575175" y="2362200"/>
            <a:ext cx="4568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Humans as Hosts</a:t>
            </a:r>
          </a:p>
        </p:txBody>
      </p:sp>
      <p:sp>
        <p:nvSpPr>
          <p:cNvPr id="5017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2 types of host: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definitive host </a:t>
            </a:r>
            <a:r>
              <a:rPr lang="en-US" smtClean="0">
                <a:latin typeface="Calibri" charset="0"/>
              </a:rPr>
              <a:t>– harbors adult parasite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smtClean="0">
                <a:latin typeface="Calibri" charset="0"/>
              </a:rPr>
              <a:t>intermediate host </a:t>
            </a:r>
            <a:r>
              <a:rPr lang="en-US" smtClean="0">
                <a:latin typeface="Calibri" charset="0"/>
              </a:rPr>
              <a:t>– harbors larval parasite</a:t>
            </a:r>
          </a:p>
          <a:p>
            <a:pPr eaLnBrk="1" hangingPunct="1"/>
            <a:r>
              <a:rPr lang="en-US" smtClean="0">
                <a:latin typeface="Calibri" charset="0"/>
              </a:rPr>
              <a:t>Humans definitive hosts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beef &amp; pork tapeworms</a:t>
            </a:r>
          </a:p>
          <a:p>
            <a:pPr eaLnBrk="1" hangingPunct="1"/>
            <a:r>
              <a:rPr lang="en-US" smtClean="0">
                <a:latin typeface="Calibri" charset="0"/>
              </a:rPr>
              <a:t>Humans intermediate hosts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dog &amp; coyote tapeworms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eggs ingested by humans or deer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hatch in small intestine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migrate to liver or lungs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develop into hydatid cyst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cysts eaten by wolf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attach &amp; produce adults with proglottid segments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" descr="figure_12_28"/>
          <p:cNvPicPr>
            <a:picLocks noChangeAspect="1" noChangeArrowheads="1"/>
          </p:cNvPicPr>
          <p:nvPr/>
        </p:nvPicPr>
        <p:blipFill>
          <a:blip r:embed="rId3" cstate="print"/>
          <a:srcRect t="58824" r="57520" b="5882"/>
          <a:stretch>
            <a:fillRect/>
          </a:stretch>
        </p:blipFill>
        <p:spPr bwMode="auto">
          <a:xfrm>
            <a:off x="6019800" y="1371600"/>
            <a:ext cx="3124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Nematodes – Roundworms</a:t>
            </a:r>
          </a:p>
        </p:txBody>
      </p:sp>
      <p:sp>
        <p:nvSpPr>
          <p:cNvPr id="51204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54879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Phylum:</a:t>
            </a:r>
            <a:r>
              <a:rPr lang="en-US" b="1" smtClean="0">
                <a:latin typeface="Calibri" charset="0"/>
              </a:rPr>
              <a:t> Nematoda </a:t>
            </a:r>
            <a:r>
              <a:rPr lang="en-US" smtClean="0">
                <a:latin typeface="Calibri" charset="0"/>
              </a:rPr>
              <a:t>(</a:t>
            </a:r>
            <a:r>
              <a:rPr lang="en-US" b="1" smtClean="0">
                <a:latin typeface="Calibri" charset="0"/>
              </a:rPr>
              <a:t>roundworms</a:t>
            </a:r>
            <a:r>
              <a:rPr lang="en-US" smtClean="0">
                <a:latin typeface="Calibri" charset="0"/>
              </a:rPr>
              <a:t>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complete digestive system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dioecious (separate sexes)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free-living &amp; parasitic species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2 categories of human roundworm parasites:</a:t>
            </a:r>
          </a:p>
          <a:p>
            <a:pPr lvl="2" eaLnBrk="1" hangingPunct="1"/>
            <a:r>
              <a:rPr lang="en-US" b="1" smtClean="0">
                <a:latin typeface="Calibri" charset="0"/>
              </a:rPr>
              <a:t>eggs infective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pinworms, </a:t>
            </a:r>
            <a:r>
              <a:rPr lang="en-US" i="1" smtClean="0">
                <a:latin typeface="Calibri" charset="0"/>
              </a:rPr>
              <a:t>Ascaris</a:t>
            </a:r>
          </a:p>
          <a:p>
            <a:pPr lvl="2" eaLnBrk="1" hangingPunct="1"/>
            <a:r>
              <a:rPr lang="en-US" b="1" smtClean="0">
                <a:latin typeface="Calibri" charset="0"/>
              </a:rPr>
              <a:t>larva infective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hookworms, heartworm</a:t>
            </a:r>
          </a:p>
        </p:txBody>
      </p:sp>
      <p:pic>
        <p:nvPicPr>
          <p:cNvPr id="51206" name="Picture 6" descr="Hookw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9488" y="4267200"/>
            <a:ext cx="30845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Fungi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Molds: aerobic</a:t>
            </a:r>
          </a:p>
          <a:p>
            <a:pPr eaLnBrk="1" hangingPunct="1"/>
            <a:r>
              <a:rPr lang="en-US" smtClean="0">
                <a:latin typeface="Calibri" charset="0"/>
              </a:rPr>
              <a:t>Yeasts: facultative anaerobic</a:t>
            </a:r>
          </a:p>
          <a:p>
            <a:pPr eaLnBrk="1" hangingPunct="1"/>
            <a:r>
              <a:rPr lang="en-US" smtClean="0">
                <a:latin typeface="Calibri" charset="0"/>
              </a:rPr>
              <a:t>Chemoheterotrophs (require organic compounds for energy and carbon)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some metabolize lignin in wood into glucose (ants take advantage of this)</a:t>
            </a:r>
          </a:p>
          <a:p>
            <a:pPr eaLnBrk="1" hangingPunct="1"/>
            <a:r>
              <a:rPr lang="en-US" smtClean="0">
                <a:latin typeface="Calibri" charset="0"/>
              </a:rPr>
              <a:t>Acidic environment</a:t>
            </a:r>
          </a:p>
          <a:p>
            <a:pPr eaLnBrk="1" hangingPunct="1"/>
            <a:r>
              <a:rPr lang="en-US" smtClean="0">
                <a:latin typeface="Calibri" charset="0"/>
              </a:rPr>
              <a:t>Grow with little moisture present</a:t>
            </a:r>
          </a:p>
          <a:p>
            <a:pPr eaLnBrk="1" hangingPunct="1"/>
            <a:r>
              <a:rPr lang="en-US" smtClean="0">
                <a:latin typeface="Calibri" charset="0"/>
              </a:rPr>
              <a:t>Resistant to osmotic pressure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grow with high sugar or salt</a:t>
            </a:r>
          </a:p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www.ufrgs.br/para-site/siteantigo/Imagensatlas/Animalia/Imagens/ascaris.jpg"/>
          <p:cNvPicPr>
            <a:picLocks noChangeAspect="1" noChangeArrowheads="1"/>
          </p:cNvPicPr>
          <p:nvPr/>
        </p:nvPicPr>
        <p:blipFill>
          <a:blip r:embed="rId3" cstate="print"/>
          <a:srcRect l="20795" t="5542" r="31454" b="5783"/>
          <a:stretch>
            <a:fillRect/>
          </a:stretch>
        </p:blipFill>
        <p:spPr bwMode="auto">
          <a:xfrm>
            <a:off x="8001000" y="762000"/>
            <a:ext cx="11430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figure_12_29_labeled"/>
          <p:cNvPicPr>
            <a:picLocks noChangeAspect="1" noChangeArrowheads="1"/>
          </p:cNvPicPr>
          <p:nvPr/>
        </p:nvPicPr>
        <p:blipFill>
          <a:blip r:embed="rId4" cstate="print"/>
          <a:srcRect b="3131"/>
          <a:stretch>
            <a:fillRect/>
          </a:stretch>
        </p:blipFill>
        <p:spPr bwMode="auto">
          <a:xfrm>
            <a:off x="6732588" y="5105400"/>
            <a:ext cx="24114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Parasitic Nematodes</a:t>
            </a:r>
          </a:p>
        </p:txBody>
      </p:sp>
      <p:sp>
        <p:nvSpPr>
          <p:cNvPr id="53251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5335587" cy="58674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i="1" dirty="0" err="1" smtClean="0"/>
              <a:t>Enterobius</a:t>
            </a:r>
            <a:r>
              <a:rPr lang="en-US" i="1" dirty="0" smtClean="0"/>
              <a:t> </a:t>
            </a:r>
            <a:r>
              <a:rPr lang="en-US" i="1" dirty="0" err="1" smtClean="0"/>
              <a:t>vermicularis</a:t>
            </a:r>
            <a:r>
              <a:rPr lang="en-US" dirty="0" smtClean="0"/>
              <a:t>: pinworm</a:t>
            </a:r>
          </a:p>
          <a:p>
            <a:pPr lvl="1" eaLnBrk="1" hangingPunct="1">
              <a:defRPr/>
            </a:pPr>
            <a:r>
              <a:rPr lang="en-US" dirty="0" smtClean="0"/>
              <a:t>adults in human large intestine</a:t>
            </a:r>
          </a:p>
          <a:p>
            <a:pPr lvl="1" eaLnBrk="1" hangingPunct="1">
              <a:defRPr/>
            </a:pPr>
            <a:r>
              <a:rPr lang="en-US" dirty="0" smtClean="0"/>
              <a:t>deposit eggs on </a:t>
            </a:r>
            <a:r>
              <a:rPr lang="en-US" dirty="0" err="1" smtClean="0"/>
              <a:t>perianal</a:t>
            </a:r>
            <a:r>
              <a:rPr lang="en-US" dirty="0" smtClean="0"/>
              <a:t> skin &amp; ingested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i="1" dirty="0" err="1" smtClean="0"/>
              <a:t>Necator</a:t>
            </a:r>
            <a:r>
              <a:rPr lang="en-US" i="1" dirty="0" smtClean="0"/>
              <a:t> </a:t>
            </a:r>
            <a:r>
              <a:rPr lang="en-US" i="1" dirty="0" err="1" smtClean="0"/>
              <a:t>americanus</a:t>
            </a:r>
            <a:r>
              <a:rPr lang="en-US" dirty="0" smtClean="0"/>
              <a:t>: hookworms</a:t>
            </a:r>
          </a:p>
          <a:p>
            <a:pPr lvl="1" eaLnBrk="1" hangingPunct="1">
              <a:defRPr/>
            </a:pPr>
            <a:r>
              <a:rPr lang="en-US" dirty="0" smtClean="0"/>
              <a:t>adults in human small intestine</a:t>
            </a:r>
          </a:p>
          <a:p>
            <a:pPr lvl="1" eaLnBrk="1" hangingPunct="1">
              <a:defRPr/>
            </a:pPr>
            <a:r>
              <a:rPr lang="en-US" dirty="0" smtClean="0"/>
              <a:t>eggs excreted in feces, larvae penetrate skin (often feet)</a:t>
            </a:r>
          </a:p>
          <a:p>
            <a:pPr lvl="1" eaLnBrk="1" hangingPunct="1">
              <a:defRPr/>
            </a:pPr>
            <a:r>
              <a:rPr lang="en-US" dirty="0" smtClean="0"/>
              <a:t>enters blood or lymph, carried to lungs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i="1" dirty="0" err="1" smtClean="0"/>
              <a:t>Dirofilaria</a:t>
            </a:r>
            <a:r>
              <a:rPr lang="en-US" i="1" dirty="0" smtClean="0"/>
              <a:t> </a:t>
            </a:r>
            <a:r>
              <a:rPr lang="en-US" i="1" dirty="0" err="1" smtClean="0"/>
              <a:t>immitis</a:t>
            </a:r>
            <a:r>
              <a:rPr lang="en-US" dirty="0" smtClean="0"/>
              <a:t>: </a:t>
            </a:r>
            <a:r>
              <a:rPr lang="en-US" b="1" dirty="0" smtClean="0"/>
              <a:t>heartworm</a:t>
            </a:r>
          </a:p>
          <a:p>
            <a:pPr lvl="1" eaLnBrk="1" hangingPunct="1">
              <a:defRPr/>
            </a:pPr>
            <a:r>
              <a:rPr lang="en-US" dirty="0" smtClean="0"/>
              <a:t>adults often mature in mammal heart</a:t>
            </a:r>
          </a:p>
          <a:p>
            <a:pPr lvl="1" eaLnBrk="1" hangingPunct="1">
              <a:defRPr/>
            </a:pPr>
            <a:r>
              <a:rPr lang="en-US" dirty="0" smtClean="0"/>
              <a:t>larvae spread via mosquito bite</a:t>
            </a:r>
          </a:p>
          <a:p>
            <a:pPr lvl="1" eaLnBrk="1" hangingPunct="1">
              <a:defRPr/>
            </a:pPr>
            <a:r>
              <a:rPr lang="en-US" dirty="0" smtClean="0"/>
              <a:t>migrate to various organs</a:t>
            </a:r>
          </a:p>
        </p:txBody>
      </p:sp>
      <p:pic>
        <p:nvPicPr>
          <p:cNvPr id="7" name="Picture 7" descr="figure_12_28_label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226" r="77316" b="3612"/>
          <a:stretch>
            <a:fillRect/>
          </a:stretch>
        </p:blipFill>
        <p:spPr bwMode="auto">
          <a:xfrm>
            <a:off x="5791200" y="762000"/>
            <a:ext cx="2189163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figure_25_23_labele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99"/>
          <a:stretch>
            <a:fillRect/>
          </a:stretch>
        </p:blipFill>
        <p:spPr bwMode="auto">
          <a:xfrm>
            <a:off x="5422900" y="2895600"/>
            <a:ext cx="2578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8" descr="figure_12_30_labeled"/>
          <p:cNvPicPr>
            <a:picLocks noChangeAspect="1" noChangeArrowheads="1"/>
          </p:cNvPicPr>
          <p:nvPr/>
        </p:nvPicPr>
        <p:blipFill>
          <a:blip r:embed="rId3" cstate="print"/>
          <a:srcRect l="14897" r="7738" b="4045"/>
          <a:stretch>
            <a:fillRect/>
          </a:stretch>
        </p:blipFill>
        <p:spPr bwMode="auto">
          <a:xfrm>
            <a:off x="6477000" y="742950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figure_12_32_labeled"/>
          <p:cNvPicPr>
            <a:picLocks noChangeAspect="1" noChangeArrowheads="1"/>
          </p:cNvPicPr>
          <p:nvPr/>
        </p:nvPicPr>
        <p:blipFill>
          <a:blip r:embed="rId4" cstate="print"/>
          <a:srcRect l="47774" b="5493"/>
          <a:stretch>
            <a:fillRect/>
          </a:stretch>
        </p:blipFill>
        <p:spPr bwMode="auto">
          <a:xfrm>
            <a:off x="6629400" y="52578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figure_12_32_labeled"/>
          <p:cNvPicPr>
            <a:picLocks noChangeAspect="1" noChangeArrowheads="1"/>
          </p:cNvPicPr>
          <p:nvPr/>
        </p:nvPicPr>
        <p:blipFill>
          <a:blip r:embed="rId4" cstate="print"/>
          <a:srcRect r="52226" b="5493"/>
          <a:stretch>
            <a:fillRect/>
          </a:stretch>
        </p:blipFill>
        <p:spPr bwMode="auto">
          <a:xfrm>
            <a:off x="5715000" y="3657600"/>
            <a:ext cx="23002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 descr="figure_12_31_label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37" t="8174" b="2937"/>
          <a:stretch>
            <a:fillRect/>
          </a:stretch>
        </p:blipFill>
        <p:spPr bwMode="auto">
          <a:xfrm>
            <a:off x="7162800" y="2362200"/>
            <a:ext cx="1981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Arthropods as Vectors</a:t>
            </a:r>
          </a:p>
        </p:txBody>
      </p:sp>
      <p:sp>
        <p:nvSpPr>
          <p:cNvPr id="55299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7071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Phylum: Arthropoda (exoskeleton,		 jointed legs)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class Insecta (6 legs): lice, fleas, mosquitoes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class Arachnida (8 legs): mites and ticks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Vectors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arthropods may transmit microbes		 when sucking blood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usually on animal only when feeding		 (except lice)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mechanical transport for pathogen	 (houseflies also land on feces)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parasites may multiply in vectors		 (Lyme disease &amp; West Nile virus)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vector may also be definitive host (</a:t>
            </a:r>
            <a:r>
              <a:rPr lang="en-US" i="1" smtClean="0">
                <a:latin typeface="Calibri" charset="0"/>
              </a:rPr>
              <a:t>Plasmodium</a:t>
            </a:r>
            <a:r>
              <a:rPr lang="en-US" smtClean="0">
                <a:latin typeface="Calibri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Molds &amp; Fleshy Fungi</a:t>
            </a:r>
          </a:p>
        </p:txBody>
      </p:sp>
      <p:sp>
        <p:nvSpPr>
          <p:cNvPr id="110601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685800"/>
            <a:ext cx="6097587" cy="55626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charset="0"/>
              </a:rPr>
              <a:t>Vegetative structures</a:t>
            </a:r>
            <a:r>
              <a:rPr lang="en-US" smtClean="0">
                <a:latin typeface="Calibri" charset="0"/>
              </a:rPr>
              <a:t> – fungal colonies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Composed of cells interacting</a:t>
            </a:r>
          </a:p>
          <a:p>
            <a:pPr eaLnBrk="1" hangingPunct="1"/>
            <a:r>
              <a:rPr lang="en-US" b="1" smtClean="0">
                <a:latin typeface="Calibri" charset="0"/>
              </a:rPr>
              <a:t>Thallus</a:t>
            </a:r>
            <a:r>
              <a:rPr lang="en-US" smtClean="0">
                <a:latin typeface="Calibri" charset="0"/>
              </a:rPr>
              <a:t> – body of mold or fleshy fungus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smtClean="0">
                <a:latin typeface="Calibri" charset="0"/>
              </a:rPr>
              <a:t>made of </a:t>
            </a:r>
            <a:r>
              <a:rPr lang="en-US" b="1" smtClean="0">
                <a:latin typeface="Calibri" charset="0"/>
              </a:rPr>
              <a:t>hyphae</a:t>
            </a:r>
            <a:r>
              <a:rPr lang="en-US" smtClean="0">
                <a:latin typeface="Calibri" charset="0"/>
              </a:rPr>
              <a:t> – long filaments of joined cells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cells generally divided by </a:t>
            </a:r>
            <a:r>
              <a:rPr lang="en-US" b="1" smtClean="0">
                <a:latin typeface="Calibri" charset="0"/>
              </a:rPr>
              <a:t>septum</a:t>
            </a:r>
            <a:r>
              <a:rPr lang="en-US" smtClean="0">
                <a:latin typeface="Calibri" charset="0"/>
              </a:rPr>
              <a:t>: </a:t>
            </a:r>
            <a:r>
              <a:rPr lang="en-US" b="1" smtClean="0">
                <a:latin typeface="Calibri" charset="0"/>
              </a:rPr>
              <a:t>septate hyphae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Creates a uninucleate unit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septum generally incomplete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All cells are interconnected</a:t>
            </a:r>
          </a:p>
          <a:p>
            <a:pPr lvl="2" eaLnBrk="1" hangingPunct="1"/>
            <a:r>
              <a:rPr lang="en-US" smtClean="0">
                <a:latin typeface="Calibri" charset="0"/>
              </a:rPr>
              <a:t>some hyphae have no septum: </a:t>
            </a:r>
            <a:r>
              <a:rPr lang="en-US" b="1" smtClean="0">
                <a:latin typeface="Calibri" charset="0"/>
              </a:rPr>
              <a:t>coenocytic hyphae</a:t>
            </a:r>
          </a:p>
          <a:p>
            <a:pPr lvl="3" eaLnBrk="1" hangingPunct="1"/>
            <a:r>
              <a:rPr lang="en-US" smtClean="0">
                <a:latin typeface="Calibri" charset="0"/>
              </a:rPr>
              <a:t>Long continuous cells with several nuceli throughout</a:t>
            </a:r>
          </a:p>
        </p:txBody>
      </p:sp>
      <p:pic>
        <p:nvPicPr>
          <p:cNvPr id="7" name="Picture Placeholder 1" descr="OSC_Microbio_05_03_hypha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5" r="70053" b="16542"/>
          <a:stretch/>
        </p:blipFill>
        <p:spPr>
          <a:xfrm>
            <a:off x="6553200" y="914400"/>
            <a:ext cx="2414589" cy="1885951"/>
          </a:xfrm>
          <a:prstGeom prst="rect">
            <a:avLst/>
          </a:prstGeom>
        </p:spPr>
      </p:pic>
      <p:pic>
        <p:nvPicPr>
          <p:cNvPr id="8" name="Picture Placeholder 1" descr="OSC_Microbio_05_03_hypha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 t="-28877" r="34613" b="15254"/>
          <a:stretch/>
        </p:blipFill>
        <p:spPr>
          <a:xfrm>
            <a:off x="6324600" y="2800351"/>
            <a:ext cx="2386013" cy="2520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Hyphae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487988" cy="5867400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alibri" charset="0"/>
              </a:rPr>
              <a:t>Hyphae</a:t>
            </a:r>
            <a:r>
              <a:rPr lang="en-US" dirty="0" smtClean="0">
                <a:latin typeface="Calibri" charset="0"/>
              </a:rPr>
              <a:t> grow by elongating at tips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Can create new </a:t>
            </a:r>
            <a:r>
              <a:rPr lang="en-US" dirty="0" err="1" smtClean="0">
                <a:latin typeface="Calibri" charset="0"/>
              </a:rPr>
              <a:t>hyphae</a:t>
            </a:r>
            <a:endParaRPr lang="en-US" dirty="0" smtClean="0">
              <a:latin typeface="Calibri" charset="0"/>
            </a:endParaRPr>
          </a:p>
          <a:p>
            <a:pPr lvl="2" eaLnBrk="1" hangingPunct="1"/>
            <a:r>
              <a:rPr lang="en-US" b="1" dirty="0" smtClean="0">
                <a:latin typeface="Calibri" charset="0"/>
              </a:rPr>
              <a:t>vegetative </a:t>
            </a:r>
            <a:r>
              <a:rPr lang="en-US" b="1" dirty="0" err="1" smtClean="0">
                <a:latin typeface="Calibri" charset="0"/>
              </a:rPr>
              <a:t>hypha</a:t>
            </a:r>
            <a:r>
              <a:rPr lang="en-US" dirty="0" smtClean="0">
                <a:latin typeface="Calibri" charset="0"/>
              </a:rPr>
              <a:t> – for growth (obtains nutrients)</a:t>
            </a:r>
          </a:p>
          <a:p>
            <a:pPr lvl="2" eaLnBrk="1" hangingPunct="1"/>
            <a:r>
              <a:rPr lang="en-US" b="1" dirty="0" smtClean="0">
                <a:latin typeface="Calibri" charset="0"/>
              </a:rPr>
              <a:t>aerial </a:t>
            </a:r>
            <a:r>
              <a:rPr lang="en-US" b="1" dirty="0" err="1" smtClean="0">
                <a:latin typeface="Calibri" charset="0"/>
              </a:rPr>
              <a:t>hypha</a:t>
            </a:r>
            <a:r>
              <a:rPr lang="en-US" dirty="0" smtClean="0">
                <a:latin typeface="Calibri" charset="0"/>
              </a:rPr>
              <a:t> – bear reproductive spores  (projects from the surface)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dirty="0" smtClean="0">
                <a:latin typeface="Calibri" charset="0"/>
              </a:rPr>
              <a:t>mycelium </a:t>
            </a:r>
            <a:r>
              <a:rPr lang="en-US" dirty="0" smtClean="0">
                <a:latin typeface="Calibri" charset="0"/>
              </a:rPr>
              <a:t>– mass of </a:t>
            </a:r>
            <a:r>
              <a:rPr lang="en-US" dirty="0" err="1" smtClean="0">
                <a:latin typeface="Calibri" charset="0"/>
              </a:rPr>
              <a:t>hyphae</a:t>
            </a:r>
            <a:r>
              <a:rPr lang="en-US" dirty="0" smtClean="0">
                <a:latin typeface="Calibri" charset="0"/>
              </a:rPr>
              <a:t> (can be seen by eye)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Can grow miles</a:t>
            </a:r>
          </a:p>
          <a:p>
            <a:endParaRPr lang="en-US" dirty="0" smtClean="0">
              <a:latin typeface="Calibri" charset="0"/>
            </a:endParaRPr>
          </a:p>
        </p:txBody>
      </p:sp>
      <p:pic>
        <p:nvPicPr>
          <p:cNvPr id="4" name="Picture 10" descr="figure_12_02_labeled"/>
          <p:cNvPicPr>
            <a:picLocks noChangeAspect="1" noChangeArrowheads="1"/>
          </p:cNvPicPr>
          <p:nvPr/>
        </p:nvPicPr>
        <p:blipFill>
          <a:blip r:embed="rId3" cstate="print"/>
          <a:srcRect r="51974" b="4700"/>
          <a:stretch>
            <a:fillRect/>
          </a:stretch>
        </p:blipFill>
        <p:spPr bwMode="auto">
          <a:xfrm>
            <a:off x="5562600" y="1295400"/>
            <a:ext cx="3340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figure_12_01_labeled"/>
          <p:cNvPicPr>
            <a:picLocks noChangeAspect="1" noChangeArrowheads="1"/>
          </p:cNvPicPr>
          <p:nvPr/>
        </p:nvPicPr>
        <p:blipFill>
          <a:blip r:embed="rId4" cstate="print"/>
          <a:srcRect l="44218" b="4005"/>
          <a:stretch>
            <a:fillRect/>
          </a:stretch>
        </p:blipFill>
        <p:spPr bwMode="auto">
          <a:xfrm>
            <a:off x="1316038" y="4267200"/>
            <a:ext cx="353695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</a:rPr>
              <a:t>Yeasts</a:t>
            </a:r>
          </a:p>
        </p:txBody>
      </p:sp>
      <p:sp>
        <p:nvSpPr>
          <p:cNvPr id="111627" name="Rectangle 11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7316787" cy="6019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charset="0"/>
              </a:rPr>
              <a:t>Yeasts</a:t>
            </a:r>
            <a:r>
              <a:rPr lang="en-US" dirty="0" smtClean="0">
                <a:latin typeface="Calibri" charset="0"/>
              </a:rPr>
              <a:t> – unicellular fungi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non-filamentous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spherical or oval cells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b="1" dirty="0" smtClean="0">
                <a:latin typeface="Calibri" charset="0"/>
              </a:rPr>
              <a:t>facultative anaerobes</a:t>
            </a:r>
          </a:p>
          <a:p>
            <a:pPr lvl="2" eaLnBrk="1" hangingPunct="1"/>
            <a:r>
              <a:rPr lang="en-US" dirty="0" smtClean="0">
                <a:latin typeface="Calibri" charset="0"/>
              </a:rPr>
              <a:t>O</a:t>
            </a:r>
            <a:r>
              <a:rPr lang="en-US" baseline="-25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or organic compound as final e</a:t>
            </a:r>
            <a:r>
              <a:rPr lang="en-US" baseline="30000" dirty="0" smtClean="0">
                <a:latin typeface="Calibri" charset="0"/>
              </a:rPr>
              <a:t>–</a:t>
            </a:r>
            <a:r>
              <a:rPr lang="en-US" dirty="0" smtClean="0">
                <a:latin typeface="Calibri" charset="0"/>
              </a:rPr>
              <a:t> acceptor</a:t>
            </a:r>
          </a:p>
          <a:p>
            <a:pPr lvl="2" eaLnBrk="1" hangingPunct="1"/>
            <a:r>
              <a:rPr lang="en-US" dirty="0" smtClean="0">
                <a:latin typeface="Calibri" charset="0"/>
              </a:rPr>
              <a:t>aerobic when O</a:t>
            </a:r>
            <a:r>
              <a:rPr lang="en-US" baseline="-25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present</a:t>
            </a:r>
          </a:p>
          <a:p>
            <a:pPr lvl="2" eaLnBrk="1" hangingPunct="1"/>
            <a:r>
              <a:rPr lang="en-US" dirty="0" smtClean="0">
                <a:latin typeface="Calibri" charset="0"/>
              </a:rPr>
              <a:t>anaerobic or fermentative when O</a:t>
            </a:r>
            <a:r>
              <a:rPr lang="en-US" baseline="-25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absent; produce CO</a:t>
            </a:r>
            <a:r>
              <a:rPr lang="en-US" baseline="-25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&amp; ethanol</a:t>
            </a:r>
          </a:p>
        </p:txBody>
      </p:sp>
      <p:pic>
        <p:nvPicPr>
          <p:cNvPr id="9221" name="Picture 14" descr="[bread+done.jpg]"/>
          <p:cNvPicPr>
            <a:picLocks noChangeAspect="1" noChangeArrowheads="1"/>
          </p:cNvPicPr>
          <p:nvPr/>
        </p:nvPicPr>
        <p:blipFill>
          <a:blip r:embed="rId3" cstate="print"/>
          <a:srcRect t="10278" b="10921"/>
          <a:stretch>
            <a:fillRect/>
          </a:stretch>
        </p:blipFill>
        <p:spPr bwMode="auto">
          <a:xfrm>
            <a:off x="533400" y="4419600"/>
            <a:ext cx="1981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6" descr="http://z.about.com/d/beer/1/G/K/5/-/-/fiz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648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2008_12_16-Yeast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948512_f2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530725"/>
            <a:ext cx="1752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oral-yeast-infection-pictur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7244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</a:rPr>
              <a:t>Yeasts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3625" cy="58674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charset="0"/>
              </a:rPr>
              <a:t>Fission yeasts</a:t>
            </a:r>
            <a:r>
              <a:rPr lang="en-US" dirty="0" smtClean="0">
                <a:latin typeface="Calibri" charset="0"/>
              </a:rPr>
              <a:t> – divide symmetrically</a:t>
            </a:r>
            <a:endParaRPr lang="en-US" b="1" dirty="0" smtClean="0">
              <a:latin typeface="Calibri" charset="0"/>
            </a:endParaRPr>
          </a:p>
          <a:p>
            <a:pPr eaLnBrk="1" hangingPunct="1"/>
            <a:r>
              <a:rPr lang="en-US" b="1" dirty="0" smtClean="0">
                <a:latin typeface="Calibri" charset="0"/>
              </a:rPr>
              <a:t>Budding yeasts</a:t>
            </a:r>
            <a:r>
              <a:rPr lang="en-US" dirty="0" smtClean="0">
                <a:latin typeface="Calibri" charset="0"/>
              </a:rPr>
              <a:t> – divide asymmetrically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i="1" dirty="0" smtClean="0">
                <a:latin typeface="Calibri" charset="0"/>
              </a:rPr>
              <a:t>Candida, Saccharomyces</a:t>
            </a:r>
          </a:p>
          <a:p>
            <a:pPr lvl="1" eaLnBrk="1" hangingPunct="1">
              <a:buFont typeface="Calibri" charset="0"/>
              <a:buChar char="–"/>
            </a:pPr>
            <a:r>
              <a:rPr lang="en-US" dirty="0" smtClean="0">
                <a:latin typeface="Calibri" charset="0"/>
              </a:rPr>
              <a:t>parent cell nucleus divides, one nucleus migrates to bud, bud usually breaks away</a:t>
            </a:r>
          </a:p>
          <a:p>
            <a:pPr lvl="2" eaLnBrk="1" hangingPunct="1"/>
            <a:r>
              <a:rPr lang="en-US" b="1" dirty="0" err="1" smtClean="0">
                <a:latin typeface="Calibri" charset="0"/>
              </a:rPr>
              <a:t>pseudohypha</a:t>
            </a:r>
            <a:r>
              <a:rPr lang="en-US" dirty="0" smtClean="0">
                <a:latin typeface="Calibri" charset="0"/>
              </a:rPr>
              <a:t> – buds fail to detach; produce chains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1 yeast can bud ~ 24 daughter cells</a:t>
            </a:r>
          </a:p>
          <a:p>
            <a:endParaRPr lang="en-US" dirty="0" smtClean="0">
              <a:latin typeface="Calibri" charset="0"/>
            </a:endParaRPr>
          </a:p>
        </p:txBody>
      </p:sp>
      <p:pic>
        <p:nvPicPr>
          <p:cNvPr id="11268" name="Picture 12" descr="figure_12_03_labeled"/>
          <p:cNvPicPr>
            <a:picLocks noChangeAspect="1" noChangeArrowheads="1"/>
          </p:cNvPicPr>
          <p:nvPr/>
        </p:nvPicPr>
        <p:blipFill>
          <a:blip r:embed="rId3" cstate="print"/>
          <a:srcRect b="4666"/>
          <a:stretch>
            <a:fillRect/>
          </a:stretch>
        </p:blipFill>
        <p:spPr bwMode="auto">
          <a:xfrm>
            <a:off x="228600" y="4419600"/>
            <a:ext cx="3309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200px-S_cerevisiae_under_DIC_micros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572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1" descr="OSC_Microbio_05_03_asclif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0" t="-10013" b="11805"/>
          <a:stretch/>
        </p:blipFill>
        <p:spPr>
          <a:xfrm>
            <a:off x="6638616" y="0"/>
            <a:ext cx="2410442" cy="2254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rto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orto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ORTORA_TEMP">
  <a:themeElements>
    <a:clrScheme name="TORTORA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ORTORA_TEMP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ORTORA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ORTORA_TEMP">
  <a:themeElements>
    <a:clrScheme name="TORTORA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ORTORA_TEMP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ORTORA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ORTORA_TEMP">
  <a:themeElements>
    <a:clrScheme name="TORTORA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ORTORA_TEMP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ORTORA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RTORA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RTORA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2940</Words>
  <Application>Microsoft Office PowerPoint</Application>
  <PresentationFormat>On-screen Show (4:3)</PresentationFormat>
  <Paragraphs>567</Paragraphs>
  <Slides>51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Office Theme</vt:lpstr>
      <vt:lpstr>Tortora</vt:lpstr>
      <vt:lpstr>1_Tortora</vt:lpstr>
      <vt:lpstr>TORTORA_TEMP</vt:lpstr>
      <vt:lpstr>1_TORTORA_TEMP</vt:lpstr>
      <vt:lpstr>5_TORTORA_TEMP</vt:lpstr>
      <vt:lpstr>Chapter 5</vt:lpstr>
      <vt:lpstr>Microorganisms</vt:lpstr>
      <vt:lpstr>Fungi</vt:lpstr>
      <vt:lpstr>Fungi</vt:lpstr>
      <vt:lpstr>Fungi</vt:lpstr>
      <vt:lpstr>Molds &amp; Fleshy Fungi</vt:lpstr>
      <vt:lpstr>Hyphae</vt:lpstr>
      <vt:lpstr>Yeasts</vt:lpstr>
      <vt:lpstr>Yeasts</vt:lpstr>
      <vt:lpstr>Fungal Dimorphism</vt:lpstr>
      <vt:lpstr>Reproduction</vt:lpstr>
      <vt:lpstr>Asexual Spores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Sexual Spores</vt:lpstr>
      <vt:lpstr>Overview</vt:lpstr>
      <vt:lpstr>Anamorphs</vt:lpstr>
      <vt:lpstr>Economic Effects of Fungi</vt:lpstr>
      <vt:lpstr>Fungal Diseases</vt:lpstr>
      <vt:lpstr>Lichens</vt:lpstr>
      <vt:lpstr>Algae</vt:lpstr>
      <vt:lpstr>Algae </vt:lpstr>
      <vt:lpstr>Algae</vt:lpstr>
      <vt:lpstr>Algae – Seaweeds</vt:lpstr>
      <vt:lpstr>Algae</vt:lpstr>
      <vt:lpstr>Algae</vt:lpstr>
      <vt:lpstr>Protozoa</vt:lpstr>
      <vt:lpstr>Protists</vt:lpstr>
      <vt:lpstr>Protists</vt:lpstr>
      <vt:lpstr>Trypanosoma – African Sleeping Sickness </vt:lpstr>
      <vt:lpstr>African Sleeping sickness</vt:lpstr>
      <vt:lpstr>Phylum Apicomplexa</vt:lpstr>
      <vt:lpstr>Plasmodium</vt:lpstr>
      <vt:lpstr>Toxoplasma gondii</vt:lpstr>
      <vt:lpstr>PowerPoint Presentation</vt:lpstr>
      <vt:lpstr>Giardia- Beaver Fever</vt:lpstr>
      <vt:lpstr>Leishmania</vt:lpstr>
      <vt:lpstr>Phylum Amoebozoa</vt:lpstr>
      <vt:lpstr>Phylum Amoebozoa – Slime Molds</vt:lpstr>
      <vt:lpstr>Helminths</vt:lpstr>
      <vt:lpstr>Worms - Helminths</vt:lpstr>
      <vt:lpstr>Helminths</vt:lpstr>
      <vt:lpstr>Platyhelminths – Flatworms</vt:lpstr>
      <vt:lpstr>Tapeworms</vt:lpstr>
      <vt:lpstr>Humans as Hosts</vt:lpstr>
      <vt:lpstr>Nematodes – Roundworms</vt:lpstr>
      <vt:lpstr>Parasitic Nematodes</vt:lpstr>
      <vt:lpstr>Arthropods as Vectors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Bonnie</dc:creator>
  <cp:lastModifiedBy>joseph</cp:lastModifiedBy>
  <cp:revision>74</cp:revision>
  <dcterms:created xsi:type="dcterms:W3CDTF">2012-12-23T20:57:28Z</dcterms:created>
  <dcterms:modified xsi:type="dcterms:W3CDTF">2017-09-10T16:04:50Z</dcterms:modified>
</cp:coreProperties>
</file>