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7" r:id="rId3"/>
    <p:sldMasterId id="2147483749" r:id="rId4"/>
    <p:sldMasterId id="2147483762" r:id="rId5"/>
  </p:sldMasterIdLst>
  <p:notesMasterIdLst>
    <p:notesMasterId r:id="rId47"/>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310" r:id="rId21"/>
    <p:sldId id="311" r:id="rId22"/>
    <p:sldId id="272" r:id="rId23"/>
    <p:sldId id="273" r:id="rId24"/>
    <p:sldId id="274" r:id="rId25"/>
    <p:sldId id="275" r:id="rId26"/>
    <p:sldId id="276" r:id="rId27"/>
    <p:sldId id="277" r:id="rId28"/>
    <p:sldId id="309" r:id="rId29"/>
    <p:sldId id="278" r:id="rId30"/>
    <p:sldId id="279" r:id="rId31"/>
    <p:sldId id="280" r:id="rId32"/>
    <p:sldId id="301" r:id="rId33"/>
    <p:sldId id="290" r:id="rId34"/>
    <p:sldId id="281" r:id="rId35"/>
    <p:sldId id="282" r:id="rId36"/>
    <p:sldId id="283" r:id="rId37"/>
    <p:sldId id="302" r:id="rId38"/>
    <p:sldId id="284" r:id="rId39"/>
    <p:sldId id="295" r:id="rId40"/>
    <p:sldId id="303" r:id="rId41"/>
    <p:sldId id="304" r:id="rId42"/>
    <p:sldId id="285" r:id="rId43"/>
    <p:sldId id="286" r:id="rId44"/>
    <p:sldId id="297"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87" autoAdjust="0"/>
  </p:normalViewPr>
  <p:slideViewPr>
    <p:cSldViewPr>
      <p:cViewPr varScale="1">
        <p:scale>
          <a:sx n="56" d="100"/>
          <a:sy n="56" d="100"/>
        </p:scale>
        <p:origin x="-176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ABEA5-3FA9-492E-A67D-02A29D55A394}" type="datetimeFigureOut">
              <a:rPr lang="en-US" smtClean="0"/>
              <a:pPr/>
              <a:t>9/10/2017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3F95A-7548-4F1A-86AD-268FC1E99E5E}" type="slidenum">
              <a:rPr lang="en-US" smtClean="0"/>
              <a:pPr/>
              <a:t>‹#›</a:t>
            </a:fld>
            <a:endParaRPr lang="en-US"/>
          </a:p>
        </p:txBody>
      </p:sp>
    </p:spTree>
    <p:extLst>
      <p:ext uri="{BB962C8B-B14F-4D97-AF65-F5344CB8AC3E}">
        <p14:creationId xmlns:p14="http://schemas.microsoft.com/office/powerpoint/2010/main" val="401571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pitchFamily="18" charset="0"/>
            </a:endParaRPr>
          </a:p>
          <a:p>
            <a:pPr eaLnBrk="1" hangingPunct="1"/>
            <a:endParaRPr lang="en-US" dirty="0" smtClean="0">
              <a:latin typeface="Calibri" pitchFamily="34" charset="0"/>
            </a:endParaRPr>
          </a:p>
          <a:p>
            <a:pPr eaLnBrk="1" hangingPunct="1"/>
            <a:endParaRPr lang="en-US" baseline="0" dirty="0" smtClean="0">
              <a:latin typeface="Calibri" pitchFamily="34" charset="0"/>
            </a:endParaRPr>
          </a:p>
          <a:p>
            <a:pPr eaLnBrk="1" hangingPunct="1"/>
            <a:endParaRPr lang="en-US" dirty="0" smtClean="0">
              <a:latin typeface="Calibri" pitchFamily="34" charset="0"/>
            </a:endParaRP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96FE68-F6FB-473D-AF68-D71B6CD87FD3}" type="slidenum">
              <a:rPr lang="en-US" sz="1200">
                <a:solidFill>
                  <a:srgbClr val="000000"/>
                </a:solidFill>
                <a:latin typeface="Calibri" pitchFamily="34" charset="0"/>
                <a:ea typeface="ＭＳ Ｐゴシック" pitchFamily="34" charset="-128"/>
              </a:rPr>
              <a:pPr algn="r"/>
              <a:t>1</a:t>
            </a:fld>
            <a:endParaRPr lang="en-US"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Please know</a:t>
            </a:r>
            <a:r>
              <a:rPr lang="en-US" baseline="0" dirty="0" smtClean="0"/>
              <a:t> this flow, also know as the Central Dogma of genetics.</a:t>
            </a:r>
            <a:endParaRPr lang="en-US" dirty="0"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7E6D74-D4BB-41F2-8143-0073B0BCF313}" type="slidenum">
              <a:rPr lang="en-US">
                <a:solidFill>
                  <a:prstClr val="black"/>
                </a:solidFill>
              </a:rPr>
              <a:pPr/>
              <a:t>12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reminder of complementarity</a:t>
            </a:r>
            <a:r>
              <a:rPr lang="en-US" baseline="0" dirty="0" smtClean="0"/>
              <a:t> of base pairs.</a:t>
            </a: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B51F60-07D6-4367-A4CD-460E69773AC3}" type="slidenum">
              <a:rPr lang="en-US">
                <a:solidFill>
                  <a:prstClr val="black"/>
                </a:solidFill>
              </a: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Understand this concept.</a:t>
            </a: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9CF07F-CD33-440B-B8EE-B4A386DDD41C}" type="slidenum">
              <a:rPr lang="en-US">
                <a:solidFill>
                  <a:prstClr val="black"/>
                </a:solidFill>
              </a:rPr>
              <a:pPr/>
              <a:t>14</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B162F1-835B-4FB0-A893-B64495C103A8}" type="slidenum">
              <a:rPr lang="en-US">
                <a:solidFill>
                  <a:prstClr val="black"/>
                </a:solidFill>
              </a:rPr>
              <a:pPr/>
              <a:t>15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understand why base pairing occurs. Due to the number of Hydrogen</a:t>
            </a:r>
            <a:r>
              <a:rPr lang="en-US" baseline="0" dirty="0" smtClean="0"/>
              <a:t> bonds each nucleotide can form.</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17</a:t>
            </a:fld>
            <a:endParaRPr lang="en-US"/>
          </a:p>
        </p:txBody>
      </p:sp>
    </p:spTree>
    <p:extLst>
      <p:ext uri="{BB962C8B-B14F-4D97-AF65-F5344CB8AC3E}">
        <p14:creationId xmlns:p14="http://schemas.microsoft.com/office/powerpoint/2010/main" val="411380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Remember,</a:t>
            </a:r>
            <a:r>
              <a:rPr lang="en-US" baseline="0" dirty="0" smtClean="0"/>
              <a:t> those protein names ending with the suffix “-</a:t>
            </a:r>
            <a:r>
              <a:rPr lang="en-US" baseline="0" dirty="0" err="1" smtClean="0"/>
              <a:t>ase</a:t>
            </a:r>
            <a:r>
              <a:rPr lang="en-US" baseline="0" dirty="0" smtClean="0"/>
              <a:t>” are enzymes. What is the function of enzymes?</a:t>
            </a:r>
          </a:p>
          <a:p>
            <a:pPr eaLnBrk="1" hangingPunct="1">
              <a:spcBef>
                <a:spcPct val="0"/>
              </a:spcBef>
            </a:pPr>
            <a:r>
              <a:rPr lang="en-US" baseline="0" dirty="0" smtClean="0"/>
              <a:t>Please know the function of DNA helicase is to “unzip” the double stranded DNA.</a:t>
            </a:r>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391EAE-EE8E-4D68-B229-7AEA4290839F}" type="slidenum">
              <a:rPr lang="en-US">
                <a:solidFill>
                  <a:prstClr val="black"/>
                </a:solidFill>
              </a:rPr>
              <a:pPr/>
              <a:t>18</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 functions of DNA ligase, DNA polymerase,</a:t>
            </a:r>
            <a:r>
              <a:rPr lang="en-US" baseline="0" dirty="0" smtClean="0"/>
              <a:t> and Helicase.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19</a:t>
            </a:fld>
            <a:endParaRPr lang="en-US"/>
          </a:p>
        </p:txBody>
      </p:sp>
    </p:spTree>
    <p:extLst>
      <p:ext uri="{BB962C8B-B14F-4D97-AF65-F5344CB8AC3E}">
        <p14:creationId xmlns:p14="http://schemas.microsoft.com/office/powerpoint/2010/main" val="373764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FFA662-F8B5-47CD-9781-84F3E56977A5}" type="slidenum">
              <a:rPr lang="en-US">
                <a:solidFill>
                  <a:prstClr val="black"/>
                </a:solidFill>
              </a:rPr>
              <a:pPr/>
              <a:t>20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Remember there is no</a:t>
            </a:r>
            <a:r>
              <a:rPr lang="en-US" baseline="0" dirty="0" smtClean="0"/>
              <a:t> Thymine is RNA, but Uracil instead that binds with Adenine.</a:t>
            </a:r>
            <a:endParaRPr lang="en-US" dirty="0"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243298-7D52-44A1-A12B-A24CDAB70441}" type="slidenum">
              <a:rPr lang="en-US">
                <a:solidFill>
                  <a:prstClr val="black"/>
                </a:solidFill>
              </a:rPr>
              <a:pPr/>
              <a:t>21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Please note:</a:t>
            </a:r>
            <a:r>
              <a:rPr lang="en-US" baseline="0" dirty="0" smtClean="0"/>
              <a:t> The process of reverse transcription yields complementary DNA (cDNA) from a mRNA template. This means the resulting cDNA will not have the intron sequences as did the original </a:t>
            </a:r>
            <a:r>
              <a:rPr lang="en-US" baseline="0" smtClean="0"/>
              <a:t>DNA sequence.</a:t>
            </a: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5C37B5-C16B-4FCC-9A87-4FCED3178D76}" type="slidenum">
              <a:rPr lang="en-US">
                <a:solidFill>
                  <a:prstClr val="black"/>
                </a:solidFill>
              </a:rPr>
              <a:pPr/>
              <a:t>22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this definition.</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a:t>
            </a:fld>
            <a:endParaRPr lang="en-US"/>
          </a:p>
        </p:txBody>
      </p:sp>
    </p:spTree>
    <p:extLst>
      <p:ext uri="{BB962C8B-B14F-4D97-AF65-F5344CB8AC3E}">
        <p14:creationId xmlns:p14="http://schemas.microsoft.com/office/powerpoint/2010/main" val="843798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Please know sequence of start codons, all three</a:t>
            </a:r>
            <a:r>
              <a:rPr lang="en-US" baseline="0" dirty="0" smtClean="0"/>
              <a:t> stop codons and how to read mRNA to determine primary sequence of proteins.</a:t>
            </a:r>
          </a:p>
          <a:p>
            <a:pPr eaLnBrk="1" hangingPunct="1">
              <a:spcBef>
                <a:spcPct val="0"/>
              </a:spcBef>
            </a:pPr>
            <a:r>
              <a:rPr lang="en-US" baseline="0" dirty="0" smtClean="0"/>
              <a:t>Please be able to take a DNA sequence, transcribe it to mRNA and then determine which amino acids would be added in order for translation. </a:t>
            </a:r>
          </a:p>
          <a:p>
            <a:pPr eaLnBrk="1" hangingPunct="1">
              <a:spcBef>
                <a:spcPct val="0"/>
              </a:spcBef>
            </a:pPr>
            <a:endParaRPr lang="en-US" baseline="0" dirty="0" smtClean="0"/>
          </a:p>
          <a:p>
            <a:pPr eaLnBrk="1" hangingPunct="1">
              <a:spcBef>
                <a:spcPct val="0"/>
              </a:spcBef>
            </a:pPr>
            <a:r>
              <a:rPr lang="en-US" baseline="0" dirty="0" smtClean="0"/>
              <a:t>Here is an example question, please determine in order the amino acids corresponding to the DNA sequence 3’ – GGGGCATACGGAAATATTCGC.</a:t>
            </a:r>
          </a:p>
          <a:p>
            <a:pPr eaLnBrk="1" hangingPunct="1">
              <a:spcBef>
                <a:spcPct val="0"/>
              </a:spcBef>
            </a:pPr>
            <a:endParaRPr lang="en-US" baseline="0" dirty="0" smtClean="0"/>
          </a:p>
          <a:p>
            <a:pPr marL="228600" indent="-228600" eaLnBrk="1" hangingPunct="1">
              <a:spcBef>
                <a:spcPct val="0"/>
              </a:spcBef>
              <a:buAutoNum type="arabicParenR"/>
            </a:pPr>
            <a:r>
              <a:rPr lang="en-US" baseline="0" dirty="0" smtClean="0"/>
              <a:t>First, we transcribe the mRNA from 5’ (phosphate end) to 3’ (hydroxyl end) as such: 5’ – CCCCGUAUGCCUUUAUAAGCG.</a:t>
            </a:r>
          </a:p>
          <a:p>
            <a:pPr marL="228600" indent="-228600" eaLnBrk="1" hangingPunct="1">
              <a:spcBef>
                <a:spcPct val="0"/>
              </a:spcBef>
              <a:buAutoNum type="arabicParenR"/>
            </a:pPr>
            <a:r>
              <a:rPr lang="en-US" baseline="0" dirty="0" smtClean="0"/>
              <a:t>Next, we scan the mRNA in 5’ to 3’ direction to look for the start codon AUG. We then count in threes from there to determine the codons as follows until we reach a stop codon which will end translation of the protein:</a:t>
            </a:r>
          </a:p>
          <a:p>
            <a:pPr marL="457200" lvl="1" indent="0" eaLnBrk="1" hangingPunct="1">
              <a:spcBef>
                <a:spcPct val="0"/>
              </a:spcBef>
              <a:buNone/>
            </a:pPr>
            <a:r>
              <a:rPr lang="en-US" baseline="0" dirty="0" smtClean="0"/>
              <a:t>5’ - AUG  CCU  UUA  UAA</a:t>
            </a:r>
          </a:p>
          <a:p>
            <a:pPr marL="457200" lvl="1" indent="0" eaLnBrk="1" hangingPunct="1">
              <a:spcBef>
                <a:spcPct val="0"/>
              </a:spcBef>
              <a:buNone/>
            </a:pPr>
            <a:endParaRPr lang="en-US" baseline="0" dirty="0" smtClean="0"/>
          </a:p>
          <a:p>
            <a:pPr marL="457200" lvl="1" indent="0" eaLnBrk="1" hangingPunct="1">
              <a:spcBef>
                <a:spcPct val="0"/>
              </a:spcBef>
              <a:buNone/>
            </a:pPr>
            <a:r>
              <a:rPr lang="en-US" baseline="0" dirty="0" smtClean="0"/>
              <a:t>We then use the above chart to determine which amino acid the </a:t>
            </a:r>
            <a:r>
              <a:rPr lang="en-US" baseline="0" dirty="0" err="1" smtClean="0"/>
              <a:t>tRNA</a:t>
            </a:r>
            <a:r>
              <a:rPr lang="en-US" baseline="0" dirty="0" smtClean="0"/>
              <a:t> would bring as follows:</a:t>
            </a:r>
          </a:p>
          <a:p>
            <a:pPr marL="457200" lvl="1" indent="0" eaLnBrk="1" hangingPunct="1">
              <a:spcBef>
                <a:spcPct val="0"/>
              </a:spcBef>
              <a:buNone/>
            </a:pPr>
            <a:endParaRPr lang="en-US" baseline="0" dirty="0" smtClean="0"/>
          </a:p>
          <a:p>
            <a:pPr marL="457200" lvl="1" indent="0" eaLnBrk="1" hangingPunct="1">
              <a:spcBef>
                <a:spcPct val="0"/>
              </a:spcBef>
              <a:buNone/>
            </a:pPr>
            <a:r>
              <a:rPr lang="en-US" baseline="0" dirty="0" smtClean="0"/>
              <a:t>Methionine – Proline – Leucine are the amino acids of this protein.</a:t>
            </a:r>
          </a:p>
          <a:p>
            <a:pPr marL="457200" lvl="1" indent="0" eaLnBrk="1" hangingPunct="1">
              <a:spcBef>
                <a:spcPct val="0"/>
              </a:spcBef>
              <a:buNone/>
            </a:pPr>
            <a:endParaRPr lang="en-US" baseline="0"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78DD47-4AC5-4B74-B65D-2CE4DBE1D1C1}" type="slidenum">
              <a:rPr lang="en-US">
                <a:solidFill>
                  <a:prstClr val="black"/>
                </a:solidFill>
              </a:rPr>
              <a:pPr/>
              <a:t>23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 sequence of the “start” and “Stop” codons. You do NOT need to memorize the remainder of</a:t>
            </a:r>
            <a:r>
              <a:rPr lang="en-US" baseline="0" dirty="0" smtClean="0"/>
              <a:t> the sequences; however, please be able to use this chart to determine the amino acid sequence based upon the RNA sequence. Also, please understand the importance of redundancy and the codons not being ambiguous.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24</a:t>
            </a:fld>
            <a:endParaRPr lang="en-US"/>
          </a:p>
        </p:txBody>
      </p:sp>
    </p:spTree>
    <p:extLst>
      <p:ext uri="{BB962C8B-B14F-4D97-AF65-F5344CB8AC3E}">
        <p14:creationId xmlns:p14="http://schemas.microsoft.com/office/powerpoint/2010/main" val="2054520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Please understand</a:t>
            </a:r>
            <a:r>
              <a:rPr lang="en-US" baseline="0" dirty="0" smtClean="0"/>
              <a:t> this process and what is occurring at each of the three sites in the ribosome.</a:t>
            </a:r>
            <a:endParaRPr lang="en-US" dirty="0"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396B94-75A0-475F-ACC9-4D615B4AFA86}" type="slidenum">
              <a:rPr lang="en-US">
                <a:solidFill>
                  <a:prstClr val="black"/>
                </a:solidFill>
              </a:rPr>
              <a:pPr/>
              <a:t>25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Consult your</a:t>
            </a:r>
            <a:r>
              <a:rPr lang="en-US" baseline="0" dirty="0" smtClean="0"/>
              <a:t> text and the link on the title slide of this presentation for more information.</a:t>
            </a:r>
          </a:p>
          <a:p>
            <a:pPr eaLnBrk="1" hangingPunct="1">
              <a:spcBef>
                <a:spcPct val="0"/>
              </a:spcBef>
            </a:pPr>
            <a:r>
              <a:rPr lang="en-US" baseline="0" dirty="0" smtClean="0"/>
              <a:t>I remember the order of the sites from left to right as “EPA”</a:t>
            </a:r>
            <a:endParaRPr lang="en-US" dirty="0"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40A47-0646-401B-87A9-4E8F5F38ED13}" type="slidenum">
              <a:rPr lang="en-US">
                <a:solidFill>
                  <a:prstClr val="black"/>
                </a:solidFill>
              </a:rPr>
              <a:pPr/>
              <a:t>26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Please know this fact.</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1EA3E3-C64E-4A4C-90EA-5AD4F61F0530}" type="slidenum">
              <a:rPr lang="en-US">
                <a:solidFill>
                  <a:prstClr val="black"/>
                </a:solidFill>
              </a:rPr>
              <a:pPr/>
              <a:t>27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review.</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28</a:t>
            </a:fld>
            <a:endParaRPr lang="en-US"/>
          </a:p>
        </p:txBody>
      </p:sp>
    </p:spTree>
    <p:extLst>
      <p:ext uri="{BB962C8B-B14F-4D97-AF65-F5344CB8AC3E}">
        <p14:creationId xmlns:p14="http://schemas.microsoft.com/office/powerpoint/2010/main" val="1536610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Simply understand</a:t>
            </a:r>
            <a:r>
              <a:rPr lang="en-US" baseline="0" dirty="0" smtClean="0"/>
              <a:t> that several processes exist to regulate gene </a:t>
            </a:r>
            <a:r>
              <a:rPr lang="en-US" baseline="0" dirty="0" smtClean="0"/>
              <a:t>expression and why this is important. You do not need to know how each example works.</a:t>
            </a:r>
            <a:endParaRPr lang="en-US" dirty="0"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80428B-031F-45E3-BB48-2EC2B1E5F679}" type="slidenum">
              <a:rPr lang="en-US" smtClean="0">
                <a:latin typeface="Arial" pitchFamily="34" charset="0"/>
                <a:ea typeface="ＭＳ Ｐゴシック" pitchFamily="34" charset="-128"/>
              </a:rPr>
              <a:pPr/>
              <a:t>29</a:t>
            </a:fld>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D77DA0-7391-4B43-9B00-E264E953B476}" type="slidenum">
              <a:rPr lang="en-US">
                <a:solidFill>
                  <a:prstClr val="black"/>
                </a:solidFill>
              </a:rPr>
              <a:pPr/>
              <a:t>30</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understand these</a:t>
            </a:r>
            <a:r>
              <a:rPr lang="en-US" baseline="0" dirty="0" smtClean="0"/>
              <a:t> concepts.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31</a:t>
            </a:fld>
            <a:endParaRPr lang="en-US"/>
          </a:p>
        </p:txBody>
      </p:sp>
    </p:spTree>
    <p:extLst>
      <p:ext uri="{BB962C8B-B14F-4D97-AF65-F5344CB8AC3E}">
        <p14:creationId xmlns:p14="http://schemas.microsoft.com/office/powerpoint/2010/main" val="2188684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Understand this concept and potential consequences.</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0E9810-A79D-4903-BA21-890A075B4EAE}" type="slidenum">
              <a:rPr lang="en-US">
                <a:solidFill>
                  <a:prstClr val="black"/>
                </a:solidFill>
              </a:rPr>
              <a:pPr/>
              <a:t>32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the method</a:t>
            </a:r>
            <a:r>
              <a:rPr lang="en-US" baseline="0" dirty="0" smtClean="0"/>
              <a:t> of his experiment.</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a:t>
            </a:fld>
            <a:endParaRPr lang="en-US"/>
          </a:p>
        </p:txBody>
      </p:sp>
    </p:spTree>
    <p:extLst>
      <p:ext uri="{BB962C8B-B14F-4D97-AF65-F5344CB8AC3E}">
        <p14:creationId xmlns:p14="http://schemas.microsoft.com/office/powerpoint/2010/main" val="3562982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review. You may want to enlarge this up</a:t>
            </a:r>
            <a:r>
              <a:rPr lang="en-US" baseline="0" dirty="0" smtClean="0"/>
              <a:t> to view better.</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33</a:t>
            </a:fld>
            <a:endParaRPr lang="en-US"/>
          </a:p>
        </p:txBody>
      </p:sp>
    </p:spTree>
    <p:extLst>
      <p:ext uri="{BB962C8B-B14F-4D97-AF65-F5344CB8AC3E}">
        <p14:creationId xmlns:p14="http://schemas.microsoft.com/office/powerpoint/2010/main" val="53530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this an important</a:t>
            </a:r>
            <a:r>
              <a:rPr lang="en-US" baseline="0" dirty="0" smtClean="0"/>
              <a:t> concept to understand when calculating the likelihood that offspring will have a articular genetic disorder?</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34</a:t>
            </a:fld>
            <a:endParaRPr lang="en-US"/>
          </a:p>
        </p:txBody>
      </p:sp>
    </p:spTree>
    <p:extLst>
      <p:ext uri="{BB962C8B-B14F-4D97-AF65-F5344CB8AC3E}">
        <p14:creationId xmlns:p14="http://schemas.microsoft.com/office/powerpoint/2010/main" val="3939661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Understand and be able to compare these concepts</a:t>
            </a:r>
            <a:r>
              <a:rPr lang="en-US" dirty="0" smtClean="0"/>
              <a:t>. Understand</a:t>
            </a:r>
            <a:r>
              <a:rPr lang="en-US" baseline="0" dirty="0" smtClean="0"/>
              <a:t> that mutagens increase the likelihood that a mutation will occur beyond that of the spontaneous mutation rate.</a:t>
            </a:r>
            <a:endParaRPr lang="en-US" dirty="0"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8AB6D1-8C5A-4364-BA63-2556DF889399}" type="slidenum">
              <a:rPr lang="en-US" smtClean="0">
                <a:latin typeface="Arial" pitchFamily="34" charset="0"/>
                <a:ea typeface="ＭＳ Ｐゴシック" pitchFamily="34" charset="-128"/>
              </a:rPr>
              <a:pPr/>
              <a:t>35</a:t>
            </a:fld>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reminder from previous chapters.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36</a:t>
            </a:fld>
            <a:endParaRPr lang="en-US"/>
          </a:p>
        </p:txBody>
      </p:sp>
    </p:spTree>
    <p:extLst>
      <p:ext uri="{BB962C8B-B14F-4D97-AF65-F5344CB8AC3E}">
        <p14:creationId xmlns:p14="http://schemas.microsoft.com/office/powerpoint/2010/main" val="709886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that a process to correct thymine dimers in bacterial DNA exists and why this is important.</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37</a:t>
            </a:fld>
            <a:endParaRPr lang="en-US"/>
          </a:p>
        </p:txBody>
      </p:sp>
    </p:spTree>
    <p:extLst>
      <p:ext uri="{BB962C8B-B14F-4D97-AF65-F5344CB8AC3E}">
        <p14:creationId xmlns:p14="http://schemas.microsoft.com/office/powerpoint/2010/main" val="20768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 video link on</a:t>
            </a:r>
            <a:r>
              <a:rPr lang="en-US" baseline="0" dirty="0" smtClean="0"/>
              <a:t> title slide for more information. Photo credit </a:t>
            </a:r>
            <a:r>
              <a:rPr lang="en-US" baseline="0" dirty="0" err="1" smtClean="0"/>
              <a:t>Tortora</a:t>
            </a:r>
            <a:r>
              <a:rPr lang="en-US" baseline="0" dirty="0" smtClean="0"/>
              <a:t> Microbiology.</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38</a:t>
            </a:fld>
            <a:endParaRPr lang="en-US"/>
          </a:p>
        </p:txBody>
      </p:sp>
    </p:spTree>
    <p:extLst>
      <p:ext uri="{BB962C8B-B14F-4D97-AF65-F5344CB8AC3E}">
        <p14:creationId xmlns:p14="http://schemas.microsoft.com/office/powerpoint/2010/main" val="3949292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and be able to explain this experiment</a:t>
            </a:r>
            <a:r>
              <a:rPr lang="en-US" baseline="0" dirty="0" smtClean="0"/>
              <a:t> and its contribution to genetics. You may need to consult text for a larger picture.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39</a:t>
            </a:fld>
            <a:endParaRPr lang="en-US"/>
          </a:p>
        </p:txBody>
      </p:sp>
    </p:spTree>
    <p:extLst>
      <p:ext uri="{BB962C8B-B14F-4D97-AF65-F5344CB8AC3E}">
        <p14:creationId xmlns:p14="http://schemas.microsoft.com/office/powerpoint/2010/main" val="1474153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this process and its potential benefit to bacteria. Photo credit </a:t>
            </a:r>
            <a:r>
              <a:rPr lang="en-US" dirty="0" err="1" smtClean="0"/>
              <a:t>Tortora</a:t>
            </a:r>
            <a:r>
              <a:rPr lang="en-US" baseline="0" dirty="0" smtClean="0"/>
              <a:t> Microbiology.</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41</a:t>
            </a:fld>
            <a:endParaRPr lang="en-US"/>
          </a:p>
        </p:txBody>
      </p:sp>
    </p:spTree>
    <p:extLst>
      <p:ext uri="{BB962C8B-B14F-4D97-AF65-F5344CB8AC3E}">
        <p14:creationId xmlns:p14="http://schemas.microsoft.com/office/powerpoint/2010/main" val="408167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you have come to the same conclusion if your</a:t>
            </a:r>
            <a:r>
              <a:rPr lang="en-US" baseline="0" dirty="0" smtClean="0"/>
              <a:t> experiment yielded these results?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5</a:t>
            </a:fld>
            <a:endParaRPr lang="en-US"/>
          </a:p>
        </p:txBody>
      </p:sp>
    </p:spTree>
    <p:extLst>
      <p:ext uri="{BB962C8B-B14F-4D97-AF65-F5344CB8AC3E}">
        <p14:creationId xmlns:p14="http://schemas.microsoft.com/office/powerpoint/2010/main" val="313899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what Mendel contributed to the field of genetics. Please understand that the male and female parent each contribute</a:t>
            </a:r>
            <a:r>
              <a:rPr lang="en-US" baseline="0" dirty="0" smtClean="0"/>
              <a:t> an allele to the offspring in most eukaryotic organisms.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6</a:t>
            </a:fld>
            <a:endParaRPr lang="en-US"/>
          </a:p>
        </p:txBody>
      </p:sp>
    </p:spTree>
    <p:extLst>
      <p:ext uri="{BB962C8B-B14F-4D97-AF65-F5344CB8AC3E}">
        <p14:creationId xmlns:p14="http://schemas.microsoft.com/office/powerpoint/2010/main" val="338219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understand the concept of dominant versus recessive</a:t>
            </a:r>
            <a:r>
              <a:rPr lang="en-US" baseline="0" dirty="0" smtClean="0"/>
              <a:t> alleles.</a:t>
            </a:r>
          </a:p>
          <a:p>
            <a:r>
              <a:rPr lang="en-US" baseline="0" dirty="0" smtClean="0"/>
              <a:t>Homozygous: both alleles are dominant or recessive (purebreds)</a:t>
            </a:r>
          </a:p>
          <a:p>
            <a:r>
              <a:rPr lang="en-US" baseline="0" dirty="0" smtClean="0"/>
              <a:t>Heterozygous: one allele is dominant and one is recessive (hybrids)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7</a:t>
            </a:fld>
            <a:endParaRPr lang="en-US"/>
          </a:p>
        </p:txBody>
      </p:sp>
    </p:spTree>
    <p:extLst>
      <p:ext uri="{BB962C8B-B14F-4D97-AF65-F5344CB8AC3E}">
        <p14:creationId xmlns:p14="http://schemas.microsoft.com/office/powerpoint/2010/main" val="214894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how</a:t>
            </a:r>
            <a:r>
              <a:rPr lang="en-US" baseline="0" dirty="0" smtClean="0"/>
              <a:t> to create and read a Punnett Square for the alleles of a particular trait.</a:t>
            </a:r>
          </a:p>
          <a:p>
            <a:r>
              <a:rPr lang="en-US" baseline="0" dirty="0" smtClean="0"/>
              <a:t>For example, the top example of the 2 Purebreds (homozygous dominant (AA) crossed with homozygous recessive (aa) yields all heterozygous exhibiting the characteristics of the dominant trait. </a:t>
            </a:r>
          </a:p>
          <a:p>
            <a:r>
              <a:rPr lang="en-US" baseline="0" dirty="0" smtClean="0"/>
              <a:t>The bottom example of a purebred crossed with a hybrid (heterozygous) yields 50% hybrid and 50% homozygous recessive.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8</a:t>
            </a:fld>
            <a:endParaRPr lang="en-US"/>
          </a:p>
        </p:txBody>
      </p:sp>
    </p:spTree>
    <p:extLst>
      <p:ext uri="{BB962C8B-B14F-4D97-AF65-F5344CB8AC3E}">
        <p14:creationId xmlns:p14="http://schemas.microsoft.com/office/powerpoint/2010/main" val="3682785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Know these definitions.</a:t>
            </a: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0CA0D6-F73D-4DCD-B4F5-87BB40CD29A2}" type="slidenum">
              <a:rPr lang="en-US">
                <a:solidFill>
                  <a:prstClr val="black"/>
                </a:solidFill>
              </a: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Understand these concepts.</a:t>
            </a:r>
          </a:p>
          <a:p>
            <a:pPr eaLnBrk="1" hangingPunct="1">
              <a:spcBef>
                <a:spcPct val="0"/>
              </a:spcBef>
            </a:pPr>
            <a:r>
              <a:rPr lang="en-US" dirty="0" smtClean="0"/>
              <a:t>It is important to understand that there is only one prokaryotic chromosome</a:t>
            </a:r>
            <a:r>
              <a:rPr lang="en-US" baseline="0" dirty="0" smtClean="0"/>
              <a:t>, it is singular and that it is in the form of a double helix.</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C5E00E-5897-47D6-8D70-DFEDBF81EA0E}" type="slidenum">
              <a:rPr lang="en-US">
                <a:solidFill>
                  <a:prstClr val="black"/>
                </a:solidFill>
              </a:rPr>
              <a:pPr/>
              <a:t>11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99"/>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smtClean="0"/>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smtClean="0"/>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F039D9-3CC1-4752-96FB-24F576AFDF73}"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039D9-3CC1-4752-96FB-24F576AFDF73}"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039D9-3CC1-4752-96FB-24F576AFDF73}"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F039D9-3CC1-4752-96FB-24F576AFDF73}"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F039D9-3CC1-4752-96FB-24F576AFDF73}" type="datetimeFigureOut">
              <a:rPr lang="en-US" smtClean="0"/>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039D9-3CC1-4752-96FB-24F576AFDF73}" type="datetimeFigureOut">
              <a:rPr lang="en-US" smtClean="0"/>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039D9-3CC1-4752-96FB-24F576AFDF73}" type="datetimeFigureOut">
              <a:rPr lang="en-US" smtClean="0"/>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039D9-3CC1-4752-96FB-24F576AFDF73}"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039D9-3CC1-4752-96FB-24F576AFDF73}"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039D9-3CC1-4752-96FB-24F576AFDF73}"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039D9-3CC1-4752-96FB-24F576AFDF73}"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652A9-D73A-4CC2-B677-898A9B61D1DD}"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3"/>
          <p:cNvSpPr>
            <a:spLocks noChangeArrowheads="1"/>
          </p:cNvSpPr>
          <p:nvPr/>
        </p:nvSpPr>
        <p:spPr bwMode="auto">
          <a:xfrm>
            <a:off x="5611813" y="0"/>
            <a:ext cx="3529012" cy="6858000"/>
          </a:xfrm>
          <a:prstGeom prst="rect">
            <a:avLst/>
          </a:prstGeom>
          <a:solidFill>
            <a:schemeClr val="bg1">
              <a:alpha val="14902"/>
            </a:scheme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6" name="Rectangle 6"/>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7" name="Text Box 7"/>
          <p:cNvSpPr txBox="1">
            <a:spLocks noChangeArrowheads="1"/>
          </p:cNvSpPr>
          <p:nvPr/>
        </p:nvSpPr>
        <p:spPr bwMode="auto">
          <a:xfrm>
            <a:off x="227013" y="6626225"/>
            <a:ext cx="52562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fontAlgn="base">
              <a:spcBef>
                <a:spcPct val="0"/>
              </a:spcBef>
              <a:spcAft>
                <a:spcPct val="0"/>
              </a:spcAft>
              <a:defRPr/>
            </a:pPr>
            <a:r>
              <a:rPr lang="en-US" sz="900" b="0" smtClean="0">
                <a:solidFill>
                  <a:srgbClr val="FFFFFF"/>
                </a:solidFill>
              </a:rPr>
              <a:t>Copyright © 2013 Pearson Education, Inc.</a:t>
            </a:r>
          </a:p>
        </p:txBody>
      </p:sp>
      <p:sp>
        <p:nvSpPr>
          <p:cNvPr id="8" name="Text Box 8"/>
          <p:cNvSpPr txBox="1">
            <a:spLocks noChangeArrowheads="1"/>
          </p:cNvSpPr>
          <p:nvPr/>
        </p:nvSpPr>
        <p:spPr bwMode="auto">
          <a:xfrm>
            <a:off x="5611813" y="6397625"/>
            <a:ext cx="3529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fontAlgn="base">
              <a:spcBef>
                <a:spcPct val="50000"/>
              </a:spcBef>
              <a:spcAft>
                <a:spcPct val="0"/>
              </a:spcAft>
              <a:defRPr/>
            </a:pPr>
            <a:r>
              <a:rPr lang="en-US" sz="1600" smtClean="0">
                <a:solidFill>
                  <a:srgbClr val="FFFFFF"/>
                </a:solidFill>
                <a:latin typeface="Arial Narrow" pitchFamily="34" charset="0"/>
              </a:rPr>
              <a:t>Lectures prepared by Christine L. Case</a:t>
            </a:r>
            <a:endParaRPr lang="en-US" sz="1600" smtClean="0">
              <a:solidFill>
                <a:srgbClr val="000000"/>
              </a:solidFill>
              <a:latin typeface="Arial Narrow" pitchFamily="34" charset="0"/>
            </a:endParaRPr>
          </a:p>
        </p:txBody>
      </p:sp>
      <p:sp>
        <p:nvSpPr>
          <p:cNvPr id="217092" name="Rectangle 4"/>
          <p:cNvSpPr>
            <a:spLocks noGrp="1" noChangeArrowheads="1"/>
          </p:cNvSpPr>
          <p:nvPr>
            <p:ph type="ctrTitle"/>
          </p:nvPr>
        </p:nvSpPr>
        <p:spPr>
          <a:xfrm>
            <a:off x="5776913" y="1187450"/>
            <a:ext cx="3198812" cy="660400"/>
          </a:xfrm>
        </p:spPr>
        <p:txBody>
          <a:bodyPr/>
          <a:lstStyle>
            <a:lvl1pPr algn="ctr">
              <a:defRPr sz="4000">
                <a:solidFill>
                  <a:srgbClr val="DA472B"/>
                </a:solidFill>
              </a:defRPr>
            </a:lvl1pPr>
          </a:lstStyle>
          <a:p>
            <a:r>
              <a:rPr lang="en-US"/>
              <a:t>Click to edit Master title style</a:t>
            </a:r>
          </a:p>
        </p:txBody>
      </p:sp>
      <p:sp>
        <p:nvSpPr>
          <p:cNvPr id="217093" name="Rectangle 5"/>
          <p:cNvSpPr>
            <a:spLocks noGrp="1" noChangeArrowheads="1"/>
          </p:cNvSpPr>
          <p:nvPr>
            <p:ph type="subTitle" idx="1"/>
          </p:nvPr>
        </p:nvSpPr>
        <p:spPr>
          <a:xfrm>
            <a:off x="5776913" y="2284413"/>
            <a:ext cx="3198812" cy="2101850"/>
          </a:xfrm>
        </p:spPr>
        <p:txBody>
          <a:bodyPr/>
          <a:lstStyle>
            <a:lvl1pPr marL="0" indent="0" algn="ctr">
              <a:buFont typeface="Wingdings" pitchFamily="48" charset="2"/>
              <a:buNone/>
              <a:defRPr b="1">
                <a:solidFill>
                  <a:schemeClr val="bg1"/>
                </a:solidFill>
              </a:defRPr>
            </a:lvl1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1279525"/>
            <a:ext cx="4265612"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79525"/>
            <a:ext cx="4265613"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27013"/>
            <a:ext cx="2170113" cy="6262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227013"/>
            <a:ext cx="6361112" cy="6262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227013"/>
            <a:ext cx="868362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7013" y="1279525"/>
            <a:ext cx="4265612"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79525"/>
            <a:ext cx="4265613"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pPr algn="l" eaLnBrk="1" latinLnBrk="0" hangingPunct="1"/>
            <a:fld id="{48D92626-37D2-4832-BF7A-BC283494A20D}" type="datetimeFigureOut">
              <a:rPr lang="en-US" smtClean="0"/>
              <a:t>9/10/2017</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pPr algn="l" eaLnBrk="1" latinLnBrk="0" hangingPunct="1"/>
            <a:fld id="{48D92626-37D2-4832-BF7A-BC283494A20D}" type="datetimeFigureOut">
              <a:rPr lang="en-US" smtClean="0"/>
              <a:t>9/10/2017</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D92626-37D2-4832-BF7A-BC283494A20D}" type="datetimeFigureOut">
              <a:rPr lang="en-US" smtClean="0"/>
              <a:t>9/10/2017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A2B94B-44CA-4EF5-BC7C-03C9B7275046}" type="datetimeFigureOut">
              <a:rPr lang="en-US" smtClean="0"/>
              <a:pPr/>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8D92626-37D2-4832-BF7A-BC283494A20D}" type="datetimeFigureOut">
              <a:rPr lang="en-US" smtClean="0"/>
              <a:t>9/10/2017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D92626-37D2-4832-BF7A-BC283494A20D}" type="datetimeFigureOut">
              <a:rPr lang="en-US" smtClean="0"/>
              <a:t>9/10/2017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92626-37D2-4832-BF7A-BC283494A20D}" type="datetimeFigureOut">
              <a:rPr lang="en-US" smtClean="0"/>
              <a:t>9/10/2017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pPr algn="l" eaLnBrk="1" latinLnBrk="0" hangingPunct="1"/>
            <a:fld id="{48D92626-37D2-4832-BF7A-BC283494A20D}" type="datetimeFigureOut">
              <a:rPr lang="en-US" smtClean="0"/>
              <a:t>9/10/2017</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pPr algn="l" eaLnBrk="1" latinLnBrk="0" hangingPunct="1"/>
            <a:fld id="{48D92626-37D2-4832-BF7A-BC283494A20D}" type="datetimeFigureOut">
              <a:rPr lang="en-US" smtClean="0"/>
              <a:t>9/10/2017</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kumimoji="0"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9/10/2017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6902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10,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1320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A2B94B-44CA-4EF5-BC7C-03C9B7275046}" type="datetimeFigureOut">
              <a:rPr lang="en-US" smtClean="0"/>
              <a:pPr/>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2B94B-44CA-4EF5-BC7C-03C9B7275046}" type="datetimeFigureOut">
              <a:rPr lang="en-US" smtClean="0"/>
              <a:pPr/>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2B94B-44CA-4EF5-BC7C-03C9B7275046}" type="datetimeFigureOut">
              <a:rPr lang="en-US" smtClean="0"/>
              <a:pPr/>
              <a:t>9/10/2017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D94B-0E20-48CC-8606-D924E4378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2B94B-44CA-4EF5-BC7C-03C9B7275046}" type="datetimeFigureOut">
              <a:rPr lang="en-US" smtClean="0"/>
              <a:pPr/>
              <a:t>9/10/2017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D94B-0E20-48CC-8606-D924E4378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7013" y="227013"/>
            <a:ext cx="8683625"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7013" y="1279525"/>
            <a:ext cx="8683625" cy="5210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Text Box 5"/>
          <p:cNvSpPr txBox="1">
            <a:spLocks noChangeArrowheads="1"/>
          </p:cNvSpPr>
          <p:nvPr/>
        </p:nvSpPr>
        <p:spPr bwMode="auto">
          <a:xfrm>
            <a:off x="182563" y="6626225"/>
            <a:ext cx="8775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fontAlgn="base">
              <a:spcBef>
                <a:spcPct val="0"/>
              </a:spcBef>
              <a:spcAft>
                <a:spcPct val="0"/>
              </a:spcAft>
              <a:defRPr/>
            </a:pPr>
            <a:r>
              <a:rPr lang="en-US" sz="900" b="0" dirty="0" smtClean="0">
                <a:solidFill>
                  <a:srgbClr val="000000"/>
                </a:solidFill>
              </a:rPr>
              <a:t>© 2013 Pearson Education, Inc.</a:t>
            </a:r>
            <a:endParaRPr lang="en-US" sz="2400" b="0" dirty="0" smtClean="0">
              <a:solidFill>
                <a:srgbClr val="000000"/>
              </a:solidFill>
            </a:endParaRPr>
          </a:p>
        </p:txBody>
      </p:sp>
      <p:sp>
        <p:nvSpPr>
          <p:cNvPr id="2" name="Rectangle 6"/>
          <p:cNvSpPr>
            <a:spLocks noChangeArrowheads="1"/>
          </p:cNvSpPr>
          <p:nvPr userDrawn="1"/>
        </p:nvSpPr>
        <p:spPr bwMode="gray">
          <a:xfrm>
            <a:off x="0" y="0"/>
            <a:ext cx="9144000" cy="152400"/>
          </a:xfrm>
          <a:prstGeom prst="rect">
            <a:avLst/>
          </a:prstGeom>
          <a:solidFill>
            <a:srgbClr val="333399"/>
          </a:solidFill>
          <a:ln w="9525" algn="ctr">
            <a:noFill/>
            <a:miter lim="800000"/>
            <a:headEnd/>
            <a:tailEnd/>
          </a:ln>
          <a:effectLst/>
        </p:spPr>
        <p:txBody>
          <a:bodyPr wrap="none" lIns="0" tIns="0" rIns="0" bIns="0" anchor="ctr"/>
          <a:lstStyle/>
          <a:p>
            <a:pPr fontAlgn="base">
              <a:spcBef>
                <a:spcPct val="0"/>
              </a:spcBef>
              <a:spcAft>
                <a:spcPct val="0"/>
              </a:spcAft>
            </a:pPr>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rtl="0" eaLnBrk="0" fontAlgn="base" hangingPunct="0">
        <a:lnSpc>
          <a:spcPct val="90000"/>
        </a:lnSpc>
        <a:spcBef>
          <a:spcPct val="0"/>
        </a:spcBef>
        <a:spcAft>
          <a:spcPct val="0"/>
        </a:spcAft>
        <a:defRPr sz="3600" b="1">
          <a:solidFill>
            <a:srgbClr val="0073AE"/>
          </a:solidFill>
          <a:latin typeface="+mj-lt"/>
          <a:ea typeface="ＭＳ Ｐゴシック"/>
          <a:cs typeface="ＭＳ Ｐゴシック"/>
        </a:defRPr>
      </a:lvl1pPr>
      <a:lvl2pPr algn="l" rtl="0" eaLnBrk="0" fontAlgn="base" hangingPunct="0">
        <a:lnSpc>
          <a:spcPct val="90000"/>
        </a:lnSpc>
        <a:spcBef>
          <a:spcPct val="0"/>
        </a:spcBef>
        <a:spcAft>
          <a:spcPct val="0"/>
        </a:spcAft>
        <a:defRPr sz="3600" b="1">
          <a:solidFill>
            <a:srgbClr val="0073AE"/>
          </a:solidFill>
          <a:latin typeface="Arial" charset="0"/>
          <a:ea typeface="ＭＳ Ｐゴシック"/>
          <a:cs typeface="ＭＳ Ｐゴシック"/>
        </a:defRPr>
      </a:lvl2pPr>
      <a:lvl3pPr algn="l" rtl="0" eaLnBrk="0" fontAlgn="base" hangingPunct="0">
        <a:lnSpc>
          <a:spcPct val="90000"/>
        </a:lnSpc>
        <a:spcBef>
          <a:spcPct val="0"/>
        </a:spcBef>
        <a:spcAft>
          <a:spcPct val="0"/>
        </a:spcAft>
        <a:defRPr sz="3600" b="1">
          <a:solidFill>
            <a:srgbClr val="0073AE"/>
          </a:solidFill>
          <a:latin typeface="Arial" charset="0"/>
          <a:ea typeface="ＭＳ Ｐゴシック"/>
          <a:cs typeface="ＭＳ Ｐゴシック"/>
        </a:defRPr>
      </a:lvl3pPr>
      <a:lvl4pPr algn="l" rtl="0" eaLnBrk="0" fontAlgn="base" hangingPunct="0">
        <a:lnSpc>
          <a:spcPct val="90000"/>
        </a:lnSpc>
        <a:spcBef>
          <a:spcPct val="0"/>
        </a:spcBef>
        <a:spcAft>
          <a:spcPct val="0"/>
        </a:spcAft>
        <a:defRPr sz="3600" b="1">
          <a:solidFill>
            <a:srgbClr val="0073AE"/>
          </a:solidFill>
          <a:latin typeface="Arial" charset="0"/>
          <a:ea typeface="ＭＳ Ｐゴシック"/>
          <a:cs typeface="ＭＳ Ｐゴシック"/>
        </a:defRPr>
      </a:lvl4pPr>
      <a:lvl5pPr algn="l" rtl="0" eaLnBrk="0" fontAlgn="base" hangingPunct="0">
        <a:lnSpc>
          <a:spcPct val="90000"/>
        </a:lnSpc>
        <a:spcBef>
          <a:spcPct val="0"/>
        </a:spcBef>
        <a:spcAft>
          <a:spcPct val="0"/>
        </a:spcAft>
        <a:defRPr sz="3600" b="1">
          <a:solidFill>
            <a:srgbClr val="0073AE"/>
          </a:solidFill>
          <a:latin typeface="Arial" charset="0"/>
          <a:ea typeface="ＭＳ Ｐゴシック"/>
          <a:cs typeface="ＭＳ Ｐゴシック"/>
        </a:defRPr>
      </a:lvl5pPr>
      <a:lvl6pPr marL="457200" algn="l" rtl="0" fontAlgn="base">
        <a:lnSpc>
          <a:spcPct val="90000"/>
        </a:lnSpc>
        <a:spcBef>
          <a:spcPct val="0"/>
        </a:spcBef>
        <a:spcAft>
          <a:spcPct val="0"/>
        </a:spcAft>
        <a:defRPr sz="3600" b="1">
          <a:solidFill>
            <a:srgbClr val="0073AE"/>
          </a:solidFill>
          <a:latin typeface="Arial" charset="0"/>
          <a:ea typeface="ＭＳ Ｐゴシック" pitchFamily="84" charset="-128"/>
        </a:defRPr>
      </a:lvl6pPr>
      <a:lvl7pPr marL="914400" algn="l" rtl="0" fontAlgn="base">
        <a:lnSpc>
          <a:spcPct val="90000"/>
        </a:lnSpc>
        <a:spcBef>
          <a:spcPct val="0"/>
        </a:spcBef>
        <a:spcAft>
          <a:spcPct val="0"/>
        </a:spcAft>
        <a:defRPr sz="3600" b="1">
          <a:solidFill>
            <a:srgbClr val="0073AE"/>
          </a:solidFill>
          <a:latin typeface="Arial" charset="0"/>
          <a:ea typeface="ＭＳ Ｐゴシック" pitchFamily="84" charset="-128"/>
        </a:defRPr>
      </a:lvl7pPr>
      <a:lvl8pPr marL="1371600" algn="l" rtl="0" fontAlgn="base">
        <a:lnSpc>
          <a:spcPct val="90000"/>
        </a:lnSpc>
        <a:spcBef>
          <a:spcPct val="0"/>
        </a:spcBef>
        <a:spcAft>
          <a:spcPct val="0"/>
        </a:spcAft>
        <a:defRPr sz="3600" b="1">
          <a:solidFill>
            <a:srgbClr val="0073AE"/>
          </a:solidFill>
          <a:latin typeface="Arial" charset="0"/>
          <a:ea typeface="ＭＳ Ｐゴシック" pitchFamily="84" charset="-128"/>
        </a:defRPr>
      </a:lvl8pPr>
      <a:lvl9pPr marL="1828800" algn="l" rtl="0" fontAlgn="base">
        <a:lnSpc>
          <a:spcPct val="90000"/>
        </a:lnSpc>
        <a:spcBef>
          <a:spcPct val="0"/>
        </a:spcBef>
        <a:spcAft>
          <a:spcPct val="0"/>
        </a:spcAft>
        <a:defRPr sz="3600" b="1">
          <a:solidFill>
            <a:srgbClr val="0073AE"/>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lr>
          <a:srgbClr val="0073AE"/>
        </a:buClr>
        <a:buFont typeface="Wingdings" pitchFamily="2" charset="2"/>
        <a:buChar char="§"/>
        <a:defRPr sz="2800">
          <a:solidFill>
            <a:schemeClr val="tx1"/>
          </a:solidFill>
          <a:latin typeface="+mn-lt"/>
          <a:ea typeface="ＭＳ Ｐゴシック"/>
          <a:cs typeface="ＭＳ Ｐゴシック"/>
        </a:defRPr>
      </a:lvl1pPr>
      <a:lvl2pPr marL="742950" indent="-285750" algn="l" rtl="0" eaLnBrk="0" fontAlgn="base" hangingPunct="0">
        <a:spcBef>
          <a:spcPct val="20000"/>
        </a:spcBef>
        <a:spcAft>
          <a:spcPct val="0"/>
        </a:spcAft>
        <a:buClr>
          <a:srgbClr val="0073AE"/>
        </a:buClr>
        <a:buFont typeface="Wingdings" pitchFamily="2" charset="2"/>
        <a:buChar char="§"/>
        <a:defRPr sz="2400">
          <a:solidFill>
            <a:schemeClr val="tx1"/>
          </a:solidFill>
          <a:latin typeface="+mn-lt"/>
          <a:ea typeface="ＭＳ Ｐゴシック"/>
          <a:cs typeface="ＭＳ Ｐゴシック"/>
        </a:defRPr>
      </a:lvl2pPr>
      <a:lvl3pPr marL="11430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a:cs typeface="ＭＳ Ｐゴシック"/>
        </a:defRPr>
      </a:lvl3pPr>
      <a:lvl4pPr marL="16002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a:cs typeface="ＭＳ Ｐゴシック"/>
        </a:defRPr>
      </a:lvl4pPr>
      <a:lvl5pPr marL="20574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a:cs typeface="ＭＳ Ｐゴシック"/>
        </a:defRPr>
      </a:lvl5pPr>
      <a:lvl6pPr marL="2514600" indent="-228600" algn="l" rtl="0" fontAlgn="base">
        <a:spcBef>
          <a:spcPct val="20000"/>
        </a:spcBef>
        <a:spcAft>
          <a:spcPct val="0"/>
        </a:spcAft>
        <a:buClr>
          <a:srgbClr val="0073AE"/>
        </a:buClr>
        <a:buFont typeface="Symbol" pitchFamily="48" charset="2"/>
        <a:buChar char=""/>
        <a:defRPr sz="2400">
          <a:solidFill>
            <a:schemeClr val="tx1"/>
          </a:solidFill>
          <a:latin typeface="+mn-lt"/>
          <a:ea typeface="+mn-ea"/>
        </a:defRPr>
      </a:lvl6pPr>
      <a:lvl7pPr marL="2971800" indent="-228600" algn="l" rtl="0" fontAlgn="base">
        <a:spcBef>
          <a:spcPct val="20000"/>
        </a:spcBef>
        <a:spcAft>
          <a:spcPct val="0"/>
        </a:spcAft>
        <a:buClr>
          <a:srgbClr val="0073AE"/>
        </a:buClr>
        <a:buFont typeface="Symbol" pitchFamily="48" charset="2"/>
        <a:buChar char=""/>
        <a:defRPr sz="2400">
          <a:solidFill>
            <a:schemeClr val="tx1"/>
          </a:solidFill>
          <a:latin typeface="+mn-lt"/>
          <a:ea typeface="+mn-ea"/>
        </a:defRPr>
      </a:lvl7pPr>
      <a:lvl8pPr marL="3429000" indent="-228600" algn="l" rtl="0" fontAlgn="base">
        <a:spcBef>
          <a:spcPct val="20000"/>
        </a:spcBef>
        <a:spcAft>
          <a:spcPct val="0"/>
        </a:spcAft>
        <a:buClr>
          <a:srgbClr val="0073AE"/>
        </a:buClr>
        <a:buFont typeface="Symbol" pitchFamily="48" charset="2"/>
        <a:buChar char=""/>
        <a:defRPr sz="2400">
          <a:solidFill>
            <a:schemeClr val="tx1"/>
          </a:solidFill>
          <a:latin typeface="+mn-lt"/>
          <a:ea typeface="+mn-ea"/>
        </a:defRPr>
      </a:lvl8pPr>
      <a:lvl9pPr marL="3886200" indent="-228600" algn="l" rtl="0" fontAlgn="base">
        <a:spcBef>
          <a:spcPct val="20000"/>
        </a:spcBef>
        <a:spcAft>
          <a:spcPct val="0"/>
        </a:spcAft>
        <a:buClr>
          <a:srgbClr val="0073AE"/>
        </a:buClr>
        <a:buFont typeface="Symbol" pitchFamily="48" charset="2"/>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2A2B94B-44CA-4EF5-BC7C-03C9B7275046}" type="datetimeFigureOut">
              <a:rPr lang="en-US" smtClean="0"/>
              <a:pPr/>
              <a:t>9/10/2017</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021ED94B-0E20-48CC-8606-D924E4378816}"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jp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jpe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7.jp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27.jp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35.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9.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File:Portulaca_grandiflora_mutant1.jpg" TargetMode="External"/><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9.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gray">
          <a:xfrm>
            <a:off x="5600700" y="0"/>
            <a:ext cx="3543300" cy="6553200"/>
          </a:xfrm>
          <a:prstGeom prst="rect">
            <a:avLst/>
          </a:prstGeom>
          <a:solidFill>
            <a:schemeClr val="tx1">
              <a:lumMod val="75000"/>
              <a:lumOff val="25000"/>
            </a:schemeClr>
          </a:solidFill>
          <a:ln w="9525" algn="ctr">
            <a:noFill/>
            <a:miter lim="800000"/>
            <a:headEnd/>
            <a:tailEnd/>
          </a:ln>
          <a:effectLst/>
        </p:spPr>
        <p:txBody>
          <a:bodyPr wrap="none" lIns="0" tIns="0" rIns="0" bIns="0" anchor="ctr"/>
          <a:lstStyle/>
          <a:p>
            <a:pPr>
              <a:defRPr/>
            </a:pPr>
            <a:endParaRPr lang="en-US">
              <a:solidFill>
                <a:srgbClr val="000000"/>
              </a:solidFill>
            </a:endParaRPr>
          </a:p>
        </p:txBody>
      </p:sp>
      <p:sp>
        <p:nvSpPr>
          <p:cNvPr id="7171" name="Rectangle 1026"/>
          <p:cNvSpPr>
            <a:spLocks noGrp="1" noChangeArrowheads="1"/>
          </p:cNvSpPr>
          <p:nvPr>
            <p:ph type="ctrTitle" idx="4294967295"/>
          </p:nvPr>
        </p:nvSpPr>
        <p:spPr>
          <a:xfrm>
            <a:off x="5776913" y="1187450"/>
            <a:ext cx="3198812" cy="660400"/>
          </a:xfrm>
        </p:spPr>
        <p:txBody>
          <a:bodyPr>
            <a:normAutofit fontScale="90000"/>
          </a:bodyPr>
          <a:lstStyle/>
          <a:p>
            <a:pPr algn="ctr" eaLnBrk="1" hangingPunct="1"/>
            <a:r>
              <a:rPr lang="en-US" sz="4000" dirty="0" smtClean="0">
                <a:solidFill>
                  <a:srgbClr val="DA472B"/>
                </a:solidFill>
                <a:latin typeface="Arial" pitchFamily="34" charset="0"/>
              </a:rPr>
              <a:t>Chapter 10 and 11</a:t>
            </a:r>
          </a:p>
        </p:txBody>
      </p:sp>
      <p:sp>
        <p:nvSpPr>
          <p:cNvPr id="7172" name="Rectangle 1027"/>
          <p:cNvSpPr>
            <a:spLocks noGrp="1" noChangeArrowheads="1"/>
          </p:cNvSpPr>
          <p:nvPr>
            <p:ph type="subTitle" idx="4294967295"/>
          </p:nvPr>
        </p:nvSpPr>
        <p:spPr>
          <a:xfrm>
            <a:off x="5776913" y="2284413"/>
            <a:ext cx="3198812" cy="2101850"/>
          </a:xfrm>
        </p:spPr>
        <p:txBody>
          <a:bodyPr>
            <a:normAutofit/>
          </a:bodyPr>
          <a:lstStyle/>
          <a:p>
            <a:pPr marL="0" indent="0" algn="ctr" eaLnBrk="1" hangingPunct="1">
              <a:buFont typeface="Wingdings" pitchFamily="2" charset="2"/>
              <a:buNone/>
            </a:pPr>
            <a:r>
              <a:rPr lang="en-US" b="1" smtClean="0">
                <a:solidFill>
                  <a:schemeClr val="bg1"/>
                </a:solidFill>
              </a:rPr>
              <a:t>Microbial Genetics</a:t>
            </a:r>
            <a:endParaRPr lang="en-US" b="1" dirty="0" smtClean="0">
              <a:solidFill>
                <a:schemeClr val="bg1"/>
              </a:solidFill>
            </a:endParaRPr>
          </a:p>
          <a:p>
            <a:pPr marL="0" indent="0" algn="ctr" eaLnBrk="1" hangingPunct="1">
              <a:buFont typeface="Wingdings" pitchFamily="2" charset="2"/>
              <a:buNone/>
            </a:pPr>
            <a:endParaRPr lang="en-US" b="1" dirty="0">
              <a:solidFill>
                <a:schemeClr val="bg1"/>
              </a:solidFill>
            </a:endParaRPr>
          </a:p>
          <a:p>
            <a:pPr marL="0" indent="0" algn="ctr" eaLnBrk="1" hangingPunct="1">
              <a:buFont typeface="Wingdings" pitchFamily="2" charset="2"/>
              <a:buNone/>
            </a:pPr>
            <a:endParaRPr lang="en-US" sz="2800" b="1" dirty="0" smtClean="0">
              <a:solidFill>
                <a:schemeClr val="bg1"/>
              </a:solidFill>
            </a:endParaRPr>
          </a:p>
        </p:txBody>
      </p:sp>
      <p:sp>
        <p:nvSpPr>
          <p:cNvPr id="7174" name="Rectangle 10"/>
          <p:cNvSpPr>
            <a:spLocks noChangeArrowheads="1"/>
          </p:cNvSpPr>
          <p:nvPr/>
        </p:nvSpPr>
        <p:spPr bwMode="gray">
          <a:xfrm>
            <a:off x="0" y="0"/>
            <a:ext cx="9144000" cy="1524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sp>
        <p:nvSpPr>
          <p:cNvPr id="8" name="Rectangle 10"/>
          <p:cNvSpPr>
            <a:spLocks noChangeArrowheads="1"/>
          </p:cNvSpPr>
          <p:nvPr/>
        </p:nvSpPr>
        <p:spPr bwMode="gray">
          <a:xfrm>
            <a:off x="0" y="6553200"/>
            <a:ext cx="9144000" cy="3048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6" y="186267"/>
            <a:ext cx="5147733" cy="6663454"/>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Microbial Genetics</a:t>
            </a:r>
          </a:p>
        </p:txBody>
      </p:sp>
      <p:sp>
        <p:nvSpPr>
          <p:cNvPr id="12291" name="Content Placeholder 2"/>
          <p:cNvSpPr>
            <a:spLocks noGrp="1"/>
          </p:cNvSpPr>
          <p:nvPr>
            <p:ph idx="1"/>
          </p:nvPr>
        </p:nvSpPr>
        <p:spPr/>
        <p:txBody>
          <a:bodyPr/>
          <a:lstStyle/>
          <a:p>
            <a:r>
              <a:rPr lang="en-US" smtClean="0"/>
              <a:t>Inherited traits of microbes include:</a:t>
            </a:r>
          </a:p>
          <a:p>
            <a:pPr lvl="1"/>
            <a:r>
              <a:rPr lang="en-US" smtClean="0"/>
              <a:t>Shape</a:t>
            </a:r>
          </a:p>
          <a:p>
            <a:pPr lvl="1"/>
            <a:r>
              <a:rPr lang="en-US" smtClean="0"/>
              <a:t>Structure</a:t>
            </a:r>
          </a:p>
          <a:p>
            <a:pPr lvl="1"/>
            <a:r>
              <a:rPr lang="en-US" smtClean="0"/>
              <a:t>Metabolism</a:t>
            </a:r>
          </a:p>
          <a:p>
            <a:pPr lvl="1"/>
            <a:r>
              <a:rPr lang="en-US" smtClean="0"/>
              <a:t>Ability to move</a:t>
            </a:r>
          </a:p>
          <a:p>
            <a:pPr lvl="1"/>
            <a:r>
              <a:rPr lang="en-US" smtClean="0"/>
              <a:t>Behavior </a:t>
            </a:r>
          </a:p>
          <a:p>
            <a:pPr lvl="1"/>
            <a:r>
              <a:rPr lang="en-US" smtClean="0"/>
              <a:t>Ability to interact with other organisms (disease)</a:t>
            </a:r>
          </a:p>
          <a:p>
            <a:pPr lvl="1"/>
            <a:r>
              <a:rPr lang="en-US" smtClean="0"/>
              <a:t>Resistance from antibiotics/chemicals</a:t>
            </a:r>
          </a:p>
          <a:p>
            <a:pPr lvl="1"/>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figure_08_01a_labeled"/>
          <p:cNvPicPr>
            <a:picLocks noChangeAspect="1" noChangeArrowheads="1"/>
          </p:cNvPicPr>
          <p:nvPr/>
        </p:nvPicPr>
        <p:blipFill>
          <a:blip r:embed="rId5" cstate="print"/>
          <a:srcRect b="2872"/>
          <a:stretch>
            <a:fillRect/>
          </a:stretch>
        </p:blipFill>
        <p:spPr bwMode="auto">
          <a:xfrm>
            <a:off x="6580608" y="25400"/>
            <a:ext cx="2563392" cy="2362200"/>
          </a:xfrm>
          <a:prstGeom prst="rect">
            <a:avLst/>
          </a:prstGeom>
          <a:noFill/>
          <a:ln w="9525">
            <a:noFill/>
            <a:miter lim="800000"/>
            <a:headEnd/>
            <a:tailEnd/>
          </a:ln>
        </p:spPr>
      </p:pic>
      <p:sp>
        <p:nvSpPr>
          <p:cNvPr id="13315" name="Rectangle 8"/>
          <p:cNvSpPr>
            <a:spLocks noGrp="1" noChangeArrowheads="1"/>
          </p:cNvSpPr>
          <p:nvPr>
            <p:ph type="title"/>
          </p:nvPr>
        </p:nvSpPr>
        <p:spPr>
          <a:xfrm>
            <a:off x="-1973262" y="-495300"/>
            <a:ext cx="8229600" cy="1143000"/>
          </a:xfrm>
        </p:spPr>
        <p:txBody>
          <a:bodyPr/>
          <a:lstStyle/>
          <a:p>
            <a:pPr eaLnBrk="1" hangingPunct="1"/>
            <a:r>
              <a:rPr lang="en-US" smtClean="0"/>
              <a:t>Bacterial Chromosome</a:t>
            </a:r>
          </a:p>
        </p:txBody>
      </p:sp>
      <p:sp>
        <p:nvSpPr>
          <p:cNvPr id="5" name="Content Placeholder 4"/>
          <p:cNvSpPr>
            <a:spLocks noGrp="1"/>
          </p:cNvSpPr>
          <p:nvPr>
            <p:ph idx="1"/>
          </p:nvPr>
        </p:nvSpPr>
        <p:spPr>
          <a:xfrm>
            <a:off x="228600" y="1524000"/>
            <a:ext cx="6783387" cy="5334000"/>
          </a:xfrm>
        </p:spPr>
        <p:txBody>
          <a:bodyPr>
            <a:normAutofit/>
          </a:bodyPr>
          <a:lstStyle/>
          <a:p>
            <a:r>
              <a:rPr lang="en-US" dirty="0" smtClean="0"/>
              <a:t>Prokaryotic chromosome</a:t>
            </a:r>
          </a:p>
          <a:p>
            <a:pPr lvl="1"/>
            <a:r>
              <a:rPr lang="en-US" dirty="0" smtClean="0"/>
              <a:t>single, circular</a:t>
            </a:r>
          </a:p>
          <a:p>
            <a:pPr lvl="2"/>
            <a:r>
              <a:rPr lang="en-US" dirty="0" smtClean="0"/>
              <a:t>double helix, as in eukaryotes</a:t>
            </a:r>
          </a:p>
          <a:p>
            <a:pPr lvl="1"/>
            <a:r>
              <a:rPr lang="en-US" dirty="0" smtClean="0"/>
              <a:t>Looped and folded and attached to one or several points to the plasma membrane</a:t>
            </a:r>
          </a:p>
          <a:p>
            <a:pPr lvl="1"/>
            <a:r>
              <a:rPr lang="en-US" dirty="0" smtClean="0"/>
              <a:t>Short tandem repeats (STRs) – repeating sequences of two to five base sequences (used for DNA fingerprinting)</a:t>
            </a:r>
          </a:p>
          <a:p>
            <a:pPr lvl="1"/>
            <a:r>
              <a:rPr lang="en-US" dirty="0" smtClean="0"/>
              <a:t>Open reading frame – regions of DNA that code for proteins</a:t>
            </a:r>
          </a:p>
          <a:p>
            <a:pPr lvl="2"/>
            <a:endParaRPr 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2704"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0178"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title"/>
          </p:nvPr>
        </p:nvSpPr>
        <p:spPr>
          <a:xfrm>
            <a:off x="228600" y="-381000"/>
            <a:ext cx="8229600" cy="1143000"/>
          </a:xfrm>
        </p:spPr>
        <p:txBody>
          <a:bodyPr>
            <a:normAutofit fontScale="90000"/>
          </a:bodyPr>
          <a:lstStyle/>
          <a:p>
            <a:pPr eaLnBrk="1" hangingPunct="1"/>
            <a:r>
              <a:rPr lang="en-US" smtClean="0"/>
              <a:t>The Flow of Genetic Information</a:t>
            </a:r>
          </a:p>
        </p:txBody>
      </p:sp>
      <p:sp>
        <p:nvSpPr>
          <p:cNvPr id="4" name="Content Placeholder 3"/>
          <p:cNvSpPr>
            <a:spLocks noGrp="1"/>
          </p:cNvSpPr>
          <p:nvPr>
            <p:ph idx="1"/>
          </p:nvPr>
        </p:nvSpPr>
        <p:spPr>
          <a:xfrm>
            <a:off x="254000" y="1447800"/>
            <a:ext cx="8916987" cy="1371600"/>
          </a:xfrm>
        </p:spPr>
        <p:txBody>
          <a:bodyPr>
            <a:normAutofit fontScale="70000" lnSpcReduction="20000"/>
          </a:bodyPr>
          <a:lstStyle/>
          <a:p>
            <a:r>
              <a:rPr lang="en-US" dirty="0" smtClean="0"/>
              <a:t>Gene </a:t>
            </a:r>
            <a:r>
              <a:rPr lang="en-US" b="1" dirty="0" smtClean="0"/>
              <a:t>expression</a:t>
            </a:r>
            <a:r>
              <a:rPr lang="en-US" dirty="0" smtClean="0"/>
              <a:t>: genetic information is used within a cell to produce proteins needed for the cell to function 	</a:t>
            </a:r>
          </a:p>
          <a:p>
            <a:pPr>
              <a:buFont typeface="Wingdings" pitchFamily="2" charset="2"/>
              <a:buNone/>
            </a:pPr>
            <a:r>
              <a:rPr lang="en-US" b="1" dirty="0" smtClean="0"/>
              <a:t>		DNA</a:t>
            </a:r>
            <a:r>
              <a:rPr lang="en-US" dirty="0" smtClean="0"/>
              <a:t> </a:t>
            </a:r>
            <a:r>
              <a:rPr lang="en-US" b="1" u="sng" baseline="30000" dirty="0" smtClean="0"/>
              <a:t>_transcription_</a:t>
            </a:r>
            <a:r>
              <a:rPr lang="en-US" sz="2000" b="1" dirty="0" smtClean="0"/>
              <a:t>&gt;</a:t>
            </a:r>
            <a:r>
              <a:rPr lang="en-US" dirty="0" smtClean="0">
                <a:sym typeface="Wingdings" pitchFamily="2" charset="2"/>
              </a:rPr>
              <a:t> </a:t>
            </a:r>
            <a:r>
              <a:rPr lang="en-US" b="1" dirty="0" smtClean="0">
                <a:sym typeface="Wingdings" pitchFamily="2" charset="2"/>
              </a:rPr>
              <a:t>RNA</a:t>
            </a:r>
            <a:r>
              <a:rPr lang="en-US" dirty="0" smtClean="0"/>
              <a:t> </a:t>
            </a:r>
            <a:r>
              <a:rPr lang="en-US" b="1" u="sng" baseline="30000" dirty="0" smtClean="0"/>
              <a:t>_translation_</a:t>
            </a:r>
            <a:r>
              <a:rPr lang="en-US" sz="2000" b="1" dirty="0" smtClean="0"/>
              <a:t>&gt;</a:t>
            </a:r>
            <a:r>
              <a:rPr lang="en-US" dirty="0" smtClean="0">
                <a:sym typeface="Wingdings" pitchFamily="2" charset="2"/>
              </a:rPr>
              <a:t> </a:t>
            </a:r>
            <a:r>
              <a:rPr lang="en-US" b="1" dirty="0" smtClean="0">
                <a:sym typeface="Wingdings" pitchFamily="2" charset="2"/>
              </a:rPr>
              <a:t>protein</a:t>
            </a:r>
          </a:p>
          <a:p>
            <a:r>
              <a:rPr lang="en-US" dirty="0" smtClean="0">
                <a:sym typeface="Wingdings" pitchFamily="2" charset="2"/>
              </a:rPr>
              <a:t>DNA </a:t>
            </a:r>
            <a:r>
              <a:rPr lang="en-US" b="1" dirty="0" smtClean="0">
                <a:sym typeface="Wingdings" pitchFamily="2" charset="2"/>
              </a:rPr>
              <a:t>replication</a:t>
            </a:r>
            <a:r>
              <a:rPr lang="en-US" dirty="0" smtClean="0">
                <a:sym typeface="Wingdings" pitchFamily="2" charset="2"/>
              </a:rPr>
              <a:t>: copying DNA before cell division</a:t>
            </a:r>
            <a:endParaRPr lang="en-US" dirty="0" smtClean="0"/>
          </a:p>
          <a:p>
            <a:endParaRPr lang="en-US" b="1" dirty="0" smtClean="0">
              <a:sym typeface="Wingdings" pitchFamily="2" charset="2"/>
            </a:endParaRPr>
          </a:p>
        </p:txBody>
      </p:sp>
      <p:pic>
        <p:nvPicPr>
          <p:cNvPr id="11" name="Picture Placeholder 1" descr="OSC_Microbio_11_01_CentDogma.jpg"/>
          <p:cNvPicPr>
            <a:picLocks noChangeAspect="1"/>
          </p:cNvPicPr>
          <p:nvPr/>
        </p:nvPicPr>
        <p:blipFill>
          <a:blip r:embed="rId3">
            <a:extLst>
              <a:ext uri="{28A0092B-C50C-407E-A947-70E740481C1C}">
                <a14:useLocalDpi xmlns:a14="http://schemas.microsoft.com/office/drawing/2010/main" val="0"/>
              </a:ext>
            </a:extLst>
          </a:blip>
          <a:srcRect t="-174799" b="-174799"/>
          <a:stretch>
            <a:fillRect/>
          </a:stretch>
        </p:blipFill>
        <p:spPr>
          <a:xfrm>
            <a:off x="609600" y="35814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9"/>
          <p:cNvSpPr>
            <a:spLocks noGrp="1" noChangeArrowheads="1"/>
          </p:cNvSpPr>
          <p:nvPr>
            <p:ph type="title"/>
          </p:nvPr>
        </p:nvSpPr>
        <p:spPr>
          <a:xfrm>
            <a:off x="-3352800" y="-280458"/>
            <a:ext cx="8229600" cy="1143000"/>
          </a:xfrm>
        </p:spPr>
        <p:txBody>
          <a:bodyPr/>
          <a:lstStyle/>
          <a:p>
            <a:pPr eaLnBrk="1" hangingPunct="1"/>
            <a:r>
              <a:rPr lang="en-US" smtClean="0"/>
              <a:t>DNA</a:t>
            </a:r>
          </a:p>
        </p:txBody>
      </p:sp>
      <p:sp>
        <p:nvSpPr>
          <p:cNvPr id="11268" name="Rectangle 10"/>
          <p:cNvSpPr>
            <a:spLocks noGrp="1" noChangeArrowheads="1"/>
          </p:cNvSpPr>
          <p:nvPr>
            <p:ph idx="1"/>
          </p:nvPr>
        </p:nvSpPr>
        <p:spPr>
          <a:xfrm>
            <a:off x="227013" y="838200"/>
            <a:ext cx="5335587" cy="4953000"/>
          </a:xfrm>
        </p:spPr>
        <p:txBody>
          <a:bodyPr>
            <a:normAutofit fontScale="92500"/>
          </a:bodyPr>
          <a:lstStyle/>
          <a:p>
            <a:pPr eaLnBrk="1" hangingPunct="1"/>
            <a:r>
              <a:rPr lang="en-US" smtClean="0"/>
              <a:t>Forms </a:t>
            </a:r>
            <a:r>
              <a:rPr lang="en-US" b="1" smtClean="0"/>
              <a:t>double helix</a:t>
            </a:r>
            <a:r>
              <a:rPr lang="en-US" smtClean="0"/>
              <a:t> </a:t>
            </a:r>
          </a:p>
          <a:p>
            <a:pPr lvl="1" eaLnBrk="1" hangingPunct="1"/>
            <a:r>
              <a:rPr lang="en-US" smtClean="0"/>
              <a:t>associated with proteins (histones) in eukaryotes</a:t>
            </a:r>
          </a:p>
          <a:p>
            <a:pPr eaLnBrk="1" hangingPunct="1"/>
            <a:r>
              <a:rPr lang="en-US" smtClean="0"/>
              <a:t>Polymer of </a:t>
            </a:r>
            <a:r>
              <a:rPr lang="en-US" b="1" smtClean="0"/>
              <a:t>nucleotides</a:t>
            </a:r>
          </a:p>
          <a:p>
            <a:pPr lvl="1" eaLnBrk="1" hangingPunct="1"/>
            <a:r>
              <a:rPr lang="en-US" smtClean="0"/>
              <a:t>adenine, thymine, cytosine, guanine</a:t>
            </a:r>
          </a:p>
          <a:p>
            <a:pPr lvl="1" eaLnBrk="1" hangingPunct="1"/>
            <a:r>
              <a:rPr lang="en-US" smtClean="0"/>
              <a:t>backbone: deoxyribose-phosphate</a:t>
            </a:r>
          </a:p>
          <a:p>
            <a:pPr eaLnBrk="1" hangingPunct="1"/>
            <a:r>
              <a:rPr lang="en-US" smtClean="0"/>
              <a:t>Hydrogen bonds between bases: </a:t>
            </a:r>
            <a:r>
              <a:rPr lang="en-US" b="1" smtClean="0"/>
              <a:t>A&amp;T</a:t>
            </a:r>
            <a:r>
              <a:rPr lang="en-US" smtClean="0"/>
              <a:t>, </a:t>
            </a:r>
            <a:r>
              <a:rPr lang="en-US" b="1" smtClean="0"/>
              <a:t>G&amp;C</a:t>
            </a:r>
          </a:p>
          <a:p>
            <a:pPr lvl="1" eaLnBrk="1" hangingPunct="1"/>
            <a:r>
              <a:rPr lang="en-US" smtClean="0"/>
              <a:t>strands are </a:t>
            </a:r>
            <a:r>
              <a:rPr lang="en-US" b="1" smtClean="0"/>
              <a:t>complementary</a:t>
            </a:r>
          </a:p>
        </p:txBody>
      </p:sp>
      <p:pic>
        <p:nvPicPr>
          <p:cNvPr id="5" name="Picture Placeholder 1" descr="OSC_Microbio_10_03_RNAStruct2.jpg"/>
          <p:cNvPicPr>
            <a:picLocks noChangeAspect="1"/>
          </p:cNvPicPr>
          <p:nvPr/>
        </p:nvPicPr>
        <p:blipFill rotWithShape="1">
          <a:blip r:embed="rId3">
            <a:extLst>
              <a:ext uri="{28A0092B-C50C-407E-A947-70E740481C1C}">
                <a14:useLocalDpi xmlns:a14="http://schemas.microsoft.com/office/drawing/2010/main" val="0"/>
              </a:ext>
            </a:extLst>
          </a:blip>
          <a:srcRect l="-23857" r="54677"/>
          <a:stretch/>
        </p:blipFill>
        <p:spPr>
          <a:xfrm>
            <a:off x="4419600" y="1752600"/>
            <a:ext cx="3776134"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8"/>
          <p:cNvSpPr>
            <a:spLocks noGrp="1" noChangeArrowheads="1"/>
          </p:cNvSpPr>
          <p:nvPr>
            <p:ph type="title"/>
          </p:nvPr>
        </p:nvSpPr>
        <p:spPr>
          <a:xfrm>
            <a:off x="338667" y="-406864"/>
            <a:ext cx="8229600" cy="1143000"/>
          </a:xfrm>
        </p:spPr>
        <p:txBody>
          <a:bodyPr/>
          <a:lstStyle/>
          <a:p>
            <a:pPr eaLnBrk="1" hangingPunct="1"/>
            <a:r>
              <a:rPr lang="en-US" smtClean="0"/>
              <a:t>Semiconservative Replication</a:t>
            </a:r>
          </a:p>
        </p:txBody>
      </p:sp>
      <p:sp>
        <p:nvSpPr>
          <p:cNvPr id="4" name="Content Placeholder 3"/>
          <p:cNvSpPr>
            <a:spLocks noGrp="1"/>
          </p:cNvSpPr>
          <p:nvPr>
            <p:ph idx="1"/>
          </p:nvPr>
        </p:nvSpPr>
        <p:spPr>
          <a:xfrm>
            <a:off x="227013" y="838200"/>
            <a:ext cx="2973387" cy="5867400"/>
          </a:xfrm>
        </p:spPr>
        <p:txBody>
          <a:bodyPr>
            <a:normAutofit fontScale="92500" lnSpcReduction="20000"/>
          </a:bodyPr>
          <a:lstStyle/>
          <a:p>
            <a:r>
              <a:rPr lang="en-US" smtClean="0"/>
              <a:t>DNA replication </a:t>
            </a:r>
            <a:r>
              <a:rPr lang="en-US" b="1" smtClean="0"/>
              <a:t>semiconservative</a:t>
            </a:r>
            <a:r>
              <a:rPr lang="en-US" smtClean="0"/>
              <a:t> – each strand acts as template for new strand</a:t>
            </a:r>
          </a:p>
          <a:p>
            <a:pPr lvl="1"/>
            <a:r>
              <a:rPr lang="en-US" smtClean="0"/>
              <a:t>Replication fork</a:t>
            </a:r>
          </a:p>
          <a:p>
            <a:pPr lvl="1"/>
            <a:r>
              <a:rPr lang="en-US" smtClean="0"/>
              <a:t>parental strands unzip</a:t>
            </a:r>
          </a:p>
          <a:p>
            <a:pPr lvl="1"/>
            <a:r>
              <a:rPr lang="en-US" smtClean="0"/>
              <a:t>daughter strands form using parent strands as templates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0" y="685800"/>
            <a:ext cx="609600" cy="609600"/>
          </a:xfrm>
          <a:prstGeom prst="rect">
            <a:avLst/>
          </a:prstGeom>
        </p:spPr>
      </p:pic>
      <p:pic>
        <p:nvPicPr>
          <p:cNvPr id="6" name="Picture Placeholder 1" descr="OSC_Microbio_11_02_DNARep.jpg"/>
          <p:cNvPicPr>
            <a:picLocks noChangeAspect="1"/>
          </p:cNvPicPr>
          <p:nvPr/>
        </p:nvPicPr>
        <p:blipFill rotWithShape="1">
          <a:blip r:embed="rId6">
            <a:extLst>
              <a:ext uri="{28A0092B-C50C-407E-A947-70E740481C1C}">
                <a14:useLocalDpi xmlns:a14="http://schemas.microsoft.com/office/drawing/2010/main" val="0"/>
              </a:ext>
            </a:extLst>
          </a:blip>
          <a:srcRect l="-13891" r="36603"/>
          <a:stretch/>
        </p:blipFill>
        <p:spPr>
          <a:xfrm>
            <a:off x="2895599" y="1981200"/>
            <a:ext cx="4876801"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2649"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2590800" y="-228600"/>
            <a:ext cx="8229600" cy="1143000"/>
          </a:xfrm>
        </p:spPr>
        <p:txBody>
          <a:bodyPr/>
          <a:lstStyle/>
          <a:p>
            <a:r>
              <a:rPr lang="en-US" smtClean="0"/>
              <a:t>DNA Synthesis</a:t>
            </a:r>
          </a:p>
        </p:txBody>
      </p:sp>
      <p:sp>
        <p:nvSpPr>
          <p:cNvPr id="17411" name="Content Placeholder 8"/>
          <p:cNvSpPr>
            <a:spLocks noGrp="1"/>
          </p:cNvSpPr>
          <p:nvPr>
            <p:ph idx="1"/>
          </p:nvPr>
        </p:nvSpPr>
        <p:spPr>
          <a:xfrm>
            <a:off x="74613" y="762000"/>
            <a:ext cx="8688387" cy="5867400"/>
          </a:xfrm>
        </p:spPr>
        <p:txBody>
          <a:bodyPr/>
          <a:lstStyle/>
          <a:p>
            <a:r>
              <a:rPr lang="en-US" sz="2200" dirty="0" smtClean="0"/>
              <a:t>Requires a great deal of energy</a:t>
            </a:r>
          </a:p>
          <a:p>
            <a:r>
              <a:rPr lang="en-US" sz="2200" dirty="0" smtClean="0"/>
              <a:t>Energy for DNA synthesis from nucleotides </a:t>
            </a:r>
          </a:p>
          <a:p>
            <a:pPr lvl="1"/>
            <a:r>
              <a:rPr lang="en-US" sz="2200" dirty="0" smtClean="0"/>
              <a:t>free nucleotides (nucleoside </a:t>
            </a:r>
            <a:r>
              <a:rPr lang="en-US" sz="2200" dirty="0" err="1" smtClean="0"/>
              <a:t>triphosphate</a:t>
            </a:r>
            <a:r>
              <a:rPr lang="en-US" sz="2200" dirty="0" smtClean="0"/>
              <a:t>)</a:t>
            </a:r>
          </a:p>
          <a:p>
            <a:pPr lvl="1"/>
            <a:r>
              <a:rPr lang="en-US" sz="2200" dirty="0" smtClean="0"/>
              <a:t> 2 phosphates hydrolyzed (removed); provide reaction energy</a:t>
            </a:r>
          </a:p>
          <a:p>
            <a:pPr lvl="1"/>
            <a:r>
              <a:rPr lang="en-US" sz="2200" dirty="0" smtClean="0"/>
              <a:t>Same principle as ATP</a:t>
            </a:r>
          </a:p>
          <a:p>
            <a:pPr eaLnBrk="1" hangingPunct="1"/>
            <a:r>
              <a:rPr lang="en-US" sz="2200" dirty="0" smtClean="0">
                <a:ea typeface="ＭＳ Ｐゴシック" pitchFamily="34" charset="-128"/>
              </a:rPr>
              <a:t>DNA is copied by DNA polymerase</a:t>
            </a:r>
          </a:p>
          <a:p>
            <a:pPr lvl="1" eaLnBrk="1" hangingPunct="1"/>
            <a:r>
              <a:rPr lang="en-US" sz="2200" dirty="0" smtClean="0">
                <a:ea typeface="ＭＳ Ｐゴシック" pitchFamily="34" charset="-128"/>
              </a:rPr>
              <a:t>In the 5</a:t>
            </a:r>
            <a:r>
              <a:rPr lang="en-US" sz="2200" dirty="0" smtClean="0">
                <a:ea typeface="ＭＳ Ｐゴシック" pitchFamily="34" charset="-128"/>
                <a:sym typeface="Symbol" pitchFamily="18" charset="2"/>
              </a:rPr>
              <a:t>'</a:t>
            </a:r>
            <a:r>
              <a:rPr lang="en-US" sz="2200" dirty="0" smtClean="0">
                <a:ea typeface="ＭＳ Ｐゴシック" pitchFamily="34" charset="-128"/>
              </a:rPr>
              <a:t> </a:t>
            </a:r>
            <a:r>
              <a:rPr lang="en-US" sz="2200" dirty="0" smtClean="0">
                <a:ea typeface="ＭＳ Ｐゴシック" pitchFamily="34" charset="-128"/>
                <a:sym typeface="Symbol" pitchFamily="18" charset="2"/>
              </a:rPr>
              <a:t></a:t>
            </a:r>
            <a:r>
              <a:rPr lang="en-US" sz="2200" dirty="0" smtClean="0">
                <a:ea typeface="ＭＳ Ｐゴシック" pitchFamily="34" charset="-128"/>
              </a:rPr>
              <a:t> 3</a:t>
            </a:r>
            <a:r>
              <a:rPr lang="en-US" sz="2200" dirty="0" smtClean="0">
                <a:ea typeface="ＭＳ Ｐゴシック" pitchFamily="34" charset="-128"/>
                <a:sym typeface="Symbol" pitchFamily="18" charset="2"/>
              </a:rPr>
              <a:t>'</a:t>
            </a:r>
            <a:r>
              <a:rPr lang="en-US" sz="2200" dirty="0" smtClean="0">
                <a:ea typeface="ＭＳ Ｐゴシック" pitchFamily="34" charset="-128"/>
              </a:rPr>
              <a:t> direction</a:t>
            </a:r>
          </a:p>
          <a:p>
            <a:pPr lvl="1" eaLnBrk="1" hangingPunct="1"/>
            <a:r>
              <a:rPr lang="en-US" sz="2200" dirty="0" smtClean="0">
                <a:ea typeface="ＭＳ Ｐゴシック" pitchFamily="34" charset="-128"/>
              </a:rPr>
              <a:t>Initiated by an RNA primer</a:t>
            </a:r>
          </a:p>
          <a:p>
            <a:endParaRPr lang="en-US" sz="2200" dirty="0" smtClean="0"/>
          </a:p>
        </p:txBody>
      </p:sp>
      <p:pic>
        <p:nvPicPr>
          <p:cNvPr id="9223" name="Picture 7" descr="C:\Users\Denise Steele\Documents\Teaching\River Valley Community College textbooks\Microbiology - Tortora\Chapter_08\B_JPEG_Images_and_Tables\a_Labeled\figure_08_04_labeled.jpg"/>
          <p:cNvPicPr>
            <a:picLocks noChangeAspect="1" noChangeArrowheads="1"/>
          </p:cNvPicPr>
          <p:nvPr/>
        </p:nvPicPr>
        <p:blipFill>
          <a:blip r:embed="rId5" cstate="print"/>
          <a:srcRect b="2406"/>
          <a:stretch>
            <a:fillRect/>
          </a:stretch>
        </p:blipFill>
        <p:spPr bwMode="auto">
          <a:xfrm>
            <a:off x="4724400" y="3510052"/>
            <a:ext cx="4419600" cy="3195547"/>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5600" y="4803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25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DNA</a:t>
            </a:r>
            <a:endParaRPr lang="en-US" dirty="0"/>
          </a:p>
        </p:txBody>
      </p:sp>
      <p:pic>
        <p:nvPicPr>
          <p:cNvPr id="2" name="Picture Placeholder 1" descr="OSC_Microbio_10_02_DoubHelix.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856" r="-14856"/>
          <a:stretch>
            <a:fillRect/>
          </a:stretch>
        </p:blipFill>
        <p:spPr/>
      </p:pic>
      <p:sp>
        <p:nvSpPr>
          <p:cNvPr id="7" name="Text Placeholder 6"/>
          <p:cNvSpPr>
            <a:spLocks noGrp="1"/>
          </p:cNvSpPr>
          <p:nvPr>
            <p:ph type="body" sz="quarter" idx="14"/>
          </p:nvPr>
        </p:nvSpPr>
        <p:spPr/>
        <p:txBody>
          <a:bodyPr>
            <a:noAutofit/>
          </a:bodyPr>
          <a:lstStyle/>
          <a:p>
            <a:r>
              <a:rPr lang="en-US" sz="1060" dirty="0"/>
              <a:t>Watson and Crick proposed the double helix model for DNA</a:t>
            </a:r>
            <a:r>
              <a:rPr lang="en-US" sz="1060" dirty="0" smtClean="0"/>
              <a:t>.</a:t>
            </a:r>
          </a:p>
          <a:p>
            <a:pPr marL="342900" indent="-342900">
              <a:buAutoNum type="alphaLcParenBoth"/>
            </a:pPr>
            <a:r>
              <a:rPr lang="en-US" sz="1060" dirty="0" smtClean="0"/>
              <a:t>The </a:t>
            </a:r>
            <a:r>
              <a:rPr lang="en-US" sz="1060" dirty="0"/>
              <a:t>sugar-phosphate backbones </a:t>
            </a:r>
            <a:r>
              <a:rPr lang="en-US" sz="1060" dirty="0" smtClean="0"/>
              <a:t>are on </a:t>
            </a:r>
            <a:r>
              <a:rPr lang="en-US" sz="1060" dirty="0"/>
              <a:t>the outside of the double helix and purines and pyrimidines form the “rungs” of the DNA helix ladder</a:t>
            </a:r>
            <a:r>
              <a:rPr lang="en-US" sz="1060" dirty="0" smtClean="0"/>
              <a:t>.</a:t>
            </a:r>
          </a:p>
          <a:p>
            <a:pPr marL="342900" indent="-342900">
              <a:buAutoNum type="alphaLcParenBoth"/>
            </a:pPr>
            <a:r>
              <a:rPr lang="en-US" sz="1060" dirty="0" smtClean="0"/>
              <a:t>The two DNA </a:t>
            </a:r>
            <a:r>
              <a:rPr lang="en-US" sz="1060" dirty="0"/>
              <a:t>strands are antiparallel to each other</a:t>
            </a:r>
            <a:r>
              <a:rPr lang="en-US" sz="1060" dirty="0" smtClean="0"/>
              <a:t>.</a:t>
            </a:r>
          </a:p>
          <a:p>
            <a:pPr marL="342900" indent="-342900">
              <a:buAutoNum type="alphaLcParenBoth"/>
            </a:pPr>
            <a:r>
              <a:rPr lang="en-US" sz="1060" dirty="0" smtClean="0"/>
              <a:t>The </a:t>
            </a:r>
            <a:r>
              <a:rPr lang="en-US" sz="1060" dirty="0"/>
              <a:t>direction of each strand is identified by numbering the carbons (</a:t>
            </a:r>
            <a:r>
              <a:rPr lang="en-US" sz="1060" dirty="0" smtClean="0"/>
              <a:t>1 through </a:t>
            </a:r>
            <a:r>
              <a:rPr lang="en-US" sz="1060" dirty="0"/>
              <a:t>5) in each sugar molecule. The </a:t>
            </a:r>
            <a:r>
              <a:rPr lang="en-US" sz="1060" dirty="0" smtClean="0"/>
              <a:t>5</a:t>
            </a:r>
            <a:r>
              <a:rPr lang="en-US" sz="1060" i="1" dirty="0"/>
              <a:t>ʹ</a:t>
            </a:r>
            <a:r>
              <a:rPr lang="en-US" sz="1060" dirty="0" smtClean="0"/>
              <a:t> </a:t>
            </a:r>
            <a:r>
              <a:rPr lang="en-US" sz="1060" dirty="0"/>
              <a:t>end is the one where carbon #5 is not bound to another nucleotide; the </a:t>
            </a:r>
            <a:r>
              <a:rPr lang="en-US" sz="1060" dirty="0" smtClean="0"/>
              <a:t>3</a:t>
            </a:r>
            <a:r>
              <a:rPr lang="en-US" sz="1060" i="1" dirty="0"/>
              <a:t>ʹ</a:t>
            </a:r>
            <a:r>
              <a:rPr lang="en-US" sz="1060" dirty="0" smtClean="0"/>
              <a:t> end </a:t>
            </a:r>
            <a:r>
              <a:rPr lang="en-US" sz="1060" dirty="0"/>
              <a:t>is the one where carbon #3 is not bound to another nucleotide.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79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Complementary Base Pairing</a:t>
            </a:r>
            <a:endParaRPr lang="en-US" dirty="0"/>
          </a:p>
        </p:txBody>
      </p:sp>
      <p:pic>
        <p:nvPicPr>
          <p:cNvPr id="2" name="Picture Placeholder 1" descr="OSC_Microbio_10_02_BasePair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62" r="-20362"/>
          <a:stretch>
            <a:fillRect/>
          </a:stretch>
        </p:blipFill>
        <p:spPr/>
      </p:pic>
      <p:sp>
        <p:nvSpPr>
          <p:cNvPr id="7" name="Text Placeholder 6"/>
          <p:cNvSpPr>
            <a:spLocks noGrp="1"/>
          </p:cNvSpPr>
          <p:nvPr>
            <p:ph type="body" sz="quarter" idx="14"/>
          </p:nvPr>
        </p:nvSpPr>
        <p:spPr/>
        <p:txBody>
          <a:bodyPr>
            <a:normAutofit/>
          </a:bodyPr>
          <a:lstStyle/>
          <a:p>
            <a:r>
              <a:rPr lang="en-US" sz="1600" dirty="0"/>
              <a:t>Hydrogen bonds form between complementary nitrogenous bases on the interior of DNA.</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81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Grp="1" noChangeArrowheads="1"/>
          </p:cNvSpPr>
          <p:nvPr>
            <p:ph type="title"/>
          </p:nvPr>
        </p:nvSpPr>
        <p:spPr>
          <a:xfrm>
            <a:off x="-990600" y="-457200"/>
            <a:ext cx="8229600" cy="1143000"/>
          </a:xfrm>
        </p:spPr>
        <p:txBody>
          <a:bodyPr/>
          <a:lstStyle/>
          <a:p>
            <a:r>
              <a:rPr lang="en-US" smtClean="0"/>
              <a:t>DNA Synthesis</a:t>
            </a:r>
          </a:p>
        </p:txBody>
      </p:sp>
      <p:sp>
        <p:nvSpPr>
          <p:cNvPr id="7" name="Rectangle 5"/>
          <p:cNvSpPr txBox="1">
            <a:spLocks noChangeArrowheads="1"/>
          </p:cNvSpPr>
          <p:nvPr/>
        </p:nvSpPr>
        <p:spPr bwMode="auto">
          <a:xfrm>
            <a:off x="296747" y="599621"/>
            <a:ext cx="8458200" cy="4572000"/>
          </a:xfrm>
          <a:prstGeom prst="rect">
            <a:avLst/>
          </a:prstGeom>
          <a:noFill/>
          <a:ln w="9525">
            <a:noFill/>
            <a:miter lim="800000"/>
            <a:headEnd/>
            <a:tailEnd/>
          </a:ln>
        </p:spPr>
        <p:txBody>
          <a:bodyPr lIns="0" tIns="0" rIns="0" bIns="0"/>
          <a:lstStyle/>
          <a:p>
            <a:pPr marL="342900" indent="-342900" eaLnBrk="0" fontAlgn="base" hangingPunct="0">
              <a:spcBef>
                <a:spcPct val="0"/>
              </a:spcBef>
              <a:spcAft>
                <a:spcPts val="600"/>
              </a:spcAft>
              <a:buClr>
                <a:srgbClr val="0073AE"/>
              </a:buClr>
              <a:buFont typeface="Wingdings" pitchFamily="2" charset="2"/>
              <a:buChar char="§"/>
              <a:defRPr/>
            </a:pPr>
            <a:r>
              <a:rPr lang="en-US" sz="2400" dirty="0">
                <a:solidFill>
                  <a:prstClr val="black"/>
                </a:solidFill>
                <a:ea typeface="ＭＳ Ｐゴシック" pitchFamily="34" charset="-128"/>
              </a:rPr>
              <a:t>DNA unwound by </a:t>
            </a:r>
            <a:r>
              <a:rPr lang="en-US" sz="2400" dirty="0" err="1">
                <a:solidFill>
                  <a:prstClr val="black"/>
                </a:solidFill>
                <a:ea typeface="ＭＳ Ｐゴシック" pitchFamily="34" charset="-128"/>
              </a:rPr>
              <a:t>helicase</a:t>
            </a:r>
            <a:r>
              <a:rPr lang="en-US" sz="2400" dirty="0">
                <a:solidFill>
                  <a:prstClr val="black"/>
                </a:solidFill>
                <a:ea typeface="ＭＳ Ｐゴシック" pitchFamily="34" charset="-128"/>
              </a:rPr>
              <a:t> at </a:t>
            </a:r>
            <a:r>
              <a:rPr lang="en-US" sz="2400" b="1" dirty="0">
                <a:solidFill>
                  <a:prstClr val="black"/>
                </a:solidFill>
                <a:ea typeface="ＭＳ Ｐゴシック" pitchFamily="34" charset="-128"/>
              </a:rPr>
              <a:t>replication fork</a:t>
            </a:r>
          </a:p>
          <a:p>
            <a:pPr marL="342900" indent="-342900" eaLnBrk="0" fontAlgn="base" hangingPunct="0">
              <a:spcBef>
                <a:spcPct val="0"/>
              </a:spcBef>
              <a:spcAft>
                <a:spcPts val="600"/>
              </a:spcAft>
              <a:buClr>
                <a:srgbClr val="0073AE"/>
              </a:buClr>
              <a:buFont typeface="Wingdings" pitchFamily="2" charset="2"/>
              <a:buChar char="§"/>
              <a:defRPr/>
            </a:pPr>
            <a:r>
              <a:rPr lang="en-US" sz="2400" dirty="0">
                <a:solidFill>
                  <a:prstClr val="black"/>
                </a:solidFill>
                <a:ea typeface="ＭＳ Ｐゴシック" pitchFamily="34" charset="-128"/>
              </a:rPr>
              <a:t>DNA copied by </a:t>
            </a:r>
            <a:r>
              <a:rPr lang="en-US" sz="2400" b="1" dirty="0">
                <a:solidFill>
                  <a:prstClr val="black"/>
                </a:solidFill>
                <a:ea typeface="ＭＳ Ｐゴシック" pitchFamily="34" charset="-128"/>
              </a:rPr>
              <a:t>DNA polymerase</a:t>
            </a:r>
          </a:p>
          <a:p>
            <a:pPr marL="742950" lvl="1" indent="-285750" eaLnBrk="0" fontAlgn="base" hangingPunct="0">
              <a:spcBef>
                <a:spcPct val="0"/>
              </a:spcBef>
              <a:spcAft>
                <a:spcPts val="600"/>
              </a:spcAft>
              <a:buClr>
                <a:srgbClr val="0073AE"/>
              </a:buClr>
              <a:buFont typeface="Calibri" pitchFamily="34" charset="0"/>
              <a:buChar char="–"/>
              <a:defRPr/>
            </a:pPr>
            <a:r>
              <a:rPr lang="en-US" sz="2000" dirty="0">
                <a:solidFill>
                  <a:prstClr val="black"/>
                </a:solidFill>
                <a:ea typeface="ＭＳ Ｐゴシック" pitchFamily="34" charset="-128"/>
              </a:rPr>
              <a:t>enzyme moves from 5</a:t>
            </a:r>
            <a:r>
              <a:rPr lang="en-US" sz="2000" dirty="0">
                <a:solidFill>
                  <a:prstClr val="black"/>
                </a:solidFill>
                <a:ea typeface="ＭＳ Ｐゴシック" pitchFamily="34" charset="-128"/>
                <a:sym typeface="Symbol" pitchFamily="18" charset="2"/>
              </a:rPr>
              <a:t>'</a:t>
            </a:r>
            <a:r>
              <a:rPr lang="en-US" sz="2000" dirty="0">
                <a:solidFill>
                  <a:prstClr val="black"/>
                </a:solidFill>
                <a:ea typeface="ＭＳ Ｐゴシック" pitchFamily="34" charset="-128"/>
              </a:rPr>
              <a:t> to 3</a:t>
            </a:r>
            <a:r>
              <a:rPr lang="en-US" sz="2000" dirty="0">
                <a:solidFill>
                  <a:prstClr val="black"/>
                </a:solidFill>
                <a:ea typeface="ＭＳ Ｐゴシック" pitchFamily="34" charset="-128"/>
                <a:sym typeface="Symbol" pitchFamily="18" charset="2"/>
              </a:rPr>
              <a:t>'</a:t>
            </a:r>
            <a:r>
              <a:rPr lang="en-US" sz="2000" dirty="0">
                <a:solidFill>
                  <a:prstClr val="black"/>
                </a:solidFill>
                <a:ea typeface="ＭＳ Ｐゴシック" pitchFamily="34" charset="-128"/>
              </a:rPr>
              <a:t>; nucleotides added to 3</a:t>
            </a:r>
            <a:r>
              <a:rPr lang="en-US" sz="2000" dirty="0">
                <a:solidFill>
                  <a:prstClr val="black"/>
                </a:solidFill>
                <a:ea typeface="ＭＳ Ｐゴシック" pitchFamily="34" charset="-128"/>
                <a:sym typeface="Symbol" pitchFamily="18" charset="2"/>
              </a:rPr>
              <a:t>'</a:t>
            </a:r>
            <a:r>
              <a:rPr lang="en-US" sz="2000" dirty="0">
                <a:solidFill>
                  <a:prstClr val="black"/>
                </a:solidFill>
                <a:ea typeface="ＭＳ Ｐゴシック" pitchFamily="34" charset="-128"/>
              </a:rPr>
              <a:t> end</a:t>
            </a:r>
          </a:p>
          <a:p>
            <a:pPr marL="742950" lvl="1" indent="-285750" eaLnBrk="0" fontAlgn="base" hangingPunct="0">
              <a:spcBef>
                <a:spcPct val="0"/>
              </a:spcBef>
              <a:spcAft>
                <a:spcPts val="600"/>
              </a:spcAft>
              <a:buClr>
                <a:srgbClr val="0073AE"/>
              </a:buClr>
              <a:buFont typeface="Calibri" pitchFamily="34" charset="0"/>
              <a:buChar char="–"/>
              <a:defRPr/>
            </a:pPr>
            <a:r>
              <a:rPr lang="en-US" sz="2000" b="1" dirty="0">
                <a:solidFill>
                  <a:prstClr val="black"/>
                </a:solidFill>
                <a:ea typeface="ＭＳ Ｐゴシック" pitchFamily="34" charset="-128"/>
              </a:rPr>
              <a:t>leading strand </a:t>
            </a:r>
            <a:r>
              <a:rPr lang="en-US" sz="2000" dirty="0">
                <a:solidFill>
                  <a:prstClr val="black"/>
                </a:solidFill>
                <a:ea typeface="ＭＳ Ｐゴシック" pitchFamily="34" charset="-128"/>
              </a:rPr>
              <a:t>synthesized continuously</a:t>
            </a:r>
          </a:p>
          <a:p>
            <a:pPr marL="742950" lvl="1" indent="-285750" eaLnBrk="0" fontAlgn="base" hangingPunct="0">
              <a:spcBef>
                <a:spcPct val="0"/>
              </a:spcBef>
              <a:spcAft>
                <a:spcPts val="600"/>
              </a:spcAft>
              <a:buClr>
                <a:srgbClr val="0073AE"/>
              </a:buClr>
              <a:buFont typeface="Calibri" pitchFamily="34" charset="0"/>
              <a:buChar char="–"/>
              <a:defRPr/>
            </a:pPr>
            <a:r>
              <a:rPr lang="en-US" sz="2000" b="1" dirty="0">
                <a:solidFill>
                  <a:prstClr val="black"/>
                </a:solidFill>
                <a:ea typeface="ＭＳ Ｐゴシック" pitchFamily="34" charset="-128"/>
              </a:rPr>
              <a:t>lagging strand </a:t>
            </a:r>
            <a:r>
              <a:rPr lang="en-US" sz="2000" dirty="0">
                <a:solidFill>
                  <a:prstClr val="black"/>
                </a:solidFill>
                <a:ea typeface="ＭＳ Ｐゴシック" pitchFamily="34" charset="-128"/>
              </a:rPr>
              <a:t>synthesized discontinuously: Okazaki fragments </a:t>
            </a:r>
          </a:p>
          <a:p>
            <a:pPr marL="742950" lvl="1" indent="-285750" eaLnBrk="0" fontAlgn="base" hangingPunct="0">
              <a:spcBef>
                <a:spcPct val="0"/>
              </a:spcBef>
              <a:spcAft>
                <a:spcPct val="0"/>
              </a:spcAft>
              <a:buClr>
                <a:srgbClr val="0073AE"/>
              </a:buClr>
              <a:buFont typeface="Calibri" pitchFamily="34" charset="0"/>
              <a:buChar char="–"/>
              <a:defRPr/>
            </a:pPr>
            <a:r>
              <a:rPr lang="en-US" sz="2000" dirty="0">
                <a:solidFill>
                  <a:prstClr val="black"/>
                </a:solidFill>
                <a:ea typeface="ＭＳ Ｐゴシック" pitchFamily="34" charset="-128"/>
              </a:rPr>
              <a:t>RNA primers removed &amp; Okazaki fragments joined by DNA polymerase &amp; DNA </a:t>
            </a:r>
            <a:r>
              <a:rPr lang="en-US" sz="2000" dirty="0" err="1">
                <a:solidFill>
                  <a:prstClr val="black"/>
                </a:solidFill>
                <a:ea typeface="ＭＳ Ｐゴシック" pitchFamily="34" charset="-128"/>
              </a:rPr>
              <a:t>ligase</a:t>
            </a:r>
            <a:r>
              <a:rPr lang="en-US" sz="2000" dirty="0">
                <a:solidFill>
                  <a:prstClr val="black"/>
                </a:solidFill>
                <a:ea typeface="ＭＳ Ｐゴシック" pitchFamily="34" charset="-128"/>
              </a:rPr>
              <a:t> </a:t>
            </a:r>
            <a:endParaRPr lang="en-US" sz="2000" dirty="0" smtClean="0">
              <a:solidFill>
                <a:prstClr val="black"/>
              </a:solidFill>
              <a:ea typeface="ＭＳ Ｐゴシック" pitchFamily="34" charset="-128"/>
            </a:endParaRPr>
          </a:p>
          <a:p>
            <a:pPr marL="742950" lvl="1" indent="-285750" eaLnBrk="0" fontAlgn="base" hangingPunct="0">
              <a:spcBef>
                <a:spcPct val="0"/>
              </a:spcBef>
              <a:spcAft>
                <a:spcPct val="0"/>
              </a:spcAft>
              <a:buClr>
                <a:srgbClr val="0073AE"/>
              </a:buClr>
              <a:buFont typeface="Calibri" pitchFamily="34" charset="0"/>
              <a:buChar char="–"/>
              <a:defRPr/>
            </a:pPr>
            <a:endParaRPr lang="en-US" sz="2000" dirty="0">
              <a:solidFill>
                <a:prstClr val="black"/>
              </a:solidFill>
              <a:ea typeface="ＭＳ Ｐゴシック" pitchFamily="34" charset="-12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1515" y="599621"/>
            <a:ext cx="609600" cy="609600"/>
          </a:xfrm>
          <a:prstGeom prst="rect">
            <a:avLst/>
          </a:prstGeom>
        </p:spPr>
      </p:pic>
      <p:pic>
        <p:nvPicPr>
          <p:cNvPr id="9" name="Picture Placeholder 1" descr="OSC_Microbio_11_02_RepFork.jpg"/>
          <p:cNvPicPr>
            <a:picLocks noChangeAspect="1"/>
          </p:cNvPicPr>
          <p:nvPr/>
        </p:nvPicPr>
        <p:blipFill>
          <a:blip r:embed="rId6" cstate="print">
            <a:extLst>
              <a:ext uri="{28A0092B-C50C-407E-A947-70E740481C1C}">
                <a14:useLocalDpi xmlns:a14="http://schemas.microsoft.com/office/drawing/2010/main" val="0"/>
              </a:ext>
            </a:extLst>
          </a:blip>
          <a:srcRect l="-44636" r="-44636"/>
          <a:stretch>
            <a:fillRect/>
          </a:stretch>
        </p:blipFill>
        <p:spPr>
          <a:xfrm>
            <a:off x="457198" y="334795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866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smtClean="0"/>
              <a:t>Enzymes involved in DNA replication</a:t>
            </a:r>
          </a:p>
        </p:txBody>
      </p:sp>
      <p:pic>
        <p:nvPicPr>
          <p:cNvPr id="19459" name="Picture 2"/>
          <p:cNvPicPr>
            <a:picLocks noGrp="1" noChangeAspect="1" noChangeArrowheads="1"/>
          </p:cNvPicPr>
          <p:nvPr>
            <p:ph idx="1"/>
          </p:nvPr>
        </p:nvPicPr>
        <p:blipFill rotWithShape="1">
          <a:blip r:embed="rId3" cstate="print"/>
          <a:srcRect t="11503" r="13295" b="55632"/>
          <a:stretch/>
        </p:blipFill>
        <p:spPr>
          <a:xfrm>
            <a:off x="228600" y="2438399"/>
            <a:ext cx="8889576" cy="1752601"/>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What is Heredity?</a:t>
            </a:r>
          </a:p>
        </p:txBody>
      </p:sp>
      <p:sp>
        <p:nvSpPr>
          <p:cNvPr id="3" name="Content Placeholder 2"/>
          <p:cNvSpPr>
            <a:spLocks noGrp="1"/>
          </p:cNvSpPr>
          <p:nvPr>
            <p:ph idx="1"/>
          </p:nvPr>
        </p:nvSpPr>
        <p:spPr/>
        <p:txBody>
          <a:bodyPr/>
          <a:lstStyle/>
          <a:p>
            <a:pPr>
              <a:buFont typeface="Wingdings" pitchFamily="2" charset="2"/>
              <a:buNone/>
            </a:pPr>
            <a:r>
              <a:rPr lang="en-US" sz="4000" smtClean="0"/>
              <a:t>Passing of physical characteristic from parents to offspring</a:t>
            </a:r>
          </a:p>
          <a:p>
            <a:endParaRPr lang="en-US" sz="4000" smtClean="0"/>
          </a:p>
        </p:txBody>
      </p:sp>
      <p:pic>
        <p:nvPicPr>
          <p:cNvPr id="4" name="Picture 3" descr="Mendels-Pea-Plant-Experiment.jpg"/>
          <p:cNvPicPr>
            <a:picLocks noChangeAspect="1"/>
          </p:cNvPicPr>
          <p:nvPr/>
        </p:nvPicPr>
        <p:blipFill>
          <a:blip r:embed="rId3" cstate="print"/>
          <a:srcRect/>
          <a:stretch>
            <a:fillRect/>
          </a:stretch>
        </p:blipFill>
        <p:spPr bwMode="auto">
          <a:xfrm>
            <a:off x="2438400" y="3048000"/>
            <a:ext cx="4367213" cy="2925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3"/>
          <p:cNvSpPr>
            <a:spLocks noGrp="1" noChangeArrowheads="1"/>
          </p:cNvSpPr>
          <p:nvPr>
            <p:ph type="title"/>
          </p:nvPr>
        </p:nvSpPr>
        <p:spPr>
          <a:xfrm>
            <a:off x="457200" y="-381000"/>
            <a:ext cx="8229600" cy="1143000"/>
          </a:xfrm>
        </p:spPr>
        <p:txBody>
          <a:bodyPr/>
          <a:lstStyle/>
          <a:p>
            <a:pPr eaLnBrk="1" hangingPunct="1"/>
            <a:r>
              <a:rPr lang="en-US" smtClean="0"/>
              <a:t>Replication of Bacterial DNA</a:t>
            </a:r>
          </a:p>
        </p:txBody>
      </p:sp>
      <p:sp>
        <p:nvSpPr>
          <p:cNvPr id="10244" name="Content Placeholder 3"/>
          <p:cNvSpPr>
            <a:spLocks noGrp="1"/>
          </p:cNvSpPr>
          <p:nvPr>
            <p:ph idx="1"/>
          </p:nvPr>
        </p:nvSpPr>
        <p:spPr>
          <a:xfrm>
            <a:off x="227013" y="838200"/>
            <a:ext cx="2668587" cy="5867400"/>
          </a:xfrm>
        </p:spPr>
        <p:txBody>
          <a:bodyPr>
            <a:normAutofit fontScale="92500" lnSpcReduction="20000"/>
          </a:bodyPr>
          <a:lstStyle/>
          <a:p>
            <a:r>
              <a:rPr lang="en-US" smtClean="0"/>
              <a:t>Bacteria: circular DNA</a:t>
            </a:r>
          </a:p>
          <a:p>
            <a:r>
              <a:rPr lang="en-US" smtClean="0"/>
              <a:t>Bacterial DNA replicated in 2 directions at once</a:t>
            </a:r>
          </a:p>
          <a:p>
            <a:pPr lvl="1"/>
            <a:r>
              <a:rPr lang="en-US" smtClean="0"/>
              <a:t>from single origin of replication</a:t>
            </a:r>
          </a:p>
          <a:p>
            <a:pPr lvl="1"/>
            <a:r>
              <a:rPr lang="en-US" smtClean="0"/>
              <a:t>copies attach to membrane at opposite ends</a:t>
            </a:r>
          </a:p>
        </p:txBody>
      </p:sp>
      <p:pic>
        <p:nvPicPr>
          <p:cNvPr id="5" name="Picture Placeholder 1" descr="OSC_Microbio_11_02_RollCircle.jpg"/>
          <p:cNvPicPr>
            <a:picLocks noChangeAspect="1"/>
          </p:cNvPicPr>
          <p:nvPr/>
        </p:nvPicPr>
        <p:blipFill>
          <a:blip r:embed="rId3">
            <a:extLst>
              <a:ext uri="{28A0092B-C50C-407E-A947-70E740481C1C}">
                <a14:useLocalDpi xmlns:a14="http://schemas.microsoft.com/office/drawing/2010/main" val="0"/>
              </a:ext>
            </a:extLst>
          </a:blip>
          <a:srcRect t="-515" b="-515"/>
          <a:stretch>
            <a:fillRect/>
          </a:stretch>
        </p:blipFill>
        <p:spPr>
          <a:xfrm>
            <a:off x="2895600" y="1661370"/>
            <a:ext cx="5943600" cy="25800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p:nvPr>
        </p:nvSpPr>
        <p:spPr>
          <a:xfrm>
            <a:off x="457200" y="-366183"/>
            <a:ext cx="8229600" cy="1143000"/>
          </a:xfrm>
        </p:spPr>
        <p:txBody>
          <a:bodyPr/>
          <a:lstStyle/>
          <a:p>
            <a:pPr eaLnBrk="1" hangingPunct="1"/>
            <a:r>
              <a:rPr lang="en-US" smtClean="0"/>
              <a:t>Transcription in Prokaryotes</a:t>
            </a:r>
          </a:p>
        </p:txBody>
      </p:sp>
      <p:sp>
        <p:nvSpPr>
          <p:cNvPr id="11269" name="Rectangle 8"/>
          <p:cNvSpPr>
            <a:spLocks noGrp="1" noChangeArrowheads="1"/>
          </p:cNvSpPr>
          <p:nvPr>
            <p:ph idx="1"/>
          </p:nvPr>
        </p:nvSpPr>
        <p:spPr>
          <a:xfrm>
            <a:off x="0" y="1876426"/>
            <a:ext cx="6554788" cy="3124200"/>
          </a:xfrm>
        </p:spPr>
        <p:txBody>
          <a:bodyPr/>
          <a:lstStyle/>
          <a:p>
            <a:pPr eaLnBrk="1" hangingPunct="1"/>
            <a:r>
              <a:rPr lang="en-US" sz="2000" dirty="0" smtClean="0"/>
              <a:t>DNA </a:t>
            </a:r>
            <a:r>
              <a:rPr lang="en-US" sz="2000" b="1" dirty="0" smtClean="0"/>
              <a:t>transcribed</a:t>
            </a:r>
            <a:r>
              <a:rPr lang="en-US" sz="2000" dirty="0" smtClean="0"/>
              <a:t> to make mRNA</a:t>
            </a:r>
          </a:p>
          <a:p>
            <a:pPr lvl="1" eaLnBrk="1" hangingPunct="1"/>
            <a:r>
              <a:rPr lang="en-US" sz="2000" b="1" dirty="0" smtClean="0"/>
              <a:t>RNA polymerase </a:t>
            </a:r>
            <a:r>
              <a:rPr lang="en-US" sz="2000" dirty="0" smtClean="0"/>
              <a:t>binds to </a:t>
            </a:r>
            <a:r>
              <a:rPr lang="en-US" sz="2000" b="1" dirty="0" smtClean="0"/>
              <a:t>promoter</a:t>
            </a:r>
            <a:r>
              <a:rPr lang="en-US" sz="2000" dirty="0" smtClean="0"/>
              <a:t> sequence</a:t>
            </a:r>
          </a:p>
          <a:p>
            <a:pPr lvl="1" eaLnBrk="1" hangingPunct="1"/>
            <a:r>
              <a:rPr lang="en-US" sz="2000" dirty="0" smtClean="0"/>
              <a:t>makes RNA copy of DNA, in 5</a:t>
            </a:r>
            <a:r>
              <a:rPr lang="en-US" sz="2000" dirty="0" smtClean="0">
                <a:sym typeface="Symbol" pitchFamily="18" charset="2"/>
              </a:rPr>
              <a:t>'</a:t>
            </a:r>
            <a:r>
              <a:rPr lang="en-US" sz="2000" dirty="0" smtClean="0"/>
              <a:t> </a:t>
            </a:r>
            <a:r>
              <a:rPr lang="en-US" sz="2000" dirty="0" smtClean="0">
                <a:sym typeface="Symbol" pitchFamily="18" charset="2"/>
              </a:rPr>
              <a:t></a:t>
            </a:r>
            <a:r>
              <a:rPr lang="en-US" sz="2000" dirty="0" smtClean="0"/>
              <a:t> 3</a:t>
            </a:r>
            <a:r>
              <a:rPr lang="en-US" sz="2000" dirty="0" smtClean="0">
                <a:sym typeface="Symbol" pitchFamily="18" charset="2"/>
              </a:rPr>
              <a:t>'</a:t>
            </a:r>
            <a:r>
              <a:rPr lang="en-US" sz="2000" dirty="0" smtClean="0"/>
              <a:t> direction</a:t>
            </a:r>
          </a:p>
          <a:p>
            <a:pPr lvl="2" eaLnBrk="1" hangingPunct="1"/>
            <a:r>
              <a:rPr lang="en-US" sz="2000" dirty="0" smtClean="0"/>
              <a:t>uracil instead of thymine</a:t>
            </a:r>
          </a:p>
          <a:p>
            <a:pPr lvl="1" eaLnBrk="1" hangingPunct="1">
              <a:spcAft>
                <a:spcPct val="0"/>
              </a:spcAft>
            </a:pPr>
            <a:r>
              <a:rPr lang="en-US" sz="2000" dirty="0" smtClean="0"/>
              <a:t>stops when </a:t>
            </a:r>
            <a:r>
              <a:rPr lang="en-US" sz="2000" b="1" dirty="0" smtClean="0"/>
              <a:t>terminator </a:t>
            </a:r>
            <a:r>
              <a:rPr lang="en-US" sz="2000" dirty="0" smtClean="0"/>
              <a:t>sequence reached</a:t>
            </a:r>
          </a:p>
        </p:txBody>
      </p:sp>
      <p:pic>
        <p:nvPicPr>
          <p:cNvPr id="12291" name="Picture 8" descr="figure_08_07_0_labeled"/>
          <p:cNvPicPr>
            <a:picLocks noChangeAspect="1" noChangeArrowheads="1"/>
          </p:cNvPicPr>
          <p:nvPr/>
        </p:nvPicPr>
        <p:blipFill>
          <a:blip r:embed="rId3" cstate="print">
            <a:clrChange>
              <a:clrFrom>
                <a:srgbClr val="FFFFFF"/>
              </a:clrFrom>
              <a:clrTo>
                <a:srgbClr val="FFFFFF">
                  <a:alpha val="0"/>
                </a:srgbClr>
              </a:clrTo>
            </a:clrChange>
          </a:blip>
          <a:srcRect l="28317" r="26004" b="62961"/>
          <a:stretch>
            <a:fillRect/>
          </a:stretch>
        </p:blipFill>
        <p:spPr bwMode="auto">
          <a:xfrm>
            <a:off x="5943600" y="2871788"/>
            <a:ext cx="2590800" cy="212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figure_08_11_labeled"/>
          <p:cNvPicPr>
            <a:picLocks noChangeAspect="1" noChangeArrowheads="1"/>
          </p:cNvPicPr>
          <p:nvPr/>
        </p:nvPicPr>
        <p:blipFill>
          <a:blip r:embed="rId5" cstate="print"/>
          <a:srcRect b="2560"/>
          <a:stretch>
            <a:fillRect/>
          </a:stretch>
        </p:blipFill>
        <p:spPr bwMode="auto">
          <a:xfrm>
            <a:off x="3429000" y="2870932"/>
            <a:ext cx="5715000" cy="3987067"/>
          </a:xfrm>
          <a:prstGeom prst="rect">
            <a:avLst/>
          </a:prstGeom>
          <a:noFill/>
          <a:ln w="9525">
            <a:noFill/>
            <a:miter lim="800000"/>
            <a:headEnd/>
            <a:tailEnd/>
          </a:ln>
        </p:spPr>
      </p:pic>
      <p:sp>
        <p:nvSpPr>
          <p:cNvPr id="22531" name="Rectangle 7"/>
          <p:cNvSpPr>
            <a:spLocks noGrp="1" noChangeArrowheads="1"/>
          </p:cNvSpPr>
          <p:nvPr>
            <p:ph type="title"/>
          </p:nvPr>
        </p:nvSpPr>
        <p:spPr>
          <a:xfrm>
            <a:off x="304800" y="-457200"/>
            <a:ext cx="8229600" cy="1143000"/>
          </a:xfrm>
        </p:spPr>
        <p:txBody>
          <a:bodyPr>
            <a:normAutofit fontScale="90000"/>
          </a:bodyPr>
          <a:lstStyle/>
          <a:p>
            <a:r>
              <a:rPr lang="en-US" smtClean="0"/>
              <a:t>RNA Processing in Eukaryotes</a:t>
            </a:r>
          </a:p>
        </p:txBody>
      </p:sp>
      <p:sp>
        <p:nvSpPr>
          <p:cNvPr id="11269" name="Rectangle 8"/>
          <p:cNvSpPr>
            <a:spLocks noGrp="1" noChangeArrowheads="1"/>
          </p:cNvSpPr>
          <p:nvPr>
            <p:ph idx="1"/>
          </p:nvPr>
        </p:nvSpPr>
        <p:spPr>
          <a:xfrm>
            <a:off x="227013" y="838200"/>
            <a:ext cx="7697787" cy="2286000"/>
          </a:xfrm>
        </p:spPr>
        <p:txBody>
          <a:bodyPr>
            <a:normAutofit lnSpcReduction="10000"/>
          </a:bodyPr>
          <a:lstStyle/>
          <a:p>
            <a:r>
              <a:rPr lang="en-US" smtClean="0"/>
              <a:t>Eukaryotic transcription occurs in nucleus</a:t>
            </a:r>
          </a:p>
          <a:p>
            <a:pPr lvl="1"/>
            <a:r>
              <a:rPr lang="en-US" smtClean="0"/>
              <a:t>mRNA processed before leaving nucleus</a:t>
            </a:r>
          </a:p>
          <a:p>
            <a:pPr lvl="1"/>
            <a:r>
              <a:rPr lang="en-US" b="1" smtClean="0"/>
              <a:t>introns</a:t>
            </a:r>
            <a:r>
              <a:rPr lang="en-US" smtClean="0"/>
              <a:t> (non-coding regions) removed from </a:t>
            </a:r>
            <a:r>
              <a:rPr lang="en-US" b="1" smtClean="0"/>
              <a:t>exons</a:t>
            </a:r>
            <a:r>
              <a:rPr lang="en-US" smtClean="0"/>
              <a:t> (expressed regions)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3600" y="388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6079"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4"/>
          <p:cNvSpPr>
            <a:spLocks noGrp="1" noChangeArrowheads="1"/>
          </p:cNvSpPr>
          <p:nvPr>
            <p:ph type="title"/>
          </p:nvPr>
        </p:nvSpPr>
        <p:spPr>
          <a:xfrm>
            <a:off x="-609600" y="-356064"/>
            <a:ext cx="8229600" cy="1143000"/>
          </a:xfrm>
        </p:spPr>
        <p:txBody>
          <a:bodyPr/>
          <a:lstStyle/>
          <a:p>
            <a:pPr eaLnBrk="1" hangingPunct="1"/>
            <a:r>
              <a:rPr lang="en-US" smtClean="0"/>
              <a:t>Translation</a:t>
            </a:r>
          </a:p>
        </p:txBody>
      </p:sp>
      <p:sp>
        <p:nvSpPr>
          <p:cNvPr id="5" name="Content Placeholder 2"/>
          <p:cNvSpPr txBox="1">
            <a:spLocks/>
          </p:cNvSpPr>
          <p:nvPr/>
        </p:nvSpPr>
        <p:spPr bwMode="auto">
          <a:xfrm>
            <a:off x="0" y="838200"/>
            <a:ext cx="4267200" cy="6019800"/>
          </a:xfrm>
          <a:prstGeom prst="rect">
            <a:avLst/>
          </a:prstGeom>
          <a:noFill/>
          <a:ln w="9525">
            <a:noFill/>
            <a:miter lim="800000"/>
            <a:headEnd/>
            <a:tailEnd/>
          </a:ln>
        </p:spPr>
        <p:txBody>
          <a:bodyPr lIns="0" tIns="0" rIns="0" bIns="0"/>
          <a:lstStyle/>
          <a:p>
            <a:pPr marL="342900" indent="-342900" fontAlgn="base">
              <a:spcBef>
                <a:spcPct val="0"/>
              </a:spcBef>
              <a:spcAft>
                <a:spcPts val="600"/>
              </a:spcAft>
              <a:buClr>
                <a:srgbClr val="0073AE"/>
              </a:buClr>
              <a:buFont typeface="Wingdings" pitchFamily="2" charset="2"/>
              <a:buChar char="§"/>
              <a:defRPr/>
            </a:pPr>
            <a:r>
              <a:rPr lang="en-US" sz="2800" dirty="0">
                <a:solidFill>
                  <a:prstClr val="black"/>
                </a:solidFill>
                <a:ea typeface="ＭＳ Ｐゴシック" pitchFamily="34" charset="-128"/>
              </a:rPr>
              <a:t>mRNA read in </a:t>
            </a:r>
            <a:r>
              <a:rPr lang="en-US" sz="2800" b="1" dirty="0" err="1">
                <a:solidFill>
                  <a:prstClr val="black"/>
                </a:solidFill>
                <a:ea typeface="ＭＳ Ｐゴシック" pitchFamily="34" charset="-128"/>
              </a:rPr>
              <a:t>codons</a:t>
            </a:r>
            <a:r>
              <a:rPr lang="en-US" sz="2800" dirty="0">
                <a:solidFill>
                  <a:prstClr val="black"/>
                </a:solidFill>
                <a:ea typeface="ＭＳ Ｐゴシック" pitchFamily="34" charset="-128"/>
              </a:rPr>
              <a:t>  3-nucleotide sequences</a:t>
            </a:r>
          </a:p>
          <a:p>
            <a:pPr marL="742950" lvl="1" indent="-285750" fontAlgn="base">
              <a:spcBef>
                <a:spcPct val="0"/>
              </a:spcBef>
              <a:spcAft>
                <a:spcPts val="600"/>
              </a:spcAft>
              <a:buClr>
                <a:srgbClr val="0073AE"/>
              </a:buClr>
              <a:buFont typeface="Calibri" pitchFamily="34" charset="0"/>
              <a:buChar char="–"/>
              <a:defRPr/>
            </a:pPr>
            <a:r>
              <a:rPr lang="en-US" sz="2400" dirty="0">
                <a:solidFill>
                  <a:prstClr val="black"/>
                </a:solidFill>
                <a:ea typeface="ＭＳ Ｐゴシック" pitchFamily="34" charset="-128"/>
              </a:rPr>
              <a:t>begins at </a:t>
            </a:r>
            <a:r>
              <a:rPr lang="en-US" sz="2400" b="1" dirty="0">
                <a:solidFill>
                  <a:prstClr val="black"/>
                </a:solidFill>
                <a:ea typeface="ＭＳ Ｐゴシック" pitchFamily="34" charset="-128"/>
              </a:rPr>
              <a:t>start </a:t>
            </a:r>
            <a:r>
              <a:rPr lang="en-US" sz="2400" b="1" dirty="0" err="1">
                <a:solidFill>
                  <a:prstClr val="black"/>
                </a:solidFill>
                <a:ea typeface="ＭＳ Ｐゴシック" pitchFamily="34" charset="-128"/>
              </a:rPr>
              <a:t>codon</a:t>
            </a:r>
            <a:r>
              <a:rPr lang="en-US" sz="2400" dirty="0">
                <a:solidFill>
                  <a:prstClr val="black"/>
                </a:solidFill>
                <a:ea typeface="ＭＳ Ｐゴシック" pitchFamily="34" charset="-128"/>
              </a:rPr>
              <a:t>: AUG</a:t>
            </a:r>
          </a:p>
          <a:p>
            <a:pPr marL="742950" lvl="1" indent="-285750" fontAlgn="base">
              <a:spcBef>
                <a:spcPct val="0"/>
              </a:spcBef>
              <a:spcAft>
                <a:spcPts val="600"/>
              </a:spcAft>
              <a:buClr>
                <a:srgbClr val="0073AE"/>
              </a:buClr>
              <a:buFont typeface="Calibri" pitchFamily="34" charset="0"/>
              <a:buChar char="–"/>
              <a:defRPr/>
            </a:pPr>
            <a:r>
              <a:rPr lang="en-US" sz="2400" dirty="0">
                <a:solidFill>
                  <a:prstClr val="black"/>
                </a:solidFill>
                <a:ea typeface="ＭＳ Ｐゴシック" pitchFamily="34" charset="-128"/>
              </a:rPr>
              <a:t>ends at </a:t>
            </a:r>
            <a:r>
              <a:rPr lang="en-US" sz="2400" b="1" dirty="0">
                <a:solidFill>
                  <a:prstClr val="black"/>
                </a:solidFill>
                <a:ea typeface="ＭＳ Ｐゴシック" pitchFamily="34" charset="-128"/>
              </a:rPr>
              <a:t>nonsense</a:t>
            </a:r>
            <a:r>
              <a:rPr lang="en-US" sz="2400" dirty="0">
                <a:solidFill>
                  <a:prstClr val="black"/>
                </a:solidFill>
                <a:ea typeface="ＭＳ Ｐゴシック" pitchFamily="34" charset="-128"/>
              </a:rPr>
              <a:t> (</a:t>
            </a:r>
            <a:r>
              <a:rPr lang="en-US" sz="2400" b="1" dirty="0">
                <a:solidFill>
                  <a:prstClr val="black"/>
                </a:solidFill>
                <a:ea typeface="ＭＳ Ｐゴシック" pitchFamily="34" charset="-128"/>
              </a:rPr>
              <a:t>stop</a:t>
            </a:r>
            <a:r>
              <a:rPr lang="en-US" sz="2400" dirty="0">
                <a:solidFill>
                  <a:prstClr val="black"/>
                </a:solidFill>
                <a:ea typeface="ＭＳ Ｐゴシック" pitchFamily="34" charset="-128"/>
              </a:rPr>
              <a:t>) </a:t>
            </a:r>
            <a:r>
              <a:rPr lang="en-US" sz="2400" b="1" dirty="0" err="1">
                <a:solidFill>
                  <a:prstClr val="black"/>
                </a:solidFill>
                <a:ea typeface="ＭＳ Ｐゴシック" pitchFamily="34" charset="-128"/>
              </a:rPr>
              <a:t>codons</a:t>
            </a:r>
            <a:r>
              <a:rPr lang="en-US" sz="2400" dirty="0">
                <a:solidFill>
                  <a:prstClr val="black"/>
                </a:solidFill>
                <a:ea typeface="ＭＳ Ｐゴシック" pitchFamily="34" charset="-128"/>
              </a:rPr>
              <a:t>: UAA, UAG, UGA</a:t>
            </a:r>
          </a:p>
          <a:p>
            <a:pPr marL="742950" lvl="1" indent="-285750" fontAlgn="base">
              <a:spcBef>
                <a:spcPct val="0"/>
              </a:spcBef>
              <a:spcAft>
                <a:spcPts val="600"/>
              </a:spcAft>
              <a:buClr>
                <a:srgbClr val="0073AE"/>
              </a:buClr>
              <a:buFont typeface="Calibri" pitchFamily="34" charset="0"/>
              <a:buChar char="–"/>
              <a:defRPr/>
            </a:pPr>
            <a:r>
              <a:rPr lang="en-US" sz="2400" dirty="0">
                <a:solidFill>
                  <a:prstClr val="black"/>
                </a:solidFill>
                <a:ea typeface="ＭＳ Ｐゴシック" pitchFamily="34" charset="-128"/>
              </a:rPr>
              <a:t>61 mRNA </a:t>
            </a:r>
            <a:r>
              <a:rPr lang="en-US" sz="2400" b="1" dirty="0">
                <a:solidFill>
                  <a:prstClr val="black"/>
                </a:solidFill>
                <a:ea typeface="ＭＳ Ｐゴシック" pitchFamily="34" charset="-128"/>
              </a:rPr>
              <a:t>sense </a:t>
            </a:r>
            <a:r>
              <a:rPr lang="en-US" sz="2400" b="1" dirty="0" err="1">
                <a:solidFill>
                  <a:prstClr val="black"/>
                </a:solidFill>
                <a:ea typeface="ＭＳ Ｐゴシック" pitchFamily="34" charset="-128"/>
              </a:rPr>
              <a:t>codons</a:t>
            </a:r>
            <a:r>
              <a:rPr lang="en-US" sz="2400" b="1" dirty="0">
                <a:solidFill>
                  <a:prstClr val="black"/>
                </a:solidFill>
                <a:ea typeface="ＭＳ Ｐゴシック" pitchFamily="34" charset="-128"/>
              </a:rPr>
              <a:t> </a:t>
            </a:r>
            <a:r>
              <a:rPr lang="en-US" sz="2400" dirty="0">
                <a:solidFill>
                  <a:prstClr val="black"/>
                </a:solidFill>
                <a:ea typeface="ＭＳ Ｐゴシック" pitchFamily="34" charset="-128"/>
              </a:rPr>
              <a:t>encode the 20 amino acids</a:t>
            </a:r>
          </a:p>
          <a:p>
            <a:pPr marL="1143000" lvl="2" indent="-228600" fontAlgn="base">
              <a:spcBef>
                <a:spcPct val="0"/>
              </a:spcBef>
              <a:spcAft>
                <a:spcPts val="600"/>
              </a:spcAft>
              <a:buClr>
                <a:srgbClr val="0073AE"/>
              </a:buClr>
              <a:buFont typeface="Symbol" pitchFamily="18" charset="2"/>
              <a:buChar char=""/>
              <a:defRPr/>
            </a:pPr>
            <a:r>
              <a:rPr lang="en-US" sz="2200" dirty="0">
                <a:solidFill>
                  <a:prstClr val="black"/>
                </a:solidFill>
                <a:ea typeface="ＭＳ Ｐゴシック" pitchFamily="34" charset="-128"/>
              </a:rPr>
              <a:t>genetic code </a:t>
            </a:r>
            <a:r>
              <a:rPr lang="en-US" sz="2200" b="1" dirty="0">
                <a:solidFill>
                  <a:prstClr val="black"/>
                </a:solidFill>
                <a:ea typeface="ＭＳ Ｐゴシック" pitchFamily="34" charset="-128"/>
              </a:rPr>
              <a:t>redundant </a:t>
            </a:r>
            <a:r>
              <a:rPr lang="en-US" sz="2200" dirty="0">
                <a:solidFill>
                  <a:prstClr val="black"/>
                </a:solidFill>
                <a:ea typeface="ＭＳ Ｐゴシック" pitchFamily="34" charset="-128"/>
              </a:rPr>
              <a:t> – most amino acids coded by &gt;1 </a:t>
            </a:r>
            <a:r>
              <a:rPr lang="en-US" sz="2200" dirty="0" err="1">
                <a:solidFill>
                  <a:prstClr val="black"/>
                </a:solidFill>
                <a:ea typeface="ＭＳ Ｐゴシック" pitchFamily="34" charset="-128"/>
              </a:rPr>
              <a:t>codon</a:t>
            </a:r>
            <a:endParaRPr lang="en-US" sz="2200" dirty="0">
              <a:solidFill>
                <a:prstClr val="black"/>
              </a:solidFill>
              <a:ea typeface="ＭＳ Ｐゴシック" pitchFamily="34" charset="-128"/>
            </a:endParaRPr>
          </a:p>
          <a:p>
            <a:pPr marL="1143000" lvl="2" indent="-228600" fontAlgn="base">
              <a:spcBef>
                <a:spcPct val="0"/>
              </a:spcBef>
              <a:spcAft>
                <a:spcPts val="600"/>
              </a:spcAft>
              <a:buClr>
                <a:srgbClr val="0073AE"/>
              </a:buClr>
              <a:buFont typeface="Symbol" pitchFamily="18" charset="2"/>
              <a:buChar char=""/>
              <a:defRPr/>
            </a:pPr>
            <a:r>
              <a:rPr lang="en-US" sz="2200" dirty="0">
                <a:solidFill>
                  <a:prstClr val="black"/>
                </a:solidFill>
                <a:ea typeface="ＭＳ Ｐゴシック" pitchFamily="34" charset="-128"/>
              </a:rPr>
              <a:t>not all mutations change protein</a:t>
            </a:r>
          </a:p>
          <a:p>
            <a:pPr marL="342900" indent="-342900" eaLnBrk="0" fontAlgn="base" hangingPunct="0">
              <a:spcBef>
                <a:spcPct val="0"/>
              </a:spcBef>
              <a:spcAft>
                <a:spcPts val="600"/>
              </a:spcAft>
              <a:buClr>
                <a:srgbClr val="0073AE"/>
              </a:buClr>
              <a:buFont typeface="Wingdings" pitchFamily="2" charset="2"/>
              <a:buChar char="§"/>
              <a:defRPr/>
            </a:pPr>
            <a:endParaRPr lang="en-US" sz="2800" dirty="0">
              <a:solidFill>
                <a:prstClr val="black"/>
              </a:solidFill>
              <a:ea typeface="ＭＳ Ｐゴシック"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1800" y="228600"/>
            <a:ext cx="609600" cy="609600"/>
          </a:xfrm>
          <a:prstGeom prst="rect">
            <a:avLst/>
          </a:prstGeom>
        </p:spPr>
      </p:pic>
      <p:pic>
        <p:nvPicPr>
          <p:cNvPr id="6" name="Picture Placeholder 1" descr="OSC_Microbio_11_04_GenCode.jpg"/>
          <p:cNvPicPr>
            <a:picLocks noChangeAspect="1"/>
          </p:cNvPicPr>
          <p:nvPr/>
        </p:nvPicPr>
        <p:blipFill>
          <a:blip r:embed="rId6">
            <a:extLst>
              <a:ext uri="{28A0092B-C50C-407E-A947-70E740481C1C}">
                <a14:useLocalDpi xmlns:a14="http://schemas.microsoft.com/office/drawing/2010/main" val="0"/>
              </a:ext>
            </a:extLst>
          </a:blip>
          <a:srcRect l="-47928" r="-47928"/>
          <a:stretch>
            <a:fillRect/>
          </a:stretch>
        </p:blipFill>
        <p:spPr>
          <a:xfrm>
            <a:off x="2133600" y="1828800"/>
            <a:ext cx="9127954" cy="3962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Denise\Desktop\Picture5.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56250" y="5145088"/>
            <a:ext cx="3597275" cy="731837"/>
          </a:xfrm>
          <a:prstGeom prst="rect">
            <a:avLst/>
          </a:prstGeom>
          <a:noFill/>
          <a:ln w="9525">
            <a:noFill/>
            <a:miter lim="800000"/>
            <a:headEnd/>
            <a:tailEnd/>
          </a:ln>
        </p:spPr>
      </p:pic>
      <p:sp>
        <p:nvSpPr>
          <p:cNvPr id="20483" name="Title 1"/>
          <p:cNvSpPr>
            <a:spLocks noGrp="1"/>
          </p:cNvSpPr>
          <p:nvPr>
            <p:ph type="title"/>
          </p:nvPr>
        </p:nvSpPr>
        <p:spPr>
          <a:xfrm>
            <a:off x="-685800" y="-400050"/>
            <a:ext cx="8229600" cy="1143000"/>
          </a:xfrm>
        </p:spPr>
        <p:txBody>
          <a:bodyPr/>
          <a:lstStyle/>
          <a:p>
            <a:r>
              <a:rPr lang="en-US" smtClean="0"/>
              <a:t>Genetic Code</a:t>
            </a:r>
          </a:p>
        </p:txBody>
      </p:sp>
      <p:sp>
        <p:nvSpPr>
          <p:cNvPr id="3" name="Content Placeholder 2"/>
          <p:cNvSpPr>
            <a:spLocks noGrp="1"/>
          </p:cNvSpPr>
          <p:nvPr>
            <p:ph idx="1"/>
          </p:nvPr>
        </p:nvSpPr>
        <p:spPr>
          <a:xfrm>
            <a:off x="227013" y="838200"/>
            <a:ext cx="5106987" cy="6019800"/>
          </a:xfrm>
        </p:spPr>
        <p:txBody>
          <a:bodyPr>
            <a:normAutofit fontScale="92500" lnSpcReduction="20000"/>
          </a:bodyPr>
          <a:lstStyle/>
          <a:p>
            <a:r>
              <a:rPr lang="en-US" smtClean="0"/>
              <a:t>mRNA is “read” in </a:t>
            </a:r>
            <a:r>
              <a:rPr lang="en-US" b="1" smtClean="0"/>
              <a:t>codons</a:t>
            </a:r>
            <a:r>
              <a:rPr lang="en-US" smtClean="0"/>
              <a:t>, 3-nucleotide units</a:t>
            </a:r>
          </a:p>
          <a:p>
            <a:pPr lvl="1"/>
            <a:r>
              <a:rPr lang="en-US" smtClean="0"/>
              <a:t>4 possible letters, 3 letters per codon; 64 combinations possible</a:t>
            </a:r>
          </a:p>
          <a:p>
            <a:pPr lvl="1"/>
            <a:r>
              <a:rPr lang="en-US" smtClean="0"/>
              <a:t>each of the 20 amino acids is coded for by 1 or more codons</a:t>
            </a:r>
          </a:p>
          <a:p>
            <a:pPr lvl="2"/>
            <a:r>
              <a:rPr lang="en-US" b="1" smtClean="0"/>
              <a:t>redundant</a:t>
            </a:r>
            <a:r>
              <a:rPr lang="en-US" smtClean="0"/>
              <a:t> (</a:t>
            </a:r>
            <a:r>
              <a:rPr lang="en-US" b="1" smtClean="0"/>
              <a:t>degenerate</a:t>
            </a:r>
            <a:r>
              <a:rPr lang="en-US" smtClean="0"/>
              <a:t>) – most   amino acids coded for by &gt;1 codon</a:t>
            </a:r>
          </a:p>
          <a:p>
            <a:pPr lvl="3"/>
            <a:r>
              <a:rPr lang="en-US" smtClean="0"/>
              <a:t>not all genetic mutations change the protein produced</a:t>
            </a:r>
          </a:p>
          <a:p>
            <a:pPr lvl="2"/>
            <a:r>
              <a:rPr lang="en-US" b="1" smtClean="0"/>
              <a:t>not ambiguous </a:t>
            </a:r>
            <a:r>
              <a:rPr lang="en-US" smtClean="0"/>
              <a:t>– only 1 amino acid for each codon</a:t>
            </a:r>
          </a:p>
          <a:p>
            <a:pPr lvl="1"/>
            <a:r>
              <a:rPr lang="en-US" smtClean="0"/>
              <a:t>special codons:</a:t>
            </a:r>
          </a:p>
          <a:p>
            <a:pPr lvl="2"/>
            <a:r>
              <a:rPr lang="en-US" smtClean="0"/>
              <a:t>1 start codon &amp; 3 stop codons</a:t>
            </a:r>
          </a:p>
          <a:p>
            <a:pPr lvl="2"/>
            <a:r>
              <a:rPr lang="en-US" smtClean="0"/>
              <a:t>stops don’t code for amino acids</a:t>
            </a:r>
          </a:p>
        </p:txBody>
      </p:sp>
      <p:pic>
        <p:nvPicPr>
          <p:cNvPr id="5" name="Picture 8" descr="C:\Users\Denise Steele\Documents\Teaching\River Valley Community College\Biology I\from the book\Chapter_10\B_Jpegs_of_Art_and_Photos\10_Labeled_Art_and_Photos\10_08bDNAtoProtein_3-L.jpg"/>
          <p:cNvPicPr>
            <a:picLocks noChangeAspect="1" noChangeArrowheads="1"/>
          </p:cNvPicPr>
          <p:nvPr/>
        </p:nvPicPr>
        <p:blipFill>
          <a:blip r:embed="rId4" cstate="print">
            <a:clrChange>
              <a:clrFrom>
                <a:srgbClr val="FFFFFF"/>
              </a:clrFrom>
              <a:clrTo>
                <a:srgbClr val="FFFFFF">
                  <a:alpha val="0"/>
                </a:srgbClr>
              </a:clrTo>
            </a:clrChange>
          </a:blip>
          <a:srcRect t="48302" b="2701"/>
          <a:stretch>
            <a:fillRect/>
          </a:stretch>
        </p:blipFill>
        <p:spPr bwMode="auto">
          <a:xfrm>
            <a:off x="5562600" y="5148263"/>
            <a:ext cx="3581400" cy="1709737"/>
          </a:xfrm>
          <a:prstGeom prst="rect">
            <a:avLst/>
          </a:prstGeom>
          <a:noFill/>
          <a:ln w="9525">
            <a:noFill/>
            <a:miter lim="800000"/>
            <a:headEnd/>
            <a:tailEnd/>
          </a:ln>
        </p:spPr>
      </p:pic>
      <p:pic>
        <p:nvPicPr>
          <p:cNvPr id="7" name="Picture Placeholder 1" descr="OSC_Microbio_11_04_GenCode.jpg"/>
          <p:cNvPicPr>
            <a:picLocks noChangeAspect="1"/>
          </p:cNvPicPr>
          <p:nvPr/>
        </p:nvPicPr>
        <p:blipFill>
          <a:blip r:embed="rId5">
            <a:extLst>
              <a:ext uri="{28A0092B-C50C-407E-A947-70E740481C1C}">
                <a14:useLocalDpi xmlns:a14="http://schemas.microsoft.com/office/drawing/2010/main" val="0"/>
              </a:ext>
            </a:extLst>
          </a:blip>
          <a:srcRect l="-47928" r="-47928"/>
          <a:stretch>
            <a:fillRect/>
          </a:stretch>
        </p:blipFill>
        <p:spPr>
          <a:xfrm>
            <a:off x="3581400" y="1447800"/>
            <a:ext cx="7197041" cy="3124200"/>
          </a:xfrm>
          <a:prstGeom prst="rect">
            <a:avLst/>
          </a:prstGeom>
        </p:spPr>
      </p:pic>
    </p:spTree>
    <p:extLst>
      <p:ext uri="{BB962C8B-B14F-4D97-AF65-F5344CB8AC3E}">
        <p14:creationId xmlns:p14="http://schemas.microsoft.com/office/powerpoint/2010/main" val="19649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9"/>
          <p:cNvSpPr>
            <a:spLocks noGrp="1" noChangeArrowheads="1"/>
          </p:cNvSpPr>
          <p:nvPr>
            <p:ph type="title"/>
          </p:nvPr>
        </p:nvSpPr>
        <p:spPr>
          <a:xfrm>
            <a:off x="152400" y="-296333"/>
            <a:ext cx="8229600" cy="1143000"/>
          </a:xfrm>
        </p:spPr>
        <p:txBody>
          <a:bodyPr/>
          <a:lstStyle/>
          <a:p>
            <a:pPr eaLnBrk="1" hangingPunct="1"/>
            <a:r>
              <a:rPr lang="en-US" smtClean="0"/>
              <a:t>The Process of Translation</a:t>
            </a:r>
          </a:p>
        </p:txBody>
      </p:sp>
      <p:sp>
        <p:nvSpPr>
          <p:cNvPr id="13319" name="Content Placeholder 16"/>
          <p:cNvSpPr>
            <a:spLocks noGrp="1"/>
          </p:cNvSpPr>
          <p:nvPr>
            <p:ph idx="1"/>
          </p:nvPr>
        </p:nvSpPr>
        <p:spPr>
          <a:xfrm>
            <a:off x="227013" y="838200"/>
            <a:ext cx="3506787" cy="5867400"/>
          </a:xfrm>
        </p:spPr>
        <p:txBody>
          <a:bodyPr>
            <a:normAutofit fontScale="85000" lnSpcReduction="20000"/>
          </a:bodyPr>
          <a:lstStyle/>
          <a:p>
            <a:r>
              <a:rPr lang="en-US" smtClean="0"/>
              <a:t>Components assemble</a:t>
            </a:r>
          </a:p>
          <a:p>
            <a:r>
              <a:rPr lang="en-US" smtClean="0"/>
              <a:t>tRNA with first amino acid enters P site</a:t>
            </a:r>
          </a:p>
          <a:p>
            <a:r>
              <a:rPr lang="en-US" smtClean="0"/>
              <a:t>Second tRNA enters A site; peptide bond between amino acids</a:t>
            </a:r>
          </a:p>
          <a:p>
            <a:r>
              <a:rPr lang="en-US" smtClean="0"/>
              <a:t>Ribosome moves from 5</a:t>
            </a:r>
            <a:r>
              <a:rPr lang="en-US" smtClean="0">
                <a:sym typeface="Symbol" pitchFamily="18" charset="2"/>
              </a:rPr>
              <a:t>'</a:t>
            </a:r>
            <a:r>
              <a:rPr lang="en-US" smtClean="0"/>
              <a:t> to 3</a:t>
            </a:r>
            <a:r>
              <a:rPr lang="en-US" smtClean="0">
                <a:sym typeface="Symbol" pitchFamily="18" charset="2"/>
              </a:rPr>
              <a:t>'</a:t>
            </a:r>
            <a:r>
              <a:rPr lang="en-US" smtClean="0"/>
              <a:t>; second tRNA now in P site with polypeptide; next tRNA in A site</a:t>
            </a:r>
          </a:p>
        </p:txBody>
      </p:sp>
      <p:pic>
        <p:nvPicPr>
          <p:cNvPr id="24579" name="Picture 8" descr="figure_08_09_1_labeled"/>
          <p:cNvPicPr>
            <a:picLocks noChangeAspect="1" noChangeArrowheads="1"/>
          </p:cNvPicPr>
          <p:nvPr/>
        </p:nvPicPr>
        <p:blipFill>
          <a:blip r:embed="rId3" cstate="print">
            <a:clrChange>
              <a:clrFrom>
                <a:srgbClr val="FFFFFF"/>
              </a:clrFrom>
              <a:clrTo>
                <a:srgbClr val="FFFFFF">
                  <a:alpha val="0"/>
                </a:srgbClr>
              </a:clrTo>
            </a:clrChange>
          </a:blip>
          <a:srcRect l="15639" t="1332" r="49562" b="54718"/>
          <a:stretch>
            <a:fillRect/>
          </a:stretch>
        </p:blipFill>
        <p:spPr bwMode="auto">
          <a:xfrm>
            <a:off x="3657600" y="838200"/>
            <a:ext cx="2514600" cy="2514600"/>
          </a:xfrm>
          <a:prstGeom prst="rect">
            <a:avLst/>
          </a:prstGeom>
          <a:noFill/>
          <a:ln w="9525">
            <a:noFill/>
            <a:miter lim="800000"/>
            <a:headEnd/>
            <a:tailEnd/>
          </a:ln>
        </p:spPr>
      </p:pic>
      <p:grpSp>
        <p:nvGrpSpPr>
          <p:cNvPr id="2" name="Group 15"/>
          <p:cNvGrpSpPr>
            <a:grpSpLocks noChangeAspect="1"/>
          </p:cNvGrpSpPr>
          <p:nvPr/>
        </p:nvGrpSpPr>
        <p:grpSpPr bwMode="auto">
          <a:xfrm>
            <a:off x="6096000" y="838200"/>
            <a:ext cx="3048000" cy="2743200"/>
            <a:chOff x="5943600" y="1219200"/>
            <a:chExt cx="3048000" cy="2743200"/>
          </a:xfrm>
        </p:grpSpPr>
        <p:pic>
          <p:nvPicPr>
            <p:cNvPr id="24588" name="Picture 8" descr="figure_08_09_1_labeled"/>
            <p:cNvPicPr>
              <a:picLocks noChangeAspect="1" noChangeArrowheads="1"/>
            </p:cNvPicPr>
            <p:nvPr/>
          </p:nvPicPr>
          <p:blipFill>
            <a:blip r:embed="rId3" cstate="print">
              <a:clrChange>
                <a:clrFrom>
                  <a:srgbClr val="FFFFFF"/>
                </a:clrFrom>
                <a:clrTo>
                  <a:srgbClr val="FFFFFF">
                    <a:alpha val="0"/>
                  </a:srgbClr>
                </a:clrTo>
              </a:clrChange>
            </a:blip>
            <a:srcRect l="54655" t="1332" r="4218" b="50723"/>
            <a:stretch>
              <a:fillRect/>
            </a:stretch>
          </p:blipFill>
          <p:spPr bwMode="auto">
            <a:xfrm>
              <a:off x="6019800" y="1219200"/>
              <a:ext cx="2971800" cy="2743200"/>
            </a:xfrm>
            <a:prstGeom prst="rect">
              <a:avLst/>
            </a:prstGeom>
            <a:noFill/>
            <a:ln w="9525">
              <a:noFill/>
              <a:miter lim="800000"/>
              <a:headEnd/>
              <a:tailEnd/>
            </a:ln>
          </p:spPr>
        </p:pic>
        <p:sp>
          <p:nvSpPr>
            <p:cNvPr id="8" name="Rectangle 7"/>
            <p:cNvSpPr/>
            <p:nvPr/>
          </p:nvSpPr>
          <p:spPr>
            <a:xfrm>
              <a:off x="5943600" y="24384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8686800" y="2438400"/>
              <a:ext cx="30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9"/>
            <p:cNvSpPr/>
            <p:nvPr/>
          </p:nvSpPr>
          <p:spPr>
            <a:xfrm>
              <a:off x="8610600" y="24384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 name="Group 14"/>
          <p:cNvGrpSpPr>
            <a:grpSpLocks noChangeAspect="1"/>
          </p:cNvGrpSpPr>
          <p:nvPr/>
        </p:nvGrpSpPr>
        <p:grpSpPr bwMode="auto">
          <a:xfrm>
            <a:off x="5943600" y="4038600"/>
            <a:ext cx="3200400" cy="2590800"/>
            <a:chOff x="5943600" y="4267200"/>
            <a:chExt cx="3200400" cy="2590800"/>
          </a:xfrm>
        </p:grpSpPr>
        <p:pic>
          <p:nvPicPr>
            <p:cNvPr id="24586" name="Picture 8" descr="figure_08_09_1_labeled"/>
            <p:cNvPicPr>
              <a:picLocks noChangeAspect="1" noChangeArrowheads="1"/>
            </p:cNvPicPr>
            <p:nvPr/>
          </p:nvPicPr>
          <p:blipFill>
            <a:blip r:embed="rId3" cstate="print">
              <a:clrChange>
                <a:clrFrom>
                  <a:srgbClr val="FFFFFF"/>
                </a:clrFrom>
                <a:clrTo>
                  <a:srgbClr val="FFFFFF">
                    <a:alpha val="0"/>
                  </a:srgbClr>
                </a:clrTo>
              </a:clrChange>
            </a:blip>
            <a:srcRect l="8257" t="51941" r="47453" b="2779"/>
            <a:stretch>
              <a:fillRect/>
            </a:stretch>
          </p:blipFill>
          <p:spPr bwMode="auto">
            <a:xfrm>
              <a:off x="5943600" y="4267200"/>
              <a:ext cx="3200400" cy="2590800"/>
            </a:xfrm>
            <a:prstGeom prst="rect">
              <a:avLst/>
            </a:prstGeom>
            <a:noFill/>
            <a:ln w="9525">
              <a:noFill/>
              <a:miter lim="800000"/>
              <a:headEnd/>
              <a:tailEnd/>
            </a:ln>
          </p:spPr>
        </p:pic>
        <p:sp>
          <p:nvSpPr>
            <p:cNvPr id="11" name="Rectangle 10"/>
            <p:cNvSpPr/>
            <p:nvPr/>
          </p:nvSpPr>
          <p:spPr>
            <a:xfrm>
              <a:off x="8915400" y="5410200"/>
              <a:ext cx="228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4" name="Group 12"/>
          <p:cNvGrpSpPr>
            <a:grpSpLocks noChangeAspect="1"/>
          </p:cNvGrpSpPr>
          <p:nvPr/>
        </p:nvGrpSpPr>
        <p:grpSpPr bwMode="auto">
          <a:xfrm>
            <a:off x="3200400" y="3886200"/>
            <a:ext cx="3048000" cy="2743200"/>
            <a:chOff x="2209800" y="4114800"/>
            <a:chExt cx="3048000" cy="2743200"/>
          </a:xfrm>
        </p:grpSpPr>
        <p:pic>
          <p:nvPicPr>
            <p:cNvPr id="24584" name="Picture 8" descr="figure_08_09_1_labeled"/>
            <p:cNvPicPr>
              <a:picLocks noChangeAspect="1" noChangeArrowheads="1"/>
            </p:cNvPicPr>
            <p:nvPr/>
          </p:nvPicPr>
          <p:blipFill>
            <a:blip r:embed="rId3" cstate="print">
              <a:clrChange>
                <a:clrFrom>
                  <a:srgbClr val="FFFFFF"/>
                </a:clrFrom>
                <a:clrTo>
                  <a:srgbClr val="FFFFFF">
                    <a:alpha val="0"/>
                  </a:srgbClr>
                </a:clrTo>
              </a:clrChange>
            </a:blip>
            <a:srcRect l="54655" t="49277" r="4218" b="2779"/>
            <a:stretch>
              <a:fillRect/>
            </a:stretch>
          </p:blipFill>
          <p:spPr bwMode="auto">
            <a:xfrm>
              <a:off x="2286000" y="4114800"/>
              <a:ext cx="2971800" cy="2743200"/>
            </a:xfrm>
            <a:prstGeom prst="rect">
              <a:avLst/>
            </a:prstGeom>
            <a:noFill/>
            <a:ln w="9525">
              <a:noFill/>
              <a:miter lim="800000"/>
              <a:headEnd/>
              <a:tailEnd/>
            </a:ln>
          </p:spPr>
        </p:pic>
        <p:sp>
          <p:nvSpPr>
            <p:cNvPr id="12" name="Rectangle 11"/>
            <p:cNvSpPr/>
            <p:nvPr/>
          </p:nvSpPr>
          <p:spPr>
            <a:xfrm>
              <a:off x="2209800" y="54102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Grp="1" noChangeArrowheads="1"/>
          </p:cNvSpPr>
          <p:nvPr>
            <p:ph type="title"/>
          </p:nvPr>
        </p:nvSpPr>
        <p:spPr>
          <a:xfrm>
            <a:off x="-25400" y="-381000"/>
            <a:ext cx="8229600" cy="1143000"/>
          </a:xfrm>
        </p:spPr>
        <p:txBody>
          <a:bodyPr/>
          <a:lstStyle/>
          <a:p>
            <a:pPr eaLnBrk="1" hangingPunct="1"/>
            <a:r>
              <a:rPr lang="en-US" smtClean="0"/>
              <a:t>The Process of Translation</a:t>
            </a:r>
          </a:p>
        </p:txBody>
      </p:sp>
      <p:sp>
        <p:nvSpPr>
          <p:cNvPr id="14339" name="Content Placeholder 10"/>
          <p:cNvSpPr>
            <a:spLocks noGrp="1"/>
          </p:cNvSpPr>
          <p:nvPr>
            <p:ph idx="1"/>
          </p:nvPr>
        </p:nvSpPr>
        <p:spPr>
          <a:xfrm>
            <a:off x="227013" y="838200"/>
            <a:ext cx="3049587" cy="5867400"/>
          </a:xfrm>
        </p:spPr>
        <p:txBody>
          <a:bodyPr>
            <a:normAutofit fontScale="92500" lnSpcReduction="10000"/>
          </a:bodyPr>
          <a:lstStyle/>
          <a:p>
            <a:r>
              <a:rPr lang="en-US" smtClean="0"/>
              <a:t>Second &amp; third amino acids joined; first tRNA released from E site</a:t>
            </a:r>
          </a:p>
          <a:p>
            <a:r>
              <a:rPr lang="en-US" smtClean="0"/>
              <a:t>Chain grows</a:t>
            </a:r>
          </a:p>
          <a:p>
            <a:r>
              <a:rPr lang="en-US" smtClean="0"/>
              <a:t>Ribosome releases polypeptide when stop codon reached</a:t>
            </a:r>
          </a:p>
          <a:p>
            <a:r>
              <a:rPr lang="en-US" smtClean="0"/>
              <a:t>Ribosome disassembles</a:t>
            </a:r>
          </a:p>
        </p:txBody>
      </p:sp>
      <p:pic>
        <p:nvPicPr>
          <p:cNvPr id="25604" name="Picture 4" descr="C:\Users\Denise Steele\Documents\Teaching\River Valley Community College textbooks\Microbiology - Tortora\Chapter_08\B_JPEG_Images_and_Tables\a_Labeled\figure_08_09_2_labeled.jpg"/>
          <p:cNvPicPr>
            <a:picLocks noChangeAspect="1" noChangeArrowheads="1"/>
          </p:cNvPicPr>
          <p:nvPr/>
        </p:nvPicPr>
        <p:blipFill>
          <a:blip r:embed="rId3" cstate="print">
            <a:clrChange>
              <a:clrFrom>
                <a:srgbClr val="FFFFFF"/>
              </a:clrFrom>
              <a:clrTo>
                <a:srgbClr val="FFFFFF">
                  <a:alpha val="0"/>
                </a:srgbClr>
              </a:clrTo>
            </a:clrChange>
          </a:blip>
          <a:srcRect l="13522" t="6706" r="47250" b="51720"/>
          <a:stretch>
            <a:fillRect/>
          </a:stretch>
        </p:blipFill>
        <p:spPr bwMode="auto">
          <a:xfrm>
            <a:off x="2819400" y="1066800"/>
            <a:ext cx="3352800" cy="2362200"/>
          </a:xfrm>
          <a:prstGeom prst="rect">
            <a:avLst/>
          </a:prstGeom>
          <a:noFill/>
          <a:ln w="9525">
            <a:noFill/>
            <a:miter lim="800000"/>
            <a:headEnd/>
            <a:tailEnd/>
          </a:ln>
        </p:spPr>
      </p:pic>
      <p:pic>
        <p:nvPicPr>
          <p:cNvPr id="14341" name="Picture 4" descr="C:\Users\Denise Steele\Documents\Teaching\River Valley Community College textbooks\Microbiology - Tortora\Chapter_08\B_JPEG_Images_and_Tables\a_Labeled\figure_08_09_2_labeled.jpg"/>
          <p:cNvPicPr>
            <a:picLocks noChangeAspect="1" noChangeArrowheads="1"/>
          </p:cNvPicPr>
          <p:nvPr/>
        </p:nvPicPr>
        <p:blipFill>
          <a:blip r:embed="rId3" cstate="print">
            <a:clrChange>
              <a:clrFrom>
                <a:srgbClr val="FFFFFF"/>
              </a:clrFrom>
              <a:clrTo>
                <a:srgbClr val="FFFFFF">
                  <a:alpha val="0"/>
                </a:srgbClr>
              </a:clrTo>
            </a:clrChange>
          </a:blip>
          <a:srcRect l="13522" t="52306" r="53493" b="3436"/>
          <a:stretch>
            <a:fillRect/>
          </a:stretch>
        </p:blipFill>
        <p:spPr bwMode="auto">
          <a:xfrm>
            <a:off x="6324600" y="4038600"/>
            <a:ext cx="2819400" cy="2514600"/>
          </a:xfrm>
          <a:prstGeom prst="rect">
            <a:avLst/>
          </a:prstGeom>
          <a:noFill/>
          <a:ln w="9525">
            <a:noFill/>
            <a:miter lim="800000"/>
            <a:headEnd/>
            <a:tailEnd/>
          </a:ln>
        </p:spPr>
      </p:pic>
      <p:pic>
        <p:nvPicPr>
          <p:cNvPr id="14342" name="Picture 4" descr="C:\Users\Denise Steele\Documents\Teaching\River Valley Community College textbooks\Microbiology - Tortora\Chapter_08\B_JPEG_Images_and_Tables\a_Labeled\figure_08_09_2_labeled.jpg"/>
          <p:cNvPicPr>
            <a:picLocks noChangeAspect="1" noChangeArrowheads="1"/>
          </p:cNvPicPr>
          <p:nvPr/>
        </p:nvPicPr>
        <p:blipFill>
          <a:blip r:embed="rId3" cstate="print">
            <a:clrChange>
              <a:clrFrom>
                <a:srgbClr val="FFFFFF"/>
              </a:clrFrom>
              <a:clrTo>
                <a:srgbClr val="FFFFFF">
                  <a:alpha val="0"/>
                </a:srgbClr>
              </a:clrTo>
            </a:clrChange>
          </a:blip>
          <a:srcRect l="52750" t="52306" r="8025" b="4778"/>
          <a:stretch>
            <a:fillRect/>
          </a:stretch>
        </p:blipFill>
        <p:spPr bwMode="auto">
          <a:xfrm>
            <a:off x="2971800" y="4038600"/>
            <a:ext cx="3352800" cy="2438400"/>
          </a:xfrm>
          <a:prstGeom prst="rect">
            <a:avLst/>
          </a:prstGeom>
          <a:noFill/>
          <a:ln w="9525">
            <a:noFill/>
            <a:miter lim="800000"/>
            <a:headEnd/>
            <a:tailEnd/>
          </a:ln>
        </p:spPr>
      </p:pic>
      <p:grpSp>
        <p:nvGrpSpPr>
          <p:cNvPr id="2" name="Group 9"/>
          <p:cNvGrpSpPr>
            <a:grpSpLocks noChangeAspect="1"/>
          </p:cNvGrpSpPr>
          <p:nvPr/>
        </p:nvGrpSpPr>
        <p:grpSpPr bwMode="auto">
          <a:xfrm>
            <a:off x="5638800" y="914400"/>
            <a:ext cx="3505200" cy="2514600"/>
            <a:chOff x="5410200" y="1143000"/>
            <a:chExt cx="3505200" cy="2514600"/>
          </a:xfrm>
        </p:grpSpPr>
        <p:pic>
          <p:nvPicPr>
            <p:cNvPr id="25608" name="Picture 4" descr="C:\Users\Denise Steele\Documents\Teaching\River Valley Community College textbooks\Microbiology - Tortora\Chapter_08\B_JPEG_Images_and_Tables\a_Labeled\figure_08_09_2_labeled.jpg"/>
            <p:cNvPicPr>
              <a:picLocks noChangeAspect="1" noChangeArrowheads="1"/>
            </p:cNvPicPr>
            <p:nvPr/>
          </p:nvPicPr>
          <p:blipFill>
            <a:blip r:embed="rId3" cstate="print">
              <a:clrChange>
                <a:clrFrom>
                  <a:srgbClr val="FFFFFF"/>
                </a:clrFrom>
                <a:clrTo>
                  <a:srgbClr val="FFFFFF">
                    <a:alpha val="0"/>
                  </a:srgbClr>
                </a:clrTo>
              </a:clrChange>
            </a:blip>
            <a:srcRect l="55424" t="4024" r="5350" b="51720"/>
            <a:stretch>
              <a:fillRect/>
            </a:stretch>
          </p:blipFill>
          <p:spPr bwMode="auto">
            <a:xfrm>
              <a:off x="5562600" y="1143000"/>
              <a:ext cx="3352800" cy="2514600"/>
            </a:xfrm>
            <a:prstGeom prst="rect">
              <a:avLst/>
            </a:prstGeom>
            <a:noFill/>
            <a:ln w="9525">
              <a:noFill/>
              <a:miter lim="800000"/>
              <a:headEnd/>
              <a:tailEnd/>
            </a:ln>
          </p:spPr>
        </p:pic>
        <p:sp>
          <p:nvSpPr>
            <p:cNvPr id="8" name="Rectangle 7"/>
            <p:cNvSpPr/>
            <p:nvPr/>
          </p:nvSpPr>
          <p:spPr>
            <a:xfrm>
              <a:off x="5410200" y="220980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8610600" y="22098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Grp="1" noChangeArrowheads="1"/>
          </p:cNvSpPr>
          <p:nvPr>
            <p:ph type="title"/>
          </p:nvPr>
        </p:nvSpPr>
        <p:spPr/>
        <p:txBody>
          <a:bodyPr>
            <a:normAutofit fontScale="90000"/>
          </a:bodyPr>
          <a:lstStyle/>
          <a:p>
            <a:pPr eaLnBrk="1" hangingPunct="1"/>
            <a:r>
              <a:rPr lang="en-US" smtClean="0"/>
              <a:t>Simultaneous Transcription &amp; Translation</a:t>
            </a:r>
          </a:p>
        </p:txBody>
      </p:sp>
      <p:sp>
        <p:nvSpPr>
          <p:cNvPr id="15365" name="Content Placeholder 5"/>
          <p:cNvSpPr>
            <a:spLocks noGrp="1"/>
          </p:cNvSpPr>
          <p:nvPr>
            <p:ph idx="1"/>
          </p:nvPr>
        </p:nvSpPr>
        <p:spPr>
          <a:xfrm>
            <a:off x="227013" y="838200"/>
            <a:ext cx="2744787" cy="3962400"/>
          </a:xfrm>
        </p:spPr>
        <p:txBody>
          <a:bodyPr>
            <a:normAutofit fontScale="85000" lnSpcReduction="20000"/>
          </a:bodyPr>
          <a:lstStyle/>
          <a:p>
            <a:r>
              <a:rPr lang="en-US" smtClean="0"/>
              <a:t>Many ribosomes can attach to a single mRNA</a:t>
            </a:r>
          </a:p>
          <a:p>
            <a:r>
              <a:rPr lang="en-US" smtClean="0"/>
              <a:t>In prokaryotes, translation can begin before transcription has ended</a:t>
            </a:r>
          </a:p>
        </p:txBody>
      </p:sp>
      <p:pic>
        <p:nvPicPr>
          <p:cNvPr id="6" name="Picture Placeholder 1" descr="OSC_Microbio_11_04_ProkEuk.jpg"/>
          <p:cNvPicPr>
            <a:picLocks noChangeAspect="1"/>
          </p:cNvPicPr>
          <p:nvPr/>
        </p:nvPicPr>
        <p:blipFill>
          <a:blip r:embed="rId3">
            <a:extLst>
              <a:ext uri="{28A0092B-C50C-407E-A947-70E740481C1C}">
                <a14:useLocalDpi xmlns:a14="http://schemas.microsoft.com/office/drawing/2010/main" val="0"/>
              </a:ext>
            </a:extLst>
          </a:blip>
          <a:srcRect l="-8433" r="-8433"/>
          <a:stretch>
            <a:fillRect/>
          </a:stretch>
        </p:blipFill>
        <p:spPr>
          <a:xfrm>
            <a:off x="2233839" y="3657600"/>
            <a:ext cx="7353073" cy="3191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Figure </a:t>
            </a:r>
            <a:r>
              <a:rPr lang="en-US" dirty="0" smtClean="0"/>
              <a:t>11.17</a:t>
            </a:r>
            <a:endParaRPr lang="en-US" dirty="0"/>
          </a:p>
        </p:txBody>
      </p:sp>
      <p:pic>
        <p:nvPicPr>
          <p:cNvPr id="2" name="Picture Placeholder 1" descr="OSC_Microbio_11_04_ComTranTbl.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262" b="-4262"/>
          <a:stretch>
            <a:fillRect/>
          </a:stretch>
        </p:blipFill>
        <p:spPr/>
      </p:pic>
      <p:sp>
        <p:nvSpPr>
          <p:cNvPr id="7" name="Text Placeholder 6"/>
          <p:cNvSpPr>
            <a:spLocks noGrp="1"/>
          </p:cNvSpPr>
          <p:nvPr>
            <p:ph type="body" sz="quarter" idx="14"/>
          </p:nvPr>
        </p:nvSpPr>
        <p:spPr/>
        <p:txBody>
          <a:bodyPr>
            <a:normAutofit/>
          </a:bodyPr>
          <a:lstStyle/>
          <a:p>
            <a:pPr marL="342900" indent="-342900">
              <a:buFontTx/>
              <a:buAutoNum type="alphaLcParenBoth"/>
            </a:pPr>
            <a:endParaRPr lang="en-US" sz="16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89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smtClean="0">
                <a:ea typeface="ＭＳ Ｐゴシック" pitchFamily="34" charset="-128"/>
              </a:rPr>
              <a:t>Regulation</a:t>
            </a:r>
          </a:p>
        </p:txBody>
      </p:sp>
      <p:sp>
        <p:nvSpPr>
          <p:cNvPr id="44035" name="Rectangle 5"/>
          <p:cNvSpPr>
            <a:spLocks noGrp="1" noChangeArrowheads="1"/>
          </p:cNvSpPr>
          <p:nvPr>
            <p:ph idx="1"/>
          </p:nvPr>
        </p:nvSpPr>
        <p:spPr/>
        <p:txBody>
          <a:bodyPr>
            <a:normAutofit fontScale="85000" lnSpcReduction="10000"/>
          </a:bodyPr>
          <a:lstStyle/>
          <a:p>
            <a:pPr eaLnBrk="1" hangingPunct="1"/>
            <a:r>
              <a:rPr lang="en-US" b="1" dirty="0" smtClean="0">
                <a:ea typeface="ＭＳ Ｐゴシック" pitchFamily="34" charset="-128"/>
              </a:rPr>
              <a:t>Constitutive genes</a:t>
            </a:r>
            <a:r>
              <a:rPr lang="en-US" dirty="0" smtClean="0">
                <a:ea typeface="ＭＳ Ｐゴシック" pitchFamily="34" charset="-128"/>
              </a:rPr>
              <a:t> are expressed at a fixed rate</a:t>
            </a:r>
          </a:p>
          <a:p>
            <a:pPr eaLnBrk="1" hangingPunct="1"/>
            <a:r>
              <a:rPr lang="en-US" dirty="0" smtClean="0">
                <a:ea typeface="ＭＳ Ｐゴシック" pitchFamily="34" charset="-128"/>
              </a:rPr>
              <a:t>Other genes are expressed only as needed</a:t>
            </a:r>
          </a:p>
          <a:p>
            <a:pPr lvl="1" eaLnBrk="1" hangingPunct="1"/>
            <a:r>
              <a:rPr lang="en-US" b="1" dirty="0" smtClean="0">
                <a:ea typeface="ＭＳ Ｐゴシック" pitchFamily="34" charset="-128"/>
              </a:rPr>
              <a:t>Inducible</a:t>
            </a:r>
            <a:r>
              <a:rPr lang="en-US" dirty="0" smtClean="0">
                <a:ea typeface="ＭＳ Ｐゴシック" pitchFamily="34" charset="-128"/>
              </a:rPr>
              <a:t> genes</a:t>
            </a:r>
            <a:r>
              <a:rPr lang="en-US" b="1" dirty="0" smtClean="0">
                <a:ea typeface="ＭＳ Ｐゴシック" pitchFamily="34" charset="-128"/>
              </a:rPr>
              <a:t> </a:t>
            </a:r>
          </a:p>
          <a:p>
            <a:pPr lvl="1" eaLnBrk="1" hangingPunct="1"/>
            <a:r>
              <a:rPr lang="en-US" b="1" dirty="0" smtClean="0">
                <a:ea typeface="ＭＳ Ｐゴシック" pitchFamily="34" charset="-128"/>
              </a:rPr>
              <a:t>Repressible</a:t>
            </a:r>
            <a:r>
              <a:rPr lang="en-US" dirty="0" smtClean="0">
                <a:ea typeface="ＭＳ Ｐゴシック" pitchFamily="34" charset="-128"/>
              </a:rPr>
              <a:t> genes</a:t>
            </a:r>
          </a:p>
          <a:p>
            <a:pPr lvl="1" eaLnBrk="1" hangingPunct="1"/>
            <a:r>
              <a:rPr lang="en-US" b="1" dirty="0" smtClean="0">
                <a:ea typeface="ＭＳ Ｐゴシック" pitchFamily="34" charset="-128"/>
              </a:rPr>
              <a:t>Catabolite</a:t>
            </a:r>
            <a:r>
              <a:rPr lang="en-US" dirty="0" smtClean="0">
                <a:ea typeface="ＭＳ Ｐゴシック" pitchFamily="34" charset="-128"/>
              </a:rPr>
              <a:t> repression – glucose induced inhibition of catabolic processes</a:t>
            </a:r>
          </a:p>
          <a:p>
            <a:pPr lvl="1" eaLnBrk="1" hangingPunct="1"/>
            <a:endParaRPr lang="en-US" dirty="0" smtClean="0">
              <a:ea typeface="ＭＳ Ｐゴシック" pitchFamily="34" charset="-128"/>
            </a:endParaRPr>
          </a:p>
          <a:p>
            <a:pPr eaLnBrk="1" hangingPunct="1"/>
            <a:r>
              <a:rPr lang="en-US" dirty="0" smtClean="0">
                <a:ea typeface="ＭＳ Ｐゴシック" pitchFamily="34" charset="-128"/>
              </a:rPr>
              <a:t>Epigenetic Control </a:t>
            </a:r>
            <a:r>
              <a:rPr lang="en-US" sz="1800" dirty="0" smtClean="0">
                <a:ea typeface="ＭＳ Ｐゴシック" pitchFamily="34" charset="-128"/>
              </a:rPr>
              <a:t>(no change in DNA sequence)</a:t>
            </a:r>
          </a:p>
          <a:p>
            <a:pPr lvl="1"/>
            <a:r>
              <a:rPr lang="en-US" dirty="0" err="1" smtClean="0">
                <a:ea typeface="ＭＳ Ｐゴシック" pitchFamily="34" charset="-128"/>
              </a:rPr>
              <a:t>Methylating</a:t>
            </a:r>
            <a:r>
              <a:rPr lang="en-US" dirty="0" smtClean="0">
                <a:ea typeface="ＭＳ Ｐゴシック" pitchFamily="34" charset="-128"/>
              </a:rPr>
              <a:t> nucleotides</a:t>
            </a:r>
          </a:p>
          <a:p>
            <a:pPr lvl="1"/>
            <a:r>
              <a:rPr lang="en-US" dirty="0" err="1" smtClean="0">
                <a:ea typeface="ＭＳ Ｐゴシック" pitchFamily="34" charset="-128"/>
              </a:rPr>
              <a:t>Methylated</a:t>
            </a:r>
            <a:r>
              <a:rPr lang="en-US" dirty="0" smtClean="0">
                <a:ea typeface="ＭＳ Ｐゴシック" pitchFamily="34" charset="-128"/>
              </a:rPr>
              <a:t> (off) genes are passed to offspring cells </a:t>
            </a:r>
          </a:p>
          <a:p>
            <a:pPr lvl="1"/>
            <a:r>
              <a:rPr lang="en-US" dirty="0" smtClean="0">
                <a:ea typeface="ＭＳ Ｐゴシック" pitchFamily="34" charset="-128"/>
              </a:rPr>
              <a:t>Not permanent</a:t>
            </a:r>
          </a:p>
          <a:p>
            <a:pPr lvl="1"/>
            <a:r>
              <a:rPr lang="en-US" dirty="0" err="1" smtClean="0">
                <a:ea typeface="ＭＳ Ｐゴシック" pitchFamily="34" charset="-128"/>
              </a:rPr>
              <a:t>Biofilm</a:t>
            </a:r>
            <a:r>
              <a:rPr lang="en-US" dirty="0" smtClean="0">
                <a:ea typeface="ＭＳ Ｐゴシック" pitchFamily="34" charset="-128"/>
              </a:rPr>
              <a:t> behavior</a:t>
            </a:r>
          </a:p>
          <a:p>
            <a:pPr eaLnBrk="1" hangingPunct="1"/>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6387" y="-228600"/>
            <a:ext cx="8229600" cy="1143000"/>
          </a:xfrm>
        </p:spPr>
        <p:txBody>
          <a:bodyPr/>
          <a:lstStyle/>
          <a:p>
            <a:r>
              <a:rPr lang="en-US" smtClean="0"/>
              <a:t>What is Heredity?</a:t>
            </a:r>
          </a:p>
        </p:txBody>
      </p:sp>
      <p:sp>
        <p:nvSpPr>
          <p:cNvPr id="3" name="Content Placeholder 2"/>
          <p:cNvSpPr>
            <a:spLocks noGrp="1"/>
          </p:cNvSpPr>
          <p:nvPr>
            <p:ph idx="1"/>
          </p:nvPr>
        </p:nvSpPr>
        <p:spPr>
          <a:xfrm>
            <a:off x="227013" y="838200"/>
            <a:ext cx="5792787" cy="5867400"/>
          </a:xfrm>
        </p:spPr>
        <p:txBody>
          <a:bodyPr/>
          <a:lstStyle/>
          <a:p>
            <a:pPr>
              <a:buFont typeface="Wingdings" pitchFamily="2" charset="2"/>
              <a:buNone/>
            </a:pPr>
            <a:r>
              <a:rPr lang="en-US" b="1" dirty="0" err="1" smtClean="0"/>
              <a:t>Gregor</a:t>
            </a:r>
            <a:r>
              <a:rPr lang="en-US" b="1" dirty="0" smtClean="0"/>
              <a:t> Mendel</a:t>
            </a:r>
            <a:r>
              <a:rPr lang="en-US" dirty="0" smtClean="0"/>
              <a:t> (1822-1884)</a:t>
            </a:r>
          </a:p>
          <a:p>
            <a:r>
              <a:rPr lang="en-US" sz="2600" dirty="0" smtClean="0"/>
              <a:t>Worked in a garden at a European monastery</a:t>
            </a:r>
          </a:p>
          <a:p>
            <a:r>
              <a:rPr lang="en-US" sz="2600" dirty="0" smtClean="0"/>
              <a:t>He noticed that pea plants had different characteristics</a:t>
            </a:r>
          </a:p>
          <a:p>
            <a:pPr lvl="1"/>
            <a:r>
              <a:rPr lang="en-US" sz="2600" dirty="0" smtClean="0"/>
              <a:t>Tall vs Short</a:t>
            </a:r>
          </a:p>
          <a:p>
            <a:pPr lvl="1"/>
            <a:r>
              <a:rPr lang="en-US" sz="2600" dirty="0" smtClean="0"/>
              <a:t>Green seeds vs Yellow seeds</a:t>
            </a:r>
          </a:p>
          <a:p>
            <a:r>
              <a:rPr lang="en-US" sz="2600" dirty="0" smtClean="0"/>
              <a:t>The characteristics were similar to the parents BUT sometimes the traits differed</a:t>
            </a:r>
          </a:p>
          <a:p>
            <a:endParaRPr lang="en-US" sz="2600" dirty="0" smtClean="0"/>
          </a:p>
        </p:txBody>
      </p:sp>
      <p:pic>
        <p:nvPicPr>
          <p:cNvPr id="4" name="Picture 3" descr="images.jpg"/>
          <p:cNvPicPr>
            <a:picLocks noChangeAspect="1"/>
          </p:cNvPicPr>
          <p:nvPr/>
        </p:nvPicPr>
        <p:blipFill>
          <a:blip r:embed="rId2" cstate="print"/>
          <a:srcRect/>
          <a:stretch>
            <a:fillRect/>
          </a:stretch>
        </p:blipFill>
        <p:spPr bwMode="auto">
          <a:xfrm>
            <a:off x="6172200" y="3581400"/>
            <a:ext cx="2446338" cy="3055938"/>
          </a:xfrm>
          <a:prstGeom prst="rect">
            <a:avLst/>
          </a:prstGeom>
          <a:noFill/>
          <a:ln w="9525">
            <a:noFill/>
            <a:miter lim="800000"/>
            <a:headEnd/>
            <a:tailEnd/>
          </a:ln>
        </p:spPr>
      </p:pic>
      <p:pic>
        <p:nvPicPr>
          <p:cNvPr id="5" name="Picture 4" descr="zgs4f1.gif"/>
          <p:cNvPicPr>
            <a:picLocks noChangeAspect="1"/>
          </p:cNvPicPr>
          <p:nvPr/>
        </p:nvPicPr>
        <p:blipFill>
          <a:blip r:embed="rId3" cstate="print"/>
          <a:srcRect/>
          <a:stretch>
            <a:fillRect/>
          </a:stretch>
        </p:blipFill>
        <p:spPr bwMode="auto">
          <a:xfrm>
            <a:off x="6019800" y="914400"/>
            <a:ext cx="1928813" cy="226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762000" y="-228600"/>
            <a:ext cx="8229600" cy="1143000"/>
          </a:xfrm>
        </p:spPr>
        <p:txBody>
          <a:bodyPr/>
          <a:lstStyle/>
          <a:p>
            <a:pPr eaLnBrk="1" hangingPunct="1"/>
            <a:r>
              <a:rPr lang="en-US" smtClean="0"/>
              <a:t>Mutation</a:t>
            </a:r>
          </a:p>
        </p:txBody>
      </p:sp>
      <p:sp>
        <p:nvSpPr>
          <p:cNvPr id="17411" name="Rectangle 5"/>
          <p:cNvSpPr>
            <a:spLocks noGrp="1" noChangeArrowheads="1"/>
          </p:cNvSpPr>
          <p:nvPr>
            <p:ph idx="1"/>
          </p:nvPr>
        </p:nvSpPr>
        <p:spPr>
          <a:xfrm>
            <a:off x="227013" y="838200"/>
            <a:ext cx="8688387" cy="5715000"/>
          </a:xfrm>
        </p:spPr>
        <p:txBody>
          <a:bodyPr/>
          <a:lstStyle/>
          <a:p>
            <a:pPr eaLnBrk="1" hangingPunct="1"/>
            <a:r>
              <a:rPr lang="en-US" b="1" smtClean="0"/>
              <a:t>Mutation</a:t>
            </a:r>
            <a:r>
              <a:rPr lang="en-US" smtClean="0"/>
              <a:t> – change in DNA sequence</a:t>
            </a:r>
          </a:p>
          <a:p>
            <a:pPr lvl="1" eaLnBrk="1" hangingPunct="1"/>
            <a:r>
              <a:rPr lang="en-US" smtClean="0"/>
              <a:t>can be neutral (silent), beneficial, or harmful</a:t>
            </a:r>
          </a:p>
          <a:p>
            <a:pPr eaLnBrk="1" hangingPunct="1"/>
            <a:r>
              <a:rPr lang="en-US" smtClean="0"/>
              <a:t>Causes of mutations:</a:t>
            </a:r>
          </a:p>
          <a:p>
            <a:pPr lvl="1" eaLnBrk="1" hangingPunct="1"/>
            <a:r>
              <a:rPr lang="en-US" b="1" smtClean="0"/>
              <a:t>mutagen</a:t>
            </a:r>
            <a:r>
              <a:rPr lang="en-US" smtClean="0"/>
              <a:t> – agent that causes mutations</a:t>
            </a:r>
          </a:p>
          <a:p>
            <a:pPr lvl="2" eaLnBrk="1" hangingPunct="1">
              <a:spcAft>
                <a:spcPct val="0"/>
              </a:spcAft>
            </a:pPr>
            <a:r>
              <a:rPr lang="en-US" smtClean="0"/>
              <a:t>chemicals, radiation (X rays, UV light)</a:t>
            </a:r>
          </a:p>
          <a:p>
            <a:pPr lvl="1" eaLnBrk="1" hangingPunct="1">
              <a:spcAft>
                <a:spcPct val="0"/>
              </a:spcAft>
            </a:pPr>
            <a:r>
              <a:rPr lang="en-US" b="1" smtClean="0"/>
              <a:t>Spontaneous mutations</a:t>
            </a:r>
            <a:r>
              <a:rPr lang="en-US" smtClean="0"/>
              <a:t> – occur in absence of a mutagen</a:t>
            </a:r>
          </a:p>
          <a:p>
            <a:pPr lvl="2" eaLnBrk="1" hangingPunct="1">
              <a:spcAft>
                <a:spcPct val="0"/>
              </a:spcAft>
            </a:pPr>
            <a:r>
              <a:rPr lang="en-US" smtClean="0"/>
              <a:t>mistakes in DNA replication are rare:  1 in 10</a:t>
            </a:r>
            <a:r>
              <a:rPr lang="en-US" baseline="30000" smtClean="0"/>
              <a:t>10</a:t>
            </a:r>
            <a:r>
              <a:rPr lang="en-US" smtClean="0"/>
              <a:t> bases</a:t>
            </a:r>
          </a:p>
          <a:p>
            <a:pPr lvl="3" eaLnBrk="1" hangingPunct="1"/>
            <a:r>
              <a:rPr lang="en-US" smtClean="0"/>
              <a:t>DNA polymerase proofreads</a:t>
            </a:r>
          </a:p>
          <a:p>
            <a:pPr eaLnBrk="1" hangingPunct="1"/>
            <a:r>
              <a:rPr lang="en-US" smtClean="0"/>
              <a:t>2 classes of mutations:</a:t>
            </a:r>
          </a:p>
          <a:p>
            <a:pPr lvl="1" eaLnBrk="1" hangingPunct="1"/>
            <a:r>
              <a:rPr lang="en-US" b="1" smtClean="0"/>
              <a:t>base substitutions</a:t>
            </a:r>
            <a:endParaRPr lang="en-US" smtClean="0"/>
          </a:p>
          <a:p>
            <a:pPr lvl="1" eaLnBrk="1" hangingPunct="1"/>
            <a:r>
              <a:rPr lang="en-US" b="1" smtClean="0"/>
              <a:t>frameshift mutation</a:t>
            </a:r>
            <a:endParaRPr lang="en-US" smtClean="0"/>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1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Mutations</a:t>
            </a:r>
          </a:p>
        </p:txBody>
      </p:sp>
      <p:sp>
        <p:nvSpPr>
          <p:cNvPr id="28675" name="Content Placeholder 2"/>
          <p:cNvSpPr>
            <a:spLocks noGrp="1"/>
          </p:cNvSpPr>
          <p:nvPr>
            <p:ph idx="1"/>
          </p:nvPr>
        </p:nvSpPr>
        <p:spPr>
          <a:xfrm>
            <a:off x="0" y="838200"/>
            <a:ext cx="4419600" cy="5486400"/>
          </a:xfrm>
        </p:spPr>
        <p:txBody>
          <a:bodyPr>
            <a:normAutofit fontScale="92500" lnSpcReduction="10000"/>
          </a:bodyPr>
          <a:lstStyle/>
          <a:p>
            <a:pPr eaLnBrk="1" hangingPunct="1"/>
            <a:r>
              <a:rPr lang="en-US" b="1" dirty="0" smtClean="0"/>
              <a:t>Base substitution</a:t>
            </a:r>
          </a:p>
          <a:p>
            <a:pPr eaLnBrk="1" hangingPunct="1"/>
            <a:endParaRPr lang="en-US" dirty="0" smtClean="0"/>
          </a:p>
          <a:p>
            <a:pPr eaLnBrk="1" hangingPunct="1"/>
            <a:endParaRPr lang="en-US" b="1" dirty="0" smtClean="0"/>
          </a:p>
          <a:p>
            <a:pPr eaLnBrk="1" hangingPunct="1"/>
            <a:endParaRPr lang="en-US" b="1" dirty="0" smtClean="0"/>
          </a:p>
          <a:p>
            <a:pPr eaLnBrk="1" hangingPunct="1"/>
            <a:endParaRPr lang="en-US" b="1" dirty="0" smtClean="0"/>
          </a:p>
          <a:p>
            <a:pPr eaLnBrk="1" hangingPunct="1"/>
            <a:endParaRPr lang="en-US" b="1" dirty="0" smtClean="0"/>
          </a:p>
          <a:p>
            <a:pPr eaLnBrk="1" hangingPunct="1">
              <a:buFont typeface="Wingdings" pitchFamily="2" charset="2"/>
              <a:buNone/>
            </a:pPr>
            <a:endParaRPr lang="en-US" b="1" dirty="0" smtClean="0"/>
          </a:p>
          <a:p>
            <a:pPr eaLnBrk="1" hangingPunct="1"/>
            <a:r>
              <a:rPr lang="en-US" b="1" dirty="0" smtClean="0"/>
              <a:t>missense</a:t>
            </a:r>
            <a:r>
              <a:rPr lang="en-US" dirty="0" smtClean="0"/>
              <a:t> mutation</a:t>
            </a:r>
          </a:p>
          <a:p>
            <a:pPr lvl="1" eaLnBrk="1" hangingPunct="1"/>
            <a:r>
              <a:rPr lang="en-US" dirty="0" smtClean="0"/>
              <a:t>results in amino acid change</a:t>
            </a:r>
            <a:endParaRPr lang="en-US" b="1" dirty="0" smtClean="0"/>
          </a:p>
          <a:p>
            <a:pPr eaLnBrk="1" hangingPunct="1"/>
            <a:r>
              <a:rPr lang="en-US" b="1" dirty="0" smtClean="0"/>
              <a:t>nonsense</a:t>
            </a:r>
            <a:r>
              <a:rPr lang="en-US" dirty="0" smtClean="0"/>
              <a:t> mutation</a:t>
            </a:r>
          </a:p>
          <a:p>
            <a:pPr lvl="1" eaLnBrk="1" hangingPunct="1"/>
            <a:r>
              <a:rPr lang="en-US" dirty="0" smtClean="0"/>
              <a:t>results in nonsense (stop) codon</a:t>
            </a:r>
          </a:p>
          <a:p>
            <a:endParaRPr lang="en-US" dirty="0" smtClean="0"/>
          </a:p>
        </p:txBody>
      </p:sp>
      <p:pic>
        <p:nvPicPr>
          <p:cNvPr id="4" name="Picture 7" descr="C:\Users\Denise Steele\Documents\Teaching\River Valley Community College textbooks\Microbiology - Tortora\Chapter_08\B_JPEG_Images_and_Tables\a_Labeled\figure_08_16_labeled.jpg"/>
          <p:cNvPicPr>
            <a:picLocks noChangeAspect="1" noChangeArrowheads="1"/>
          </p:cNvPicPr>
          <p:nvPr/>
        </p:nvPicPr>
        <p:blipFill>
          <a:blip r:embed="rId3" cstate="print"/>
          <a:srcRect b="2315"/>
          <a:stretch>
            <a:fillRect/>
          </a:stretch>
        </p:blipFill>
        <p:spPr bwMode="auto">
          <a:xfrm>
            <a:off x="730850" y="1295400"/>
            <a:ext cx="2726725" cy="2438400"/>
          </a:xfrm>
          <a:prstGeom prst="rect">
            <a:avLst/>
          </a:prstGeom>
          <a:noFill/>
          <a:ln w="9525">
            <a:noFill/>
            <a:miter lim="800000"/>
            <a:headEnd/>
            <a:tailEnd/>
          </a:ln>
        </p:spPr>
      </p:pic>
      <p:pic>
        <p:nvPicPr>
          <p:cNvPr id="28677" name="Picture 2" descr="C:\Users\Denise Steele\Documents\Teaching\River Valley Community College textbooks\Microbiology - Tortora\Chapter_08\B_JPEG_Images_and_Tables\a_Labeled\figure_08_17_labeled.jpg"/>
          <p:cNvPicPr>
            <a:picLocks noChangeAspect="1" noChangeArrowheads="1"/>
          </p:cNvPicPr>
          <p:nvPr/>
        </p:nvPicPr>
        <p:blipFill>
          <a:blip r:embed="rId4" cstate="print">
            <a:clrChange>
              <a:clrFrom>
                <a:srgbClr val="FFFFFF"/>
              </a:clrFrom>
              <a:clrTo>
                <a:srgbClr val="FFFFFF">
                  <a:alpha val="0"/>
                </a:srgbClr>
              </a:clrTo>
            </a:clrChange>
          </a:blip>
          <a:srcRect r="43684" b="45511"/>
          <a:stretch>
            <a:fillRect/>
          </a:stretch>
        </p:blipFill>
        <p:spPr bwMode="auto">
          <a:xfrm>
            <a:off x="4572000" y="838200"/>
            <a:ext cx="4572000" cy="2389188"/>
          </a:xfrm>
          <a:prstGeom prst="rect">
            <a:avLst/>
          </a:prstGeom>
          <a:noFill/>
          <a:ln w="9525">
            <a:solidFill>
              <a:schemeClr val="tx1"/>
            </a:solidFill>
            <a:miter lim="800000"/>
            <a:headEnd/>
            <a:tailEnd/>
          </a:ln>
        </p:spPr>
      </p:pic>
      <p:pic>
        <p:nvPicPr>
          <p:cNvPr id="6" name="Picture 2" descr="C:\Users\Denise Steele\Documents\Teaching\River Valley Community College textbooks\Microbiology - Tortora\Chapter_08\B_JPEG_Images_and_Tables\a_Labeled\figure_08_17_labeled.jpg"/>
          <p:cNvPicPr>
            <a:picLocks noChangeAspect="1" noChangeArrowheads="1"/>
          </p:cNvPicPr>
          <p:nvPr/>
        </p:nvPicPr>
        <p:blipFill>
          <a:blip r:embed="rId4" cstate="print">
            <a:clrChange>
              <a:clrFrom>
                <a:srgbClr val="FFFFFF"/>
              </a:clrFrom>
              <a:clrTo>
                <a:srgbClr val="FFFFFF">
                  <a:alpha val="0"/>
                </a:srgbClr>
              </a:clrTo>
            </a:clrChange>
          </a:blip>
          <a:srcRect t="57793" r="43684" b="4231"/>
          <a:stretch>
            <a:fillRect/>
          </a:stretch>
        </p:blipFill>
        <p:spPr bwMode="auto">
          <a:xfrm>
            <a:off x="4572000" y="3260725"/>
            <a:ext cx="4572000" cy="1665288"/>
          </a:xfrm>
          <a:prstGeom prst="rect">
            <a:avLst/>
          </a:prstGeom>
          <a:noFill/>
          <a:ln w="9525">
            <a:solidFill>
              <a:schemeClr val="tx1"/>
            </a:solidFill>
            <a:miter lim="800000"/>
            <a:headEnd/>
            <a:tailEnd/>
          </a:ln>
        </p:spPr>
      </p:pic>
      <p:pic>
        <p:nvPicPr>
          <p:cNvPr id="7" name="Picture 2" descr="C:\Users\Denise Steele\Documents\Teaching\River Valley Community College textbooks\Microbiology - Tortora\Chapter_08\B_JPEG_Images_and_Tables\a_Labeled\figure_08_17_labeled.jpg"/>
          <p:cNvPicPr>
            <a:picLocks noChangeAspect="1" noChangeArrowheads="1"/>
          </p:cNvPicPr>
          <p:nvPr/>
        </p:nvPicPr>
        <p:blipFill>
          <a:blip r:embed="rId4" cstate="print">
            <a:clrChange>
              <a:clrFrom>
                <a:srgbClr val="FFFFFF"/>
              </a:clrFrom>
              <a:clrTo>
                <a:srgbClr val="FFFFFF">
                  <a:alpha val="0"/>
                </a:srgbClr>
              </a:clrTo>
            </a:clrChange>
          </a:blip>
          <a:srcRect l="59882" b="62022"/>
          <a:stretch>
            <a:fillRect/>
          </a:stretch>
        </p:blipFill>
        <p:spPr bwMode="auto">
          <a:xfrm>
            <a:off x="5832475" y="4953000"/>
            <a:ext cx="3311525" cy="16922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enise Steele\Documents\Teaching\River Valley Community College textbooks\Microbiology - Tortora\Chapter_08\B_JPEG_Images_and_Tables\a_Labeled\figure_08_17_labeled.jpg"/>
          <p:cNvPicPr>
            <a:picLocks noChangeAspect="1" noChangeArrowheads="1"/>
          </p:cNvPicPr>
          <p:nvPr/>
        </p:nvPicPr>
        <p:blipFill>
          <a:blip r:embed="rId5" cstate="print"/>
          <a:srcRect l="60773" t="42931" b="4231"/>
          <a:stretch>
            <a:fillRect/>
          </a:stretch>
        </p:blipFill>
        <p:spPr bwMode="auto">
          <a:xfrm>
            <a:off x="5867400" y="2827338"/>
            <a:ext cx="3238500" cy="2354262"/>
          </a:xfrm>
          <a:prstGeom prst="rect">
            <a:avLst/>
          </a:prstGeom>
          <a:noFill/>
          <a:ln w="9525">
            <a:noFill/>
            <a:miter lim="800000"/>
            <a:headEnd/>
            <a:tailEnd/>
          </a:ln>
        </p:spPr>
      </p:pic>
      <p:pic>
        <p:nvPicPr>
          <p:cNvPr id="29699" name="Picture 2" descr="C:\Users\Denise Steele\Documents\Teaching\River Valley Community College textbooks\Microbiology - Tortora\Chapter_08\B_JPEG_Images_and_Tables\a_Labeled\figure_08_17_labeled.jpg"/>
          <p:cNvPicPr>
            <a:picLocks noChangeAspect="1" noChangeArrowheads="1"/>
          </p:cNvPicPr>
          <p:nvPr/>
        </p:nvPicPr>
        <p:blipFill>
          <a:blip r:embed="rId5" cstate="print">
            <a:clrChange>
              <a:clrFrom>
                <a:srgbClr val="FFFFFF"/>
              </a:clrFrom>
              <a:clrTo>
                <a:srgbClr val="FFFFFF">
                  <a:alpha val="0"/>
                </a:srgbClr>
              </a:clrTo>
            </a:clrChange>
          </a:blip>
          <a:srcRect r="43684" b="45511"/>
          <a:stretch>
            <a:fillRect/>
          </a:stretch>
        </p:blipFill>
        <p:spPr bwMode="auto">
          <a:xfrm>
            <a:off x="4343400" y="887413"/>
            <a:ext cx="4572000" cy="2389187"/>
          </a:xfrm>
          <a:prstGeom prst="rect">
            <a:avLst/>
          </a:prstGeom>
          <a:noFill/>
          <a:ln w="9525">
            <a:solidFill>
              <a:schemeClr val="tx1"/>
            </a:solidFill>
            <a:miter lim="800000"/>
            <a:headEnd/>
            <a:tailEnd/>
          </a:ln>
        </p:spPr>
      </p:pic>
      <p:sp>
        <p:nvSpPr>
          <p:cNvPr id="29700" name="Rectangle 3"/>
          <p:cNvSpPr>
            <a:spLocks noGrp="1" noChangeArrowheads="1"/>
          </p:cNvSpPr>
          <p:nvPr>
            <p:ph type="title"/>
          </p:nvPr>
        </p:nvSpPr>
        <p:spPr>
          <a:xfrm>
            <a:off x="-1600200" y="-230187"/>
            <a:ext cx="8229600" cy="1143000"/>
          </a:xfrm>
        </p:spPr>
        <p:txBody>
          <a:bodyPr/>
          <a:lstStyle/>
          <a:p>
            <a:pPr eaLnBrk="1" hangingPunct="1"/>
            <a:r>
              <a:rPr lang="en-US" smtClean="0"/>
              <a:t>Mutation</a:t>
            </a:r>
          </a:p>
        </p:txBody>
      </p:sp>
      <p:sp>
        <p:nvSpPr>
          <p:cNvPr id="19460" name="Rectangle 2"/>
          <p:cNvSpPr>
            <a:spLocks noGrp="1" noChangeArrowheads="1"/>
          </p:cNvSpPr>
          <p:nvPr>
            <p:ph idx="1"/>
          </p:nvPr>
        </p:nvSpPr>
        <p:spPr>
          <a:xfrm>
            <a:off x="227013" y="838200"/>
            <a:ext cx="4040187" cy="4876800"/>
          </a:xfrm>
        </p:spPr>
        <p:txBody>
          <a:bodyPr/>
          <a:lstStyle/>
          <a:p>
            <a:pPr eaLnBrk="1" hangingPunct="1"/>
            <a:r>
              <a:rPr lang="en-US" b="1" smtClean="0"/>
              <a:t>frameshift mutation</a:t>
            </a:r>
            <a:r>
              <a:rPr lang="en-US" smtClean="0"/>
              <a:t>:</a:t>
            </a:r>
          </a:p>
          <a:p>
            <a:pPr lvl="1" eaLnBrk="1" hangingPunct="1"/>
            <a:r>
              <a:rPr lang="en-US" smtClean="0"/>
              <a:t>insertion or deletion of one or more nucleotide pairs</a:t>
            </a:r>
          </a:p>
          <a:p>
            <a:pPr lvl="1" eaLnBrk="1" hangingPunct="1"/>
            <a:r>
              <a:rPr lang="en-US" smtClean="0"/>
              <a:t>shifts reading frame; all downstream amino acids changed</a:t>
            </a:r>
          </a:p>
          <a:p>
            <a:pPr eaLnBrk="1" hangingPunct="1">
              <a:buFont typeface="Wingdings" pitchFamily="2" charset="2"/>
              <a:buNone/>
            </a:pPr>
            <a:endParaRPr lang="en-US" smtClean="0"/>
          </a:p>
        </p:txBody>
      </p:sp>
      <p:sp>
        <p:nvSpPr>
          <p:cNvPr id="29702" name="TextBox 8"/>
          <p:cNvSpPr txBox="1">
            <a:spLocks noChangeArrowheads="1"/>
          </p:cNvSpPr>
          <p:nvPr/>
        </p:nvSpPr>
        <p:spPr bwMode="auto">
          <a:xfrm>
            <a:off x="304800" y="4800600"/>
            <a:ext cx="4267200" cy="1446212"/>
          </a:xfrm>
          <a:prstGeom prst="rect">
            <a:avLst/>
          </a:prstGeom>
          <a:noFill/>
          <a:ln w="9525">
            <a:noFill/>
            <a:miter lim="800000"/>
            <a:headEnd/>
            <a:tailEnd/>
          </a:ln>
        </p:spPr>
        <p:txBody>
          <a:bodyPr>
            <a:spAutoFit/>
          </a:bodyPr>
          <a:lstStyle/>
          <a:p>
            <a:pPr fontAlgn="base">
              <a:spcBef>
                <a:spcPct val="0"/>
              </a:spcBef>
              <a:spcAft>
                <a:spcPct val="0"/>
              </a:spcAft>
            </a:pPr>
            <a:r>
              <a:rPr lang="en-US" sz="2200" dirty="0" smtClean="0">
                <a:solidFill>
                  <a:prstClr val="black"/>
                </a:solidFill>
                <a:latin typeface="Times New Roman" pitchFamily="18" charset="0"/>
                <a:ea typeface="ＭＳ Ｐゴシック" pitchFamily="34" charset="-128"/>
              </a:rPr>
              <a:t>(1) The big red pig ate the red rag.</a:t>
            </a:r>
          </a:p>
          <a:p>
            <a:pPr fontAlgn="base">
              <a:spcBef>
                <a:spcPct val="0"/>
              </a:spcBef>
              <a:spcAft>
                <a:spcPct val="0"/>
              </a:spcAft>
            </a:pPr>
            <a:r>
              <a:rPr lang="en-US" sz="2200" dirty="0" smtClean="0">
                <a:solidFill>
                  <a:prstClr val="black"/>
                </a:solidFill>
                <a:latin typeface="Times New Roman" pitchFamily="18" charset="0"/>
                <a:ea typeface="ＭＳ Ｐゴシック" pitchFamily="34" charset="-128"/>
              </a:rPr>
              <a:t>(2) The big re</a:t>
            </a:r>
            <a:r>
              <a:rPr lang="en-US" sz="2200" b="1" dirty="0" smtClean="0">
                <a:solidFill>
                  <a:srgbClr val="FF0000"/>
                </a:solidFill>
                <a:latin typeface="Times New Roman" pitchFamily="18" charset="0"/>
                <a:ea typeface="ＭＳ Ｐゴシック" pitchFamily="34" charset="-128"/>
              </a:rPr>
              <a:t>s</a:t>
            </a:r>
            <a:r>
              <a:rPr lang="en-US" sz="2200" dirty="0" smtClean="0">
                <a:solidFill>
                  <a:prstClr val="black"/>
                </a:solidFill>
                <a:latin typeface="Times New Roman" pitchFamily="18" charset="0"/>
                <a:ea typeface="ＭＳ Ｐゴシック" pitchFamily="34" charset="-128"/>
              </a:rPr>
              <a:t> dpi gat eth ere </a:t>
            </a:r>
            <a:r>
              <a:rPr lang="en-US" sz="2200" dirty="0" err="1" smtClean="0">
                <a:solidFill>
                  <a:prstClr val="black"/>
                </a:solidFill>
                <a:latin typeface="Times New Roman" pitchFamily="18" charset="0"/>
                <a:ea typeface="ＭＳ Ｐゴシック" pitchFamily="34" charset="-128"/>
              </a:rPr>
              <a:t>dra</a:t>
            </a:r>
            <a:r>
              <a:rPr lang="en-US" sz="2200" dirty="0" smtClean="0">
                <a:solidFill>
                  <a:prstClr val="black"/>
                </a:solidFill>
                <a:latin typeface="Times New Roman" pitchFamily="18" charset="0"/>
                <a:ea typeface="ＭＳ Ｐゴシック" pitchFamily="34" charset="-128"/>
              </a:rPr>
              <a:t> g.</a:t>
            </a:r>
          </a:p>
          <a:p>
            <a:pPr fontAlgn="base">
              <a:spcBef>
                <a:spcPct val="0"/>
              </a:spcBef>
              <a:spcAft>
                <a:spcPct val="0"/>
              </a:spcAft>
            </a:pPr>
            <a:r>
              <a:rPr lang="en-US" sz="2200" dirty="0" smtClean="0">
                <a:solidFill>
                  <a:prstClr val="black"/>
                </a:solidFill>
                <a:latin typeface="Times New Roman" pitchFamily="18" charset="0"/>
                <a:ea typeface="ＭＳ Ｐゴシック" pitchFamily="34" charset="-128"/>
              </a:rPr>
              <a:t>(3) The big rep </a:t>
            </a:r>
            <a:r>
              <a:rPr lang="en-US" sz="2200" dirty="0" err="1" smtClean="0">
                <a:solidFill>
                  <a:prstClr val="black"/>
                </a:solidFill>
                <a:latin typeface="Times New Roman" pitchFamily="18" charset="0"/>
                <a:ea typeface="ＭＳ Ｐゴシック" pitchFamily="34" charset="-128"/>
              </a:rPr>
              <a:t>iga</a:t>
            </a:r>
            <a:r>
              <a:rPr lang="en-US" sz="2200" dirty="0" smtClean="0">
                <a:solidFill>
                  <a:prstClr val="black"/>
                </a:solidFill>
                <a:latin typeface="Times New Roman" pitchFamily="18" charset="0"/>
                <a:ea typeface="ＭＳ Ｐゴシック" pitchFamily="34" charset="-128"/>
              </a:rPr>
              <a:t> </a:t>
            </a:r>
            <a:r>
              <a:rPr lang="en-US" sz="2200" dirty="0" err="1" smtClean="0">
                <a:solidFill>
                  <a:prstClr val="black"/>
                </a:solidFill>
                <a:latin typeface="Times New Roman" pitchFamily="18" charset="0"/>
                <a:ea typeface="ＭＳ Ｐゴシック" pitchFamily="34" charset="-128"/>
              </a:rPr>
              <a:t>tet</a:t>
            </a:r>
            <a:r>
              <a:rPr lang="en-US" sz="2200" dirty="0" smtClean="0">
                <a:solidFill>
                  <a:prstClr val="black"/>
                </a:solidFill>
                <a:latin typeface="Times New Roman" pitchFamily="18" charset="0"/>
                <a:ea typeface="ＭＳ Ｐゴシック" pitchFamily="34" charset="-128"/>
              </a:rPr>
              <a:t> her </a:t>
            </a:r>
            <a:r>
              <a:rPr lang="en-US" sz="2200" dirty="0" err="1" smtClean="0">
                <a:solidFill>
                  <a:prstClr val="black"/>
                </a:solidFill>
                <a:latin typeface="Times New Roman" pitchFamily="18" charset="0"/>
                <a:ea typeface="ＭＳ Ｐゴシック" pitchFamily="34" charset="-128"/>
              </a:rPr>
              <a:t>edr</a:t>
            </a:r>
            <a:r>
              <a:rPr lang="en-US" sz="2200" dirty="0" smtClean="0">
                <a:solidFill>
                  <a:prstClr val="black"/>
                </a:solidFill>
                <a:latin typeface="Times New Roman" pitchFamily="18" charset="0"/>
                <a:ea typeface="ＭＳ Ｐゴシック" pitchFamily="34" charset="-128"/>
              </a:rPr>
              <a:t> ag.</a:t>
            </a:r>
          </a:p>
          <a:p>
            <a:pPr fontAlgn="base">
              <a:spcBef>
                <a:spcPct val="0"/>
              </a:spcBef>
              <a:spcAft>
                <a:spcPct val="0"/>
              </a:spcAft>
            </a:pPr>
            <a:endParaRPr lang="en-US" sz="2200" dirty="0" smtClean="0">
              <a:solidFill>
                <a:prstClr val="black"/>
              </a:solidFill>
              <a:latin typeface="Arial" pitchFamily="34" charset="0"/>
              <a:ea typeface="ＭＳ Ｐゴシック" pitchFamily="34" charset="-12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0" y="487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0232"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Figure 11.18</a:t>
            </a:r>
            <a:endParaRPr lang="en-US" sz="2400" dirty="0">
              <a:solidFill>
                <a:srgbClr val="6CB255"/>
              </a:solidFill>
            </a:endParaRPr>
          </a:p>
        </p:txBody>
      </p:sp>
      <p:pic>
        <p:nvPicPr>
          <p:cNvPr id="2" name="Picture Placeholder 1" descr="OSC_Microbio_11_05_EffMut.jpg"/>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738" b="-2738"/>
          <a:stretch>
            <a:fillRect/>
          </a:stretch>
        </p:blipFill>
        <p:spPr>
          <a:xfrm>
            <a:off x="4489450" y="1108075"/>
            <a:ext cx="4030663" cy="5256213"/>
          </a:xfrm>
          <a:prstGeom prst="rect">
            <a:avLst/>
          </a:prstGeom>
        </p:spPr>
      </p:pic>
      <p:sp>
        <p:nvSpPr>
          <p:cNvPr id="14" name="Text Placeholder 13"/>
          <p:cNvSpPr>
            <a:spLocks noGrp="1"/>
          </p:cNvSpPr>
          <p:nvPr>
            <p:ph type="body" sz="quarter" idx="4294967295"/>
          </p:nvPr>
        </p:nvSpPr>
        <p:spPr>
          <a:xfrm>
            <a:off x="457200" y="1107617"/>
            <a:ext cx="3913188" cy="5256973"/>
          </a:xfrm>
          <a:prstGeom prst="rect">
            <a:avLst/>
          </a:prstGeom>
        </p:spPr>
        <p:txBody>
          <a:bodyPr>
            <a:noAutofit/>
          </a:bodyPr>
          <a:lstStyle/>
          <a:p>
            <a:r>
              <a:rPr lang="en-US" sz="1600" dirty="0">
                <a:solidFill>
                  <a:srgbClr val="000000"/>
                </a:solidFill>
              </a:rPr>
              <a:t>Mutations can lead to changes in the protein sequence encoded by the DNA</a:t>
            </a:r>
            <a:r>
              <a:rPr lang="en-US" sz="1600" dirty="0" smtClean="0">
                <a:solidFill>
                  <a:srgbClr val="000000"/>
                </a:solidFill>
              </a:rPr>
              <a:t>.</a:t>
            </a:r>
            <a:endParaRPr lang="en-US" sz="1600" dirty="0">
              <a:solidFill>
                <a:srgbClr val="000000"/>
              </a:solidFill>
            </a:endParaRP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01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Mutations</a:t>
            </a:r>
          </a:p>
        </p:txBody>
      </p:sp>
      <p:sp>
        <p:nvSpPr>
          <p:cNvPr id="30723" name="Content Placeholder 2"/>
          <p:cNvSpPr>
            <a:spLocks noGrp="1"/>
          </p:cNvSpPr>
          <p:nvPr>
            <p:ph idx="1"/>
          </p:nvPr>
        </p:nvSpPr>
        <p:spPr/>
        <p:txBody>
          <a:bodyPr>
            <a:normAutofit/>
          </a:bodyPr>
          <a:lstStyle/>
          <a:p>
            <a:r>
              <a:rPr lang="en-US" dirty="0" smtClean="0"/>
              <a:t>A heterozygous mutation is a mutation of only one allele. </a:t>
            </a:r>
          </a:p>
          <a:p>
            <a:r>
              <a:rPr lang="en-US" dirty="0" smtClean="0"/>
              <a:t>A homozygous mutation is an identical mutation of both the paternal and maternal alleles</a:t>
            </a:r>
          </a:p>
        </p:txBody>
      </p:sp>
      <p:pic>
        <p:nvPicPr>
          <p:cNvPr id="30726" name="Picture 3" descr="http://bits.wikimedia.org/skins-1.18/common/images/magnify-clip.png">
            <a:hlinkClick r:id="rId3" tooltip="Enlarge"/>
          </p:cNvPr>
          <p:cNvPicPr>
            <a:picLocks noChangeAspect="1" noChangeArrowheads="1"/>
          </p:cNvPicPr>
          <p:nvPr/>
        </p:nvPicPr>
        <p:blipFill>
          <a:blip r:embed="rId4" cstate="print"/>
          <a:srcRect/>
          <a:stretch>
            <a:fillRect/>
          </a:stretch>
        </p:blipFill>
        <p:spPr bwMode="auto">
          <a:xfrm>
            <a:off x="155575" y="1265238"/>
            <a:ext cx="142875" cy="10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8"/>
          <p:cNvSpPr>
            <a:spLocks noGrp="1" noChangeArrowheads="1"/>
          </p:cNvSpPr>
          <p:nvPr>
            <p:ph type="title"/>
          </p:nvPr>
        </p:nvSpPr>
        <p:spPr/>
        <p:txBody>
          <a:bodyPr/>
          <a:lstStyle/>
          <a:p>
            <a:pPr eaLnBrk="1" hangingPunct="1"/>
            <a:r>
              <a:rPr lang="en-US" smtClean="0">
                <a:ea typeface="ＭＳ Ｐゴシック" pitchFamily="34" charset="-128"/>
              </a:rPr>
              <a:t>The Frequency of Mutation</a:t>
            </a:r>
          </a:p>
        </p:txBody>
      </p:sp>
      <p:sp>
        <p:nvSpPr>
          <p:cNvPr id="71682" name="Rectangle 9"/>
          <p:cNvSpPr>
            <a:spLocks noGrp="1" noChangeArrowheads="1"/>
          </p:cNvSpPr>
          <p:nvPr>
            <p:ph idx="1"/>
          </p:nvPr>
        </p:nvSpPr>
        <p:spPr/>
        <p:txBody>
          <a:bodyPr>
            <a:normAutofit fontScale="85000" lnSpcReduction="20000"/>
          </a:bodyPr>
          <a:lstStyle/>
          <a:p>
            <a:pPr eaLnBrk="1" hangingPunct="1"/>
            <a:r>
              <a:rPr lang="en-US" b="1" dirty="0" smtClean="0">
                <a:ea typeface="ＭＳ Ｐゴシック" pitchFamily="34" charset="-128"/>
              </a:rPr>
              <a:t>Spontaneous mutation</a:t>
            </a:r>
            <a:r>
              <a:rPr lang="en-US" dirty="0" smtClean="0">
                <a:ea typeface="ＭＳ Ｐゴシック" pitchFamily="34" charset="-128"/>
              </a:rPr>
              <a:t> rate = 1 in 10</a:t>
            </a:r>
            <a:r>
              <a:rPr lang="en-US" baseline="30000" dirty="0" smtClean="0">
                <a:ea typeface="ＭＳ Ｐゴシック" pitchFamily="34" charset="-128"/>
              </a:rPr>
              <a:t>9</a:t>
            </a:r>
            <a:r>
              <a:rPr lang="en-US" dirty="0" smtClean="0">
                <a:ea typeface="ＭＳ Ｐゴシック" pitchFamily="34" charset="-128"/>
              </a:rPr>
              <a:t> replicated base pairs or 1 in 10</a:t>
            </a:r>
            <a:r>
              <a:rPr lang="en-US" baseline="30000" dirty="0" smtClean="0">
                <a:ea typeface="ＭＳ Ｐゴシック" pitchFamily="34" charset="-128"/>
              </a:rPr>
              <a:t>6</a:t>
            </a:r>
            <a:r>
              <a:rPr lang="en-US" dirty="0" smtClean="0">
                <a:ea typeface="ＭＳ Ｐゴシック" pitchFamily="34" charset="-128"/>
              </a:rPr>
              <a:t> replicated genes</a:t>
            </a:r>
          </a:p>
          <a:p>
            <a:pPr eaLnBrk="1" hangingPunct="1"/>
            <a:r>
              <a:rPr lang="en-US" b="1" dirty="0" smtClean="0">
                <a:ea typeface="ＭＳ Ｐゴシック" pitchFamily="34" charset="-128"/>
              </a:rPr>
              <a:t>Mutagens</a:t>
            </a:r>
            <a:r>
              <a:rPr lang="en-US" dirty="0" smtClean="0">
                <a:ea typeface="ＭＳ Ｐゴシック" pitchFamily="34" charset="-128"/>
              </a:rPr>
              <a:t> increase </a:t>
            </a:r>
            <a:r>
              <a:rPr lang="en-US" smtClean="0">
                <a:ea typeface="ＭＳ Ｐゴシック" pitchFamily="34" charset="-128"/>
              </a:rPr>
              <a:t>the rate</a:t>
            </a:r>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a:p>
            <a:pPr eaLnBrk="1" hangingPunct="1"/>
            <a:r>
              <a:rPr lang="en-US" b="1" dirty="0" smtClean="0">
                <a:ea typeface="ＭＳ Ｐゴシック" pitchFamily="34" charset="-128"/>
              </a:rPr>
              <a:t>Ionizing radiation</a:t>
            </a:r>
            <a:r>
              <a:rPr lang="en-US" dirty="0" smtClean="0">
                <a:ea typeface="ＭＳ Ｐゴシック" pitchFamily="34" charset="-128"/>
              </a:rPr>
              <a:t> (X rays and gamma rays) causes the formation of ions that can react with nucleotides and the </a:t>
            </a:r>
            <a:r>
              <a:rPr lang="en-US" dirty="0" err="1" smtClean="0">
                <a:ea typeface="ＭＳ Ｐゴシック" pitchFamily="34" charset="-128"/>
              </a:rPr>
              <a:t>deoxyribose</a:t>
            </a:r>
            <a:r>
              <a:rPr lang="en-US" dirty="0" smtClean="0">
                <a:ea typeface="ＭＳ Ｐゴシック" pitchFamily="34" charset="-128"/>
              </a:rPr>
              <a:t>-phosphate backbone</a:t>
            </a:r>
          </a:p>
          <a:p>
            <a:pPr eaLnBrk="1" hangingPunct="1"/>
            <a:r>
              <a:rPr lang="en-US" dirty="0" smtClean="0">
                <a:ea typeface="ＭＳ Ｐゴシック" pitchFamily="34" charset="-128"/>
              </a:rPr>
              <a:t>UV radiation causes thymine </a:t>
            </a:r>
            <a:r>
              <a:rPr lang="en-US" dirty="0" err="1" smtClean="0">
                <a:ea typeface="ＭＳ Ｐゴシック" pitchFamily="34" charset="-128"/>
              </a:rPr>
              <a:t>dimers</a:t>
            </a:r>
            <a:endParaRPr lang="en-US" dirty="0" smtClean="0">
              <a:ea typeface="ＭＳ Ｐゴシック" pitchFamily="34" charset="-128"/>
            </a:endParaRPr>
          </a:p>
          <a:p>
            <a:pPr lvl="1" eaLnBrk="1" hangingPunct="1">
              <a:buNone/>
            </a:pPr>
            <a:r>
              <a:rPr lang="en-US" b="1" dirty="0" smtClean="0">
                <a:ea typeface="ＭＳ Ｐゴシック" pitchFamily="34" charset="-128"/>
              </a:rPr>
              <a:t>Repair:</a:t>
            </a:r>
          </a:p>
          <a:p>
            <a:pPr lvl="1" eaLnBrk="1" hangingPunct="1"/>
            <a:r>
              <a:rPr lang="en-US" b="1" dirty="0" err="1" smtClean="0">
                <a:ea typeface="ＭＳ Ｐゴシック" pitchFamily="34" charset="-128"/>
              </a:rPr>
              <a:t>Photolyases</a:t>
            </a:r>
            <a:r>
              <a:rPr lang="en-US" dirty="0" smtClean="0">
                <a:ea typeface="ＭＳ Ｐゴシック" pitchFamily="34" charset="-128"/>
              </a:rPr>
              <a:t> separate thymine </a:t>
            </a:r>
            <a:r>
              <a:rPr lang="en-US" dirty="0" err="1" smtClean="0">
                <a:ea typeface="ＭＳ Ｐゴシック" pitchFamily="34" charset="-128"/>
              </a:rPr>
              <a:t>dimers</a:t>
            </a:r>
            <a:endParaRPr lang="en-US" dirty="0" smtClean="0">
              <a:ea typeface="ＭＳ Ｐゴシック" pitchFamily="34" charset="-128"/>
            </a:endParaRPr>
          </a:p>
          <a:p>
            <a:pPr lvl="1" eaLnBrk="1" hangingPunct="1"/>
            <a:r>
              <a:rPr lang="en-US" b="1" dirty="0" smtClean="0">
                <a:ea typeface="ＭＳ Ｐゴシック" pitchFamily="34" charset="-128"/>
              </a:rPr>
              <a:t>Nucleotide excision repair</a:t>
            </a:r>
            <a:endParaRPr lang="en-US" dirty="0" smtClean="0">
              <a:ea typeface="ＭＳ Ｐゴシック" pitchFamily="34" charset="-128"/>
            </a:endParaRPr>
          </a:p>
          <a:p>
            <a:pPr lvl="1" eaLnBrk="1" hangingPunct="1"/>
            <a:endParaRPr lang="en-US" dirty="0" smtClean="0">
              <a:ea typeface="ＭＳ Ｐゴシック" pitchFamily="34" charset="-128"/>
            </a:endParaRPr>
          </a:p>
          <a:p>
            <a:pPr eaLnBrk="1" hangingPunct="1"/>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Thymine Dimers</a:t>
            </a:r>
            <a:endParaRPr lang="en-US" dirty="0"/>
          </a:p>
        </p:txBody>
      </p:sp>
      <p:pic>
        <p:nvPicPr>
          <p:cNvPr id="2" name="Picture Placeholder 1" descr="OSC_Microbio_11_05_Rad.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33" b="-21433"/>
          <a:stretch>
            <a:fillRect/>
          </a:stretch>
        </p:blipFill>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440" dirty="0" smtClean="0"/>
              <a:t>Ionizing </a:t>
            </a:r>
            <a:r>
              <a:rPr lang="en-US" sz="1440" dirty="0"/>
              <a:t>radiation may lead to the formation of single-stranded and double-stranded breaks in </a:t>
            </a:r>
            <a:r>
              <a:rPr lang="en-US" sz="1440" dirty="0" smtClean="0"/>
              <a:t>the sugar</a:t>
            </a:r>
            <a:r>
              <a:rPr lang="en-US" sz="1440" dirty="0"/>
              <a:t>-phosphate backbone of DNA, as well as to the modification of bases (not shown)</a:t>
            </a:r>
            <a:r>
              <a:rPr lang="en-US" sz="1440" dirty="0" smtClean="0"/>
              <a:t>.</a:t>
            </a:r>
          </a:p>
          <a:p>
            <a:pPr marL="342900" indent="-342900">
              <a:buAutoNum type="alphaLcParenBoth"/>
            </a:pPr>
            <a:r>
              <a:rPr lang="en-US" sz="1440" dirty="0" smtClean="0"/>
              <a:t>Nonionizing </a:t>
            </a:r>
            <a:r>
              <a:rPr lang="en-US" sz="1440" dirty="0"/>
              <a:t>radiation </a:t>
            </a:r>
            <a:r>
              <a:rPr lang="en-US" sz="1440" dirty="0" smtClean="0"/>
              <a:t>like ultraviolet </a:t>
            </a:r>
            <a:r>
              <a:rPr lang="en-US" sz="1440" dirty="0"/>
              <a:t>light can lead to the formation of thymine dimers, which can stall replication and transcription and </a:t>
            </a:r>
            <a:r>
              <a:rPr lang="en-US" sz="1440" dirty="0" smtClean="0"/>
              <a:t>introduce frameshift </a:t>
            </a:r>
            <a:r>
              <a:rPr lang="en-US" sz="1440" dirty="0"/>
              <a:t>or point mutations.</a:t>
            </a:r>
          </a:p>
        </p:txBody>
      </p:sp>
    </p:spTree>
    <p:extLst>
      <p:ext uri="{BB962C8B-B14F-4D97-AF65-F5344CB8AC3E}">
        <p14:creationId xmlns:p14="http://schemas.microsoft.com/office/powerpoint/2010/main" val="2510217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Figure 11.23</a:t>
            </a:r>
            <a:endParaRPr lang="en-US" sz="2400" dirty="0">
              <a:solidFill>
                <a:srgbClr val="6CB255"/>
              </a:solidFill>
            </a:endParaRPr>
          </a:p>
        </p:txBody>
      </p:sp>
      <p:pic>
        <p:nvPicPr>
          <p:cNvPr id="2" name="Picture Placeholder 1" descr="OSC_Microbio_11_05_ThyDiRep.jpg"/>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4731" b="-4731"/>
          <a:stretch>
            <a:fillRect/>
          </a:stretch>
        </p:blipFill>
        <p:spPr>
          <a:xfrm>
            <a:off x="4489450" y="1108075"/>
            <a:ext cx="4030663" cy="5256213"/>
          </a:xfrm>
          <a:prstGeom prst="rect">
            <a:avLst/>
          </a:prstGeom>
        </p:spPr>
      </p:pic>
      <p:sp>
        <p:nvSpPr>
          <p:cNvPr id="14" name="Text Placeholder 13"/>
          <p:cNvSpPr>
            <a:spLocks noGrp="1"/>
          </p:cNvSpPr>
          <p:nvPr>
            <p:ph type="body" sz="quarter" idx="4294967295"/>
          </p:nvPr>
        </p:nvSpPr>
        <p:spPr>
          <a:xfrm>
            <a:off x="457200" y="1107617"/>
            <a:ext cx="3913188" cy="5256973"/>
          </a:xfrm>
          <a:prstGeom prst="rect">
            <a:avLst/>
          </a:prstGeom>
        </p:spPr>
        <p:txBody>
          <a:bodyPr>
            <a:noAutofit/>
          </a:bodyPr>
          <a:lstStyle/>
          <a:p>
            <a:r>
              <a:rPr lang="en-US" sz="1600" dirty="0">
                <a:solidFill>
                  <a:srgbClr val="000000"/>
                </a:solidFill>
              </a:rPr>
              <a:t>Bacteria have two mechanisms for repairing thymine dimers. </a:t>
            </a:r>
            <a:endParaRPr lang="en-US" sz="1600" dirty="0" smtClean="0">
              <a:solidFill>
                <a:srgbClr val="000000"/>
              </a:solidFill>
            </a:endParaRPr>
          </a:p>
          <a:p>
            <a:pPr marL="342900" indent="-342900">
              <a:buAutoNum type="alphaLcParenBoth"/>
            </a:pPr>
            <a:r>
              <a:rPr lang="en-US" sz="1600" dirty="0" smtClean="0">
                <a:solidFill>
                  <a:srgbClr val="000000"/>
                </a:solidFill>
              </a:rPr>
              <a:t>In </a:t>
            </a:r>
            <a:r>
              <a:rPr lang="en-US" sz="1600" dirty="0">
                <a:solidFill>
                  <a:srgbClr val="000000"/>
                </a:solidFill>
              </a:rPr>
              <a:t>nucleotide excision repair, </a:t>
            </a:r>
            <a:r>
              <a:rPr lang="en-US" sz="1600" dirty="0" smtClean="0">
                <a:solidFill>
                  <a:srgbClr val="000000"/>
                </a:solidFill>
              </a:rPr>
              <a:t>an enzyme </a:t>
            </a:r>
            <a:r>
              <a:rPr lang="en-US" sz="1600" dirty="0">
                <a:solidFill>
                  <a:srgbClr val="000000"/>
                </a:solidFill>
              </a:rPr>
              <a:t>complex recognizes the distortion in the DNA complex around the thymine dimer and cuts and removes </a:t>
            </a:r>
            <a:r>
              <a:rPr lang="en-US" sz="1600" dirty="0" smtClean="0">
                <a:solidFill>
                  <a:srgbClr val="000000"/>
                </a:solidFill>
              </a:rPr>
              <a:t>the damaged </a:t>
            </a:r>
            <a:r>
              <a:rPr lang="en-US" sz="1600" dirty="0">
                <a:solidFill>
                  <a:srgbClr val="000000"/>
                </a:solidFill>
              </a:rPr>
              <a:t>DNA strand. The correct nucleotides are replaced by DNA pol I and the nucleotide strand is sealed by </a:t>
            </a:r>
            <a:r>
              <a:rPr lang="en-US" sz="1600" dirty="0" smtClean="0">
                <a:solidFill>
                  <a:srgbClr val="000000"/>
                </a:solidFill>
              </a:rPr>
              <a:t>DNA ligase</a:t>
            </a:r>
            <a:r>
              <a:rPr lang="en-US" sz="1600" dirty="0">
                <a:solidFill>
                  <a:srgbClr val="000000"/>
                </a:solidFill>
              </a:rPr>
              <a:t>. </a:t>
            </a:r>
            <a:endParaRPr lang="en-US" sz="1600" dirty="0" smtClean="0">
              <a:solidFill>
                <a:srgbClr val="000000"/>
              </a:solidFill>
            </a:endParaRPr>
          </a:p>
          <a:p>
            <a:pPr marL="342900" indent="-342900">
              <a:buAutoNum type="alphaLcParenBoth"/>
            </a:pPr>
            <a:r>
              <a:rPr lang="en-US" sz="1600" dirty="0" smtClean="0">
                <a:solidFill>
                  <a:srgbClr val="000000"/>
                </a:solidFill>
              </a:rPr>
              <a:t>In </a:t>
            </a:r>
            <a:r>
              <a:rPr lang="en-US" sz="1600" dirty="0">
                <a:solidFill>
                  <a:srgbClr val="000000"/>
                </a:solidFill>
              </a:rPr>
              <a:t>photoreactivation, the enzyme photolyase binds to the thymine dimer and, in the presence of </a:t>
            </a:r>
            <a:r>
              <a:rPr lang="en-US" sz="1600" dirty="0" smtClean="0">
                <a:solidFill>
                  <a:srgbClr val="000000"/>
                </a:solidFill>
              </a:rPr>
              <a:t>visible light</a:t>
            </a:r>
            <a:r>
              <a:rPr lang="en-US" sz="1600" dirty="0">
                <a:solidFill>
                  <a:srgbClr val="000000"/>
                </a:solidFill>
              </a:rPr>
              <a:t>, breaks apart the dimer, restoring the base pairing of the thymines with complementary adenines on the </a:t>
            </a:r>
            <a:r>
              <a:rPr lang="en-US" sz="1600" dirty="0" smtClean="0">
                <a:solidFill>
                  <a:srgbClr val="000000"/>
                </a:solidFill>
              </a:rPr>
              <a:t>opposite DNA </a:t>
            </a:r>
            <a:r>
              <a:rPr lang="en-US" sz="1600" dirty="0">
                <a:solidFill>
                  <a:srgbClr val="000000"/>
                </a:solidFill>
              </a:rPr>
              <a:t>strand</a:t>
            </a:r>
            <a:r>
              <a:rPr lang="en-US" sz="1600" dirty="0" smtClean="0">
                <a:solidFill>
                  <a:srgbClr val="000000"/>
                </a:solidFill>
              </a:rPr>
              <a:t>.</a:t>
            </a:r>
          </a:p>
          <a:p>
            <a:pPr marL="342900" indent="-342900">
              <a:buAutoNum type="alphaLcParenBoth"/>
            </a:pPr>
            <a:endParaRPr lang="en-US" sz="1600" dirty="0">
              <a:solidFill>
                <a:srgbClr val="000000"/>
              </a:solidFill>
            </a:endParaRP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13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fontScale="90000"/>
          </a:bodyPr>
          <a:lstStyle/>
          <a:p>
            <a:r>
              <a:rPr lang="en-US" dirty="0" smtClean="0"/>
              <a:t>Conjugation - </a:t>
            </a:r>
            <a:r>
              <a:rPr lang="en-US" sz="2200" dirty="0" smtClean="0">
                <a:ea typeface="ＭＳ Ｐゴシック" pitchFamily="34" charset="-128"/>
              </a:rPr>
              <a:t>Horizontal gene transfer: the transfer of genes between cells of the same generation</a:t>
            </a:r>
            <a:r>
              <a:rPr lang="en-US" dirty="0" smtClean="0">
                <a:ea typeface="ＭＳ Ｐゴシック" pitchFamily="34" charset="-128"/>
              </a:rPr>
              <a:t/>
            </a:r>
            <a:br>
              <a:rPr lang="en-US" dirty="0" smtClean="0">
                <a:ea typeface="ＭＳ Ｐゴシック" pitchFamily="34" charset="-128"/>
              </a:rPr>
            </a:br>
            <a:endParaRPr lang="en-US" dirty="0" smtClean="0"/>
          </a:p>
        </p:txBody>
      </p:sp>
      <p:pic>
        <p:nvPicPr>
          <p:cNvPr id="31747" name="Picture 2"/>
          <p:cNvPicPr>
            <a:picLocks noGrp="1" noChangeAspect="1" noChangeArrowheads="1"/>
          </p:cNvPicPr>
          <p:nvPr>
            <p:ph idx="1"/>
          </p:nvPr>
        </p:nvPicPr>
        <p:blipFill>
          <a:blip r:embed="rId3" cstate="print"/>
          <a:srcRect/>
          <a:stretch>
            <a:fillRect/>
          </a:stretch>
        </p:blipFill>
        <p:spPr>
          <a:xfrm>
            <a:off x="990600" y="1082675"/>
            <a:ext cx="6477000" cy="5699125"/>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Conjugation</a:t>
            </a:r>
          </a:p>
        </p:txBody>
      </p:sp>
      <p:sp>
        <p:nvSpPr>
          <p:cNvPr id="32771" name="Content Placeholder 2"/>
          <p:cNvSpPr>
            <a:spLocks noGrp="1"/>
          </p:cNvSpPr>
          <p:nvPr>
            <p:ph idx="1"/>
          </p:nvPr>
        </p:nvSpPr>
        <p:spPr/>
        <p:txBody>
          <a:bodyPr/>
          <a:lstStyle/>
          <a:p>
            <a:r>
              <a:rPr lang="en-US" smtClean="0"/>
              <a:t>Griffith’s experiment – genetic transformation</a:t>
            </a:r>
          </a:p>
          <a:p>
            <a:pPr lvl="1"/>
            <a:r>
              <a:rPr lang="en-US" smtClean="0"/>
              <a:t>Two strains of Streptococcus pneumoniae: pathogenic capsulated bacteria and avirulent bacteria without a capsule</a:t>
            </a:r>
          </a:p>
        </p:txBody>
      </p:sp>
      <p:pic>
        <p:nvPicPr>
          <p:cNvPr id="5" name="Picture Placeholder 1" descr="OSC_Microbio_10_01_Griffith.jpg"/>
          <p:cNvPicPr>
            <a:picLocks noChangeAspect="1"/>
          </p:cNvPicPr>
          <p:nvPr/>
        </p:nvPicPr>
        <p:blipFill>
          <a:blip r:embed="rId3" cstate="print">
            <a:extLst>
              <a:ext uri="{28A0092B-C50C-407E-A947-70E740481C1C}">
                <a14:useLocalDpi xmlns:a14="http://schemas.microsoft.com/office/drawing/2010/main" val="0"/>
              </a:ext>
            </a:extLst>
          </a:blip>
          <a:srcRect l="-37332" r="-37332"/>
          <a:stretch>
            <a:fillRect/>
          </a:stretch>
        </p:blipFill>
        <p:spPr>
          <a:xfrm>
            <a:off x="1219200" y="4072809"/>
            <a:ext cx="6260050" cy="271745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8600" y="-152400"/>
            <a:ext cx="8229600" cy="1143000"/>
          </a:xfrm>
        </p:spPr>
        <p:txBody>
          <a:bodyPr/>
          <a:lstStyle/>
          <a:p>
            <a:r>
              <a:rPr lang="en-US" smtClean="0"/>
              <a:t>Mendel’s Experiment</a:t>
            </a:r>
          </a:p>
        </p:txBody>
      </p:sp>
      <p:pic>
        <p:nvPicPr>
          <p:cNvPr id="6147" name="Content Placeholder 3" descr="zgs4f2.gif"/>
          <p:cNvPicPr>
            <a:picLocks noGrp="1" noChangeAspect="1"/>
          </p:cNvPicPr>
          <p:nvPr>
            <p:ph sz="half" idx="1"/>
          </p:nvPr>
        </p:nvPicPr>
        <p:blipFill>
          <a:blip r:embed="rId3" cstate="print"/>
          <a:srcRect/>
          <a:stretch>
            <a:fillRect/>
          </a:stretch>
        </p:blipFill>
        <p:spPr>
          <a:xfrm>
            <a:off x="1447800" y="1371600"/>
            <a:ext cx="1765300" cy="2365375"/>
          </a:xfrm>
        </p:spPr>
      </p:pic>
      <p:sp>
        <p:nvSpPr>
          <p:cNvPr id="6148" name="Content Placeholder 4"/>
          <p:cNvSpPr>
            <a:spLocks noGrp="1"/>
          </p:cNvSpPr>
          <p:nvPr>
            <p:ph sz="half" idx="2"/>
          </p:nvPr>
        </p:nvSpPr>
        <p:spPr>
          <a:xfrm>
            <a:off x="3352800" y="1066800"/>
            <a:ext cx="5581650" cy="4664075"/>
          </a:xfrm>
        </p:spPr>
        <p:txBody>
          <a:bodyPr/>
          <a:lstStyle/>
          <a:p>
            <a:r>
              <a:rPr lang="en-US" smtClean="0"/>
              <a:t>Mendel cross pollinated pea plants</a:t>
            </a:r>
          </a:p>
          <a:p>
            <a:pPr lvl="1"/>
            <a:r>
              <a:rPr lang="en-US" smtClean="0"/>
              <a:t>Started with a purebred – an organism with many offspring exhibiting the same traits</a:t>
            </a:r>
          </a:p>
          <a:p>
            <a:pPr lvl="1"/>
            <a:r>
              <a:rPr lang="en-US" smtClean="0"/>
              <a:t>Used pollen from a plant with the opposite trait</a:t>
            </a:r>
          </a:p>
          <a:p>
            <a:pPr lvl="2"/>
            <a:r>
              <a:rPr lang="en-US" smtClean="0"/>
              <a:t> Short plant pollen used to fertilize a tall plant</a:t>
            </a:r>
          </a:p>
        </p:txBody>
      </p:sp>
      <p:pic>
        <p:nvPicPr>
          <p:cNvPr id="6" name="Picture 5" descr="images3.jpg"/>
          <p:cNvPicPr>
            <a:picLocks noChangeAspect="1"/>
          </p:cNvPicPr>
          <p:nvPr/>
        </p:nvPicPr>
        <p:blipFill>
          <a:blip r:embed="rId4" cstate="print"/>
          <a:srcRect/>
          <a:stretch>
            <a:fillRect/>
          </a:stretch>
        </p:blipFill>
        <p:spPr bwMode="auto">
          <a:xfrm>
            <a:off x="4876800" y="4724400"/>
            <a:ext cx="2543175" cy="1905000"/>
          </a:xfrm>
          <a:prstGeom prst="rect">
            <a:avLst/>
          </a:prstGeom>
          <a:noFill/>
          <a:ln w="9525">
            <a:noFill/>
            <a:miter lim="800000"/>
            <a:headEnd/>
            <a:tailEnd/>
          </a:ln>
        </p:spPr>
      </p:pic>
      <p:pic>
        <p:nvPicPr>
          <p:cNvPr id="7" name="Picture 6" descr="index.jpg"/>
          <p:cNvPicPr>
            <a:picLocks noChangeAspect="1"/>
          </p:cNvPicPr>
          <p:nvPr/>
        </p:nvPicPr>
        <p:blipFill>
          <a:blip r:embed="rId5" cstate="print"/>
          <a:srcRect/>
          <a:stretch>
            <a:fillRect/>
          </a:stretch>
        </p:blipFill>
        <p:spPr bwMode="auto">
          <a:xfrm>
            <a:off x="1371600" y="4572000"/>
            <a:ext cx="2633663"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idx="1"/>
          </p:nvPr>
        </p:nvSpPr>
        <p:spPr/>
        <p:txBody>
          <a:bodyPr/>
          <a:lstStyle/>
          <a:p>
            <a:pPr eaLnBrk="1" hangingPunct="1">
              <a:buNone/>
            </a:pPr>
            <a:r>
              <a:rPr lang="en-US" dirty="0" smtClean="0">
                <a:ea typeface="ＭＳ Ｐゴシック" pitchFamily="34" charset="-128"/>
              </a:rPr>
              <a:t>Genetic Recombination</a:t>
            </a:r>
          </a:p>
          <a:p>
            <a:pPr eaLnBrk="1" hangingPunct="1"/>
            <a:r>
              <a:rPr lang="en-US" dirty="0" smtClean="0">
                <a:ea typeface="ＭＳ Ｐゴシック" pitchFamily="34" charset="-128"/>
              </a:rPr>
              <a:t>Exchange of genes between two DNA molecules</a:t>
            </a:r>
          </a:p>
          <a:p>
            <a:pPr lvl="1" eaLnBrk="1" hangingPunct="1"/>
            <a:r>
              <a:rPr lang="en-US" dirty="0" smtClean="0">
                <a:ea typeface="ＭＳ Ｐゴシック" pitchFamily="34" charset="-128"/>
              </a:rPr>
              <a:t>Crossing over occurs when two chromosomes break </a:t>
            </a:r>
            <a:br>
              <a:rPr lang="en-US" dirty="0" smtClean="0">
                <a:ea typeface="ＭＳ Ｐゴシック" pitchFamily="34" charset="-128"/>
              </a:rPr>
            </a:br>
            <a:r>
              <a:rPr lang="en-US" dirty="0" smtClean="0">
                <a:ea typeface="ＭＳ Ｐゴシック" pitchFamily="34" charset="-128"/>
              </a:rPr>
              <a:t>and rejoin</a:t>
            </a:r>
          </a:p>
          <a:p>
            <a:pPr eaLnBrk="1" hangingPunct="1">
              <a:buNone/>
            </a:pPr>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03488" y="3486150"/>
            <a:ext cx="1660525" cy="369888"/>
          </a:xfrm>
          <a:prstGeom prst="rect">
            <a:avLst/>
          </a:prstGeom>
          <a:noFill/>
          <a:ln w="9525">
            <a:solidFill>
              <a:schemeClr val="accent1">
                <a:lumMod val="75000"/>
              </a:schemeClr>
            </a:solidFill>
            <a:miter lim="800000"/>
            <a:headEnd/>
            <a:tailEnd/>
          </a:ln>
          <a:effectLst/>
        </p:spPr>
        <p:txBody>
          <a:bodyPr wrap="none">
            <a:spAutoFit/>
          </a:bodyPr>
          <a:lstStyle/>
          <a:p>
            <a:pPr>
              <a:defRPr/>
            </a:pPr>
            <a:r>
              <a:rPr lang="en-US" b="0" dirty="0">
                <a:solidFill>
                  <a:srgbClr val="FF0000"/>
                </a:solidFill>
                <a:latin typeface="Arial" charset="0"/>
                <a:ea typeface="ＭＳ Ｐゴシック" pitchFamily="1" charset="-128"/>
              </a:rPr>
              <a:t>Insert Fig 8.29</a:t>
            </a:r>
          </a:p>
        </p:txBody>
      </p:sp>
      <p:pic>
        <p:nvPicPr>
          <p:cNvPr id="102403" name="Picture 5" descr="figure_08_29_unlabeled"/>
          <p:cNvPicPr>
            <a:picLocks noChangeAspect="1" noChangeArrowheads="1"/>
          </p:cNvPicPr>
          <p:nvPr/>
        </p:nvPicPr>
        <p:blipFill>
          <a:blip r:embed="rId3" cstate="print"/>
          <a:srcRect b="3180"/>
          <a:stretch>
            <a:fillRect/>
          </a:stretch>
        </p:blipFill>
        <p:spPr bwMode="auto">
          <a:xfrm>
            <a:off x="1317625" y="314325"/>
            <a:ext cx="3754438" cy="6373813"/>
          </a:xfrm>
          <a:prstGeom prst="rect">
            <a:avLst/>
          </a:prstGeom>
          <a:noFill/>
          <a:ln w="9525">
            <a:noFill/>
            <a:miter lim="800000"/>
            <a:headEnd/>
            <a:tailEnd/>
          </a:ln>
        </p:spPr>
      </p:pic>
      <p:sp>
        <p:nvSpPr>
          <p:cNvPr id="102404" name="Rectangle 6"/>
          <p:cNvSpPr>
            <a:spLocks noChangeArrowheads="1"/>
          </p:cNvSpPr>
          <p:nvPr/>
        </p:nvSpPr>
        <p:spPr bwMode="auto">
          <a:xfrm>
            <a:off x="3333750" y="307975"/>
            <a:ext cx="1271588" cy="244475"/>
          </a:xfrm>
          <a:prstGeom prst="rect">
            <a:avLst/>
          </a:prstGeom>
          <a:noFill/>
          <a:ln w="9525">
            <a:noFill/>
            <a:miter lim="800000"/>
            <a:headEnd/>
            <a:tailEnd/>
          </a:ln>
          <a:effectLst/>
        </p:spPr>
        <p:txBody>
          <a:bodyPr wrap="none">
            <a:spAutoFit/>
          </a:bodyPr>
          <a:lstStyle/>
          <a:p>
            <a:r>
              <a:rPr lang="en-US" sz="1000"/>
              <a:t>RECOMBINATION</a:t>
            </a:r>
          </a:p>
        </p:txBody>
      </p:sp>
      <p:sp>
        <p:nvSpPr>
          <p:cNvPr id="102405" name="Rectangle 7"/>
          <p:cNvSpPr>
            <a:spLocks noChangeArrowheads="1"/>
          </p:cNvSpPr>
          <p:nvPr/>
        </p:nvSpPr>
        <p:spPr bwMode="auto">
          <a:xfrm>
            <a:off x="2981325" y="6402388"/>
            <a:ext cx="1206500" cy="428625"/>
          </a:xfrm>
          <a:prstGeom prst="rect">
            <a:avLst/>
          </a:prstGeom>
          <a:noFill/>
          <a:ln w="9525">
            <a:noFill/>
            <a:miter lim="800000"/>
            <a:headEnd/>
            <a:tailEnd/>
          </a:ln>
          <a:effectLst/>
        </p:spPr>
        <p:txBody>
          <a:bodyPr>
            <a:spAutoFit/>
          </a:bodyPr>
          <a:lstStyle/>
          <a:p>
            <a:r>
              <a:rPr lang="en-US" sz="1100">
                <a:latin typeface="Arial Black" pitchFamily="34" charset="0"/>
              </a:rPr>
              <a:t>Many cell</a:t>
            </a:r>
          </a:p>
          <a:p>
            <a:r>
              <a:rPr lang="en-US" sz="1100">
                <a:latin typeface="Arial Black" pitchFamily="34" charset="0"/>
              </a:rPr>
              <a:t>divisions</a:t>
            </a:r>
          </a:p>
        </p:txBody>
      </p:sp>
      <p:sp>
        <p:nvSpPr>
          <p:cNvPr id="102406" name="Rectangle 8"/>
          <p:cNvSpPr>
            <a:spLocks noChangeArrowheads="1"/>
          </p:cNvSpPr>
          <p:nvPr/>
        </p:nvSpPr>
        <p:spPr bwMode="auto">
          <a:xfrm>
            <a:off x="917575" y="5422900"/>
            <a:ext cx="1292225" cy="769938"/>
          </a:xfrm>
          <a:prstGeom prst="rect">
            <a:avLst/>
          </a:prstGeom>
          <a:noFill/>
          <a:ln w="9525">
            <a:noFill/>
            <a:miter lim="800000"/>
            <a:headEnd/>
            <a:tailEnd/>
          </a:ln>
          <a:effectLst/>
        </p:spPr>
        <p:txBody>
          <a:bodyPr>
            <a:spAutoFit/>
          </a:bodyPr>
          <a:lstStyle/>
          <a:p>
            <a:r>
              <a:rPr lang="en-US" sz="1100">
                <a:latin typeface="Arial Black" pitchFamily="34" charset="0"/>
              </a:rPr>
              <a:t>Recombinant</a:t>
            </a:r>
          </a:p>
          <a:p>
            <a:r>
              <a:rPr lang="en-US" sz="1100">
                <a:latin typeface="Arial Black" pitchFamily="34" charset="0"/>
              </a:rPr>
              <a:t>cell reproduces</a:t>
            </a:r>
          </a:p>
          <a:p>
            <a:r>
              <a:rPr lang="en-US" sz="1100">
                <a:latin typeface="Arial Black" pitchFamily="34" charset="0"/>
              </a:rPr>
              <a:t>normally</a:t>
            </a:r>
          </a:p>
        </p:txBody>
      </p:sp>
      <p:sp>
        <p:nvSpPr>
          <p:cNvPr id="102407" name="Rectangle 9"/>
          <p:cNvSpPr>
            <a:spLocks noChangeArrowheads="1"/>
          </p:cNvSpPr>
          <p:nvPr/>
        </p:nvSpPr>
        <p:spPr bwMode="auto">
          <a:xfrm>
            <a:off x="1825625" y="4735513"/>
            <a:ext cx="1136650" cy="596900"/>
          </a:xfrm>
          <a:prstGeom prst="rect">
            <a:avLst/>
          </a:prstGeom>
          <a:noFill/>
          <a:ln w="9525">
            <a:noFill/>
            <a:miter lim="800000"/>
            <a:headEnd/>
            <a:tailEnd/>
          </a:ln>
          <a:effectLst/>
        </p:spPr>
        <p:txBody>
          <a:bodyPr>
            <a:spAutoFit/>
          </a:bodyPr>
          <a:lstStyle/>
          <a:p>
            <a:r>
              <a:rPr lang="en-US" sz="1100">
                <a:latin typeface="Arial Black" pitchFamily="34" charset="0"/>
              </a:rPr>
              <a:t>Donor</a:t>
            </a:r>
          </a:p>
          <a:p>
            <a:r>
              <a:rPr lang="en-US" sz="1100">
                <a:latin typeface="Arial Black" pitchFamily="34" charset="0"/>
              </a:rPr>
              <a:t>bacterial</a:t>
            </a:r>
          </a:p>
          <a:p>
            <a:r>
              <a:rPr lang="en-US" sz="1100">
                <a:latin typeface="Arial Black" pitchFamily="34" charset="0"/>
              </a:rPr>
              <a:t>DNA</a:t>
            </a:r>
          </a:p>
        </p:txBody>
      </p:sp>
      <p:sp>
        <p:nvSpPr>
          <p:cNvPr id="102408" name="Rectangle 10"/>
          <p:cNvSpPr>
            <a:spLocks noChangeArrowheads="1"/>
          </p:cNvSpPr>
          <p:nvPr/>
        </p:nvSpPr>
        <p:spPr bwMode="auto">
          <a:xfrm>
            <a:off x="3135313" y="4802188"/>
            <a:ext cx="1249362" cy="596900"/>
          </a:xfrm>
          <a:prstGeom prst="rect">
            <a:avLst/>
          </a:prstGeom>
          <a:noFill/>
          <a:ln w="9525">
            <a:noFill/>
            <a:miter lim="800000"/>
            <a:headEnd/>
            <a:tailEnd/>
          </a:ln>
          <a:effectLst/>
        </p:spPr>
        <p:txBody>
          <a:bodyPr>
            <a:spAutoFit/>
          </a:bodyPr>
          <a:lstStyle/>
          <a:p>
            <a:r>
              <a:rPr lang="en-US" sz="1100">
                <a:latin typeface="Arial Black" pitchFamily="34" charset="0"/>
              </a:rPr>
              <a:t>Recipient</a:t>
            </a:r>
          </a:p>
          <a:p>
            <a:r>
              <a:rPr lang="en-US" sz="1100">
                <a:latin typeface="Arial Black" pitchFamily="34" charset="0"/>
              </a:rPr>
              <a:t>bacterial</a:t>
            </a:r>
          </a:p>
          <a:p>
            <a:r>
              <a:rPr lang="en-US" sz="1100">
                <a:latin typeface="Arial Black" pitchFamily="34" charset="0"/>
              </a:rPr>
              <a:t>DNA</a:t>
            </a:r>
          </a:p>
        </p:txBody>
      </p:sp>
      <p:sp>
        <p:nvSpPr>
          <p:cNvPr id="102409" name="Rectangle 11"/>
          <p:cNvSpPr>
            <a:spLocks noChangeArrowheads="1"/>
          </p:cNvSpPr>
          <p:nvPr/>
        </p:nvSpPr>
        <p:spPr bwMode="auto">
          <a:xfrm>
            <a:off x="796925" y="4244975"/>
            <a:ext cx="981075" cy="430213"/>
          </a:xfrm>
          <a:prstGeom prst="rect">
            <a:avLst/>
          </a:prstGeom>
          <a:noFill/>
          <a:ln w="9525">
            <a:noFill/>
            <a:miter lim="800000"/>
            <a:headEnd/>
            <a:tailEnd/>
          </a:ln>
          <a:effectLst/>
        </p:spPr>
        <p:txBody>
          <a:bodyPr>
            <a:spAutoFit/>
          </a:bodyPr>
          <a:lstStyle/>
          <a:p>
            <a:r>
              <a:rPr lang="en-US" sz="1100">
                <a:latin typeface="Arial Black" pitchFamily="34" charset="0"/>
              </a:rPr>
              <a:t>Bacterial</a:t>
            </a:r>
          </a:p>
          <a:p>
            <a:r>
              <a:rPr lang="en-US" sz="1100">
                <a:latin typeface="Arial Black" pitchFamily="34" charset="0"/>
              </a:rPr>
              <a:t>DNA</a:t>
            </a:r>
          </a:p>
        </p:txBody>
      </p:sp>
      <p:pic>
        <p:nvPicPr>
          <p:cNvPr id="102410" name="Picture 30" descr="figure_08_22_unlabeled"/>
          <p:cNvPicPr>
            <a:picLocks noChangeAspect="1" noChangeArrowheads="1"/>
          </p:cNvPicPr>
          <p:nvPr/>
        </p:nvPicPr>
        <p:blipFill>
          <a:blip r:embed="rId4" cstate="print"/>
          <a:srcRect l="37895" t="13582" r="57047" b="80878"/>
          <a:stretch>
            <a:fillRect/>
          </a:stretch>
        </p:blipFill>
        <p:spPr bwMode="auto">
          <a:xfrm>
            <a:off x="2906713" y="1252538"/>
            <a:ext cx="319087" cy="344487"/>
          </a:xfrm>
          <a:prstGeom prst="rect">
            <a:avLst/>
          </a:prstGeom>
          <a:noFill/>
          <a:ln w="9525">
            <a:noFill/>
            <a:miter lim="800000"/>
            <a:headEnd/>
            <a:tailEnd/>
          </a:ln>
        </p:spPr>
      </p:pic>
      <p:sp>
        <p:nvSpPr>
          <p:cNvPr id="102411" name="Rectangle 12"/>
          <p:cNvSpPr>
            <a:spLocks noChangeArrowheads="1"/>
          </p:cNvSpPr>
          <p:nvPr/>
        </p:nvSpPr>
        <p:spPr bwMode="auto">
          <a:xfrm>
            <a:off x="947738" y="3854450"/>
            <a:ext cx="833437" cy="428625"/>
          </a:xfrm>
          <a:prstGeom prst="rect">
            <a:avLst/>
          </a:prstGeom>
          <a:noFill/>
          <a:ln w="9525">
            <a:noFill/>
            <a:miter lim="800000"/>
            <a:headEnd/>
            <a:tailEnd/>
          </a:ln>
          <a:effectLst/>
        </p:spPr>
        <p:txBody>
          <a:bodyPr>
            <a:spAutoFit/>
          </a:bodyPr>
          <a:lstStyle/>
          <a:p>
            <a:r>
              <a:rPr lang="en-US" sz="1100">
                <a:latin typeface="Arial Black" pitchFamily="34" charset="0"/>
              </a:rPr>
              <a:t>Phage</a:t>
            </a:r>
          </a:p>
          <a:p>
            <a:r>
              <a:rPr lang="en-US" sz="1100">
                <a:latin typeface="Arial Black" pitchFamily="34" charset="0"/>
              </a:rPr>
              <a:t>DNA</a:t>
            </a:r>
          </a:p>
        </p:txBody>
      </p:sp>
      <p:sp>
        <p:nvSpPr>
          <p:cNvPr id="102412" name="Rectangle 13"/>
          <p:cNvSpPr>
            <a:spLocks noChangeArrowheads="1"/>
          </p:cNvSpPr>
          <p:nvPr/>
        </p:nvSpPr>
        <p:spPr bwMode="auto">
          <a:xfrm>
            <a:off x="1816100" y="1474788"/>
            <a:ext cx="766763" cy="396875"/>
          </a:xfrm>
          <a:prstGeom prst="rect">
            <a:avLst/>
          </a:prstGeom>
          <a:noFill/>
          <a:ln w="9525">
            <a:noFill/>
            <a:miter lim="800000"/>
            <a:headEnd/>
            <a:tailEnd/>
          </a:ln>
          <a:effectLst/>
        </p:spPr>
        <p:txBody>
          <a:bodyPr>
            <a:spAutoFit/>
          </a:bodyPr>
          <a:lstStyle/>
          <a:p>
            <a:r>
              <a:rPr lang="en-US" sz="1000"/>
              <a:t>Donor</a:t>
            </a:r>
          </a:p>
          <a:p>
            <a:r>
              <a:rPr lang="en-US" sz="1000"/>
              <a:t>cell</a:t>
            </a:r>
          </a:p>
        </p:txBody>
      </p:sp>
      <p:sp>
        <p:nvSpPr>
          <p:cNvPr id="102413" name="Rectangle 14"/>
          <p:cNvSpPr>
            <a:spLocks noChangeArrowheads="1"/>
          </p:cNvSpPr>
          <p:nvPr/>
        </p:nvSpPr>
        <p:spPr bwMode="auto">
          <a:xfrm>
            <a:off x="1395413" y="419100"/>
            <a:ext cx="1830387" cy="261938"/>
          </a:xfrm>
          <a:prstGeom prst="rect">
            <a:avLst/>
          </a:prstGeom>
          <a:noFill/>
          <a:ln w="9525">
            <a:noFill/>
            <a:miter lim="800000"/>
            <a:headEnd/>
            <a:tailEnd/>
          </a:ln>
          <a:effectLst/>
        </p:spPr>
        <p:txBody>
          <a:bodyPr>
            <a:spAutoFit/>
          </a:bodyPr>
          <a:lstStyle/>
          <a:p>
            <a:r>
              <a:rPr lang="en-US" sz="1100">
                <a:latin typeface="Arial Black" pitchFamily="34" charset="0"/>
              </a:rPr>
              <a:t>Phage protein coat</a:t>
            </a:r>
          </a:p>
        </p:txBody>
      </p:sp>
      <p:sp>
        <p:nvSpPr>
          <p:cNvPr id="102414" name="Rectangle 15"/>
          <p:cNvSpPr>
            <a:spLocks noChangeArrowheads="1"/>
          </p:cNvSpPr>
          <p:nvPr/>
        </p:nvSpPr>
        <p:spPr bwMode="auto">
          <a:xfrm>
            <a:off x="1884363" y="709613"/>
            <a:ext cx="1158875" cy="261937"/>
          </a:xfrm>
          <a:prstGeom prst="rect">
            <a:avLst/>
          </a:prstGeom>
          <a:noFill/>
          <a:ln w="9525">
            <a:noFill/>
            <a:miter lim="800000"/>
            <a:headEnd/>
            <a:tailEnd/>
          </a:ln>
          <a:effectLst/>
        </p:spPr>
        <p:txBody>
          <a:bodyPr>
            <a:spAutoFit/>
          </a:bodyPr>
          <a:lstStyle/>
          <a:p>
            <a:r>
              <a:rPr lang="en-US" sz="1100">
                <a:latin typeface="Arial Black" pitchFamily="34" charset="0"/>
              </a:rPr>
              <a:t>Phage DNA</a:t>
            </a:r>
          </a:p>
        </p:txBody>
      </p:sp>
      <p:sp>
        <p:nvSpPr>
          <p:cNvPr id="102415" name="Rectangle 16"/>
          <p:cNvSpPr>
            <a:spLocks noChangeArrowheads="1"/>
          </p:cNvSpPr>
          <p:nvPr/>
        </p:nvSpPr>
        <p:spPr bwMode="auto">
          <a:xfrm>
            <a:off x="2049463" y="911225"/>
            <a:ext cx="1185862" cy="430213"/>
          </a:xfrm>
          <a:prstGeom prst="rect">
            <a:avLst/>
          </a:prstGeom>
          <a:noFill/>
          <a:ln w="9525">
            <a:noFill/>
            <a:miter lim="800000"/>
            <a:headEnd/>
            <a:tailEnd/>
          </a:ln>
          <a:effectLst/>
        </p:spPr>
        <p:txBody>
          <a:bodyPr>
            <a:spAutoFit/>
          </a:bodyPr>
          <a:lstStyle/>
          <a:p>
            <a:r>
              <a:rPr lang="en-US" sz="1100">
                <a:latin typeface="Arial Black" pitchFamily="34" charset="0"/>
              </a:rPr>
              <a:t>Bacterial</a:t>
            </a:r>
          </a:p>
          <a:p>
            <a:r>
              <a:rPr lang="en-US" sz="1100">
                <a:latin typeface="Arial Black" pitchFamily="34" charset="0"/>
              </a:rPr>
              <a:t>chromosome</a:t>
            </a:r>
          </a:p>
        </p:txBody>
      </p:sp>
      <p:sp>
        <p:nvSpPr>
          <p:cNvPr id="102416" name="Line 17"/>
          <p:cNvSpPr>
            <a:spLocks noChangeShapeType="1"/>
          </p:cNvSpPr>
          <p:nvPr/>
        </p:nvSpPr>
        <p:spPr bwMode="auto">
          <a:xfrm flipV="1">
            <a:off x="1528763" y="631825"/>
            <a:ext cx="128587" cy="319088"/>
          </a:xfrm>
          <a:prstGeom prst="line">
            <a:avLst/>
          </a:prstGeom>
          <a:noFill/>
          <a:ln w="9525">
            <a:solidFill>
              <a:schemeClr val="tx1"/>
            </a:solidFill>
            <a:round/>
            <a:headEnd/>
            <a:tailEnd/>
          </a:ln>
          <a:effectLst/>
        </p:spPr>
        <p:txBody>
          <a:bodyPr/>
          <a:lstStyle/>
          <a:p>
            <a:endParaRPr lang="en-US"/>
          </a:p>
        </p:txBody>
      </p:sp>
      <p:sp>
        <p:nvSpPr>
          <p:cNvPr id="102417" name="Line 18"/>
          <p:cNvSpPr>
            <a:spLocks noChangeShapeType="1"/>
          </p:cNvSpPr>
          <p:nvPr/>
        </p:nvSpPr>
        <p:spPr bwMode="auto">
          <a:xfrm flipV="1">
            <a:off x="1806575" y="836613"/>
            <a:ext cx="144463" cy="495300"/>
          </a:xfrm>
          <a:prstGeom prst="line">
            <a:avLst/>
          </a:prstGeom>
          <a:noFill/>
          <a:ln w="9525">
            <a:solidFill>
              <a:schemeClr val="tx1"/>
            </a:solidFill>
            <a:round/>
            <a:headEnd/>
            <a:tailEnd/>
          </a:ln>
          <a:effectLst/>
        </p:spPr>
        <p:txBody>
          <a:bodyPr/>
          <a:lstStyle/>
          <a:p>
            <a:endParaRPr lang="en-US"/>
          </a:p>
        </p:txBody>
      </p:sp>
      <p:sp>
        <p:nvSpPr>
          <p:cNvPr id="102418" name="Line 19"/>
          <p:cNvSpPr>
            <a:spLocks noChangeShapeType="1"/>
          </p:cNvSpPr>
          <p:nvPr/>
        </p:nvSpPr>
        <p:spPr bwMode="auto">
          <a:xfrm flipH="1" flipV="1">
            <a:off x="2449513" y="1289050"/>
            <a:ext cx="14287" cy="238125"/>
          </a:xfrm>
          <a:prstGeom prst="line">
            <a:avLst/>
          </a:prstGeom>
          <a:noFill/>
          <a:ln w="9525">
            <a:solidFill>
              <a:schemeClr val="tx1"/>
            </a:solidFill>
            <a:round/>
            <a:headEnd/>
            <a:tailEnd/>
          </a:ln>
          <a:effectLst/>
        </p:spPr>
        <p:txBody>
          <a:bodyPr/>
          <a:lstStyle/>
          <a:p>
            <a:endParaRPr lang="en-US"/>
          </a:p>
        </p:txBody>
      </p:sp>
      <p:sp>
        <p:nvSpPr>
          <p:cNvPr id="102419" name="Line 20"/>
          <p:cNvSpPr>
            <a:spLocks noChangeShapeType="1"/>
          </p:cNvSpPr>
          <p:nvPr/>
        </p:nvSpPr>
        <p:spPr bwMode="auto">
          <a:xfrm flipV="1">
            <a:off x="1585913" y="3560763"/>
            <a:ext cx="534987" cy="434975"/>
          </a:xfrm>
          <a:prstGeom prst="line">
            <a:avLst/>
          </a:prstGeom>
          <a:noFill/>
          <a:ln w="9525">
            <a:solidFill>
              <a:schemeClr val="tx1"/>
            </a:solidFill>
            <a:round/>
            <a:headEnd/>
            <a:tailEnd/>
          </a:ln>
          <a:effectLst/>
        </p:spPr>
        <p:txBody>
          <a:bodyPr/>
          <a:lstStyle/>
          <a:p>
            <a:endParaRPr lang="en-US"/>
          </a:p>
        </p:txBody>
      </p:sp>
      <p:sp>
        <p:nvSpPr>
          <p:cNvPr id="102420" name="Line 21"/>
          <p:cNvSpPr>
            <a:spLocks noChangeShapeType="1"/>
          </p:cNvSpPr>
          <p:nvPr/>
        </p:nvSpPr>
        <p:spPr bwMode="auto">
          <a:xfrm flipV="1">
            <a:off x="1614488" y="3856038"/>
            <a:ext cx="622300" cy="536575"/>
          </a:xfrm>
          <a:prstGeom prst="line">
            <a:avLst/>
          </a:prstGeom>
          <a:noFill/>
          <a:ln w="9525">
            <a:solidFill>
              <a:schemeClr val="tx1"/>
            </a:solidFill>
            <a:round/>
            <a:headEnd/>
            <a:tailEnd/>
          </a:ln>
          <a:effectLst/>
        </p:spPr>
        <p:txBody>
          <a:bodyPr/>
          <a:lstStyle/>
          <a:p>
            <a:endParaRPr lang="en-US"/>
          </a:p>
        </p:txBody>
      </p:sp>
      <p:sp>
        <p:nvSpPr>
          <p:cNvPr id="102421" name="Line 22"/>
          <p:cNvSpPr>
            <a:spLocks noChangeShapeType="1"/>
          </p:cNvSpPr>
          <p:nvPr/>
        </p:nvSpPr>
        <p:spPr bwMode="auto">
          <a:xfrm flipV="1">
            <a:off x="2768600" y="5105400"/>
            <a:ext cx="425450" cy="420688"/>
          </a:xfrm>
          <a:prstGeom prst="line">
            <a:avLst/>
          </a:prstGeom>
          <a:noFill/>
          <a:ln w="9525">
            <a:solidFill>
              <a:schemeClr val="tx1"/>
            </a:solidFill>
            <a:round/>
            <a:headEnd/>
            <a:tailEnd/>
          </a:ln>
          <a:effectLst/>
        </p:spPr>
        <p:txBody>
          <a:bodyPr/>
          <a:lstStyle/>
          <a:p>
            <a:endParaRPr lang="en-US"/>
          </a:p>
        </p:txBody>
      </p:sp>
      <p:sp>
        <p:nvSpPr>
          <p:cNvPr id="102422" name="Line 23"/>
          <p:cNvSpPr>
            <a:spLocks noChangeShapeType="1"/>
          </p:cNvSpPr>
          <p:nvPr/>
        </p:nvSpPr>
        <p:spPr bwMode="auto">
          <a:xfrm flipH="1" flipV="1">
            <a:off x="2257425" y="5260975"/>
            <a:ext cx="220663" cy="312738"/>
          </a:xfrm>
          <a:prstGeom prst="line">
            <a:avLst/>
          </a:prstGeom>
          <a:noFill/>
          <a:ln w="9525">
            <a:solidFill>
              <a:schemeClr val="tx1"/>
            </a:solidFill>
            <a:round/>
            <a:headEnd/>
            <a:tailEnd/>
          </a:ln>
          <a:effectLst/>
        </p:spPr>
        <p:txBody>
          <a:bodyPr/>
          <a:lstStyle/>
          <a:p>
            <a:endParaRPr lang="en-US"/>
          </a:p>
        </p:txBody>
      </p:sp>
      <p:sp>
        <p:nvSpPr>
          <p:cNvPr id="102423" name="Rectangle 24"/>
          <p:cNvSpPr>
            <a:spLocks noChangeArrowheads="1"/>
          </p:cNvSpPr>
          <p:nvPr/>
        </p:nvSpPr>
        <p:spPr bwMode="auto">
          <a:xfrm>
            <a:off x="2457450" y="4346575"/>
            <a:ext cx="1268413" cy="396875"/>
          </a:xfrm>
          <a:prstGeom prst="rect">
            <a:avLst/>
          </a:prstGeom>
          <a:noFill/>
          <a:ln w="9525">
            <a:noFill/>
            <a:miter lim="800000"/>
            <a:headEnd/>
            <a:tailEnd/>
          </a:ln>
          <a:effectLst/>
        </p:spPr>
        <p:txBody>
          <a:bodyPr>
            <a:spAutoFit/>
          </a:bodyPr>
          <a:lstStyle/>
          <a:p>
            <a:r>
              <a:rPr lang="en-US" sz="1000"/>
              <a:t>Recipient</a:t>
            </a:r>
          </a:p>
          <a:p>
            <a:r>
              <a:rPr lang="en-US" sz="1000"/>
              <a:t>cell</a:t>
            </a:r>
          </a:p>
        </p:txBody>
      </p:sp>
      <p:sp>
        <p:nvSpPr>
          <p:cNvPr id="102424" name="Rectangle 25"/>
          <p:cNvSpPr>
            <a:spLocks noChangeArrowheads="1"/>
          </p:cNvSpPr>
          <p:nvPr/>
        </p:nvSpPr>
        <p:spPr bwMode="auto">
          <a:xfrm>
            <a:off x="3232150" y="1300163"/>
            <a:ext cx="4572000" cy="307975"/>
          </a:xfrm>
          <a:prstGeom prst="rect">
            <a:avLst/>
          </a:prstGeom>
          <a:noFill/>
          <a:ln w="9525">
            <a:noFill/>
            <a:miter lim="800000"/>
            <a:headEnd/>
            <a:tailEnd/>
          </a:ln>
          <a:effectLst/>
        </p:spPr>
        <p:txBody>
          <a:bodyPr>
            <a:spAutoFit/>
          </a:bodyPr>
          <a:lstStyle/>
          <a:p>
            <a:r>
              <a:rPr lang="en-US" sz="1400"/>
              <a:t>A phage infects the donor bacterial cell.</a:t>
            </a:r>
          </a:p>
        </p:txBody>
      </p:sp>
      <p:sp>
        <p:nvSpPr>
          <p:cNvPr id="102425" name="Rectangle 26"/>
          <p:cNvSpPr>
            <a:spLocks noChangeArrowheads="1"/>
          </p:cNvSpPr>
          <p:nvPr/>
        </p:nvSpPr>
        <p:spPr bwMode="auto">
          <a:xfrm>
            <a:off x="3206750" y="2225675"/>
            <a:ext cx="4572000" cy="517525"/>
          </a:xfrm>
          <a:prstGeom prst="rect">
            <a:avLst/>
          </a:prstGeom>
          <a:noFill/>
          <a:ln w="9525">
            <a:noFill/>
            <a:miter lim="800000"/>
            <a:headEnd/>
            <a:tailEnd/>
          </a:ln>
          <a:effectLst/>
        </p:spPr>
        <p:txBody>
          <a:bodyPr>
            <a:spAutoFit/>
          </a:bodyPr>
          <a:lstStyle/>
          <a:p>
            <a:r>
              <a:rPr lang="en-US" sz="1400"/>
              <a:t>Phage DNA and proteins are made, and the bacterial chromosome is broken into pieces.</a:t>
            </a:r>
          </a:p>
        </p:txBody>
      </p:sp>
      <p:sp>
        <p:nvSpPr>
          <p:cNvPr id="102426" name="Rectangle 27"/>
          <p:cNvSpPr>
            <a:spLocks noChangeArrowheads="1"/>
          </p:cNvSpPr>
          <p:nvPr/>
        </p:nvSpPr>
        <p:spPr bwMode="auto">
          <a:xfrm>
            <a:off x="3221038" y="3101975"/>
            <a:ext cx="4365625" cy="942975"/>
          </a:xfrm>
          <a:prstGeom prst="rect">
            <a:avLst/>
          </a:prstGeom>
          <a:noFill/>
          <a:ln w="9525">
            <a:noFill/>
            <a:miter lim="800000"/>
            <a:headEnd/>
            <a:tailEnd/>
          </a:ln>
          <a:effectLst/>
        </p:spPr>
        <p:txBody>
          <a:bodyPr>
            <a:spAutoFit/>
          </a:bodyPr>
          <a:lstStyle/>
          <a:p>
            <a:r>
              <a:rPr lang="en-US" sz="1400"/>
              <a:t>Occasionally during phage assembly, pieces of bacterial DNA are packaged in a phage capsid. Then the donor cell lyses and releases phage particles containing bacterial DNA.</a:t>
            </a:r>
          </a:p>
        </p:txBody>
      </p:sp>
      <p:sp>
        <p:nvSpPr>
          <p:cNvPr id="102427" name="Rectangle 28"/>
          <p:cNvSpPr>
            <a:spLocks noChangeArrowheads="1"/>
          </p:cNvSpPr>
          <p:nvPr/>
        </p:nvSpPr>
        <p:spPr bwMode="auto">
          <a:xfrm>
            <a:off x="4048125" y="4162425"/>
            <a:ext cx="3541713" cy="517525"/>
          </a:xfrm>
          <a:prstGeom prst="rect">
            <a:avLst/>
          </a:prstGeom>
          <a:noFill/>
          <a:ln w="9525">
            <a:noFill/>
            <a:miter lim="800000"/>
            <a:headEnd/>
            <a:tailEnd/>
          </a:ln>
          <a:effectLst/>
        </p:spPr>
        <p:txBody>
          <a:bodyPr>
            <a:spAutoFit/>
          </a:bodyPr>
          <a:lstStyle/>
          <a:p>
            <a:r>
              <a:rPr lang="en-US" sz="1400"/>
              <a:t>A phage carrying bacterial DNA infects a new host cell, the recipient cell.</a:t>
            </a:r>
          </a:p>
        </p:txBody>
      </p:sp>
      <p:sp>
        <p:nvSpPr>
          <p:cNvPr id="102428" name="Rectangle 29"/>
          <p:cNvSpPr>
            <a:spLocks noChangeArrowheads="1"/>
          </p:cNvSpPr>
          <p:nvPr/>
        </p:nvSpPr>
        <p:spPr bwMode="auto">
          <a:xfrm>
            <a:off x="4052888" y="5326063"/>
            <a:ext cx="3713162" cy="942975"/>
          </a:xfrm>
          <a:prstGeom prst="rect">
            <a:avLst/>
          </a:prstGeom>
          <a:noFill/>
          <a:ln w="9525">
            <a:noFill/>
            <a:miter lim="800000"/>
            <a:headEnd/>
            <a:tailEnd/>
          </a:ln>
          <a:effectLst/>
        </p:spPr>
        <p:txBody>
          <a:bodyPr>
            <a:spAutoFit/>
          </a:bodyPr>
          <a:lstStyle/>
          <a:p>
            <a:r>
              <a:rPr lang="en-US" sz="1400"/>
              <a:t>Recombination can occur, producing a recombinant cell with a genotype different from both the donor and recipient cells.</a:t>
            </a:r>
          </a:p>
        </p:txBody>
      </p:sp>
      <p:pic>
        <p:nvPicPr>
          <p:cNvPr id="102429" name="Picture 31" descr="figure_08_22_unlabeled"/>
          <p:cNvPicPr>
            <a:picLocks noChangeAspect="1" noChangeArrowheads="1"/>
          </p:cNvPicPr>
          <p:nvPr/>
        </p:nvPicPr>
        <p:blipFill>
          <a:blip r:embed="rId4" cstate="print"/>
          <a:srcRect l="85683" t="33188" r="9285" b="61833"/>
          <a:stretch>
            <a:fillRect/>
          </a:stretch>
        </p:blipFill>
        <p:spPr bwMode="auto">
          <a:xfrm>
            <a:off x="2940050" y="2224088"/>
            <a:ext cx="317500" cy="309562"/>
          </a:xfrm>
          <a:prstGeom prst="rect">
            <a:avLst/>
          </a:prstGeom>
          <a:noFill/>
          <a:ln w="9525">
            <a:noFill/>
            <a:miter lim="800000"/>
            <a:headEnd/>
            <a:tailEnd/>
          </a:ln>
        </p:spPr>
      </p:pic>
      <p:pic>
        <p:nvPicPr>
          <p:cNvPr id="102430" name="Picture 32" descr="figure_08_22_unlabeled"/>
          <p:cNvPicPr>
            <a:picLocks noChangeAspect="1" noChangeArrowheads="1"/>
          </p:cNvPicPr>
          <p:nvPr/>
        </p:nvPicPr>
        <p:blipFill>
          <a:blip r:embed="rId4" cstate="print"/>
          <a:srcRect l="36237" t="50014" r="58731" b="45442"/>
          <a:stretch>
            <a:fillRect/>
          </a:stretch>
        </p:blipFill>
        <p:spPr bwMode="auto">
          <a:xfrm>
            <a:off x="2927350" y="3094038"/>
            <a:ext cx="317500" cy="282575"/>
          </a:xfrm>
          <a:prstGeom prst="rect">
            <a:avLst/>
          </a:prstGeom>
          <a:noFill/>
          <a:ln w="9525">
            <a:noFill/>
            <a:miter lim="800000"/>
            <a:headEnd/>
            <a:tailEnd/>
          </a:ln>
        </p:spPr>
      </p:pic>
      <p:pic>
        <p:nvPicPr>
          <p:cNvPr id="102431" name="Picture 33" descr="figure_08_22_unlabeled"/>
          <p:cNvPicPr>
            <a:picLocks noChangeAspect="1" noChangeArrowheads="1"/>
          </p:cNvPicPr>
          <p:nvPr/>
        </p:nvPicPr>
        <p:blipFill>
          <a:blip r:embed="rId4" cstate="print"/>
          <a:srcRect l="36235" t="71840" r="58908" b="22058"/>
          <a:stretch>
            <a:fillRect/>
          </a:stretch>
        </p:blipFill>
        <p:spPr bwMode="auto">
          <a:xfrm>
            <a:off x="3771900" y="4054475"/>
            <a:ext cx="306388" cy="379413"/>
          </a:xfrm>
          <a:prstGeom prst="rect">
            <a:avLst/>
          </a:prstGeom>
          <a:noFill/>
          <a:ln w="9525">
            <a:noFill/>
            <a:miter lim="800000"/>
            <a:headEnd/>
            <a:tailEnd/>
          </a:ln>
        </p:spPr>
      </p:pic>
      <p:sp>
        <p:nvSpPr>
          <p:cNvPr id="102432" name="Oval 34"/>
          <p:cNvSpPr>
            <a:spLocks noChangeArrowheads="1"/>
          </p:cNvSpPr>
          <p:nvPr/>
        </p:nvSpPr>
        <p:spPr bwMode="auto">
          <a:xfrm>
            <a:off x="3910013" y="5365750"/>
            <a:ext cx="198437" cy="204788"/>
          </a:xfrm>
          <a:prstGeom prst="ellipse">
            <a:avLst/>
          </a:prstGeom>
          <a:solidFill>
            <a:srgbClr val="0099CC"/>
          </a:solidFill>
          <a:ln w="9525">
            <a:noFill/>
            <a:round/>
            <a:headEnd/>
            <a:tailEnd/>
          </a:ln>
          <a:effectLst/>
        </p:spPr>
        <p:txBody>
          <a:bodyPr wrap="none" anchor="ctr"/>
          <a:lstStyle/>
          <a:p>
            <a:pPr algn="ctr"/>
            <a:r>
              <a:rPr lang="en-US" sz="1100">
                <a:solidFill>
                  <a:srgbClr val="FFFFFF"/>
                </a:solidFill>
              </a:rPr>
              <a:t>5</a:t>
            </a:r>
          </a:p>
        </p:txBody>
      </p:sp>
      <p:sp>
        <p:nvSpPr>
          <p:cNvPr id="102433" name="Rectangle 2"/>
          <p:cNvSpPr txBox="1">
            <a:spLocks/>
          </p:cNvSpPr>
          <p:nvPr/>
        </p:nvSpPr>
        <p:spPr bwMode="auto">
          <a:xfrm>
            <a:off x="114300" y="85725"/>
            <a:ext cx="8915400" cy="304800"/>
          </a:xfrm>
          <a:prstGeom prst="rect">
            <a:avLst/>
          </a:prstGeom>
          <a:noFill/>
          <a:ln w="9525">
            <a:noFill/>
            <a:miter lim="800000"/>
            <a:headEnd/>
            <a:tailEnd/>
          </a:ln>
        </p:spPr>
        <p:txBody>
          <a:bodyPr anchor="ctr"/>
          <a:lstStyle/>
          <a:p>
            <a:r>
              <a:rPr lang="en-US" sz="1400">
                <a:solidFill>
                  <a:srgbClr val="000000"/>
                </a:solidFill>
              </a:rPr>
              <a:t>Figure 8.29 Transduction by a bacteriophage.</a:t>
            </a:r>
          </a:p>
        </p:txBody>
      </p:sp>
      <p:sp>
        <p:nvSpPr>
          <p:cNvPr id="34" name="Text Box 5"/>
          <p:cNvSpPr txBox="1">
            <a:spLocks noChangeArrowheads="1"/>
          </p:cNvSpPr>
          <p:nvPr/>
        </p:nvSpPr>
        <p:spPr bwMode="auto">
          <a:xfrm>
            <a:off x="182563" y="6626225"/>
            <a:ext cx="2074862" cy="136525"/>
          </a:xfrm>
          <a:prstGeom prst="rect">
            <a:avLst/>
          </a:prstGeom>
          <a:solidFill>
            <a:schemeClr val="bg1"/>
          </a:solidFill>
          <a:ln>
            <a:noFill/>
          </a:ln>
          <a:extLst/>
        </p:spPr>
        <p:txBody>
          <a:bodyPr lIns="0" tIns="0" rIns="0" bIns="0" anchor="ct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defRPr/>
            </a:pPr>
            <a:r>
              <a:rPr lang="en-US" sz="900" b="0" dirty="0" smtClean="0"/>
              <a:t>© 2013 Pearson Education, Inc.</a:t>
            </a:r>
            <a:endParaRPr lang="en-US" sz="2400" b="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0" y="-152400"/>
            <a:ext cx="8229600" cy="1143000"/>
          </a:xfrm>
        </p:spPr>
        <p:txBody>
          <a:bodyPr/>
          <a:lstStyle/>
          <a:p>
            <a:r>
              <a:rPr lang="en-US" smtClean="0"/>
              <a:t>Mendel’s Experiment</a:t>
            </a:r>
          </a:p>
        </p:txBody>
      </p:sp>
      <p:sp>
        <p:nvSpPr>
          <p:cNvPr id="4" name="Content Placeholder 2"/>
          <p:cNvSpPr>
            <a:spLocks noGrp="1"/>
          </p:cNvSpPr>
          <p:nvPr>
            <p:ph idx="1"/>
          </p:nvPr>
        </p:nvSpPr>
        <p:spPr>
          <a:xfrm>
            <a:off x="381000" y="3505200"/>
            <a:ext cx="3352800" cy="3352800"/>
          </a:xfrm>
        </p:spPr>
        <p:txBody>
          <a:bodyPr>
            <a:normAutofit fontScale="92500"/>
          </a:bodyPr>
          <a:lstStyle/>
          <a:p>
            <a:pPr>
              <a:defRPr/>
            </a:pPr>
            <a:r>
              <a:rPr lang="en-US" sz="2400" dirty="0" smtClean="0"/>
              <a:t>After the 1</a:t>
            </a:r>
            <a:r>
              <a:rPr lang="en-US" sz="2400" baseline="30000" dirty="0" smtClean="0"/>
              <a:t>st</a:t>
            </a:r>
            <a:r>
              <a:rPr lang="en-US" sz="2400" dirty="0" smtClean="0"/>
              <a:t> cross all plants were tall</a:t>
            </a:r>
          </a:p>
          <a:p>
            <a:pPr>
              <a:defRPr/>
            </a:pPr>
            <a:r>
              <a:rPr lang="en-US" sz="2400" dirty="0" smtClean="0"/>
              <a:t>After the 2</a:t>
            </a:r>
            <a:r>
              <a:rPr lang="en-US" sz="2400" baseline="30000" dirty="0" smtClean="0"/>
              <a:t>nd</a:t>
            </a:r>
            <a:r>
              <a:rPr lang="en-US" sz="2400" dirty="0" smtClean="0"/>
              <a:t> cross most were tall but a few were short</a:t>
            </a:r>
          </a:p>
          <a:p>
            <a:pPr>
              <a:defRPr/>
            </a:pPr>
            <a:endParaRPr lang="en-US" sz="2400" dirty="0" smtClean="0"/>
          </a:p>
          <a:p>
            <a:pPr>
              <a:defRPr/>
            </a:pPr>
            <a:r>
              <a:rPr lang="en-US" sz="2400" dirty="0" smtClean="0"/>
              <a:t>Tall trait is dominant</a:t>
            </a:r>
          </a:p>
          <a:p>
            <a:pPr>
              <a:defRPr/>
            </a:pPr>
            <a:r>
              <a:rPr lang="en-US" sz="2400" dirty="0" smtClean="0"/>
              <a:t>Short trait was not lost but over powered</a:t>
            </a:r>
            <a:endParaRPr lang="en-US" sz="2400" dirty="0"/>
          </a:p>
        </p:txBody>
      </p:sp>
      <p:pic>
        <p:nvPicPr>
          <p:cNvPr id="6" name="Picture Placeholder 1" descr="OSC_Microbio_10_01_Mendel.jpg"/>
          <p:cNvPicPr>
            <a:picLocks noChangeAspect="1"/>
          </p:cNvPicPr>
          <p:nvPr/>
        </p:nvPicPr>
        <p:blipFill>
          <a:blip r:embed="rId3">
            <a:extLst>
              <a:ext uri="{28A0092B-C50C-407E-A947-70E740481C1C}">
                <a14:useLocalDpi xmlns:a14="http://schemas.microsoft.com/office/drawing/2010/main" val="0"/>
              </a:ext>
            </a:extLst>
          </a:blip>
          <a:srcRect t="-12842" b="-12842"/>
          <a:stretch>
            <a:fillRect/>
          </a:stretch>
        </p:blipFill>
        <p:spPr>
          <a:xfrm>
            <a:off x="1295400" y="762000"/>
            <a:ext cx="6834150" cy="296667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Mendel’s Experiment</a:t>
            </a:r>
          </a:p>
        </p:txBody>
      </p:sp>
      <p:sp>
        <p:nvSpPr>
          <p:cNvPr id="8195" name="Content Placeholder 2"/>
          <p:cNvSpPr>
            <a:spLocks noGrp="1"/>
          </p:cNvSpPr>
          <p:nvPr>
            <p:ph idx="1"/>
          </p:nvPr>
        </p:nvSpPr>
        <p:spPr/>
        <p:txBody>
          <a:bodyPr>
            <a:normAutofit lnSpcReduction="10000"/>
          </a:bodyPr>
          <a:lstStyle/>
          <a:p>
            <a:r>
              <a:rPr lang="en-US" smtClean="0"/>
              <a:t>Individual factors (genes) must control the inheritance of traits in peas</a:t>
            </a:r>
          </a:p>
          <a:p>
            <a:r>
              <a:rPr lang="en-US" smtClean="0"/>
              <a:t>The factors (genes) that control each trait appear in pairs</a:t>
            </a:r>
          </a:p>
          <a:p>
            <a:r>
              <a:rPr lang="en-US" smtClean="0"/>
              <a:t>The female parent contributes one pair and the male parent contributes the other pair</a:t>
            </a:r>
          </a:p>
          <a:p>
            <a:r>
              <a:rPr lang="en-US" smtClean="0"/>
              <a:t>One factor (gene) in a pair can mask (hide) the other factor</a:t>
            </a:r>
          </a:p>
          <a:p>
            <a:pPr lvl="1"/>
            <a:r>
              <a:rPr lang="en-US" smtClean="0"/>
              <a:t>Tallness masked the shortness</a:t>
            </a:r>
          </a:p>
          <a:p>
            <a:endParaRPr lang="en-US" smtClean="0"/>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n-US" dirty="0" smtClean="0"/>
              <a:t>Genes and Alleles </a:t>
            </a:r>
          </a:p>
        </p:txBody>
      </p:sp>
      <p:sp>
        <p:nvSpPr>
          <p:cNvPr id="9219" name="Content Placeholder 2"/>
          <p:cNvSpPr>
            <a:spLocks noGrp="1"/>
          </p:cNvSpPr>
          <p:nvPr>
            <p:ph idx="1"/>
          </p:nvPr>
        </p:nvSpPr>
        <p:spPr>
          <a:xfrm>
            <a:off x="304800" y="1295400"/>
            <a:ext cx="8305800" cy="5562600"/>
          </a:xfrm>
        </p:spPr>
        <p:txBody>
          <a:bodyPr>
            <a:normAutofit lnSpcReduction="10000"/>
          </a:bodyPr>
          <a:lstStyle/>
          <a:p>
            <a:r>
              <a:rPr lang="en-US" b="1" smtClean="0"/>
              <a:t>Gene</a:t>
            </a:r>
            <a:r>
              <a:rPr lang="en-US" smtClean="0"/>
              <a:t> – factor that controls a trait</a:t>
            </a:r>
          </a:p>
          <a:p>
            <a:r>
              <a:rPr lang="en-US" b="1" smtClean="0"/>
              <a:t>Alleles</a:t>
            </a:r>
            <a:r>
              <a:rPr lang="en-US" smtClean="0"/>
              <a:t> – the different forms of a gene</a:t>
            </a:r>
          </a:p>
          <a:p>
            <a:pPr lvl="1"/>
            <a:r>
              <a:rPr lang="en-US" smtClean="0"/>
              <a:t>The gene that controls pea height has two alleles (one for short and one for tall)</a:t>
            </a:r>
          </a:p>
          <a:p>
            <a:pPr lvl="1"/>
            <a:r>
              <a:rPr lang="en-US" smtClean="0"/>
              <a:t>Each pea inherits two alleles – one from the egg and one from the sperm</a:t>
            </a:r>
          </a:p>
          <a:p>
            <a:r>
              <a:rPr lang="en-US" b="1" smtClean="0"/>
              <a:t>Dominant allele</a:t>
            </a:r>
            <a:r>
              <a:rPr lang="en-US" smtClean="0"/>
              <a:t> – the trait will always show up in the organism if it is present</a:t>
            </a:r>
          </a:p>
          <a:p>
            <a:pPr lvl="1"/>
            <a:r>
              <a:rPr lang="en-US" smtClean="0"/>
              <a:t>Always represented as a Capital letter</a:t>
            </a:r>
          </a:p>
          <a:p>
            <a:r>
              <a:rPr lang="en-US" b="1" smtClean="0"/>
              <a:t>Recessive allele</a:t>
            </a:r>
            <a:r>
              <a:rPr lang="en-US" smtClean="0"/>
              <a:t> – the trait that is hidden whenever the dominant allele is present</a:t>
            </a:r>
          </a:p>
          <a:p>
            <a:pPr lvl="1"/>
            <a:r>
              <a:rPr lang="en-US" smtClean="0"/>
              <a:t>Always represented as a Lower case letter</a:t>
            </a:r>
          </a:p>
          <a:p>
            <a:pPr>
              <a:buFont typeface="Wingdings" pitchFamily="2" charset="2"/>
              <a:buNone/>
            </a:pPr>
            <a:endParaRPr 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81200" y="609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59292" y="-304800"/>
            <a:ext cx="8229600" cy="1143000"/>
          </a:xfrm>
        </p:spPr>
        <p:txBody>
          <a:bodyPr/>
          <a:lstStyle/>
          <a:p>
            <a:r>
              <a:rPr lang="en-US" smtClean="0"/>
              <a:t>Probability and Genetics</a:t>
            </a:r>
          </a:p>
        </p:txBody>
      </p:sp>
      <p:sp>
        <p:nvSpPr>
          <p:cNvPr id="10243" name="Content Placeholder 2"/>
          <p:cNvSpPr>
            <a:spLocks noGrp="1"/>
          </p:cNvSpPr>
          <p:nvPr>
            <p:ph idx="1"/>
          </p:nvPr>
        </p:nvSpPr>
        <p:spPr>
          <a:xfrm>
            <a:off x="227013" y="838200"/>
            <a:ext cx="4878387" cy="5867400"/>
          </a:xfrm>
        </p:spPr>
        <p:txBody>
          <a:bodyPr>
            <a:normAutofit fontScale="92500"/>
          </a:bodyPr>
          <a:lstStyle/>
          <a:p>
            <a:r>
              <a:rPr lang="en-US" sz="2400" smtClean="0"/>
              <a:t>Probability: Number that describes how likely it is that an event will occur </a:t>
            </a:r>
          </a:p>
          <a:p>
            <a:pPr lvl="1"/>
            <a:r>
              <a:rPr lang="en-US" smtClean="0"/>
              <a:t>Probability that a coin toss will land on heads is 1:2 or 50%</a:t>
            </a:r>
          </a:p>
          <a:p>
            <a:pPr lvl="1"/>
            <a:r>
              <a:rPr lang="en-US" smtClean="0"/>
              <a:t>Probability that you will roll a 6  on a dice is 1:6 or 16.6%</a:t>
            </a:r>
          </a:p>
          <a:p>
            <a:r>
              <a:rPr lang="en-US" sz="2400" smtClean="0"/>
              <a:t>Laws of probability predict what is likely to occur NOT what will occur</a:t>
            </a:r>
          </a:p>
          <a:p>
            <a:r>
              <a:rPr lang="en-US" sz="2400" smtClean="0"/>
              <a:t>Each event occurs independently</a:t>
            </a:r>
          </a:p>
          <a:p>
            <a:endParaRPr lang="en-US" sz="2400" smtClean="0"/>
          </a:p>
          <a:p>
            <a:r>
              <a:rPr lang="en-US" sz="2400" smtClean="0"/>
              <a:t>Punnett Square – chart that shows all of the possible ways the alleles can combine</a:t>
            </a:r>
          </a:p>
          <a:p>
            <a:endParaRPr lang="en-US" sz="2400" smtClean="0"/>
          </a:p>
        </p:txBody>
      </p:sp>
      <p:pic>
        <p:nvPicPr>
          <p:cNvPr id="10244" name="Picture 3" descr="220px-Punnett_Square.svg.png"/>
          <p:cNvPicPr>
            <a:picLocks noChangeAspect="1"/>
          </p:cNvPicPr>
          <p:nvPr/>
        </p:nvPicPr>
        <p:blipFill>
          <a:blip r:embed="rId5" cstate="print"/>
          <a:srcRect/>
          <a:stretch>
            <a:fillRect/>
          </a:stretch>
        </p:blipFill>
        <p:spPr bwMode="auto">
          <a:xfrm>
            <a:off x="6096000" y="4343400"/>
            <a:ext cx="2209800" cy="2209800"/>
          </a:xfrm>
          <a:prstGeom prst="rect">
            <a:avLst/>
          </a:prstGeom>
          <a:noFill/>
          <a:ln w="9525">
            <a:noFill/>
            <a:miter lim="800000"/>
            <a:headEnd/>
            <a:tailEnd/>
          </a:ln>
        </p:spPr>
      </p:pic>
      <p:pic>
        <p:nvPicPr>
          <p:cNvPr id="10245" name="Picture 4" descr="pun2.gif"/>
          <p:cNvPicPr>
            <a:picLocks noChangeAspect="1"/>
          </p:cNvPicPr>
          <p:nvPr/>
        </p:nvPicPr>
        <p:blipFill>
          <a:blip r:embed="rId6" cstate="print"/>
          <a:srcRect/>
          <a:stretch>
            <a:fillRect/>
          </a:stretch>
        </p:blipFill>
        <p:spPr bwMode="auto">
          <a:xfrm>
            <a:off x="5943600" y="1295400"/>
            <a:ext cx="2087563" cy="2165350"/>
          </a:xfrm>
          <a:prstGeom prst="rect">
            <a:avLst/>
          </a:prstGeom>
          <a:noFill/>
          <a:ln w="9525">
            <a:noFill/>
            <a:miter lim="800000"/>
            <a:headEnd/>
            <a:tailEnd/>
          </a:ln>
        </p:spPr>
      </p:pic>
      <p:sp>
        <p:nvSpPr>
          <p:cNvPr id="10246" name="TextBox 5"/>
          <p:cNvSpPr txBox="1">
            <a:spLocks noChangeArrowheads="1"/>
          </p:cNvSpPr>
          <p:nvPr/>
        </p:nvSpPr>
        <p:spPr bwMode="auto">
          <a:xfrm>
            <a:off x="6248400" y="838200"/>
            <a:ext cx="1724025" cy="430213"/>
          </a:xfrm>
          <a:prstGeom prst="rect">
            <a:avLst/>
          </a:prstGeom>
          <a:noFill/>
          <a:ln w="9525">
            <a:noFill/>
            <a:miter lim="800000"/>
            <a:headEnd/>
            <a:tailEnd/>
          </a:ln>
        </p:spPr>
        <p:txBody>
          <a:bodyPr wrap="none">
            <a:spAutoFit/>
          </a:bodyPr>
          <a:lstStyle/>
          <a:p>
            <a:pPr fontAlgn="base">
              <a:spcBef>
                <a:spcPct val="0"/>
              </a:spcBef>
              <a:spcAft>
                <a:spcPct val="0"/>
              </a:spcAft>
            </a:pPr>
            <a:r>
              <a:rPr lang="en-US" sz="2200" smtClean="0">
                <a:solidFill>
                  <a:prstClr val="black"/>
                </a:solidFill>
                <a:latin typeface="Arial" pitchFamily="34" charset="0"/>
                <a:ea typeface="ＭＳ Ｐゴシック" pitchFamily="34" charset="-128"/>
              </a:rPr>
              <a:t>2 Purebreds</a:t>
            </a:r>
          </a:p>
        </p:txBody>
      </p:sp>
      <p:sp>
        <p:nvSpPr>
          <p:cNvPr id="10247" name="TextBox 6"/>
          <p:cNvSpPr txBox="1">
            <a:spLocks noChangeArrowheads="1"/>
          </p:cNvSpPr>
          <p:nvPr/>
        </p:nvSpPr>
        <p:spPr bwMode="auto">
          <a:xfrm>
            <a:off x="6019800" y="3962400"/>
            <a:ext cx="2460625" cy="430213"/>
          </a:xfrm>
          <a:prstGeom prst="rect">
            <a:avLst/>
          </a:prstGeom>
          <a:noFill/>
          <a:ln w="9525">
            <a:noFill/>
            <a:miter lim="800000"/>
            <a:headEnd/>
            <a:tailEnd/>
          </a:ln>
        </p:spPr>
        <p:txBody>
          <a:bodyPr wrap="none">
            <a:spAutoFit/>
          </a:bodyPr>
          <a:lstStyle/>
          <a:p>
            <a:pPr fontAlgn="base">
              <a:spcBef>
                <a:spcPct val="0"/>
              </a:spcBef>
              <a:spcAft>
                <a:spcPct val="0"/>
              </a:spcAft>
            </a:pPr>
            <a:r>
              <a:rPr lang="en-US" sz="2200" smtClean="0">
                <a:solidFill>
                  <a:prstClr val="black"/>
                </a:solidFill>
                <a:latin typeface="Arial" pitchFamily="34" charset="0"/>
                <a:ea typeface="ＭＳ Ｐゴシック" pitchFamily="34" charset="-128"/>
              </a:rPr>
              <a:t>Purebred x Hybrid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81600" y="17684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a:spLocks noGrp="1" noChangeArrowheads="1"/>
          </p:cNvSpPr>
          <p:nvPr>
            <p:ph type="title"/>
          </p:nvPr>
        </p:nvSpPr>
        <p:spPr>
          <a:xfrm>
            <a:off x="406400" y="-356064"/>
            <a:ext cx="8229600" cy="1143000"/>
          </a:xfrm>
        </p:spPr>
        <p:txBody>
          <a:bodyPr/>
          <a:lstStyle/>
          <a:p>
            <a:pPr eaLnBrk="1" hangingPunct="1"/>
            <a:r>
              <a:rPr lang="en-US" smtClean="0"/>
              <a:t>Terminology</a:t>
            </a:r>
          </a:p>
        </p:txBody>
      </p:sp>
      <p:sp>
        <p:nvSpPr>
          <p:cNvPr id="2" name="Rectangle 7"/>
          <p:cNvSpPr>
            <a:spLocks noGrp="1" noChangeArrowheads="1"/>
          </p:cNvSpPr>
          <p:nvPr>
            <p:ph idx="1"/>
          </p:nvPr>
        </p:nvSpPr>
        <p:spPr>
          <a:xfrm>
            <a:off x="76200" y="685800"/>
            <a:ext cx="7011988" cy="6019800"/>
          </a:xfrm>
        </p:spPr>
        <p:txBody>
          <a:bodyPr>
            <a:normAutofit fontScale="85000" lnSpcReduction="10000"/>
          </a:bodyPr>
          <a:lstStyle/>
          <a:p>
            <a:pPr eaLnBrk="1" hangingPunct="1"/>
            <a:r>
              <a:rPr lang="en-US" b="1" smtClean="0"/>
              <a:t>Genetics </a:t>
            </a:r>
            <a:r>
              <a:rPr lang="en-US" smtClean="0"/>
              <a:t>– study of heredity</a:t>
            </a:r>
          </a:p>
          <a:p>
            <a:pPr lvl="1" eaLnBrk="1" hangingPunct="1"/>
            <a:r>
              <a:rPr lang="en-US" smtClean="0"/>
              <a:t>what genes are, how they carry information, how information is expressed, how genes are replicated</a:t>
            </a:r>
          </a:p>
          <a:p>
            <a:pPr eaLnBrk="1" hangingPunct="1"/>
            <a:r>
              <a:rPr lang="en-US" b="1" smtClean="0"/>
              <a:t>Genomics </a:t>
            </a:r>
            <a:r>
              <a:rPr lang="en-US" smtClean="0"/>
              <a:t>– molecular study of genomes</a:t>
            </a:r>
          </a:p>
          <a:p>
            <a:pPr eaLnBrk="1" hangingPunct="1"/>
            <a:r>
              <a:rPr lang="en-US" b="1" smtClean="0"/>
              <a:t>Genome</a:t>
            </a:r>
            <a:r>
              <a:rPr lang="en-US" smtClean="0"/>
              <a:t> – all genetic information in a cell</a:t>
            </a:r>
          </a:p>
          <a:p>
            <a:pPr lvl="1" eaLnBrk="1" hangingPunct="1"/>
            <a:r>
              <a:rPr lang="en-US" b="1" smtClean="0"/>
              <a:t>chromosome</a:t>
            </a:r>
            <a:r>
              <a:rPr lang="en-US" smtClean="0"/>
              <a:t> – DNA structure; physically	 carries hereditary information</a:t>
            </a:r>
          </a:p>
          <a:p>
            <a:pPr eaLnBrk="1" hangingPunct="1"/>
            <a:r>
              <a:rPr lang="en-US" b="1" smtClean="0"/>
              <a:t>gene</a:t>
            </a:r>
            <a:r>
              <a:rPr lang="en-US" smtClean="0"/>
              <a:t> – segment of DNA; encodes a protein</a:t>
            </a:r>
          </a:p>
          <a:p>
            <a:pPr eaLnBrk="1" hangingPunct="1"/>
            <a:r>
              <a:rPr lang="en-US" b="1" smtClean="0"/>
              <a:t>Genetic code</a:t>
            </a:r>
            <a:r>
              <a:rPr lang="en-US" smtClean="0"/>
              <a:t> – rules that determine how genes are converted into proteins</a:t>
            </a:r>
          </a:p>
          <a:p>
            <a:pPr lvl="1" eaLnBrk="1" hangingPunct="1"/>
            <a:r>
              <a:rPr lang="en-US" b="1" smtClean="0"/>
              <a:t>genotype </a:t>
            </a:r>
            <a:r>
              <a:rPr lang="en-US" smtClean="0"/>
              <a:t>– genes of an organism</a:t>
            </a:r>
          </a:p>
          <a:p>
            <a:pPr lvl="1" eaLnBrk="1" hangingPunct="1"/>
            <a:r>
              <a:rPr lang="en-US" b="1" smtClean="0"/>
              <a:t>phenotype </a:t>
            </a:r>
            <a:r>
              <a:rPr lang="en-US" smtClean="0"/>
              <a:t>– expression of the genes (structural &amp; functional proteins)</a:t>
            </a:r>
          </a:p>
          <a:p>
            <a:pPr lvl="1"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ORTORA_TEMP">
  <a:themeElements>
    <a:clrScheme name="TORTORA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ORTORA_TEM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TORTORA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RTORA_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RTORA_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RTORA_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RTORA_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RTORA_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RTORA_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RTORA_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RTORA_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RTORA_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RTORA_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RTORA_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2678</Words>
  <Application>Microsoft Office PowerPoint</Application>
  <PresentationFormat>On-screen Show (4:3)</PresentationFormat>
  <Paragraphs>355</Paragraphs>
  <Slides>41</Slides>
  <Notes>37</Notes>
  <HiddenSlides>0</HiddenSlides>
  <MMClips>9</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Office Theme</vt:lpstr>
      <vt:lpstr>Tortora</vt:lpstr>
      <vt:lpstr>1_Office Theme</vt:lpstr>
      <vt:lpstr>5_TORTORA_TEMP</vt:lpstr>
      <vt:lpstr>Foundry</vt:lpstr>
      <vt:lpstr>Chapter 10 and 11</vt:lpstr>
      <vt:lpstr>What is Heredity?</vt:lpstr>
      <vt:lpstr>What is Heredity?</vt:lpstr>
      <vt:lpstr>Mendel’s Experiment</vt:lpstr>
      <vt:lpstr>Mendel’s Experiment</vt:lpstr>
      <vt:lpstr>Mendel’s Experiment</vt:lpstr>
      <vt:lpstr>Genes and Alleles </vt:lpstr>
      <vt:lpstr>Probability and Genetics</vt:lpstr>
      <vt:lpstr>Terminology</vt:lpstr>
      <vt:lpstr>Microbial Genetics</vt:lpstr>
      <vt:lpstr>Bacterial Chromosome</vt:lpstr>
      <vt:lpstr>The Flow of Genetic Information</vt:lpstr>
      <vt:lpstr>DNA</vt:lpstr>
      <vt:lpstr>Semiconservative Replication</vt:lpstr>
      <vt:lpstr>DNA Synthesis</vt:lpstr>
      <vt:lpstr>DNA</vt:lpstr>
      <vt:lpstr>Complementary Base Pairing</vt:lpstr>
      <vt:lpstr>DNA Synthesis</vt:lpstr>
      <vt:lpstr>Enzymes involved in DNA replication</vt:lpstr>
      <vt:lpstr>Replication of Bacterial DNA</vt:lpstr>
      <vt:lpstr>Transcription in Prokaryotes</vt:lpstr>
      <vt:lpstr>RNA Processing in Eukaryotes</vt:lpstr>
      <vt:lpstr>Translation</vt:lpstr>
      <vt:lpstr>Genetic Code</vt:lpstr>
      <vt:lpstr>The Process of Translation</vt:lpstr>
      <vt:lpstr>The Process of Translation</vt:lpstr>
      <vt:lpstr>Simultaneous Transcription &amp; Translation</vt:lpstr>
      <vt:lpstr>Figure 11.17</vt:lpstr>
      <vt:lpstr>Regulation</vt:lpstr>
      <vt:lpstr>Mutation</vt:lpstr>
      <vt:lpstr>Mutations</vt:lpstr>
      <vt:lpstr>Mutation</vt:lpstr>
      <vt:lpstr>Figure 11.18</vt:lpstr>
      <vt:lpstr>Mutations</vt:lpstr>
      <vt:lpstr>The Frequency of Mutation</vt:lpstr>
      <vt:lpstr>Thymine Dimers</vt:lpstr>
      <vt:lpstr>Figure 11.23</vt:lpstr>
      <vt:lpstr>Conjugation - Horizontal gene transfer: the transfer of genes between cells of the same generation </vt:lpstr>
      <vt:lpstr>Conjugation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dc:title>
  <dc:creator>Bonnie</dc:creator>
  <cp:lastModifiedBy>joseph</cp:lastModifiedBy>
  <cp:revision>95</cp:revision>
  <dcterms:created xsi:type="dcterms:W3CDTF">2012-12-23T20:57:28Z</dcterms:created>
  <dcterms:modified xsi:type="dcterms:W3CDTF">2017-09-10T21:15:53Z</dcterms:modified>
</cp:coreProperties>
</file>