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6"/>
  </p:notesMasterIdLst>
  <p:sldIdLst>
    <p:sldId id="257" r:id="rId4"/>
    <p:sldId id="258" r:id="rId5"/>
    <p:sldId id="259" r:id="rId6"/>
    <p:sldId id="260" r:id="rId7"/>
    <p:sldId id="261" r:id="rId8"/>
    <p:sldId id="262" r:id="rId9"/>
    <p:sldId id="29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6" r:id="rId23"/>
    <p:sldId id="293" r:id="rId24"/>
    <p:sldId id="294" r:id="rId25"/>
    <p:sldId id="275" r:id="rId26"/>
    <p:sldId id="276" r:id="rId27"/>
    <p:sldId id="278" r:id="rId28"/>
    <p:sldId id="279" r:id="rId29"/>
    <p:sldId id="280" r:id="rId30"/>
    <p:sldId id="290" r:id="rId31"/>
    <p:sldId id="295" r:id="rId32"/>
    <p:sldId id="296" r:id="rId33"/>
    <p:sldId id="282" r:id="rId34"/>
    <p:sldId id="28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67" autoAdjust="0"/>
  </p:normalViewPr>
  <p:slideViewPr>
    <p:cSldViewPr>
      <p:cViewPr varScale="1">
        <p:scale>
          <a:sx n="67" d="100"/>
          <a:sy n="67" d="100"/>
        </p:scale>
        <p:origin x="-14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dsteele\My%20Documents\River%20Valley%20Community%20College\Microbiology,%20summer%202010\ch.%2014%20incidence%20vs%20prevalenc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dsteele\My%20Documents\River%20Valley%20Community%20College\Microbiology,%20summer%202010\ch.%2014%20incidence%20vs%20prevalenc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Sheet1!$A$1</c:f>
              <c:strCache>
                <c:ptCount val="1"/>
                <c:pt idx="0">
                  <c:v>incidence of incurable illness</c:v>
                </c:pt>
              </c:strCache>
            </c:strRef>
          </c:tx>
          <c:spPr>
            <a:ln>
              <a:solidFill>
                <a:schemeClr val="accent2"/>
              </a:solidFill>
            </a:ln>
          </c:spPr>
          <c:marker>
            <c:symbol val="diamond"/>
            <c:size val="7"/>
            <c:spPr>
              <a:solidFill>
                <a:schemeClr val="accent2"/>
              </a:solidFill>
              <a:ln>
                <a:solidFill>
                  <a:schemeClr val="accent2"/>
                </a:solidFill>
              </a:ln>
            </c:spPr>
          </c:marker>
          <c:val>
            <c:numRef>
              <c:f>Sheet1!$A$2:$A$16</c:f>
              <c:numCache>
                <c:formatCode>General</c:formatCode>
                <c:ptCount val="15"/>
                <c:pt idx="0">
                  <c:v>2</c:v>
                </c:pt>
                <c:pt idx="1">
                  <c:v>3</c:v>
                </c:pt>
                <c:pt idx="2">
                  <c:v>4</c:v>
                </c:pt>
                <c:pt idx="3">
                  <c:v>3</c:v>
                </c:pt>
                <c:pt idx="4">
                  <c:v>4</c:v>
                </c:pt>
                <c:pt idx="5">
                  <c:v>5</c:v>
                </c:pt>
                <c:pt idx="6">
                  <c:v>6</c:v>
                </c:pt>
                <c:pt idx="7">
                  <c:v>7</c:v>
                </c:pt>
                <c:pt idx="8">
                  <c:v>6</c:v>
                </c:pt>
                <c:pt idx="9">
                  <c:v>5</c:v>
                </c:pt>
                <c:pt idx="10">
                  <c:v>6</c:v>
                </c:pt>
                <c:pt idx="11">
                  <c:v>3</c:v>
                </c:pt>
                <c:pt idx="12">
                  <c:v>2</c:v>
                </c:pt>
                <c:pt idx="13">
                  <c:v>4</c:v>
                </c:pt>
                <c:pt idx="14">
                  <c:v>2</c:v>
                </c:pt>
              </c:numCache>
            </c:numRef>
          </c:val>
          <c:smooth val="0"/>
        </c:ser>
        <c:ser>
          <c:idx val="1"/>
          <c:order val="1"/>
          <c:tx>
            <c:strRef>
              <c:f>Sheet1!$C$1</c:f>
              <c:strCache>
                <c:ptCount val="1"/>
                <c:pt idx="0">
                  <c:v>incidence of easily cured illness</c:v>
                </c:pt>
              </c:strCache>
            </c:strRef>
          </c:tx>
          <c:spPr>
            <a:ln>
              <a:solidFill>
                <a:schemeClr val="accent1"/>
              </a:solidFill>
            </a:ln>
          </c:spPr>
          <c:marker>
            <c:symbol val="diamond"/>
            <c:size val="7"/>
            <c:spPr>
              <a:solidFill>
                <a:schemeClr val="accent1"/>
              </a:solidFill>
              <a:ln>
                <a:solidFill>
                  <a:schemeClr val="accent1"/>
                </a:solidFill>
              </a:ln>
            </c:spPr>
          </c:marker>
          <c:val>
            <c:numRef>
              <c:f>Sheet1!$C$2:$C$16</c:f>
              <c:numCache>
                <c:formatCode>General</c:formatCode>
                <c:ptCount val="15"/>
                <c:pt idx="0">
                  <c:v>12</c:v>
                </c:pt>
                <c:pt idx="1">
                  <c:v>13</c:v>
                </c:pt>
                <c:pt idx="2">
                  <c:v>14</c:v>
                </c:pt>
                <c:pt idx="3">
                  <c:v>13</c:v>
                </c:pt>
                <c:pt idx="4">
                  <c:v>14</c:v>
                </c:pt>
                <c:pt idx="5">
                  <c:v>15</c:v>
                </c:pt>
                <c:pt idx="6">
                  <c:v>16</c:v>
                </c:pt>
                <c:pt idx="7">
                  <c:v>17</c:v>
                </c:pt>
                <c:pt idx="8">
                  <c:v>16</c:v>
                </c:pt>
                <c:pt idx="9">
                  <c:v>15</c:v>
                </c:pt>
                <c:pt idx="10">
                  <c:v>16</c:v>
                </c:pt>
                <c:pt idx="11">
                  <c:v>13</c:v>
                </c:pt>
                <c:pt idx="12">
                  <c:v>12</c:v>
                </c:pt>
                <c:pt idx="13">
                  <c:v>14</c:v>
                </c:pt>
                <c:pt idx="14">
                  <c:v>12</c:v>
                </c:pt>
              </c:numCache>
            </c:numRef>
          </c:val>
          <c:smooth val="0"/>
        </c:ser>
        <c:dLbls>
          <c:showLegendKey val="0"/>
          <c:showVal val="0"/>
          <c:showCatName val="0"/>
          <c:showSerName val="0"/>
          <c:showPercent val="0"/>
          <c:showBubbleSize val="0"/>
        </c:dLbls>
        <c:marker val="1"/>
        <c:smooth val="0"/>
        <c:axId val="221223936"/>
        <c:axId val="293687232"/>
      </c:lineChart>
      <c:catAx>
        <c:axId val="221223936"/>
        <c:scaling>
          <c:orientation val="minMax"/>
        </c:scaling>
        <c:delete val="0"/>
        <c:axPos val="b"/>
        <c:title>
          <c:tx>
            <c:rich>
              <a:bodyPr/>
              <a:lstStyle/>
              <a:p>
                <a:pPr>
                  <a:defRPr/>
                </a:pPr>
                <a:r>
                  <a:rPr lang="en-US"/>
                  <a:t>Time</a:t>
                </a:r>
              </a:p>
            </c:rich>
          </c:tx>
          <c:overlay val="0"/>
        </c:title>
        <c:majorTickMark val="out"/>
        <c:minorTickMark val="none"/>
        <c:tickLblPos val="nextTo"/>
        <c:crossAx val="293687232"/>
        <c:crosses val="autoZero"/>
        <c:auto val="1"/>
        <c:lblAlgn val="ctr"/>
        <c:lblOffset val="100"/>
        <c:tickLblSkip val="2"/>
        <c:noMultiLvlLbl val="0"/>
      </c:catAx>
      <c:valAx>
        <c:axId val="293687232"/>
        <c:scaling>
          <c:orientation val="minMax"/>
          <c:max val="70"/>
        </c:scaling>
        <c:delete val="0"/>
        <c:axPos val="l"/>
        <c:majorGridlines/>
        <c:title>
          <c:tx>
            <c:rich>
              <a:bodyPr rot="-5400000" vert="horz"/>
              <a:lstStyle/>
              <a:p>
                <a:pPr>
                  <a:defRPr/>
                </a:pPr>
                <a:r>
                  <a:rPr lang="en-US"/>
                  <a:t>Affected People</a:t>
                </a:r>
              </a:p>
            </c:rich>
          </c:tx>
          <c:overlay val="0"/>
        </c:title>
        <c:numFmt formatCode="General" sourceLinked="1"/>
        <c:majorTickMark val="out"/>
        <c:minorTickMark val="none"/>
        <c:tickLblPos val="nextTo"/>
        <c:crossAx val="221223936"/>
        <c:crosses val="autoZero"/>
        <c:crossBetween val="between"/>
      </c:valAx>
    </c:plotArea>
    <c:legend>
      <c:legendPos val="r"/>
      <c:layout>
        <c:manualLayout>
          <c:xMode val="edge"/>
          <c:yMode val="edge"/>
          <c:x val="0.65154155730533836"/>
          <c:y val="0.36034339457567832"/>
          <c:w val="0.29845844269466437"/>
          <c:h val="0.27931321084864474"/>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Sheet1!$A$1</c:f>
              <c:strCache>
                <c:ptCount val="1"/>
                <c:pt idx="0">
                  <c:v>incidence of incurable illness</c:v>
                </c:pt>
              </c:strCache>
            </c:strRef>
          </c:tx>
          <c:spPr>
            <a:ln>
              <a:solidFill>
                <a:schemeClr val="accent2"/>
              </a:solidFill>
            </a:ln>
          </c:spPr>
          <c:marker>
            <c:symbol val="diamond"/>
            <c:size val="7"/>
            <c:spPr>
              <a:solidFill>
                <a:schemeClr val="accent2"/>
              </a:solidFill>
              <a:ln>
                <a:solidFill>
                  <a:schemeClr val="accent2"/>
                </a:solidFill>
              </a:ln>
            </c:spPr>
          </c:marker>
          <c:val>
            <c:numRef>
              <c:f>Sheet1!$A$2:$A$16</c:f>
              <c:numCache>
                <c:formatCode>General</c:formatCode>
                <c:ptCount val="15"/>
                <c:pt idx="0">
                  <c:v>2</c:v>
                </c:pt>
                <c:pt idx="1">
                  <c:v>3</c:v>
                </c:pt>
                <c:pt idx="2">
                  <c:v>4</c:v>
                </c:pt>
                <c:pt idx="3">
                  <c:v>3</c:v>
                </c:pt>
                <c:pt idx="4">
                  <c:v>4</c:v>
                </c:pt>
                <c:pt idx="5">
                  <c:v>5</c:v>
                </c:pt>
                <c:pt idx="6">
                  <c:v>6</c:v>
                </c:pt>
                <c:pt idx="7">
                  <c:v>7</c:v>
                </c:pt>
                <c:pt idx="8">
                  <c:v>6</c:v>
                </c:pt>
                <c:pt idx="9">
                  <c:v>5</c:v>
                </c:pt>
                <c:pt idx="10">
                  <c:v>6</c:v>
                </c:pt>
                <c:pt idx="11">
                  <c:v>3</c:v>
                </c:pt>
                <c:pt idx="12">
                  <c:v>2</c:v>
                </c:pt>
                <c:pt idx="13">
                  <c:v>4</c:v>
                </c:pt>
                <c:pt idx="14">
                  <c:v>2</c:v>
                </c:pt>
              </c:numCache>
            </c:numRef>
          </c:val>
          <c:smooth val="0"/>
        </c:ser>
        <c:ser>
          <c:idx val="1"/>
          <c:order val="1"/>
          <c:tx>
            <c:strRef>
              <c:f>Sheet1!$B$1</c:f>
              <c:strCache>
                <c:ptCount val="1"/>
                <c:pt idx="0">
                  <c:v>prevalence of incurable illness</c:v>
                </c:pt>
              </c:strCache>
            </c:strRef>
          </c:tx>
          <c:marker>
            <c:symbol val="square"/>
            <c:size val="8"/>
          </c:marker>
          <c:val>
            <c:numRef>
              <c:f>Sheet1!$B$2:$B$16</c:f>
              <c:numCache>
                <c:formatCode>General</c:formatCode>
                <c:ptCount val="15"/>
                <c:pt idx="0">
                  <c:v>2</c:v>
                </c:pt>
                <c:pt idx="1">
                  <c:v>5</c:v>
                </c:pt>
                <c:pt idx="2">
                  <c:v>9</c:v>
                </c:pt>
                <c:pt idx="3">
                  <c:v>12</c:v>
                </c:pt>
                <c:pt idx="4">
                  <c:v>16</c:v>
                </c:pt>
                <c:pt idx="5">
                  <c:v>21</c:v>
                </c:pt>
                <c:pt idx="6">
                  <c:v>27</c:v>
                </c:pt>
                <c:pt idx="7">
                  <c:v>34</c:v>
                </c:pt>
                <c:pt idx="8">
                  <c:v>40</c:v>
                </c:pt>
                <c:pt idx="9">
                  <c:v>45</c:v>
                </c:pt>
                <c:pt idx="10">
                  <c:v>51</c:v>
                </c:pt>
                <c:pt idx="11">
                  <c:v>54</c:v>
                </c:pt>
                <c:pt idx="12">
                  <c:v>56</c:v>
                </c:pt>
                <c:pt idx="13">
                  <c:v>60</c:v>
                </c:pt>
                <c:pt idx="14">
                  <c:v>62</c:v>
                </c:pt>
              </c:numCache>
            </c:numRef>
          </c:val>
          <c:smooth val="0"/>
        </c:ser>
        <c:ser>
          <c:idx val="2"/>
          <c:order val="2"/>
          <c:tx>
            <c:strRef>
              <c:f>Sheet1!$C$1</c:f>
              <c:strCache>
                <c:ptCount val="1"/>
                <c:pt idx="0">
                  <c:v>incidence of easily cured illness</c:v>
                </c:pt>
              </c:strCache>
            </c:strRef>
          </c:tx>
          <c:spPr>
            <a:ln>
              <a:solidFill>
                <a:schemeClr val="accent1"/>
              </a:solidFill>
            </a:ln>
          </c:spPr>
          <c:marker>
            <c:symbol val="diamond"/>
            <c:size val="7"/>
            <c:spPr>
              <a:solidFill>
                <a:schemeClr val="accent1"/>
              </a:solidFill>
              <a:ln>
                <a:solidFill>
                  <a:schemeClr val="accent1"/>
                </a:solidFill>
              </a:ln>
            </c:spPr>
          </c:marker>
          <c:val>
            <c:numRef>
              <c:f>Sheet1!$C$2:$C$16</c:f>
              <c:numCache>
                <c:formatCode>General</c:formatCode>
                <c:ptCount val="15"/>
                <c:pt idx="0">
                  <c:v>12</c:v>
                </c:pt>
                <c:pt idx="1">
                  <c:v>13</c:v>
                </c:pt>
                <c:pt idx="2">
                  <c:v>14</c:v>
                </c:pt>
                <c:pt idx="3">
                  <c:v>13</c:v>
                </c:pt>
                <c:pt idx="4">
                  <c:v>14</c:v>
                </c:pt>
                <c:pt idx="5">
                  <c:v>15</c:v>
                </c:pt>
                <c:pt idx="6">
                  <c:v>16</c:v>
                </c:pt>
                <c:pt idx="7">
                  <c:v>17</c:v>
                </c:pt>
                <c:pt idx="8">
                  <c:v>16</c:v>
                </c:pt>
                <c:pt idx="9">
                  <c:v>15</c:v>
                </c:pt>
                <c:pt idx="10">
                  <c:v>16</c:v>
                </c:pt>
                <c:pt idx="11">
                  <c:v>13</c:v>
                </c:pt>
                <c:pt idx="12">
                  <c:v>12</c:v>
                </c:pt>
                <c:pt idx="13">
                  <c:v>14</c:v>
                </c:pt>
                <c:pt idx="14">
                  <c:v>12</c:v>
                </c:pt>
              </c:numCache>
            </c:numRef>
          </c:val>
          <c:smooth val="0"/>
        </c:ser>
        <c:ser>
          <c:idx val="3"/>
          <c:order val="3"/>
          <c:tx>
            <c:strRef>
              <c:f>Sheet1!$D$1</c:f>
              <c:strCache>
                <c:ptCount val="1"/>
                <c:pt idx="0">
                  <c:v>prevalence of easily cured illness</c:v>
                </c:pt>
              </c:strCache>
            </c:strRef>
          </c:tx>
          <c:spPr>
            <a:ln>
              <a:solidFill>
                <a:schemeClr val="accent1"/>
              </a:solidFill>
            </a:ln>
          </c:spPr>
          <c:marker>
            <c:symbol val="square"/>
            <c:size val="7"/>
            <c:spPr>
              <a:solidFill>
                <a:schemeClr val="accent1"/>
              </a:solidFill>
              <a:ln>
                <a:solidFill>
                  <a:schemeClr val="accent1"/>
                </a:solidFill>
              </a:ln>
            </c:spPr>
          </c:marker>
          <c:val>
            <c:numRef>
              <c:f>Sheet1!$D$2:$D$16</c:f>
              <c:numCache>
                <c:formatCode>General</c:formatCode>
                <c:ptCount val="15"/>
                <c:pt idx="0">
                  <c:v>12</c:v>
                </c:pt>
                <c:pt idx="1">
                  <c:v>25</c:v>
                </c:pt>
                <c:pt idx="2">
                  <c:v>27</c:v>
                </c:pt>
                <c:pt idx="3">
                  <c:v>27</c:v>
                </c:pt>
                <c:pt idx="4">
                  <c:v>27</c:v>
                </c:pt>
                <c:pt idx="5">
                  <c:v>29</c:v>
                </c:pt>
                <c:pt idx="6">
                  <c:v>31</c:v>
                </c:pt>
                <c:pt idx="7">
                  <c:v>33</c:v>
                </c:pt>
                <c:pt idx="8">
                  <c:v>33</c:v>
                </c:pt>
                <c:pt idx="9">
                  <c:v>31</c:v>
                </c:pt>
                <c:pt idx="10">
                  <c:v>31</c:v>
                </c:pt>
                <c:pt idx="11">
                  <c:v>29</c:v>
                </c:pt>
                <c:pt idx="12">
                  <c:v>25</c:v>
                </c:pt>
                <c:pt idx="13">
                  <c:v>26</c:v>
                </c:pt>
                <c:pt idx="14">
                  <c:v>26</c:v>
                </c:pt>
              </c:numCache>
            </c:numRef>
          </c:val>
          <c:smooth val="0"/>
        </c:ser>
        <c:dLbls>
          <c:showLegendKey val="0"/>
          <c:showVal val="0"/>
          <c:showCatName val="0"/>
          <c:showSerName val="0"/>
          <c:showPercent val="0"/>
          <c:showBubbleSize val="0"/>
        </c:dLbls>
        <c:marker val="1"/>
        <c:smooth val="0"/>
        <c:axId val="293618688"/>
        <c:axId val="293688960"/>
      </c:lineChart>
      <c:catAx>
        <c:axId val="293618688"/>
        <c:scaling>
          <c:orientation val="minMax"/>
        </c:scaling>
        <c:delete val="0"/>
        <c:axPos val="b"/>
        <c:title>
          <c:tx>
            <c:rich>
              <a:bodyPr/>
              <a:lstStyle/>
              <a:p>
                <a:pPr>
                  <a:defRPr/>
                </a:pPr>
                <a:r>
                  <a:rPr lang="en-US"/>
                  <a:t>Time</a:t>
                </a:r>
              </a:p>
            </c:rich>
          </c:tx>
          <c:overlay val="0"/>
        </c:title>
        <c:majorTickMark val="out"/>
        <c:minorTickMark val="none"/>
        <c:tickLblPos val="nextTo"/>
        <c:crossAx val="293688960"/>
        <c:crosses val="autoZero"/>
        <c:auto val="1"/>
        <c:lblAlgn val="ctr"/>
        <c:lblOffset val="100"/>
        <c:tickLblSkip val="2"/>
        <c:noMultiLvlLbl val="0"/>
      </c:catAx>
      <c:valAx>
        <c:axId val="293688960"/>
        <c:scaling>
          <c:orientation val="minMax"/>
        </c:scaling>
        <c:delete val="0"/>
        <c:axPos val="l"/>
        <c:majorGridlines/>
        <c:title>
          <c:tx>
            <c:rich>
              <a:bodyPr rot="-5400000" vert="horz"/>
              <a:lstStyle/>
              <a:p>
                <a:pPr>
                  <a:defRPr/>
                </a:pPr>
                <a:r>
                  <a:rPr lang="en-US"/>
                  <a:t>Affected People</a:t>
                </a:r>
              </a:p>
            </c:rich>
          </c:tx>
          <c:overlay val="0"/>
        </c:title>
        <c:numFmt formatCode="General" sourceLinked="1"/>
        <c:majorTickMark val="out"/>
        <c:minorTickMark val="none"/>
        <c:tickLblPos val="nextTo"/>
        <c:crossAx val="293618688"/>
        <c:crosses val="autoZero"/>
        <c:crossBetween val="between"/>
      </c:valAx>
    </c:plotArea>
    <c:legend>
      <c:legendPos val="r"/>
      <c:layout>
        <c:manualLayout>
          <c:xMode val="edge"/>
          <c:yMode val="edge"/>
          <c:x val="0.65154155730533836"/>
          <c:y val="0.22068678915135614"/>
          <c:w val="0.30401399825021957"/>
          <c:h val="0.55862642169728782"/>
        </c:manualLayout>
      </c:layout>
      <c:overlay val="0"/>
      <c:spPr>
        <a:solidFill>
          <a:schemeClr val="bg1"/>
        </a:solidFill>
      </c:sp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ABEA5-3FA9-492E-A67D-02A29D55A394}" type="datetimeFigureOut">
              <a:rPr lang="en-US" smtClean="0"/>
              <a:pPr/>
              <a:t>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3F95A-7548-4F1A-86AD-268FC1E99E5E}" type="slidenum">
              <a:rPr lang="en-US" smtClean="0"/>
              <a:pPr/>
              <a:t>‹#›</a:t>
            </a:fld>
            <a:endParaRPr lang="en-US"/>
          </a:p>
        </p:txBody>
      </p:sp>
    </p:spTree>
    <p:extLst>
      <p:ext uri="{BB962C8B-B14F-4D97-AF65-F5344CB8AC3E}">
        <p14:creationId xmlns:p14="http://schemas.microsoft.com/office/powerpoint/2010/main" val="356470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smtClean="0">
              <a:latin typeface="Calibri" pitchFamily="34" charset="0"/>
            </a:endParaRPr>
          </a:p>
        </p:txBody>
      </p:sp>
      <p:sp>
        <p:nvSpPr>
          <p:cNvPr id="737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B96FE68-F6FB-473D-AF68-D71B6CD87FD3}" type="slidenum">
              <a:rPr lang="en-US" sz="1200">
                <a:solidFill>
                  <a:srgbClr val="000000"/>
                </a:solidFill>
                <a:latin typeface="Calibri" pitchFamily="34" charset="0"/>
                <a:ea typeface="ＭＳ Ｐゴシック" pitchFamily="34" charset="-128"/>
              </a:rPr>
              <a:pPr algn="r"/>
              <a:t>1</a:t>
            </a:fld>
            <a:endParaRPr lang="en-US" sz="1200">
              <a:solidFill>
                <a:srgbClr val="000000"/>
              </a:solidFill>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know these definitions.</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8B8B4E-AF39-4AB0-AB02-45DABB93CD59}" type="slidenum">
              <a:rPr lang="en-US">
                <a:solidFill>
                  <a:prstClr val="black"/>
                </a:solidFill>
              </a:rPr>
              <a:pPr/>
              <a:t>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90517E-DE7C-41EB-9228-E70FE54949E6}" type="slidenum">
              <a:rPr lang="en-US">
                <a:solidFill>
                  <a:prstClr val="black"/>
                </a:solidFill>
              </a: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Please understand</a:t>
            </a:r>
            <a:r>
              <a:rPr lang="en-US" baseline="0" dirty="0" smtClean="0"/>
              <a:t> how a vaccine is produced. It is important to understand that the vaccine is not giving antibodies to the patient, but that the patients’ immune systems must create the antibodies in response to the antigen. </a:t>
            </a: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C8D01-3A02-4DB8-98B6-8AD35B5A8296}" type="slidenum">
              <a:rPr lang="en-US">
                <a:solidFill>
                  <a:prstClr val="black"/>
                </a:solidFill>
              </a:rPr>
              <a:pPr/>
              <a:t>13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a:t>
            </a:r>
            <a:r>
              <a:rPr lang="en-US" baseline="0" dirty="0" smtClean="0"/>
              <a:t> know these bolded terms well.</a:t>
            </a: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E9CBAC-8FCC-4CB1-B03E-B663C646E5CA}" type="slidenum">
              <a:rPr lang="en-US">
                <a:solidFill>
                  <a:prstClr val="black"/>
                </a:solidFill>
              </a:rPr>
              <a:pPr/>
              <a:t>14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know the two definitions in </a:t>
            </a:r>
            <a:r>
              <a:rPr lang="en-US" dirty="0" smtClean="0">
                <a:solidFill>
                  <a:srgbClr val="FF0000"/>
                </a:solidFill>
              </a:rPr>
              <a:t>red</a:t>
            </a:r>
            <a:r>
              <a:rPr lang="en-US" dirty="0" smtClean="0"/>
              <a:t>.</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15</a:t>
            </a:fld>
            <a:endParaRPr lang="en-US"/>
          </a:p>
        </p:txBody>
      </p:sp>
    </p:spTree>
    <p:extLst>
      <p:ext uri="{BB962C8B-B14F-4D97-AF65-F5344CB8AC3E}">
        <p14:creationId xmlns:p14="http://schemas.microsoft.com/office/powerpoint/2010/main" val="2537203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know the two bolded definitions.</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028E5E-909F-40C0-818A-7E28755A6CE7}" type="slidenum">
              <a:rPr lang="en-US">
                <a:solidFill>
                  <a:prstClr val="black"/>
                </a:solidFill>
              </a:rPr>
              <a:pPr/>
              <a:t>16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know the bolded</a:t>
            </a:r>
            <a:r>
              <a:rPr lang="en-US" baseline="0" dirty="0" smtClean="0"/>
              <a:t> terms.</a:t>
            </a: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56A46C-980A-4EC5-AFB7-19A4618B6D48}" type="slidenum">
              <a:rPr lang="en-US">
                <a:solidFill>
                  <a:prstClr val="black"/>
                </a:solidFill>
              </a:rPr>
              <a:pPr/>
              <a:t>17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Know the term “fomite”.</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76B092-9B39-4399-BAAE-CD5B7C311E30}" type="slidenum">
              <a:rPr lang="en-US">
                <a:solidFill>
                  <a:prstClr val="black"/>
                </a:solidFill>
              </a:rPr>
              <a:pPr/>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934779-5399-4176-AB83-912C02210AA8}" type="slidenum">
              <a:rPr lang="en-US">
                <a:solidFill>
                  <a:prstClr val="black"/>
                </a:solidFill>
              </a:rPr>
              <a:pPr/>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these concepts well.</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20</a:t>
            </a:fld>
            <a:endParaRPr lang="en-US"/>
          </a:p>
        </p:txBody>
      </p:sp>
    </p:spTree>
    <p:extLst>
      <p:ext uri="{BB962C8B-B14F-4D97-AF65-F5344CB8AC3E}">
        <p14:creationId xmlns:p14="http://schemas.microsoft.com/office/powerpoint/2010/main" val="345017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know all of these definitions.</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EF726A-D551-46ED-BF46-40A35C399F1D}"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7062C-4344-481B-8EE1-4E1611314D71}" type="slidenum">
              <a:rPr lang="en-US">
                <a:solidFill>
                  <a:prstClr val="black"/>
                </a:solidFill>
              </a:rPr>
              <a:pPr/>
              <a:t>23</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pitchFamily="34" charset="-128"/>
              </a:rPr>
              <a:t>Contributing factors</a:t>
            </a:r>
          </a:p>
          <a:p>
            <a:pPr lvl="1" eaLnBrk="1" hangingPunct="1"/>
            <a:r>
              <a:rPr lang="en-US" dirty="0" smtClean="0">
                <a:ea typeface="ＭＳ Ｐゴシック" pitchFamily="34" charset="-128"/>
              </a:rPr>
              <a:t>Genetic recombination</a:t>
            </a:r>
          </a:p>
          <a:p>
            <a:pPr lvl="2" eaLnBrk="1" hangingPunct="1"/>
            <a:r>
              <a:rPr lang="en-US" i="1" dirty="0" smtClean="0">
                <a:ea typeface="ＭＳ Ｐゴシック" pitchFamily="34" charset="-128"/>
              </a:rPr>
              <a:t>E. coli</a:t>
            </a:r>
            <a:r>
              <a:rPr lang="en-US" dirty="0" smtClean="0">
                <a:ea typeface="ＭＳ Ｐゴシック" pitchFamily="34" charset="-128"/>
              </a:rPr>
              <a:t> O157, avian influenza (H5N1)</a:t>
            </a:r>
          </a:p>
          <a:p>
            <a:pPr lvl="1" eaLnBrk="1" hangingPunct="1"/>
            <a:r>
              <a:rPr lang="en-US" dirty="0" smtClean="0">
                <a:ea typeface="ＭＳ Ｐゴシック" pitchFamily="34" charset="-128"/>
              </a:rPr>
              <a:t>Evolution of new strains</a:t>
            </a:r>
          </a:p>
          <a:p>
            <a:pPr lvl="2" eaLnBrk="1" hangingPunct="1"/>
            <a:r>
              <a:rPr lang="en-US" i="1" dirty="0" smtClean="0">
                <a:ea typeface="ＭＳ Ｐゴシック" pitchFamily="34" charset="-128"/>
              </a:rPr>
              <a:t>V. </a:t>
            </a:r>
            <a:r>
              <a:rPr lang="en-US" i="1" dirty="0" err="1" smtClean="0">
                <a:ea typeface="ＭＳ Ｐゴシック" pitchFamily="34" charset="-128"/>
              </a:rPr>
              <a:t>cholerae</a:t>
            </a:r>
            <a:r>
              <a:rPr lang="en-US" dirty="0" smtClean="0">
                <a:ea typeface="ＭＳ Ｐゴシック" pitchFamily="34" charset="-128"/>
              </a:rPr>
              <a:t> O139</a:t>
            </a:r>
          </a:p>
          <a:p>
            <a:pPr lvl="1" eaLnBrk="1" hangingPunct="1"/>
            <a:r>
              <a:rPr lang="en-US" dirty="0" smtClean="0">
                <a:ea typeface="ＭＳ Ｐゴシック" pitchFamily="34" charset="-128"/>
              </a:rPr>
              <a:t>Inappropriate use of antibiotics and pesticides</a:t>
            </a:r>
          </a:p>
          <a:p>
            <a:pPr lvl="2" eaLnBrk="1" hangingPunct="1"/>
            <a:r>
              <a:rPr lang="en-US" dirty="0" smtClean="0">
                <a:ea typeface="ＭＳ Ｐゴシック" pitchFamily="34" charset="-128"/>
              </a:rPr>
              <a:t>Antibiotic-resistant strains</a:t>
            </a:r>
          </a:p>
          <a:p>
            <a:pPr lvl="1" eaLnBrk="1" hangingPunct="1"/>
            <a:r>
              <a:rPr lang="en-US" dirty="0" smtClean="0">
                <a:ea typeface="ＭＳ Ｐゴシック" pitchFamily="34" charset="-128"/>
              </a:rPr>
              <a:t>Changes in weather patterns</a:t>
            </a:r>
          </a:p>
          <a:p>
            <a:pPr lvl="2" eaLnBrk="1" hangingPunct="1"/>
            <a:r>
              <a:rPr lang="en-US" i="1" dirty="0" smtClean="0">
                <a:ea typeface="ＭＳ Ｐゴシック" pitchFamily="34" charset="-128"/>
              </a:rPr>
              <a:t>Hantavirus</a:t>
            </a:r>
            <a:endParaRPr lang="en-US" dirty="0" smtClean="0">
              <a:ea typeface="ＭＳ Ｐゴシック" pitchFamily="34" charset="-128"/>
            </a:endParaRPr>
          </a:p>
          <a:p>
            <a:pPr eaLnBrk="1" hangingPunct="1"/>
            <a:r>
              <a:rPr lang="en-US" dirty="0" smtClean="0">
                <a:ea typeface="ＭＳ Ｐゴシック" pitchFamily="34" charset="-128"/>
              </a:rPr>
              <a:t>Modern transportation</a:t>
            </a:r>
            <a:endParaRPr lang="en-US" sz="2400" dirty="0" smtClean="0">
              <a:ea typeface="ＭＳ Ｐゴシック" pitchFamily="34" charset="-128"/>
            </a:endParaRPr>
          </a:p>
          <a:p>
            <a:pPr lvl="1" eaLnBrk="1" hangingPunct="1"/>
            <a:r>
              <a:rPr lang="en-US" dirty="0" smtClean="0">
                <a:ea typeface="ＭＳ Ｐゴシック" pitchFamily="34" charset="-128"/>
              </a:rPr>
              <a:t>West Nile virus</a:t>
            </a:r>
          </a:p>
          <a:p>
            <a:pPr eaLnBrk="1" hangingPunct="1"/>
            <a:r>
              <a:rPr lang="en-US" dirty="0" smtClean="0">
                <a:ea typeface="ＭＳ Ｐゴシック" pitchFamily="34" charset="-128"/>
              </a:rPr>
              <a:t>Ecological disaster, war, and expanding human settlement</a:t>
            </a:r>
            <a:endParaRPr lang="en-US" sz="2400" dirty="0" smtClean="0">
              <a:ea typeface="ＭＳ Ｐゴシック" pitchFamily="34" charset="-128"/>
            </a:endParaRPr>
          </a:p>
          <a:p>
            <a:pPr lvl="1" eaLnBrk="1" hangingPunct="1"/>
            <a:r>
              <a:rPr lang="en-US" dirty="0" err="1" smtClean="0">
                <a:ea typeface="ＭＳ Ｐゴシック" pitchFamily="34" charset="-128"/>
              </a:rPr>
              <a:t>Coccidioidomycosis</a:t>
            </a:r>
            <a:endParaRPr lang="en-US" dirty="0" smtClean="0">
              <a:ea typeface="ＭＳ Ｐゴシック" pitchFamily="34" charset="-128"/>
            </a:endParaRPr>
          </a:p>
          <a:p>
            <a:pPr eaLnBrk="1" hangingPunct="1"/>
            <a:r>
              <a:rPr lang="en-US" dirty="0" smtClean="0">
                <a:ea typeface="ＭＳ Ｐゴシック" pitchFamily="34" charset="-128"/>
              </a:rPr>
              <a:t>Animal control measures</a:t>
            </a:r>
            <a:endParaRPr lang="en-US" sz="2400" dirty="0" smtClean="0">
              <a:ea typeface="ＭＳ Ｐゴシック" pitchFamily="34" charset="-128"/>
            </a:endParaRPr>
          </a:p>
          <a:p>
            <a:pPr lvl="1" eaLnBrk="1" hangingPunct="1"/>
            <a:r>
              <a:rPr lang="en-US" dirty="0" smtClean="0">
                <a:ea typeface="ＭＳ Ｐゴシック" pitchFamily="34" charset="-128"/>
              </a:rPr>
              <a:t>Lyme disease</a:t>
            </a:r>
          </a:p>
          <a:p>
            <a:pPr eaLnBrk="1" hangingPunct="1"/>
            <a:r>
              <a:rPr lang="en-US" dirty="0" smtClean="0">
                <a:ea typeface="ＭＳ Ｐゴシック" pitchFamily="34" charset="-128"/>
              </a:rPr>
              <a:t>Public health failure</a:t>
            </a:r>
          </a:p>
          <a:p>
            <a:pPr lvl="1" eaLnBrk="1" hangingPunct="1"/>
            <a:r>
              <a:rPr lang="en-US" dirty="0" smtClean="0">
                <a:ea typeface="ＭＳ Ｐゴシック" pitchFamily="34" charset="-128"/>
              </a:rPr>
              <a:t>Diphtheria</a:t>
            </a:r>
          </a:p>
          <a:p>
            <a:pPr eaLnBrk="1" hangingPunct="1">
              <a:spcBef>
                <a:spcPct val="0"/>
              </a:spcBef>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B7CDCA-D0AA-4767-AD71-BF23AE4581DE}" type="slidenum">
              <a:rPr lang="en-US">
                <a:solidFill>
                  <a:prstClr val="black"/>
                </a:solidFill>
              </a:rPr>
              <a:pPr/>
              <a:t>24</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from chapter 1</a:t>
            </a:r>
          </a:p>
          <a:p>
            <a:pPr eaLnBrk="1" hangingPunct="1"/>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64A14A-A6D8-4F43-AA0B-610394CAD733}" type="slidenum">
              <a:rPr lang="en-US">
                <a:solidFill>
                  <a:prstClr val="black"/>
                </a:solidFill>
                <a:latin typeface="Calibri" pitchFamily="34" charset="0"/>
              </a:rPr>
              <a:pPr/>
              <a:t>25</a:t>
            </a:fld>
            <a:endParaRPr lang="en-US">
              <a:solidFill>
                <a:prstClr val="black"/>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from chapter 1</a:t>
            </a:r>
          </a:p>
          <a:p>
            <a:pPr eaLnBrk="1" hangingPunct="1"/>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9B73DE-5682-4919-A1CC-EED0FBCDD564}" type="slidenum">
              <a:rPr lang="en-US">
                <a:solidFill>
                  <a:prstClr val="black"/>
                </a:solidFill>
                <a:latin typeface="Calibri" pitchFamily="34" charset="0"/>
              </a:rPr>
              <a:pPr/>
              <a:t>26</a:t>
            </a:fld>
            <a:endParaRPr lang="en-US">
              <a:solidFill>
                <a:prstClr val="black"/>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Please understand the basic definition</a:t>
            </a:r>
            <a:r>
              <a:rPr lang="en-US" baseline="0" dirty="0" smtClean="0"/>
              <a:t> of epidemiology.</a:t>
            </a: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73368A-06A9-493C-95D0-8F028167D609}" type="slidenum">
              <a:rPr lang="en-US">
                <a:solidFill>
                  <a:prstClr val="black"/>
                </a:solidFill>
              </a:rPr>
              <a:pPr/>
              <a:t>27</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know these scientists/practitioners and their contributions to epidemiology. You do not need to know the dates.</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28</a:t>
            </a:fld>
            <a:endParaRPr lang="en-US"/>
          </a:p>
        </p:txBody>
      </p:sp>
    </p:spTree>
    <p:extLst>
      <p:ext uri="{BB962C8B-B14F-4D97-AF65-F5344CB8AC3E}">
        <p14:creationId xmlns:p14="http://schemas.microsoft.com/office/powerpoint/2010/main" val="3497854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Know the three types of epidemiology.</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49312-AF41-4ADE-9E21-1092848D7BFC}" type="slidenum">
              <a:rPr lang="en-US">
                <a:solidFill>
                  <a:prstClr val="black"/>
                </a:solidFill>
              </a:rPr>
              <a:pPr/>
              <a:t>31</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2D7779-2847-4D74-B1F8-7CD52B2CBC52}" type="slidenum">
              <a:rPr lang="en-US">
                <a:solidFill>
                  <a:prstClr val="black"/>
                </a:solidFill>
              </a:rPr>
              <a:pPr/>
              <a:t>32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know these concepts well.</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EC039D-AD51-4201-9A64-83E4444F1CBA}" type="slidenum">
              <a:rPr lang="en-US">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a:t>
            </a:r>
            <a:r>
              <a:rPr lang="en-US" baseline="0" dirty="0" smtClean="0"/>
              <a:t> understand these concepts well and how they benefit humans or microorganisms. </a:t>
            </a: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89E3D9-5DE6-499A-B962-61CF9C53FB22}"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You do not need to be</a:t>
            </a:r>
            <a:r>
              <a:rPr lang="en-US" baseline="0" dirty="0" smtClean="0"/>
              <a:t> able to state</a:t>
            </a:r>
            <a:r>
              <a:rPr lang="en-US" dirty="0" smtClean="0"/>
              <a:t> the four postulates; however, please understand</a:t>
            </a:r>
            <a:r>
              <a:rPr lang="en-US" baseline="0" dirty="0" smtClean="0"/>
              <a:t> that all four must be met in order to prove that a microorganism caused an infectious disease.</a:t>
            </a: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1730E3-5C64-43ED-87C6-F8895BEB368D}" type="slidenum">
              <a:rPr lang="en-US">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understand these exceptions to Koch’s postulates.</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D5D631-FC05-4D7A-A6AD-EA1A47E28C94}" type="slidenum">
              <a:rPr lang="en-US">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Know what a predisposing factor is and some examples.</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A4546A-26A4-4AE7-931B-7751013AEB48}" type="slidenum">
              <a:rPr lang="en-US">
                <a:solidFill>
                  <a:prstClr val="black"/>
                </a:solidFill>
              </a: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know these definitions.</a:t>
            </a:r>
          </a:p>
          <a:p>
            <a:pPr eaLnBrk="1" hangingPunct="1">
              <a:spcBef>
                <a:spcPct val="0"/>
              </a:spcBef>
            </a:pPr>
            <a:r>
              <a:rPr lang="en-US" dirty="0" smtClean="0"/>
              <a:t>Hint: a way of remembering the difference between sign and symptom is that a sign</a:t>
            </a:r>
            <a:r>
              <a:rPr lang="en-US" baseline="0" dirty="0" smtClean="0"/>
              <a:t> can be seen or measured by someone other than the patient. A symptom can only be felt or described by the patient.</a:t>
            </a: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5F0B73-DB93-4A11-95C9-4384D7953FE5}" type="slidenum">
              <a:rPr lang="en-US">
                <a:solidFill>
                  <a:prstClr val="black"/>
                </a:solidFill>
              </a: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Please know these definitions. You do not need to be able to label the graph.</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EEEE7C-EABF-405C-8C47-C12957D0BC3C}" type="slidenum">
              <a:rPr lang="en-US">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A2B94B-44CA-4EF5-BC7C-03C9B7275046}"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2B94B-44CA-4EF5-BC7C-03C9B7275046}"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2B94B-44CA-4EF5-BC7C-03C9B7275046}"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9" descr="Page 1"/>
          <p:cNvPicPr>
            <a:picLocks noChangeAspect="1" noChangeArrowheads="1"/>
          </p:cNvPicPr>
          <p:nvPr/>
        </p:nvPicPr>
        <p:blipFill>
          <a:blip r:embed="rId2" cstate="print"/>
          <a:srcRect/>
          <a:stretch>
            <a:fillRect/>
          </a:stretch>
        </p:blipFill>
        <p:spPr bwMode="auto">
          <a:xfrm>
            <a:off x="0" y="0"/>
            <a:ext cx="9144000" cy="6854825"/>
          </a:xfrm>
          <a:prstGeom prst="rect">
            <a:avLst/>
          </a:prstGeom>
          <a:noFill/>
          <a:ln w="9525">
            <a:noFill/>
            <a:miter lim="800000"/>
            <a:headEnd/>
            <a:tailEnd/>
          </a:ln>
        </p:spPr>
      </p:pic>
      <p:sp>
        <p:nvSpPr>
          <p:cNvPr id="5" name="Rectangle 4"/>
          <p:cNvSpPr>
            <a:spLocks noChangeArrowheads="1"/>
          </p:cNvSpPr>
          <p:nvPr/>
        </p:nvSpPr>
        <p:spPr bwMode="auto">
          <a:xfrm>
            <a:off x="5611813" y="0"/>
            <a:ext cx="3529012" cy="6858000"/>
          </a:xfrm>
          <a:prstGeom prst="rect">
            <a:avLst/>
          </a:prstGeom>
          <a:solidFill>
            <a:schemeClr val="bg1">
              <a:alpha val="14902"/>
            </a:schemeClr>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6" name="Rectangle 5"/>
          <p:cNvSpPr>
            <a:spLocks noChangeArrowheads="1"/>
          </p:cNvSpPr>
          <p:nvPr/>
        </p:nvSpPr>
        <p:spPr bwMode="auto">
          <a:xfrm>
            <a:off x="0" y="0"/>
            <a:ext cx="9150350" cy="136525"/>
          </a:xfrm>
          <a:prstGeom prst="rect">
            <a:avLst/>
          </a:prstGeom>
          <a:solidFill>
            <a:srgbClr val="007311"/>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300034" name="Title Placeholder 1"/>
          <p:cNvSpPr>
            <a:spLocks noGrp="1"/>
          </p:cNvSpPr>
          <p:nvPr>
            <p:ph type="ctrTitle"/>
          </p:nvPr>
        </p:nvSpPr>
        <p:spPr>
          <a:xfrm>
            <a:off x="5776913" y="1187450"/>
            <a:ext cx="3198812" cy="639763"/>
          </a:xfrm>
        </p:spPr>
        <p:txBody>
          <a:bodyPr/>
          <a:lstStyle>
            <a:lvl1pPr algn="ctr">
              <a:defRPr sz="4000" smtClean="0">
                <a:solidFill>
                  <a:srgbClr val="DA472B"/>
                </a:solidFill>
              </a:defRPr>
            </a:lvl1pPr>
          </a:lstStyle>
          <a:p>
            <a:r>
              <a:rPr lang="en-US" smtClean="0"/>
              <a:t>Click to edit Master title style</a:t>
            </a:r>
          </a:p>
        </p:txBody>
      </p:sp>
      <p:sp>
        <p:nvSpPr>
          <p:cNvPr id="300035" name="Text Placeholder 2"/>
          <p:cNvSpPr>
            <a:spLocks noGrp="1"/>
          </p:cNvSpPr>
          <p:nvPr>
            <p:ph type="subTitle" idx="1"/>
          </p:nvPr>
        </p:nvSpPr>
        <p:spPr>
          <a:xfrm>
            <a:off x="5776913" y="2284413"/>
            <a:ext cx="3198812" cy="2101850"/>
          </a:xfrm>
        </p:spPr>
        <p:txBody>
          <a:bodyPr lIns="91440" tIns="45720" rIns="91440" bIns="45720"/>
          <a:lstStyle>
            <a:lvl1pPr marL="0" indent="0" algn="ctr">
              <a:buFont typeface="Wingdings" pitchFamily="48" charset="2"/>
              <a:buNone/>
              <a:defRPr b="1" smtClean="0">
                <a:solidFill>
                  <a:schemeClr val="bg1"/>
                </a:solidFill>
              </a:defRPr>
            </a:lvl1pPr>
          </a:lstStyle>
          <a:p>
            <a:r>
              <a:rPr lang="en-US" smtClean="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3625" cy="685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Font typeface="Calibri"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2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2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2B94B-44CA-4EF5-BC7C-03C9B7275046}"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9" descr="Page 1"/>
          <p:cNvPicPr>
            <a:picLocks noChangeAspect="1" noChangeArrowheads="1"/>
          </p:cNvPicPr>
          <p:nvPr/>
        </p:nvPicPr>
        <p:blipFill>
          <a:blip r:embed="rId2" cstate="print"/>
          <a:srcRect/>
          <a:stretch>
            <a:fillRect/>
          </a:stretch>
        </p:blipFill>
        <p:spPr bwMode="auto">
          <a:xfrm>
            <a:off x="0" y="0"/>
            <a:ext cx="9144000" cy="6854825"/>
          </a:xfrm>
          <a:prstGeom prst="rect">
            <a:avLst/>
          </a:prstGeom>
          <a:noFill/>
          <a:ln w="9525">
            <a:noFill/>
            <a:miter lim="800000"/>
            <a:headEnd/>
            <a:tailEnd/>
          </a:ln>
        </p:spPr>
      </p:pic>
      <p:sp>
        <p:nvSpPr>
          <p:cNvPr id="5" name="Rectangle 4"/>
          <p:cNvSpPr>
            <a:spLocks noChangeArrowheads="1"/>
          </p:cNvSpPr>
          <p:nvPr/>
        </p:nvSpPr>
        <p:spPr bwMode="auto">
          <a:xfrm>
            <a:off x="5611813" y="0"/>
            <a:ext cx="3529012" cy="6858000"/>
          </a:xfrm>
          <a:prstGeom prst="rect">
            <a:avLst/>
          </a:prstGeom>
          <a:solidFill>
            <a:schemeClr val="bg1">
              <a:alpha val="14999"/>
            </a:schemeClr>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a typeface="ＭＳ Ｐゴシック" pitchFamily="84" charset="-128"/>
            </a:endParaRPr>
          </a:p>
        </p:txBody>
      </p:sp>
      <p:sp>
        <p:nvSpPr>
          <p:cNvPr id="6" name="Rectangle 5"/>
          <p:cNvSpPr>
            <a:spLocks noChangeArrowheads="1"/>
          </p:cNvSpPr>
          <p:nvPr/>
        </p:nvSpPr>
        <p:spPr bwMode="auto">
          <a:xfrm>
            <a:off x="0" y="0"/>
            <a:ext cx="9150350" cy="136525"/>
          </a:xfrm>
          <a:prstGeom prst="rect">
            <a:avLst/>
          </a:prstGeom>
          <a:solidFill>
            <a:srgbClr val="007311"/>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a typeface="ＭＳ Ｐゴシック" pitchFamily="84" charset="-128"/>
            </a:endParaRPr>
          </a:p>
        </p:txBody>
      </p:sp>
      <p:sp>
        <p:nvSpPr>
          <p:cNvPr id="300034" name="Title Placeholder 1"/>
          <p:cNvSpPr>
            <a:spLocks noGrp="1"/>
          </p:cNvSpPr>
          <p:nvPr>
            <p:ph type="ctrTitle"/>
          </p:nvPr>
        </p:nvSpPr>
        <p:spPr>
          <a:xfrm>
            <a:off x="5776913" y="1187450"/>
            <a:ext cx="3198812" cy="639763"/>
          </a:xfrm>
        </p:spPr>
        <p:txBody>
          <a:bodyPr/>
          <a:lstStyle>
            <a:lvl1pPr algn="ctr">
              <a:defRPr sz="4000" smtClean="0">
                <a:solidFill>
                  <a:srgbClr val="DA472B"/>
                </a:solidFill>
              </a:defRPr>
            </a:lvl1pPr>
          </a:lstStyle>
          <a:p>
            <a:r>
              <a:rPr lang="en-US" smtClean="0"/>
              <a:t>Click to edit Master title style</a:t>
            </a:r>
          </a:p>
        </p:txBody>
      </p:sp>
      <p:sp>
        <p:nvSpPr>
          <p:cNvPr id="300035" name="Text Placeholder 2"/>
          <p:cNvSpPr>
            <a:spLocks noGrp="1"/>
          </p:cNvSpPr>
          <p:nvPr>
            <p:ph type="subTitle" idx="1"/>
          </p:nvPr>
        </p:nvSpPr>
        <p:spPr>
          <a:xfrm>
            <a:off x="5776913" y="2284413"/>
            <a:ext cx="3198812" cy="2101850"/>
          </a:xfrm>
        </p:spPr>
        <p:txBody>
          <a:bodyPr lIns="91440" tIns="45720" rIns="91440" bIns="45720"/>
          <a:lstStyle>
            <a:lvl1pPr marL="0" indent="0" algn="ctr">
              <a:buFont typeface="Wingdings" pitchFamily="48" charset="2"/>
              <a:buNone/>
              <a:defRPr b="1" smtClean="0">
                <a:solidFill>
                  <a:schemeClr val="bg1"/>
                </a:solidFill>
              </a:defRPr>
            </a:lvl1pPr>
          </a:lstStyle>
          <a:p>
            <a:r>
              <a:rPr lang="en-US" smtClean="0"/>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3625" cy="685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Font typeface="Calibri"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2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2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2B94B-44CA-4EF5-BC7C-03C9B7275046}"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93333F43-3E86-47E4-BFBB-2476D384E1C6}" type="datetime4">
              <a:rPr lang="en-US" smtClean="0"/>
              <a:pPr/>
              <a:t>January 15, 2017</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3144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93333F43-3E86-47E4-BFBB-2476D384E1C6}" type="datetime4">
              <a:rPr lang="en-US" smtClean="0"/>
              <a:pPr/>
              <a:t>January 15, 2017</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6678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93333F43-3E86-47E4-BFBB-2476D384E1C6}" type="datetime4">
              <a:rPr lang="en-US" smtClean="0"/>
              <a:pPr/>
              <a:t>January 15, 2017</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4429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93333F43-3E86-47E4-BFBB-2476D384E1C6}" type="datetime4">
              <a:rPr lang="en-US" smtClean="0"/>
              <a:pPr/>
              <a:t>January 15, 2017</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416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A2B94B-44CA-4EF5-BC7C-03C9B7275046}"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A2B94B-44CA-4EF5-BC7C-03C9B7275046}" type="datetimeFigureOut">
              <a:rPr lang="en-US" smtClean="0"/>
              <a:pPr/>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A2B94B-44CA-4EF5-BC7C-03C9B7275046}" type="datetimeFigureOut">
              <a:rPr lang="en-US" smtClean="0"/>
              <a:pPr/>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2B94B-44CA-4EF5-BC7C-03C9B7275046}" type="datetimeFigureOut">
              <a:rPr lang="en-US" smtClean="0"/>
              <a:pPr/>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2B94B-44CA-4EF5-BC7C-03C9B7275046}"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2B94B-44CA-4EF5-BC7C-03C9B7275046}"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2B94B-44CA-4EF5-BC7C-03C9B7275046}" type="datetimeFigureOut">
              <a:rPr lang="en-US" smtClean="0"/>
              <a:pPr/>
              <a:t>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ED94B-0E20-48CC-8606-D924E43788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0"/>
            <a:ext cx="8683625"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27013" y="838200"/>
            <a:ext cx="8683625" cy="5867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7"/>
          <p:cNvSpPr>
            <a:spLocks noChangeArrowheads="1"/>
          </p:cNvSpPr>
          <p:nvPr/>
        </p:nvSpPr>
        <p:spPr bwMode="auto">
          <a:xfrm>
            <a:off x="0" y="609600"/>
            <a:ext cx="9150350" cy="136525"/>
          </a:xfrm>
          <a:prstGeom prst="rect">
            <a:avLst/>
          </a:prstGeom>
          <a:solidFill>
            <a:srgbClr val="007311"/>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600" b="1" kern="1200">
          <a:solidFill>
            <a:srgbClr val="0073AE"/>
          </a:solidFill>
          <a:latin typeface="Calibri" pitchFamily="34" charset="0"/>
          <a:ea typeface="+mj-ea"/>
          <a:cs typeface="+mj-cs"/>
        </a:defRPr>
      </a:lvl1pPr>
      <a:lvl2pPr algn="l" rtl="0" eaLnBrk="0" fontAlgn="base" hangingPunct="0">
        <a:spcBef>
          <a:spcPct val="0"/>
        </a:spcBef>
        <a:spcAft>
          <a:spcPct val="0"/>
        </a:spcAft>
        <a:defRPr sz="3600" b="1">
          <a:solidFill>
            <a:srgbClr val="0073AE"/>
          </a:solidFill>
          <a:latin typeface="Calibri" pitchFamily="34" charset="0"/>
        </a:defRPr>
      </a:lvl2pPr>
      <a:lvl3pPr algn="l" rtl="0" eaLnBrk="0" fontAlgn="base" hangingPunct="0">
        <a:spcBef>
          <a:spcPct val="0"/>
        </a:spcBef>
        <a:spcAft>
          <a:spcPct val="0"/>
        </a:spcAft>
        <a:defRPr sz="3600" b="1">
          <a:solidFill>
            <a:srgbClr val="0073AE"/>
          </a:solidFill>
          <a:latin typeface="Calibri" pitchFamily="34" charset="0"/>
        </a:defRPr>
      </a:lvl3pPr>
      <a:lvl4pPr algn="l" rtl="0" eaLnBrk="0" fontAlgn="base" hangingPunct="0">
        <a:spcBef>
          <a:spcPct val="0"/>
        </a:spcBef>
        <a:spcAft>
          <a:spcPct val="0"/>
        </a:spcAft>
        <a:defRPr sz="3600" b="1">
          <a:solidFill>
            <a:srgbClr val="0073AE"/>
          </a:solidFill>
          <a:latin typeface="Calibri" pitchFamily="34" charset="0"/>
        </a:defRPr>
      </a:lvl4pPr>
      <a:lvl5pPr algn="l" rtl="0" eaLnBrk="0" fontAlgn="base" hangingPunct="0">
        <a:spcBef>
          <a:spcPct val="0"/>
        </a:spcBef>
        <a:spcAft>
          <a:spcPct val="0"/>
        </a:spcAft>
        <a:defRPr sz="3600" b="1">
          <a:solidFill>
            <a:srgbClr val="0073AE"/>
          </a:solidFill>
          <a:latin typeface="Calibri" pitchFamily="34" charset="0"/>
        </a:defRPr>
      </a:lvl5pPr>
      <a:lvl6pPr marL="457200" algn="l" rtl="0" eaLnBrk="1" fontAlgn="base" hangingPunct="1">
        <a:spcBef>
          <a:spcPct val="0"/>
        </a:spcBef>
        <a:spcAft>
          <a:spcPct val="0"/>
        </a:spcAft>
        <a:defRPr sz="3600" b="1">
          <a:solidFill>
            <a:srgbClr val="0073AE"/>
          </a:solidFill>
          <a:latin typeface="Arial" charset="0"/>
        </a:defRPr>
      </a:lvl6pPr>
      <a:lvl7pPr marL="914400" algn="l" rtl="0" eaLnBrk="1" fontAlgn="base" hangingPunct="1">
        <a:spcBef>
          <a:spcPct val="0"/>
        </a:spcBef>
        <a:spcAft>
          <a:spcPct val="0"/>
        </a:spcAft>
        <a:defRPr sz="3600" b="1">
          <a:solidFill>
            <a:srgbClr val="0073AE"/>
          </a:solidFill>
          <a:latin typeface="Arial" charset="0"/>
        </a:defRPr>
      </a:lvl7pPr>
      <a:lvl8pPr marL="1371600" algn="l" rtl="0" eaLnBrk="1" fontAlgn="base" hangingPunct="1">
        <a:spcBef>
          <a:spcPct val="0"/>
        </a:spcBef>
        <a:spcAft>
          <a:spcPct val="0"/>
        </a:spcAft>
        <a:defRPr sz="3600" b="1">
          <a:solidFill>
            <a:srgbClr val="0073AE"/>
          </a:solidFill>
          <a:latin typeface="Arial" charset="0"/>
        </a:defRPr>
      </a:lvl8pPr>
      <a:lvl9pPr marL="1828800" algn="l" rtl="0" eaLnBrk="1" fontAlgn="base" hangingPunct="1">
        <a:spcBef>
          <a:spcPct val="0"/>
        </a:spcBef>
        <a:spcAft>
          <a:spcPct val="0"/>
        </a:spcAft>
        <a:defRPr sz="3600" b="1">
          <a:solidFill>
            <a:srgbClr val="0073AE"/>
          </a:solidFill>
          <a:latin typeface="Arial" charset="0"/>
        </a:defRPr>
      </a:lvl9pPr>
    </p:titleStyle>
    <p:bodyStyle>
      <a:lvl1pPr marL="342900" indent="-342900" algn="l" rtl="0" eaLnBrk="0" fontAlgn="base" hangingPunct="0">
        <a:spcBef>
          <a:spcPct val="0"/>
        </a:spcBef>
        <a:spcAft>
          <a:spcPts val="600"/>
        </a:spcAft>
        <a:buClr>
          <a:srgbClr val="0073AE"/>
        </a:buClr>
        <a:buFont typeface="Wingdings" pitchFamily="2" charset="2"/>
        <a:buChar char="§"/>
        <a:defRPr sz="2800" kern="1200">
          <a:solidFill>
            <a:schemeClr val="tx1"/>
          </a:solidFill>
          <a:latin typeface="Calibri" pitchFamily="34" charset="0"/>
          <a:ea typeface="+mn-ea"/>
          <a:cs typeface="+mn-cs"/>
        </a:defRPr>
      </a:lvl1pPr>
      <a:lvl2pPr marL="742950" indent="-285750" algn="l" rtl="0" eaLnBrk="0" fontAlgn="base" hangingPunct="0">
        <a:spcBef>
          <a:spcPct val="0"/>
        </a:spcBef>
        <a:spcAft>
          <a:spcPts val="600"/>
        </a:spcAft>
        <a:buClr>
          <a:srgbClr val="0073AE"/>
        </a:buClr>
        <a:buFont typeface="Calibri" pitchFamily="34" charset="0"/>
        <a:buChar char="–"/>
        <a:defRPr sz="2400" kern="1200">
          <a:solidFill>
            <a:schemeClr val="tx1"/>
          </a:solidFill>
          <a:latin typeface="Calibri" pitchFamily="34" charset="0"/>
          <a:ea typeface="+mn-ea"/>
          <a:cs typeface="+mn-cs"/>
        </a:defRPr>
      </a:lvl2pPr>
      <a:lvl3pPr marL="1143000" indent="-228600" algn="l" rtl="0" eaLnBrk="0" fontAlgn="base" hangingPunct="0">
        <a:spcBef>
          <a:spcPct val="0"/>
        </a:spcBef>
        <a:spcAft>
          <a:spcPts val="600"/>
        </a:spcAft>
        <a:buClr>
          <a:srgbClr val="0073AE"/>
        </a:buClr>
        <a:buFont typeface="Symbol" pitchFamily="18" charset="2"/>
        <a:buChar char=""/>
        <a:defRPr sz="2200" kern="1200">
          <a:solidFill>
            <a:schemeClr val="tx1"/>
          </a:solidFill>
          <a:latin typeface="Calibri" pitchFamily="34" charset="0"/>
          <a:ea typeface="+mn-ea"/>
          <a:cs typeface="+mn-cs"/>
        </a:defRPr>
      </a:lvl3pPr>
      <a:lvl4pPr marL="1600200" indent="-228600" algn="l" rtl="0" eaLnBrk="0" fontAlgn="base" hangingPunct="0">
        <a:spcBef>
          <a:spcPct val="0"/>
        </a:spcBef>
        <a:spcAft>
          <a:spcPts val="600"/>
        </a:spcAft>
        <a:buClr>
          <a:srgbClr val="0073AE"/>
        </a:buClr>
        <a:buFont typeface="Symbol" pitchFamily="18" charset="2"/>
        <a:buChar char=""/>
        <a:defRPr sz="2000" kern="1200">
          <a:solidFill>
            <a:schemeClr val="tx1"/>
          </a:solidFill>
          <a:latin typeface="Calibri" pitchFamily="34" charset="0"/>
          <a:ea typeface="+mn-ea"/>
          <a:cs typeface="+mn-cs"/>
        </a:defRPr>
      </a:lvl4pPr>
      <a:lvl5pPr marL="2057400" indent="-228600" algn="l" rtl="0" eaLnBrk="0" fontAlgn="base" hangingPunct="0">
        <a:spcBef>
          <a:spcPct val="0"/>
        </a:spcBef>
        <a:spcAft>
          <a:spcPts val="600"/>
        </a:spcAft>
        <a:buClr>
          <a:srgbClr val="0073AE"/>
        </a:buClr>
        <a:buFont typeface="Symbol" pitchFamily="18" charset="2"/>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0"/>
            <a:ext cx="8683625"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27013" y="838200"/>
            <a:ext cx="8683625" cy="5867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0" y="609600"/>
            <a:ext cx="9150350" cy="136525"/>
          </a:xfrm>
          <a:prstGeom prst="rect">
            <a:avLst/>
          </a:prstGeom>
          <a:solidFill>
            <a:srgbClr val="007311"/>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a typeface="ＭＳ Ｐゴシック" pitchFamily="84" charset="-128"/>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8" r:id="rId12"/>
    <p:sldLayoutId id="2147483709" r:id="rId13"/>
    <p:sldLayoutId id="2147483710" r:id="rId14"/>
    <p:sldLayoutId id="2147483711" r:id="rId15"/>
  </p:sldLayoutIdLst>
  <p:timing>
    <p:tnLst>
      <p:par>
        <p:cTn id="1" dur="indefinite" restart="never" nodeType="tmRoot"/>
      </p:par>
    </p:tnLst>
  </p:timing>
  <p:txStyles>
    <p:titleStyle>
      <a:lvl1pPr algn="l" rtl="0" eaLnBrk="0" fontAlgn="base" hangingPunct="0">
        <a:spcBef>
          <a:spcPct val="0"/>
        </a:spcBef>
        <a:spcAft>
          <a:spcPct val="0"/>
        </a:spcAft>
        <a:defRPr sz="3600" b="1" kern="1200">
          <a:solidFill>
            <a:srgbClr val="0073AE"/>
          </a:solidFill>
          <a:latin typeface="Calibri" pitchFamily="34" charset="0"/>
          <a:ea typeface="+mj-ea"/>
          <a:cs typeface="+mj-cs"/>
        </a:defRPr>
      </a:lvl1pPr>
      <a:lvl2pPr algn="l" rtl="0" eaLnBrk="0" fontAlgn="base" hangingPunct="0">
        <a:spcBef>
          <a:spcPct val="0"/>
        </a:spcBef>
        <a:spcAft>
          <a:spcPct val="0"/>
        </a:spcAft>
        <a:defRPr sz="3600" b="1">
          <a:solidFill>
            <a:srgbClr val="0073AE"/>
          </a:solidFill>
          <a:latin typeface="Calibri" pitchFamily="34" charset="0"/>
        </a:defRPr>
      </a:lvl2pPr>
      <a:lvl3pPr algn="l" rtl="0" eaLnBrk="0" fontAlgn="base" hangingPunct="0">
        <a:spcBef>
          <a:spcPct val="0"/>
        </a:spcBef>
        <a:spcAft>
          <a:spcPct val="0"/>
        </a:spcAft>
        <a:defRPr sz="3600" b="1">
          <a:solidFill>
            <a:srgbClr val="0073AE"/>
          </a:solidFill>
          <a:latin typeface="Calibri" pitchFamily="34" charset="0"/>
        </a:defRPr>
      </a:lvl3pPr>
      <a:lvl4pPr algn="l" rtl="0" eaLnBrk="0" fontAlgn="base" hangingPunct="0">
        <a:spcBef>
          <a:spcPct val="0"/>
        </a:spcBef>
        <a:spcAft>
          <a:spcPct val="0"/>
        </a:spcAft>
        <a:defRPr sz="3600" b="1">
          <a:solidFill>
            <a:srgbClr val="0073AE"/>
          </a:solidFill>
          <a:latin typeface="Calibri" pitchFamily="34" charset="0"/>
        </a:defRPr>
      </a:lvl4pPr>
      <a:lvl5pPr algn="l" rtl="0" eaLnBrk="0" fontAlgn="base" hangingPunct="0">
        <a:spcBef>
          <a:spcPct val="0"/>
        </a:spcBef>
        <a:spcAft>
          <a:spcPct val="0"/>
        </a:spcAft>
        <a:defRPr sz="3600" b="1">
          <a:solidFill>
            <a:srgbClr val="0073AE"/>
          </a:solidFill>
          <a:latin typeface="Calibri" pitchFamily="34" charset="0"/>
        </a:defRPr>
      </a:lvl5pPr>
      <a:lvl6pPr marL="457200" algn="l" rtl="0" eaLnBrk="1" fontAlgn="base" hangingPunct="1">
        <a:spcBef>
          <a:spcPct val="0"/>
        </a:spcBef>
        <a:spcAft>
          <a:spcPct val="0"/>
        </a:spcAft>
        <a:defRPr sz="3600" b="1">
          <a:solidFill>
            <a:srgbClr val="0073AE"/>
          </a:solidFill>
          <a:latin typeface="Arial" charset="0"/>
        </a:defRPr>
      </a:lvl6pPr>
      <a:lvl7pPr marL="914400" algn="l" rtl="0" eaLnBrk="1" fontAlgn="base" hangingPunct="1">
        <a:spcBef>
          <a:spcPct val="0"/>
        </a:spcBef>
        <a:spcAft>
          <a:spcPct val="0"/>
        </a:spcAft>
        <a:defRPr sz="3600" b="1">
          <a:solidFill>
            <a:srgbClr val="0073AE"/>
          </a:solidFill>
          <a:latin typeface="Arial" charset="0"/>
        </a:defRPr>
      </a:lvl7pPr>
      <a:lvl8pPr marL="1371600" algn="l" rtl="0" eaLnBrk="1" fontAlgn="base" hangingPunct="1">
        <a:spcBef>
          <a:spcPct val="0"/>
        </a:spcBef>
        <a:spcAft>
          <a:spcPct val="0"/>
        </a:spcAft>
        <a:defRPr sz="3600" b="1">
          <a:solidFill>
            <a:srgbClr val="0073AE"/>
          </a:solidFill>
          <a:latin typeface="Arial" charset="0"/>
        </a:defRPr>
      </a:lvl8pPr>
      <a:lvl9pPr marL="1828800" algn="l" rtl="0" eaLnBrk="1" fontAlgn="base" hangingPunct="1">
        <a:spcBef>
          <a:spcPct val="0"/>
        </a:spcBef>
        <a:spcAft>
          <a:spcPct val="0"/>
        </a:spcAft>
        <a:defRPr sz="3600" b="1">
          <a:solidFill>
            <a:srgbClr val="0073AE"/>
          </a:solidFill>
          <a:latin typeface="Arial" charset="0"/>
        </a:defRPr>
      </a:lvl9pPr>
    </p:titleStyle>
    <p:bodyStyle>
      <a:lvl1pPr marL="342900" indent="-342900" algn="l" rtl="0" eaLnBrk="0" fontAlgn="base" hangingPunct="0">
        <a:spcBef>
          <a:spcPct val="0"/>
        </a:spcBef>
        <a:spcAft>
          <a:spcPts val="600"/>
        </a:spcAft>
        <a:buClr>
          <a:srgbClr val="0073AE"/>
        </a:buClr>
        <a:buFont typeface="Wingdings" pitchFamily="2" charset="2"/>
        <a:buChar char="§"/>
        <a:defRPr sz="2800" kern="1200">
          <a:solidFill>
            <a:schemeClr val="tx1"/>
          </a:solidFill>
          <a:latin typeface="Calibri" pitchFamily="34" charset="0"/>
          <a:ea typeface="+mn-ea"/>
          <a:cs typeface="+mn-cs"/>
        </a:defRPr>
      </a:lvl1pPr>
      <a:lvl2pPr marL="742950" indent="-285750" algn="l" rtl="0" eaLnBrk="0" fontAlgn="base" hangingPunct="0">
        <a:spcBef>
          <a:spcPct val="0"/>
        </a:spcBef>
        <a:spcAft>
          <a:spcPts val="600"/>
        </a:spcAft>
        <a:buClr>
          <a:srgbClr val="0073AE"/>
        </a:buClr>
        <a:buFont typeface="Calibri" pitchFamily="34" charset="0"/>
        <a:buChar char="–"/>
        <a:defRPr sz="2400" kern="1200">
          <a:solidFill>
            <a:schemeClr val="tx1"/>
          </a:solidFill>
          <a:latin typeface="Calibri" pitchFamily="34" charset="0"/>
          <a:ea typeface="+mn-ea"/>
          <a:cs typeface="+mn-cs"/>
        </a:defRPr>
      </a:lvl2pPr>
      <a:lvl3pPr marL="1143000" indent="-228600" algn="l" rtl="0" eaLnBrk="0" fontAlgn="base" hangingPunct="0">
        <a:spcBef>
          <a:spcPct val="0"/>
        </a:spcBef>
        <a:spcAft>
          <a:spcPts val="600"/>
        </a:spcAft>
        <a:buClr>
          <a:srgbClr val="0073AE"/>
        </a:buClr>
        <a:buFont typeface="Symbol" pitchFamily="18" charset="2"/>
        <a:buChar char=""/>
        <a:defRPr sz="2200" kern="1200">
          <a:solidFill>
            <a:schemeClr val="tx1"/>
          </a:solidFill>
          <a:latin typeface="Calibri" pitchFamily="34" charset="0"/>
          <a:ea typeface="+mn-ea"/>
          <a:cs typeface="+mn-cs"/>
        </a:defRPr>
      </a:lvl3pPr>
      <a:lvl4pPr marL="1600200" indent="-228600" algn="l" rtl="0" eaLnBrk="0" fontAlgn="base" hangingPunct="0">
        <a:spcBef>
          <a:spcPct val="0"/>
        </a:spcBef>
        <a:spcAft>
          <a:spcPts val="600"/>
        </a:spcAft>
        <a:buClr>
          <a:srgbClr val="0073AE"/>
        </a:buClr>
        <a:buFont typeface="Symbol" pitchFamily="18" charset="2"/>
        <a:buChar char=""/>
        <a:defRPr sz="2000" kern="1200">
          <a:solidFill>
            <a:schemeClr val="tx1"/>
          </a:solidFill>
          <a:latin typeface="Calibri" pitchFamily="34" charset="0"/>
          <a:ea typeface="+mn-ea"/>
          <a:cs typeface="+mn-cs"/>
        </a:defRPr>
      </a:lvl4pPr>
      <a:lvl5pPr marL="2057400" indent="-228600" algn="l" rtl="0" eaLnBrk="0" fontAlgn="base" hangingPunct="0">
        <a:spcBef>
          <a:spcPct val="0"/>
        </a:spcBef>
        <a:spcAft>
          <a:spcPts val="600"/>
        </a:spcAft>
        <a:buClr>
          <a:srgbClr val="0073AE"/>
        </a:buClr>
        <a:buFont typeface="Symbol" pitchFamily="18" charset="2"/>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jp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gray">
          <a:xfrm>
            <a:off x="5600700" y="0"/>
            <a:ext cx="3543300" cy="6553200"/>
          </a:xfrm>
          <a:prstGeom prst="rect">
            <a:avLst/>
          </a:prstGeom>
          <a:solidFill>
            <a:schemeClr val="tx1">
              <a:lumMod val="75000"/>
              <a:lumOff val="25000"/>
            </a:schemeClr>
          </a:solidFill>
          <a:ln w="9525" algn="ctr">
            <a:noFill/>
            <a:miter lim="800000"/>
            <a:headEnd/>
            <a:tailEnd/>
          </a:ln>
          <a:effectLst/>
        </p:spPr>
        <p:txBody>
          <a:bodyPr wrap="none" lIns="0" tIns="0" rIns="0" bIns="0" anchor="ctr"/>
          <a:lstStyle/>
          <a:p>
            <a:pPr>
              <a:defRPr/>
            </a:pPr>
            <a:endParaRPr lang="en-US">
              <a:solidFill>
                <a:srgbClr val="000000"/>
              </a:solidFill>
            </a:endParaRPr>
          </a:p>
        </p:txBody>
      </p:sp>
      <p:sp>
        <p:nvSpPr>
          <p:cNvPr id="7171" name="Rectangle 1026"/>
          <p:cNvSpPr>
            <a:spLocks noGrp="1" noChangeArrowheads="1"/>
          </p:cNvSpPr>
          <p:nvPr>
            <p:ph type="ctrTitle" idx="4294967295"/>
          </p:nvPr>
        </p:nvSpPr>
        <p:spPr>
          <a:xfrm>
            <a:off x="5776913" y="1187450"/>
            <a:ext cx="3198812" cy="660400"/>
          </a:xfrm>
        </p:spPr>
        <p:txBody>
          <a:bodyPr>
            <a:normAutofit fontScale="90000"/>
          </a:bodyPr>
          <a:lstStyle/>
          <a:p>
            <a:pPr algn="ctr" eaLnBrk="1" hangingPunct="1"/>
            <a:r>
              <a:rPr lang="en-US" sz="4000" dirty="0" smtClean="0">
                <a:solidFill>
                  <a:srgbClr val="DA472B"/>
                </a:solidFill>
                <a:latin typeface="Arial" pitchFamily="34" charset="0"/>
              </a:rPr>
              <a:t>Chapter 16</a:t>
            </a:r>
          </a:p>
        </p:txBody>
      </p:sp>
      <p:sp>
        <p:nvSpPr>
          <p:cNvPr id="7172" name="Rectangle 1027"/>
          <p:cNvSpPr>
            <a:spLocks noGrp="1" noChangeArrowheads="1"/>
          </p:cNvSpPr>
          <p:nvPr>
            <p:ph type="subTitle" idx="4294967295"/>
          </p:nvPr>
        </p:nvSpPr>
        <p:spPr>
          <a:xfrm>
            <a:off x="5776913" y="2284413"/>
            <a:ext cx="3198812" cy="2101850"/>
          </a:xfrm>
        </p:spPr>
        <p:txBody>
          <a:bodyPr>
            <a:normAutofit/>
          </a:bodyPr>
          <a:lstStyle/>
          <a:p>
            <a:pPr algn="ctr">
              <a:buClr>
                <a:srgbClr val="0073AE"/>
              </a:buClr>
              <a:buNone/>
            </a:pPr>
            <a:r>
              <a:rPr lang="en-US" dirty="0" smtClean="0">
                <a:solidFill>
                  <a:schemeClr val="bg1"/>
                </a:solidFill>
              </a:rPr>
              <a:t>Principles of Disease </a:t>
            </a:r>
            <a:br>
              <a:rPr lang="en-US" dirty="0" smtClean="0">
                <a:solidFill>
                  <a:schemeClr val="bg1"/>
                </a:solidFill>
              </a:rPr>
            </a:br>
            <a:r>
              <a:rPr lang="en-US" dirty="0" smtClean="0">
                <a:solidFill>
                  <a:schemeClr val="bg1"/>
                </a:solidFill>
              </a:rPr>
              <a:t>and Epidemiology</a:t>
            </a:r>
          </a:p>
        </p:txBody>
      </p:sp>
      <p:sp>
        <p:nvSpPr>
          <p:cNvPr id="7174" name="Rectangle 10"/>
          <p:cNvSpPr>
            <a:spLocks noChangeArrowheads="1"/>
          </p:cNvSpPr>
          <p:nvPr/>
        </p:nvSpPr>
        <p:spPr bwMode="gray">
          <a:xfrm>
            <a:off x="0" y="0"/>
            <a:ext cx="9144000" cy="152400"/>
          </a:xfrm>
          <a:prstGeom prst="rect">
            <a:avLst/>
          </a:prstGeom>
          <a:solidFill>
            <a:schemeClr val="tx1">
              <a:lumMod val="75000"/>
              <a:lumOff val="25000"/>
            </a:schemeClr>
          </a:solidFill>
          <a:ln w="9525" algn="ctr">
            <a:noFill/>
            <a:miter lim="800000"/>
            <a:headEnd/>
            <a:tailEnd/>
          </a:ln>
        </p:spPr>
        <p:txBody>
          <a:bodyPr wrap="none" lIns="0" tIns="0" rIns="0" bIns="0" anchor="ctr"/>
          <a:lstStyle/>
          <a:p>
            <a:endParaRPr lang="en-US">
              <a:solidFill>
                <a:srgbClr val="000000"/>
              </a:solidFill>
            </a:endParaRPr>
          </a:p>
        </p:txBody>
      </p:sp>
      <p:sp>
        <p:nvSpPr>
          <p:cNvPr id="8" name="Rectangle 10"/>
          <p:cNvSpPr>
            <a:spLocks noChangeArrowheads="1"/>
          </p:cNvSpPr>
          <p:nvPr/>
        </p:nvSpPr>
        <p:spPr bwMode="gray">
          <a:xfrm>
            <a:off x="0" y="6553200"/>
            <a:ext cx="9144000" cy="304800"/>
          </a:xfrm>
          <a:prstGeom prst="rect">
            <a:avLst/>
          </a:prstGeom>
          <a:solidFill>
            <a:schemeClr val="tx1">
              <a:lumMod val="75000"/>
              <a:lumOff val="25000"/>
            </a:schemeClr>
          </a:solidFill>
          <a:ln w="9525" algn="ctr">
            <a:noFill/>
            <a:miter lim="800000"/>
            <a:headEnd/>
            <a:tailEnd/>
          </a:ln>
        </p:spPr>
        <p:txBody>
          <a:bodyPr wrap="none" lIns="0" tIns="0" rIns="0" bIns="0" anchor="ctr"/>
          <a:lstStyle/>
          <a:p>
            <a:endParaRPr lang="en-US">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399"/>
            <a:ext cx="4953000" cy="6411383"/>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figure_14_05_labeled"/>
          <p:cNvPicPr>
            <a:picLocks noChangeAspect="1" noChangeArrowheads="1"/>
          </p:cNvPicPr>
          <p:nvPr/>
        </p:nvPicPr>
        <p:blipFill>
          <a:blip r:embed="rId3" cstate="print"/>
          <a:srcRect b="2556"/>
          <a:stretch>
            <a:fillRect/>
          </a:stretch>
        </p:blipFill>
        <p:spPr bwMode="auto">
          <a:xfrm>
            <a:off x="4554280" y="3048001"/>
            <a:ext cx="4589722" cy="3657600"/>
          </a:xfrm>
          <a:prstGeom prst="rect">
            <a:avLst/>
          </a:prstGeom>
          <a:noFill/>
          <a:ln w="9525">
            <a:noFill/>
            <a:miter lim="800000"/>
            <a:headEnd/>
            <a:tailEnd/>
          </a:ln>
        </p:spPr>
      </p:pic>
      <p:sp>
        <p:nvSpPr>
          <p:cNvPr id="11267" name="Title 1"/>
          <p:cNvSpPr>
            <a:spLocks noGrp="1"/>
          </p:cNvSpPr>
          <p:nvPr>
            <p:ph type="title"/>
          </p:nvPr>
        </p:nvSpPr>
        <p:spPr/>
        <p:txBody>
          <a:bodyPr/>
          <a:lstStyle/>
          <a:p>
            <a:pPr eaLnBrk="1" hangingPunct="1"/>
            <a:r>
              <a:rPr lang="en-US" smtClean="0"/>
              <a:t>Development of Disease</a:t>
            </a:r>
          </a:p>
        </p:txBody>
      </p:sp>
      <p:sp>
        <p:nvSpPr>
          <p:cNvPr id="3" name="Content Placeholder 2"/>
          <p:cNvSpPr>
            <a:spLocks noGrp="1"/>
          </p:cNvSpPr>
          <p:nvPr>
            <p:ph idx="1"/>
          </p:nvPr>
        </p:nvSpPr>
        <p:spPr>
          <a:xfrm>
            <a:off x="227013" y="838200"/>
            <a:ext cx="8764587" cy="3810000"/>
          </a:xfrm>
        </p:spPr>
        <p:txBody>
          <a:bodyPr/>
          <a:lstStyle/>
          <a:p>
            <a:pPr eaLnBrk="1" hangingPunct="1"/>
            <a:r>
              <a:rPr lang="en-US" sz="2600" b="1" dirty="0" smtClean="0"/>
              <a:t>Incubation period</a:t>
            </a:r>
            <a:r>
              <a:rPr lang="en-US" sz="2600" dirty="0" smtClean="0"/>
              <a:t> – between infection &amp; appearance of signs or symptoms</a:t>
            </a:r>
          </a:p>
          <a:p>
            <a:pPr eaLnBrk="1" hangingPunct="1"/>
            <a:r>
              <a:rPr lang="en-US" sz="2600" b="1" dirty="0" err="1" smtClean="0"/>
              <a:t>Prodromal</a:t>
            </a:r>
            <a:r>
              <a:rPr lang="en-US" sz="2600" b="1" dirty="0" smtClean="0"/>
              <a:t> period</a:t>
            </a:r>
            <a:r>
              <a:rPr lang="en-US" sz="2600" dirty="0" smtClean="0"/>
              <a:t> – early, mild symptoms (very short) </a:t>
            </a:r>
          </a:p>
          <a:p>
            <a:pPr eaLnBrk="1" hangingPunct="1"/>
            <a:r>
              <a:rPr lang="en-US" sz="2600" b="1" dirty="0" smtClean="0"/>
              <a:t>Period of illness</a:t>
            </a:r>
            <a:r>
              <a:rPr lang="en-US" sz="2600" dirty="0" smtClean="0"/>
              <a:t> – severe illness, if infection not overcome, patient will die during this period</a:t>
            </a:r>
          </a:p>
          <a:p>
            <a:pPr eaLnBrk="1" hangingPunct="1"/>
            <a:r>
              <a:rPr lang="en-US" sz="2600" b="1" dirty="0" smtClean="0"/>
              <a:t>Period of decline</a:t>
            </a:r>
            <a:r>
              <a:rPr lang="en-US" sz="2600" dirty="0" smtClean="0"/>
              <a:t> – signs &amp; </a:t>
            </a:r>
          </a:p>
          <a:p>
            <a:pPr eaLnBrk="1" hangingPunct="1">
              <a:buNone/>
            </a:pPr>
            <a:r>
              <a:rPr lang="en-US" sz="2600" dirty="0" smtClean="0"/>
              <a:t>symptoms subside</a:t>
            </a:r>
          </a:p>
          <a:p>
            <a:pPr eaLnBrk="1" hangingPunct="1"/>
            <a:r>
              <a:rPr lang="en-US" sz="2600" b="1" dirty="0" smtClean="0"/>
              <a:t>Period of convalescence</a:t>
            </a:r>
            <a:r>
              <a:rPr lang="en-US" sz="2600" dirty="0" smtClean="0"/>
              <a:t> –</a:t>
            </a:r>
          </a:p>
          <a:p>
            <a:pPr eaLnBrk="1" hangingPunct="1">
              <a:buNone/>
            </a:pPr>
            <a:r>
              <a:rPr lang="en-US" sz="2600" dirty="0" smtClean="0"/>
              <a:t> recovery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r>
              <a:rPr lang="en-US" smtClean="0"/>
              <a:t>Extent of Host Involvement</a:t>
            </a:r>
          </a:p>
        </p:txBody>
      </p:sp>
      <p:sp>
        <p:nvSpPr>
          <p:cNvPr id="15363" name="Rectangle 3"/>
          <p:cNvSpPr>
            <a:spLocks noGrp="1"/>
          </p:cNvSpPr>
          <p:nvPr>
            <p:ph idx="1"/>
          </p:nvPr>
        </p:nvSpPr>
        <p:spPr>
          <a:xfrm>
            <a:off x="152400" y="838200"/>
            <a:ext cx="8683625" cy="5867400"/>
          </a:xfrm>
        </p:spPr>
        <p:txBody>
          <a:bodyPr/>
          <a:lstStyle/>
          <a:p>
            <a:pPr eaLnBrk="1" hangingPunct="1"/>
            <a:r>
              <a:rPr lang="en-US" sz="2400" b="1" dirty="0" smtClean="0"/>
              <a:t>Local infection</a:t>
            </a:r>
            <a:r>
              <a:rPr lang="en-US" sz="2400" dirty="0" smtClean="0"/>
              <a:t> – small area of body</a:t>
            </a:r>
          </a:p>
          <a:p>
            <a:pPr eaLnBrk="1" hangingPunct="1"/>
            <a:r>
              <a:rPr lang="en-US" sz="2400" b="1" dirty="0" smtClean="0"/>
              <a:t>Systemic infection</a:t>
            </a:r>
            <a:r>
              <a:rPr lang="en-US" sz="2400" dirty="0" smtClean="0"/>
              <a:t> – throughout body</a:t>
            </a:r>
          </a:p>
          <a:p>
            <a:pPr lvl="1" eaLnBrk="1" hangingPunct="1"/>
            <a:r>
              <a:rPr lang="en-US" b="1" dirty="0" smtClean="0"/>
              <a:t>focal infection</a:t>
            </a:r>
            <a:r>
              <a:rPr lang="en-US" dirty="0" smtClean="0"/>
              <a:t> – systemic infection that began as local infection</a:t>
            </a:r>
          </a:p>
          <a:p>
            <a:pPr eaLnBrk="1" hangingPunct="1"/>
            <a:r>
              <a:rPr lang="en-US" sz="2400" b="1" dirty="0" smtClean="0"/>
              <a:t>Sepsis</a:t>
            </a:r>
            <a:r>
              <a:rPr lang="en-US" sz="2400" dirty="0" smtClean="0"/>
              <a:t> – toxic inflammatory condition from spread of bacteria or their toxins from a focus of infection</a:t>
            </a:r>
          </a:p>
          <a:p>
            <a:pPr lvl="1" eaLnBrk="1" hangingPunct="1"/>
            <a:r>
              <a:rPr lang="en-US" b="1" dirty="0" err="1" smtClean="0"/>
              <a:t>bacteremia</a:t>
            </a:r>
            <a:r>
              <a:rPr lang="en-US" dirty="0" smtClean="0"/>
              <a:t> – bacteria in blood</a:t>
            </a:r>
          </a:p>
          <a:p>
            <a:pPr lvl="1" eaLnBrk="1" hangingPunct="1"/>
            <a:r>
              <a:rPr lang="en-US" b="1" dirty="0" smtClean="0"/>
              <a:t>septicemia</a:t>
            </a:r>
            <a:r>
              <a:rPr lang="en-US" dirty="0" smtClean="0"/>
              <a:t> – growth of bacteria in blood</a:t>
            </a:r>
          </a:p>
          <a:p>
            <a:pPr lvl="1" eaLnBrk="1" hangingPunct="1">
              <a:buFont typeface="Calibri" pitchFamily="34" charset="0"/>
              <a:buNone/>
            </a:pPr>
            <a:r>
              <a:rPr lang="en-US" dirty="0" smtClean="0"/>
              <a:t> (</a:t>
            </a:r>
            <a:r>
              <a:rPr lang="en-US" dirty="0" err="1" smtClean="0"/>
              <a:t>bld</a:t>
            </a:r>
            <a:r>
              <a:rPr lang="en-US" dirty="0" smtClean="0"/>
              <a:t> </a:t>
            </a:r>
            <a:r>
              <a:rPr lang="en-US" dirty="0" err="1" smtClean="0"/>
              <a:t>poisioning</a:t>
            </a:r>
            <a:r>
              <a:rPr lang="en-US" dirty="0" smtClean="0"/>
              <a:t>)</a:t>
            </a:r>
          </a:p>
          <a:p>
            <a:pPr lvl="1" eaLnBrk="1" hangingPunct="1"/>
            <a:r>
              <a:rPr lang="en-US" b="1" dirty="0" smtClean="0"/>
              <a:t>toxemia</a:t>
            </a:r>
            <a:r>
              <a:rPr lang="en-US" dirty="0" smtClean="0"/>
              <a:t> – toxins in the blood</a:t>
            </a:r>
          </a:p>
          <a:p>
            <a:pPr lvl="1" eaLnBrk="1" hangingPunct="1"/>
            <a:r>
              <a:rPr lang="en-US" b="1" dirty="0" err="1" smtClean="0"/>
              <a:t>viremia</a:t>
            </a:r>
            <a:r>
              <a:rPr lang="en-US" dirty="0" smtClean="0"/>
              <a:t> – viruses in the blood</a:t>
            </a:r>
          </a:p>
          <a:p>
            <a:pPr eaLnBrk="1" hangingPunct="1"/>
            <a:r>
              <a:rPr lang="en-US" sz="2400" b="1" dirty="0" smtClean="0"/>
              <a:t>Primary infection</a:t>
            </a:r>
            <a:r>
              <a:rPr lang="en-US" sz="2400" dirty="0" smtClean="0"/>
              <a:t> – acute infection; causes initial illness</a:t>
            </a:r>
          </a:p>
          <a:p>
            <a:pPr lvl="1" eaLnBrk="1" hangingPunct="1"/>
            <a:r>
              <a:rPr lang="en-US" b="1" dirty="0" smtClean="0"/>
              <a:t>secondary infection</a:t>
            </a:r>
            <a:r>
              <a:rPr lang="en-US" dirty="0" smtClean="0"/>
              <a:t> – opportunistic infection after primary (predisposing) infection</a:t>
            </a:r>
          </a:p>
          <a:p>
            <a:pPr eaLnBrk="1" hangingPunct="1"/>
            <a:r>
              <a:rPr lang="en-US" sz="2400" b="1" dirty="0" smtClean="0"/>
              <a:t>Subclinical</a:t>
            </a:r>
            <a:r>
              <a:rPr lang="en-US" sz="2400" dirty="0" smtClean="0"/>
              <a:t> (</a:t>
            </a:r>
            <a:r>
              <a:rPr lang="en-US" sz="2400" b="1" dirty="0" err="1" smtClean="0"/>
              <a:t>inapparent</a:t>
            </a:r>
            <a:r>
              <a:rPr lang="en-US" sz="2400" dirty="0" smtClean="0"/>
              <a:t>)</a:t>
            </a:r>
            <a:r>
              <a:rPr lang="en-US" sz="2400" b="1" dirty="0" smtClean="0"/>
              <a:t> infection</a:t>
            </a:r>
            <a:r>
              <a:rPr lang="en-US" sz="2400" dirty="0" smtClean="0"/>
              <a:t> – no noticeable illness</a:t>
            </a:r>
          </a:p>
        </p:txBody>
      </p:sp>
      <p:pic>
        <p:nvPicPr>
          <p:cNvPr id="12295" name="Picture 7" descr="http://www.nature.com/news/2009/090513/images/_tmp_articling-import-20090513084911576656_459159a-i2.0.jpg"/>
          <p:cNvPicPr>
            <a:picLocks noChangeAspect="1" noChangeArrowheads="1"/>
          </p:cNvPicPr>
          <p:nvPr/>
        </p:nvPicPr>
        <p:blipFill>
          <a:blip r:embed="rId3" cstate="print"/>
          <a:srcRect/>
          <a:stretch>
            <a:fillRect/>
          </a:stretch>
        </p:blipFill>
        <p:spPr bwMode="auto">
          <a:xfrm>
            <a:off x="6477000" y="2667000"/>
            <a:ext cx="2286000" cy="190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figure_13_21_labeled"/>
          <p:cNvPicPr>
            <a:picLocks noChangeAspect="1" noChangeArrowheads="1"/>
          </p:cNvPicPr>
          <p:nvPr/>
        </p:nvPicPr>
        <p:blipFill>
          <a:blip r:embed="rId3" cstate="print"/>
          <a:srcRect b="2701"/>
          <a:stretch>
            <a:fillRect/>
          </a:stretch>
        </p:blipFill>
        <p:spPr bwMode="auto">
          <a:xfrm>
            <a:off x="4800600" y="3028921"/>
            <a:ext cx="4343401" cy="3829079"/>
          </a:xfrm>
          <a:prstGeom prst="rect">
            <a:avLst/>
          </a:prstGeom>
          <a:noFill/>
          <a:ln w="9525">
            <a:noFill/>
            <a:miter lim="800000"/>
            <a:headEnd/>
            <a:tailEnd/>
          </a:ln>
        </p:spPr>
      </p:pic>
      <p:sp>
        <p:nvSpPr>
          <p:cNvPr id="13315" name="Rectangle 2"/>
          <p:cNvSpPr>
            <a:spLocks noGrp="1"/>
          </p:cNvSpPr>
          <p:nvPr>
            <p:ph type="title"/>
          </p:nvPr>
        </p:nvSpPr>
        <p:spPr/>
        <p:txBody>
          <a:bodyPr/>
          <a:lstStyle/>
          <a:p>
            <a:pPr eaLnBrk="1" hangingPunct="1"/>
            <a:r>
              <a:rPr lang="en-US" smtClean="0"/>
              <a:t>Severity or Duration of a Disease</a:t>
            </a:r>
          </a:p>
        </p:txBody>
      </p:sp>
      <p:sp>
        <p:nvSpPr>
          <p:cNvPr id="14339" name="Rectangle 3"/>
          <p:cNvSpPr>
            <a:spLocks noGrp="1"/>
          </p:cNvSpPr>
          <p:nvPr>
            <p:ph idx="1"/>
          </p:nvPr>
        </p:nvSpPr>
        <p:spPr>
          <a:xfrm>
            <a:off x="74613" y="838200"/>
            <a:ext cx="9069387" cy="4495800"/>
          </a:xfrm>
        </p:spPr>
        <p:txBody>
          <a:bodyPr/>
          <a:lstStyle/>
          <a:p>
            <a:pPr eaLnBrk="1" hangingPunct="1"/>
            <a:r>
              <a:rPr lang="en-US" dirty="0" smtClean="0"/>
              <a:t>Duration of disease:</a:t>
            </a:r>
          </a:p>
          <a:p>
            <a:pPr lvl="1" eaLnBrk="1" hangingPunct="1"/>
            <a:r>
              <a:rPr lang="en-US" b="1" dirty="0" smtClean="0"/>
              <a:t>acute </a:t>
            </a:r>
            <a:r>
              <a:rPr lang="en-US" dirty="0" smtClean="0"/>
              <a:t>– develops rapidly, lasts short time</a:t>
            </a:r>
          </a:p>
          <a:p>
            <a:pPr lvl="1" eaLnBrk="1" hangingPunct="1"/>
            <a:r>
              <a:rPr lang="en-US" b="1" dirty="0" smtClean="0"/>
              <a:t>chronic </a:t>
            </a:r>
            <a:r>
              <a:rPr lang="en-US" dirty="0" smtClean="0"/>
              <a:t>– develops slowly; continues or recurs for long periods (persistent)</a:t>
            </a:r>
          </a:p>
          <a:p>
            <a:pPr lvl="1" eaLnBrk="1" hangingPunct="1"/>
            <a:r>
              <a:rPr lang="en-US" b="1" dirty="0" err="1" smtClean="0"/>
              <a:t>subacute</a:t>
            </a:r>
            <a:r>
              <a:rPr lang="en-US" b="1" dirty="0" smtClean="0"/>
              <a:t> </a:t>
            </a:r>
            <a:r>
              <a:rPr lang="en-US" dirty="0" smtClean="0"/>
              <a:t>– between acute &amp; chronic</a:t>
            </a:r>
          </a:p>
          <a:p>
            <a:pPr lvl="1" eaLnBrk="1" hangingPunct="1"/>
            <a:r>
              <a:rPr lang="en-US" b="1" dirty="0" smtClean="0"/>
              <a:t>latent </a:t>
            </a:r>
            <a:r>
              <a:rPr lang="en-US" dirty="0" smtClean="0"/>
              <a:t>– begins with period of </a:t>
            </a:r>
          </a:p>
          <a:p>
            <a:pPr lvl="1" eaLnBrk="1" hangingPunct="1">
              <a:buNone/>
            </a:pPr>
            <a:r>
              <a:rPr lang="en-US" dirty="0" smtClean="0"/>
              <a:t>no symptoms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eaLnBrk="1" hangingPunct="1">
              <a:defRPr/>
            </a:pPr>
            <a:r>
              <a:rPr lang="en-US" b="1" dirty="0" smtClean="0"/>
              <a:t>Vaccination</a:t>
            </a:r>
            <a:r>
              <a:rPr lang="en-US" dirty="0" smtClean="0"/>
              <a:t> – protects against disease</a:t>
            </a:r>
          </a:p>
          <a:p>
            <a:pPr lvl="1" eaLnBrk="1" hangingPunct="1">
              <a:defRPr/>
            </a:pPr>
            <a:r>
              <a:rPr lang="en-US" dirty="0" smtClean="0"/>
              <a:t>immune individuals prevent spread of disease</a:t>
            </a:r>
          </a:p>
          <a:p>
            <a:pPr lvl="1" eaLnBrk="1" hangingPunct="1">
              <a:defRPr/>
            </a:pPr>
            <a:r>
              <a:rPr lang="en-US" b="1" dirty="0" smtClean="0"/>
              <a:t>herd immunity</a:t>
            </a:r>
            <a:r>
              <a:rPr lang="en-US" dirty="0" smtClean="0"/>
              <a:t> – immunity in most of population</a:t>
            </a:r>
          </a:p>
          <a:p>
            <a:pPr marL="514350" indent="-514350">
              <a:defRPr/>
            </a:pPr>
            <a:r>
              <a:rPr lang="en-US" dirty="0" smtClean="0"/>
              <a:t>Shots or nasal sprays</a:t>
            </a:r>
          </a:p>
          <a:p>
            <a:pPr marL="514350" indent="-514350">
              <a:defRPr/>
            </a:pPr>
            <a:endParaRPr lang="en-US" dirty="0" smtClean="0"/>
          </a:p>
          <a:p>
            <a:pPr marL="514350" indent="-514350">
              <a:buFont typeface="Wingdings" pitchFamily="2" charset="2"/>
              <a:buAutoNum type="arabicPeriod"/>
              <a:defRPr/>
            </a:pPr>
            <a:r>
              <a:rPr lang="en-US" dirty="0" smtClean="0"/>
              <a:t>The virus is isolated and weakened or killed by heat </a:t>
            </a:r>
          </a:p>
          <a:p>
            <a:pPr marL="514350" indent="-514350">
              <a:buFont typeface="Wingdings" pitchFamily="2" charset="2"/>
              <a:buAutoNum type="arabicPeriod"/>
              <a:defRPr/>
            </a:pPr>
            <a:r>
              <a:rPr lang="en-US" dirty="0" smtClean="0"/>
              <a:t>A vaccine mixture is made from the weakened virus and a preservative</a:t>
            </a:r>
          </a:p>
          <a:p>
            <a:pPr marL="514350" indent="-514350">
              <a:buFont typeface="Wingdings" pitchFamily="2" charset="2"/>
              <a:buAutoNum type="arabicPeriod"/>
              <a:defRPr/>
            </a:pPr>
            <a:r>
              <a:rPr lang="en-US" dirty="0" smtClean="0"/>
              <a:t>The vaccine is injected (or inhaled) into the person</a:t>
            </a:r>
          </a:p>
          <a:p>
            <a:pPr marL="514350" indent="-514350">
              <a:buFont typeface="Wingdings" pitchFamily="2" charset="2"/>
              <a:buAutoNum type="arabicPeriod"/>
              <a:defRPr/>
            </a:pPr>
            <a:r>
              <a:rPr lang="en-US" dirty="0" smtClean="0"/>
              <a:t>The body creates antibodies (defense molecules) against the virus</a:t>
            </a:r>
          </a:p>
          <a:p>
            <a:pPr marL="880110" lvl="1" indent="-514350">
              <a:buFont typeface="Wingdings 2"/>
              <a:buAutoNum type="arabicPeriod"/>
              <a:defRPr/>
            </a:pPr>
            <a:r>
              <a:rPr lang="en-US" dirty="0" smtClean="0"/>
              <a:t>stimulates the body's immune system to recognize the agent as foreign, destroy it, and "remember" it</a:t>
            </a:r>
          </a:p>
          <a:p>
            <a:pPr marL="514350" indent="-514350">
              <a:buFont typeface="Wingdings" pitchFamily="2" charset="2"/>
              <a:buAutoNum type="arabicPeriod"/>
              <a:defRPr/>
            </a:pPr>
            <a:r>
              <a:rPr lang="en-US" dirty="0" smtClean="0"/>
              <a:t>The body now can resist and kill the virus if it gets infected</a:t>
            </a:r>
          </a:p>
          <a:p>
            <a:pPr marL="514350" indent="-514350">
              <a:buFont typeface="Wingdings" pitchFamily="2" charset="2"/>
              <a:buNone/>
              <a:defRPr/>
            </a:pPr>
            <a:endParaRPr lang="en-US" dirty="0" smtClean="0"/>
          </a:p>
        </p:txBody>
      </p:sp>
      <p:sp>
        <p:nvSpPr>
          <p:cNvPr id="14339" name="Title 2"/>
          <p:cNvSpPr>
            <a:spLocks noGrp="1"/>
          </p:cNvSpPr>
          <p:nvPr>
            <p:ph type="title"/>
          </p:nvPr>
        </p:nvSpPr>
        <p:spPr/>
        <p:txBody>
          <a:bodyPr/>
          <a:lstStyle/>
          <a:p>
            <a:r>
              <a:rPr lang="en-US" smtClean="0"/>
              <a:t>Vaccines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p:cNvSpPr>
          <p:nvPr>
            <p:ph type="title"/>
          </p:nvPr>
        </p:nvSpPr>
        <p:spPr/>
        <p:txBody>
          <a:bodyPr/>
          <a:lstStyle/>
          <a:p>
            <a:pPr eaLnBrk="1" hangingPunct="1"/>
            <a:r>
              <a:rPr lang="en-US" smtClean="0"/>
              <a:t>Occurrence of a Disease</a:t>
            </a:r>
          </a:p>
        </p:txBody>
      </p:sp>
      <p:sp>
        <p:nvSpPr>
          <p:cNvPr id="12291" name="Rectangle 3"/>
          <p:cNvSpPr>
            <a:spLocks noGrp="1"/>
          </p:cNvSpPr>
          <p:nvPr>
            <p:ph idx="1"/>
          </p:nvPr>
        </p:nvSpPr>
        <p:spPr>
          <a:xfrm>
            <a:off x="227013" y="838200"/>
            <a:ext cx="8683625" cy="2743200"/>
          </a:xfrm>
        </p:spPr>
        <p:txBody>
          <a:bodyPr/>
          <a:lstStyle/>
          <a:p>
            <a:pPr eaLnBrk="1" hangingPunct="1"/>
            <a:r>
              <a:rPr lang="en-US" smtClean="0"/>
              <a:t>Frequency of disease occurrence in a population:</a:t>
            </a:r>
          </a:p>
          <a:p>
            <a:pPr lvl="1" eaLnBrk="1" hangingPunct="1"/>
            <a:r>
              <a:rPr lang="en-US" b="1" smtClean="0"/>
              <a:t>sporadic disease</a:t>
            </a:r>
            <a:r>
              <a:rPr lang="en-US" smtClean="0"/>
              <a:t> – occurs occasionally</a:t>
            </a:r>
          </a:p>
          <a:p>
            <a:pPr lvl="1" eaLnBrk="1" hangingPunct="1"/>
            <a:r>
              <a:rPr lang="en-US" b="1" smtClean="0"/>
              <a:t>endemic disease</a:t>
            </a:r>
            <a:r>
              <a:rPr lang="en-US" smtClean="0"/>
              <a:t> – constantly present</a:t>
            </a:r>
          </a:p>
          <a:p>
            <a:pPr lvl="1" eaLnBrk="1" hangingPunct="1"/>
            <a:r>
              <a:rPr lang="en-US" b="1" smtClean="0"/>
              <a:t>epidemic disease</a:t>
            </a:r>
            <a:r>
              <a:rPr lang="en-US" smtClean="0"/>
              <a:t> – acquired by many hosts in a short time</a:t>
            </a:r>
          </a:p>
          <a:p>
            <a:pPr lvl="1" eaLnBrk="1" hangingPunct="1">
              <a:spcAft>
                <a:spcPct val="0"/>
              </a:spcAft>
            </a:pPr>
            <a:r>
              <a:rPr lang="en-US" b="1" smtClean="0"/>
              <a:t>pandemic disease</a:t>
            </a:r>
            <a:r>
              <a:rPr lang="en-US" smtClean="0"/>
              <a:t> – worldwide epidemic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r>
              <a:rPr lang="en-US" dirty="0" smtClean="0"/>
              <a:t>An outbreak or </a:t>
            </a:r>
            <a:r>
              <a:rPr lang="en-US" b="1" dirty="0" smtClean="0">
                <a:solidFill>
                  <a:srgbClr val="FF0000"/>
                </a:solidFill>
              </a:rPr>
              <a:t>epidemic</a:t>
            </a:r>
            <a:r>
              <a:rPr lang="en-US" dirty="0" smtClean="0"/>
              <a:t> exists when there are more cases of a particular disease than expected in a given area, or among a specific group of people, over a particular period of time</a:t>
            </a:r>
          </a:p>
          <a:p>
            <a:pPr lvl="1"/>
            <a:r>
              <a:rPr lang="en-US" dirty="0" smtClean="0"/>
              <a:t>Influenza</a:t>
            </a:r>
          </a:p>
          <a:p>
            <a:r>
              <a:rPr lang="en-US" dirty="0" smtClean="0"/>
              <a:t>An </a:t>
            </a:r>
            <a:r>
              <a:rPr lang="en-US" b="1" dirty="0" smtClean="0">
                <a:solidFill>
                  <a:srgbClr val="FF0000"/>
                </a:solidFill>
              </a:rPr>
              <a:t>endemic</a:t>
            </a:r>
            <a:r>
              <a:rPr lang="en-US" dirty="0" smtClean="0"/>
              <a:t> is when a population has a high level of the disease all the time </a:t>
            </a:r>
          </a:p>
          <a:p>
            <a:pPr lvl="1"/>
            <a:r>
              <a:rPr lang="en-US" dirty="0" smtClean="0"/>
              <a:t>Malaria</a:t>
            </a:r>
          </a:p>
        </p:txBody>
      </p:sp>
      <p:sp>
        <p:nvSpPr>
          <p:cNvPr id="16387" name="Title 1"/>
          <p:cNvSpPr>
            <a:spLocks noGrp="1"/>
          </p:cNvSpPr>
          <p:nvPr>
            <p:ph type="title"/>
          </p:nvPr>
        </p:nvSpPr>
        <p:spPr/>
        <p:txBody>
          <a:bodyPr/>
          <a:lstStyle/>
          <a:p>
            <a:r>
              <a:rPr lang="en-US" smtClean="0"/>
              <a:t>Epidemic Vs Endemic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eaLnBrk="1" hangingPunct="1"/>
            <a:r>
              <a:rPr lang="en-US" smtClean="0"/>
              <a:t>Occurrence of a Disease</a:t>
            </a:r>
          </a:p>
        </p:txBody>
      </p:sp>
      <p:sp>
        <p:nvSpPr>
          <p:cNvPr id="12291" name="Rectangle 3"/>
          <p:cNvSpPr>
            <a:spLocks noGrp="1"/>
          </p:cNvSpPr>
          <p:nvPr>
            <p:ph idx="1"/>
          </p:nvPr>
        </p:nvSpPr>
        <p:spPr>
          <a:xfrm>
            <a:off x="227013" y="838200"/>
            <a:ext cx="8683625" cy="3124200"/>
          </a:xfrm>
        </p:spPr>
        <p:txBody>
          <a:bodyPr/>
          <a:lstStyle/>
          <a:p>
            <a:pPr eaLnBrk="1" hangingPunct="1"/>
            <a:r>
              <a:rPr lang="en-US" smtClean="0"/>
              <a:t>How seriously &amp; long does a disease affect a population?</a:t>
            </a:r>
          </a:p>
          <a:p>
            <a:pPr lvl="1" eaLnBrk="1" hangingPunct="1"/>
            <a:r>
              <a:rPr lang="en-US" b="1" smtClean="0"/>
              <a:t>incidence</a:t>
            </a:r>
            <a:r>
              <a:rPr lang="en-US" smtClean="0"/>
              <a:t> – fraction of population that contracts disease during specific time period</a:t>
            </a:r>
          </a:p>
          <a:p>
            <a:pPr lvl="2" eaLnBrk="1" hangingPunct="1"/>
            <a:r>
              <a:rPr lang="en-US" smtClean="0"/>
              <a:t>how many people are diagnosed each week, month, or year</a:t>
            </a:r>
          </a:p>
          <a:p>
            <a:pPr lvl="1" eaLnBrk="1" hangingPunct="1"/>
            <a:r>
              <a:rPr lang="en-US" b="1" smtClean="0"/>
              <a:t>prevalence</a:t>
            </a:r>
            <a:r>
              <a:rPr lang="en-US" smtClean="0"/>
              <a:t> – fraction of population with disease at a given time</a:t>
            </a:r>
          </a:p>
          <a:p>
            <a:pPr lvl="2" eaLnBrk="1" hangingPunct="1"/>
            <a:r>
              <a:rPr lang="en-US" smtClean="0"/>
              <a:t>how many people are sick each week, month, or year</a:t>
            </a:r>
          </a:p>
          <a:p>
            <a:pPr lvl="2" eaLnBrk="1" hangingPunct="1"/>
            <a:r>
              <a:rPr lang="en-US" smtClean="0"/>
              <a:t>incidence times duration</a:t>
            </a:r>
          </a:p>
        </p:txBody>
      </p:sp>
      <p:pic>
        <p:nvPicPr>
          <p:cNvPr id="14342" name="Picture 6" descr="http://treasuresoftheinternet.org/health/aids/us_cdc/slides/trends/trends_17.gif"/>
          <p:cNvPicPr>
            <a:picLocks noChangeAspect="1" noChangeArrowheads="1"/>
          </p:cNvPicPr>
          <p:nvPr/>
        </p:nvPicPr>
        <p:blipFill>
          <a:blip r:embed="rId3" cstate="print"/>
          <a:srcRect l="5000" t="2930" r="4286" b="11864"/>
          <a:stretch>
            <a:fillRect/>
          </a:stretch>
        </p:blipFill>
        <p:spPr bwMode="auto">
          <a:xfrm>
            <a:off x="0" y="4038600"/>
            <a:ext cx="4532313" cy="2819400"/>
          </a:xfrm>
          <a:prstGeom prst="rect">
            <a:avLst/>
          </a:prstGeom>
          <a:noFill/>
          <a:ln w="9525">
            <a:noFill/>
            <a:miter lim="800000"/>
            <a:headEnd/>
            <a:tailEnd/>
          </a:ln>
        </p:spPr>
      </p:pic>
      <p:graphicFrame>
        <p:nvGraphicFramePr>
          <p:cNvPr id="13" name="Chart 12"/>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eaLnBrk="1" hangingPunct="1"/>
            <a:r>
              <a:rPr lang="en-US" smtClean="0"/>
              <a:t>Reservoirs of Infection</a:t>
            </a:r>
          </a:p>
        </p:txBody>
      </p:sp>
      <p:sp>
        <p:nvSpPr>
          <p:cNvPr id="19459" name="Rectangle 3"/>
          <p:cNvSpPr>
            <a:spLocks noGrp="1"/>
          </p:cNvSpPr>
          <p:nvPr>
            <p:ph idx="1"/>
          </p:nvPr>
        </p:nvSpPr>
        <p:spPr>
          <a:xfrm>
            <a:off x="0" y="685800"/>
            <a:ext cx="7467600" cy="5638800"/>
          </a:xfrm>
        </p:spPr>
        <p:txBody>
          <a:bodyPr/>
          <a:lstStyle/>
          <a:p>
            <a:pPr eaLnBrk="1" hangingPunct="1"/>
            <a:r>
              <a:rPr lang="en-US" b="1" smtClean="0"/>
              <a:t>Reservoirs of infection</a:t>
            </a:r>
            <a:r>
              <a:rPr lang="en-US" smtClean="0"/>
              <a:t> – continual sources of disease organisms</a:t>
            </a:r>
          </a:p>
          <a:p>
            <a:pPr lvl="1" eaLnBrk="1" hangingPunct="1"/>
            <a:r>
              <a:rPr lang="en-US" smtClean="0"/>
              <a:t>Human</a:t>
            </a:r>
          </a:p>
          <a:p>
            <a:pPr lvl="2" eaLnBrk="1" hangingPunct="1"/>
            <a:r>
              <a:rPr lang="en-US" smtClean="0"/>
              <a:t>Principal living reservoir of human disease is the human body itself</a:t>
            </a:r>
          </a:p>
          <a:p>
            <a:pPr lvl="2" eaLnBrk="1" hangingPunct="1"/>
            <a:r>
              <a:rPr lang="en-US" smtClean="0"/>
              <a:t>i.e. AIDS, gonorrhea</a:t>
            </a:r>
          </a:p>
          <a:p>
            <a:pPr lvl="2" eaLnBrk="1" hangingPunct="1"/>
            <a:r>
              <a:rPr lang="en-US" b="1" smtClean="0"/>
              <a:t>carriers</a:t>
            </a:r>
            <a:r>
              <a:rPr lang="en-US" smtClean="0"/>
              <a:t> – have inapparent infections or latent diseases</a:t>
            </a:r>
          </a:p>
          <a:p>
            <a:pPr lvl="1" eaLnBrk="1" hangingPunct="1"/>
            <a:r>
              <a:rPr lang="en-US" smtClean="0"/>
              <a:t>Animal</a:t>
            </a:r>
          </a:p>
          <a:p>
            <a:pPr lvl="2" eaLnBrk="1" hangingPunct="1"/>
            <a:r>
              <a:rPr lang="en-US" smtClean="0"/>
              <a:t>Both wild and domestic animalsare living reservoirs</a:t>
            </a:r>
          </a:p>
          <a:p>
            <a:pPr lvl="2" eaLnBrk="1" hangingPunct="1"/>
            <a:r>
              <a:rPr lang="en-US" smtClean="0"/>
              <a:t>i.e. rabies, Lyme disease</a:t>
            </a:r>
          </a:p>
          <a:p>
            <a:pPr lvl="2" eaLnBrk="1" hangingPunct="1"/>
            <a:r>
              <a:rPr lang="en-US" b="1" smtClean="0"/>
              <a:t>zoonoses</a:t>
            </a:r>
            <a:r>
              <a:rPr lang="en-US" smtClean="0"/>
              <a:t>  (zoonotic)– animal diseases transmitted to humans (~150 known)</a:t>
            </a:r>
          </a:p>
          <a:p>
            <a:pPr lvl="1" eaLnBrk="1" hangingPunct="1"/>
            <a:r>
              <a:rPr lang="en-US" smtClean="0"/>
              <a:t>Nonliving </a:t>
            </a:r>
          </a:p>
          <a:p>
            <a:pPr lvl="2" eaLnBrk="1" hangingPunct="1"/>
            <a:r>
              <a:rPr lang="en-US" smtClean="0"/>
              <a:t>soil &amp; water</a:t>
            </a:r>
          </a:p>
          <a:p>
            <a:pPr lvl="2" eaLnBrk="1" hangingPunct="1"/>
            <a:r>
              <a:rPr lang="en-US" smtClean="0"/>
              <a:t>i.e. botulism, tetanus, cholera</a:t>
            </a:r>
          </a:p>
        </p:txBody>
      </p:sp>
      <p:pic>
        <p:nvPicPr>
          <p:cNvPr id="15367" name="Picture 7" descr="http://www.daff.gov.au/__data/assets/image/0004/114439/rabies2.jpg"/>
          <p:cNvPicPr>
            <a:picLocks noChangeAspect="1" noChangeArrowheads="1"/>
          </p:cNvPicPr>
          <p:nvPr/>
        </p:nvPicPr>
        <p:blipFill>
          <a:blip r:embed="rId3" cstate="print"/>
          <a:srcRect/>
          <a:stretch>
            <a:fillRect/>
          </a:stretch>
        </p:blipFill>
        <p:spPr bwMode="auto">
          <a:xfrm>
            <a:off x="7778750" y="3124200"/>
            <a:ext cx="1365250" cy="2057400"/>
          </a:xfrm>
          <a:prstGeom prst="rect">
            <a:avLst/>
          </a:prstGeom>
          <a:noFill/>
          <a:ln w="9525">
            <a:noFill/>
            <a:miter lim="800000"/>
            <a:headEnd/>
            <a:tailEnd/>
          </a:ln>
        </p:spPr>
      </p:pic>
      <p:pic>
        <p:nvPicPr>
          <p:cNvPr id="15369" name="Picture 9" descr="http://www.humanillnesses.com/original/images/hdc_0001_0001_0_img0058.jpg"/>
          <p:cNvPicPr>
            <a:picLocks noChangeAspect="1" noChangeArrowheads="1"/>
          </p:cNvPicPr>
          <p:nvPr/>
        </p:nvPicPr>
        <p:blipFill>
          <a:blip r:embed="rId4" cstate="print"/>
          <a:srcRect/>
          <a:stretch>
            <a:fillRect/>
          </a:stretch>
        </p:blipFill>
        <p:spPr bwMode="auto">
          <a:xfrm>
            <a:off x="6629400" y="5207000"/>
            <a:ext cx="2514600" cy="165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5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459">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459">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r>
              <a:rPr lang="en-US" smtClean="0"/>
              <a:t>Transmission of Disease</a:t>
            </a:r>
          </a:p>
        </p:txBody>
      </p:sp>
      <p:sp>
        <p:nvSpPr>
          <p:cNvPr id="20483" name="Rectangle 3"/>
          <p:cNvSpPr>
            <a:spLocks noGrp="1"/>
          </p:cNvSpPr>
          <p:nvPr>
            <p:ph idx="1"/>
          </p:nvPr>
        </p:nvSpPr>
        <p:spPr>
          <a:xfrm>
            <a:off x="0" y="838200"/>
            <a:ext cx="6858000" cy="5943600"/>
          </a:xfrm>
        </p:spPr>
        <p:txBody>
          <a:bodyPr/>
          <a:lstStyle/>
          <a:p>
            <a:pPr eaLnBrk="1" hangingPunct="1"/>
            <a:r>
              <a:rPr lang="en-US" sz="2600" b="1" smtClean="0"/>
              <a:t>Contact transmission</a:t>
            </a:r>
          </a:p>
          <a:p>
            <a:pPr lvl="1" eaLnBrk="1" hangingPunct="1"/>
            <a:r>
              <a:rPr lang="en-US" b="1" smtClean="0"/>
              <a:t>direct</a:t>
            </a:r>
            <a:r>
              <a:rPr lang="en-US" smtClean="0"/>
              <a:t> – close association between infected &amp; susceptible hosts</a:t>
            </a:r>
          </a:p>
          <a:p>
            <a:pPr lvl="2" eaLnBrk="1" hangingPunct="1"/>
            <a:r>
              <a:rPr lang="en-US" smtClean="0"/>
              <a:t>“person-to-person transmission”</a:t>
            </a:r>
          </a:p>
          <a:p>
            <a:pPr lvl="2" eaLnBrk="1" hangingPunct="1"/>
            <a:r>
              <a:rPr lang="en-US" smtClean="0"/>
              <a:t>No intermediate object is involved</a:t>
            </a:r>
          </a:p>
          <a:p>
            <a:pPr lvl="1" eaLnBrk="1" hangingPunct="1"/>
            <a:r>
              <a:rPr lang="en-US" b="1" smtClean="0"/>
              <a:t>indirect</a:t>
            </a:r>
            <a:r>
              <a:rPr lang="en-US" smtClean="0"/>
              <a:t> – spread by </a:t>
            </a:r>
            <a:r>
              <a:rPr lang="en-US" b="1" smtClean="0"/>
              <a:t>fomites</a:t>
            </a:r>
            <a:r>
              <a:rPr lang="en-US" smtClean="0"/>
              <a:t> (nonliving objects)</a:t>
            </a:r>
          </a:p>
          <a:p>
            <a:pPr lvl="2" eaLnBrk="1" hangingPunct="1"/>
            <a:r>
              <a:rPr lang="en-US" smtClean="0"/>
              <a:t>Tissues, towels, diapers, bedding, utensils, toys….</a:t>
            </a:r>
          </a:p>
          <a:p>
            <a:pPr lvl="1" eaLnBrk="1" hangingPunct="1"/>
            <a:r>
              <a:rPr lang="en-US" b="1" smtClean="0"/>
              <a:t>droplet</a:t>
            </a:r>
            <a:r>
              <a:rPr lang="en-US" smtClean="0"/>
              <a:t> – airborne droplets</a:t>
            </a:r>
          </a:p>
          <a:p>
            <a:pPr lvl="2" eaLnBrk="1" hangingPunct="1"/>
            <a:r>
              <a:rPr lang="en-US" smtClean="0"/>
              <a:t>Coughing, sneezing, laughing or talking</a:t>
            </a:r>
          </a:p>
          <a:p>
            <a:pPr lvl="3" eaLnBrk="1" hangingPunct="1"/>
            <a:r>
              <a:rPr lang="en-US" smtClean="0"/>
              <a:t>1 sneeze can create 20,000 droplets</a:t>
            </a:r>
          </a:p>
          <a:p>
            <a:pPr lvl="2" eaLnBrk="1" hangingPunct="1"/>
            <a:r>
              <a:rPr lang="en-US" smtClean="0"/>
              <a:t>Travels less than 1m from the reservoir – not considered airborn transmission </a:t>
            </a:r>
          </a:p>
        </p:txBody>
      </p:sp>
      <p:pic>
        <p:nvPicPr>
          <p:cNvPr id="8" name="Picture Placeholder 1" descr="OSC_Microbio_16_03_Indirect.jpg"/>
          <p:cNvPicPr>
            <a:picLocks noChangeAspect="1"/>
          </p:cNvPicPr>
          <p:nvPr/>
        </p:nvPicPr>
        <p:blipFill rotWithShape="1">
          <a:blip r:embed="rId3">
            <a:extLst>
              <a:ext uri="{28A0092B-C50C-407E-A947-70E740481C1C}">
                <a14:useLocalDpi xmlns:a14="http://schemas.microsoft.com/office/drawing/2010/main" val="0"/>
              </a:ext>
            </a:extLst>
          </a:blip>
          <a:srcRect t="-1029" r="35676" b="689"/>
          <a:stretch/>
        </p:blipFill>
        <p:spPr>
          <a:xfrm>
            <a:off x="5257800" y="1676400"/>
            <a:ext cx="3581400" cy="1203666"/>
          </a:xfrm>
          <a:prstGeom prst="rect">
            <a:avLst/>
          </a:prstGeom>
        </p:spPr>
      </p:pic>
      <p:pic>
        <p:nvPicPr>
          <p:cNvPr id="9" name="Picture Placeholder 1" descr="OSC_Microbio_16_03_Indirect.jpg"/>
          <p:cNvPicPr>
            <a:picLocks noChangeAspect="1"/>
          </p:cNvPicPr>
          <p:nvPr/>
        </p:nvPicPr>
        <p:blipFill rotWithShape="1">
          <a:blip r:embed="rId3">
            <a:extLst>
              <a:ext uri="{28A0092B-C50C-407E-A947-70E740481C1C}">
                <a14:useLocalDpi xmlns:a14="http://schemas.microsoft.com/office/drawing/2010/main" val="0"/>
              </a:ext>
            </a:extLst>
          </a:blip>
          <a:srcRect l="71057" t="-1027" b="-956"/>
          <a:stretch/>
        </p:blipFill>
        <p:spPr>
          <a:xfrm>
            <a:off x="6505576" y="3733800"/>
            <a:ext cx="2333624" cy="1771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enise Steele\Documents\Teaching\River Valley Community College\Microbiology, fall 2009\textbook\chapter_14\chapter_14\b_jpeg_images_and_tables\a_labeled\figure_14_07_labeled.jpg"/>
          <p:cNvPicPr>
            <a:picLocks noChangeAspect="1" noChangeArrowheads="1"/>
          </p:cNvPicPr>
          <p:nvPr/>
        </p:nvPicPr>
        <p:blipFill>
          <a:blip r:embed="rId3" cstate="print"/>
          <a:srcRect t="49252" r="50949" b="3735"/>
          <a:stretch>
            <a:fillRect/>
          </a:stretch>
        </p:blipFill>
        <p:spPr bwMode="auto">
          <a:xfrm>
            <a:off x="6172200" y="4793311"/>
            <a:ext cx="2971800" cy="1963973"/>
          </a:xfrm>
          <a:prstGeom prst="rect">
            <a:avLst/>
          </a:prstGeom>
          <a:noFill/>
          <a:ln w="9525">
            <a:noFill/>
            <a:miter lim="800000"/>
            <a:headEnd/>
            <a:tailEnd/>
          </a:ln>
        </p:spPr>
      </p:pic>
      <p:sp>
        <p:nvSpPr>
          <p:cNvPr id="20483" name="Rectangle 2"/>
          <p:cNvSpPr>
            <a:spLocks noGrp="1"/>
          </p:cNvSpPr>
          <p:nvPr>
            <p:ph type="title"/>
          </p:nvPr>
        </p:nvSpPr>
        <p:spPr/>
        <p:txBody>
          <a:bodyPr/>
          <a:lstStyle/>
          <a:p>
            <a:pPr eaLnBrk="1" hangingPunct="1"/>
            <a:r>
              <a:rPr lang="en-US" dirty="0" smtClean="0"/>
              <a:t>Transmission of Disease</a:t>
            </a:r>
          </a:p>
        </p:txBody>
      </p:sp>
      <p:sp>
        <p:nvSpPr>
          <p:cNvPr id="2" name="Rectangle 3"/>
          <p:cNvSpPr>
            <a:spLocks noGrp="1"/>
          </p:cNvSpPr>
          <p:nvPr>
            <p:ph idx="1"/>
          </p:nvPr>
        </p:nvSpPr>
        <p:spPr>
          <a:xfrm>
            <a:off x="76200" y="838200"/>
            <a:ext cx="5867400" cy="6172200"/>
          </a:xfrm>
        </p:spPr>
        <p:txBody>
          <a:bodyPr/>
          <a:lstStyle/>
          <a:p>
            <a:pPr eaLnBrk="1" hangingPunct="1"/>
            <a:r>
              <a:rPr lang="en-US" b="1" dirty="0" smtClean="0"/>
              <a:t>Vehicle transmission </a:t>
            </a:r>
            <a:r>
              <a:rPr lang="en-US" sz="2600" b="1" dirty="0" smtClean="0"/>
              <a:t>– </a:t>
            </a:r>
            <a:r>
              <a:rPr lang="en-US" sz="2400" b="1" dirty="0" smtClean="0"/>
              <a:t>transmission of disease agents by a media (</a:t>
            </a:r>
            <a:r>
              <a:rPr lang="en-US" sz="2400" dirty="0" smtClean="0">
                <a:ea typeface="ＭＳ Ｐゴシック" pitchFamily="34" charset="-128"/>
              </a:rPr>
              <a:t>inanimate reservoir )</a:t>
            </a:r>
            <a:endParaRPr lang="en-US" sz="2400" b="1" dirty="0" smtClean="0"/>
          </a:p>
          <a:p>
            <a:pPr lvl="1" eaLnBrk="1" hangingPunct="1"/>
            <a:r>
              <a:rPr lang="en-US" dirty="0" smtClean="0"/>
              <a:t>Water – contamination or poorly treated sewage</a:t>
            </a:r>
          </a:p>
          <a:p>
            <a:pPr lvl="1" eaLnBrk="1" hangingPunct="1"/>
            <a:r>
              <a:rPr lang="en-US" dirty="0" smtClean="0"/>
              <a:t>Food – incompletely cooked, poorly refrigerated, or prepared under unsanitary conditions </a:t>
            </a:r>
          </a:p>
          <a:p>
            <a:pPr lvl="1" eaLnBrk="1" hangingPunct="1"/>
            <a:r>
              <a:rPr lang="en-US" dirty="0" smtClean="0"/>
              <a:t>Air – droplets that travel &gt; 1m from the reservoir to the host</a:t>
            </a:r>
          </a:p>
          <a:p>
            <a:pPr lvl="1" eaLnBrk="1" hangingPunct="1"/>
            <a:r>
              <a:rPr lang="en-US" dirty="0" smtClean="0"/>
              <a:t>But also includes blood and body fluids</a:t>
            </a:r>
          </a:p>
        </p:txBody>
      </p:sp>
      <p:pic>
        <p:nvPicPr>
          <p:cNvPr id="20487" name="Picture 2" descr="C:\Users\Denise Steele\Documents\Teaching\River Valley Community College\Microbiology, fall 2009\textbook\chapter_14\chapter_14\b_jpeg_images_and_tables\a_labeled\figure_14_07_labeled.jpg"/>
          <p:cNvPicPr>
            <a:picLocks noChangeAspect="1" noChangeArrowheads="1"/>
          </p:cNvPicPr>
          <p:nvPr/>
        </p:nvPicPr>
        <p:blipFill>
          <a:blip r:embed="rId3" cstate="print"/>
          <a:srcRect l="50595" b="52988"/>
          <a:stretch>
            <a:fillRect/>
          </a:stretch>
        </p:blipFill>
        <p:spPr bwMode="auto">
          <a:xfrm>
            <a:off x="6096000" y="2824162"/>
            <a:ext cx="2895600" cy="1900238"/>
          </a:xfrm>
          <a:prstGeom prst="rect">
            <a:avLst/>
          </a:prstGeom>
          <a:noFill/>
          <a:ln w="9525">
            <a:noFill/>
            <a:miter lim="800000"/>
            <a:headEnd/>
            <a:tailEnd/>
          </a:ln>
        </p:spPr>
      </p:pic>
      <p:pic>
        <p:nvPicPr>
          <p:cNvPr id="20488" name="Picture 2" descr="C:\Users\Denise Steele\Documents\Teaching\River Valley Community College\Microbiology, fall 2009\textbook\chapter_14\chapter_14\b_jpeg_images_and_tables\a_labeled\figure_14_07_labeled.jpg"/>
          <p:cNvPicPr>
            <a:picLocks noChangeAspect="1" noChangeArrowheads="1"/>
          </p:cNvPicPr>
          <p:nvPr/>
        </p:nvPicPr>
        <p:blipFill>
          <a:blip r:embed="rId3" cstate="print"/>
          <a:srcRect r="52221" b="50748"/>
          <a:stretch>
            <a:fillRect/>
          </a:stretch>
        </p:blipFill>
        <p:spPr bwMode="auto">
          <a:xfrm>
            <a:off x="6096000" y="762000"/>
            <a:ext cx="2895600" cy="2057400"/>
          </a:xfrm>
          <a:prstGeom prst="rect">
            <a:avLst/>
          </a:prstGeom>
          <a:noFill/>
          <a:ln w="9525">
            <a:noFill/>
            <a:miter lim="800000"/>
            <a:headEnd/>
            <a:tailEnd/>
          </a:ln>
        </p:spPr>
      </p:pic>
      <p:pic>
        <p:nvPicPr>
          <p:cNvPr id="1026" name="Picture 2" descr="C:\Users\Bonnie\Desktop\image_279290.jpg"/>
          <p:cNvPicPr>
            <a:picLocks noChangeAspect="1" noChangeArrowheads="1"/>
          </p:cNvPicPr>
          <p:nvPr/>
        </p:nvPicPr>
        <p:blipFill>
          <a:blip r:embed="rId4" cstate="print"/>
          <a:srcRect/>
          <a:stretch>
            <a:fillRect/>
          </a:stretch>
        </p:blipFill>
        <p:spPr bwMode="auto">
          <a:xfrm>
            <a:off x="3048000" y="5351463"/>
            <a:ext cx="2092325" cy="138379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560638" y="5029200"/>
          <a:ext cx="6583680" cy="1828800"/>
        </p:xfrm>
        <a:graphic>
          <a:graphicData uri="http://schemas.openxmlformats.org/drawingml/2006/table">
            <a:tbl>
              <a:tblPr firstRow="1" bandRow="1">
                <a:tableStyleId>{5C22544A-7EE6-4342-B048-85BDC9FD1C3A}</a:tableStyleId>
              </a:tblPr>
              <a:tblGrid>
                <a:gridCol w="1645920"/>
                <a:gridCol w="1645920"/>
                <a:gridCol w="1645920"/>
                <a:gridCol w="1645920"/>
              </a:tblGrid>
              <a:tr h="457200">
                <a:tc>
                  <a:txBody>
                    <a:bodyPr/>
                    <a:lstStyle/>
                    <a:p>
                      <a:pPr algn="ctr"/>
                      <a:endParaRPr lang="en-US" dirty="0"/>
                    </a:p>
                  </a:txBody>
                  <a:tcPr anchor="ctr">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Symbioses</a:t>
                      </a:r>
                    </a:p>
                  </a:txBody>
                  <a:tcPr anchor="ctr">
                    <a:solidFill>
                      <a:schemeClr val="tx2"/>
                    </a:solidFill>
                  </a:tcPr>
                </a:tc>
                <a:tc hMerge="1">
                  <a:txBody>
                    <a:bodyPr/>
                    <a:lstStyle/>
                    <a:p>
                      <a:endParaRPr lang="en-US" dirty="0"/>
                    </a:p>
                  </a:txBody>
                  <a:tcPr>
                    <a:solidFill>
                      <a:schemeClr val="tx2"/>
                    </a:solidFill>
                  </a:tcPr>
                </a:tc>
                <a:tc hMerge="1">
                  <a:txBody>
                    <a:bodyPr/>
                    <a:lstStyle/>
                    <a:p>
                      <a:endParaRPr lang="en-US" dirty="0"/>
                    </a:p>
                  </a:txBody>
                  <a:tcPr>
                    <a:solidFill>
                      <a:schemeClr val="tx2"/>
                    </a:solidFill>
                  </a:tcPr>
                </a:tc>
              </a:tr>
              <a:tr h="457200">
                <a:tc>
                  <a:txBody>
                    <a:bodyPr/>
                    <a:lstStyle/>
                    <a:p>
                      <a:pPr algn="ctr"/>
                      <a:endParaRPr lang="en-US" dirty="0"/>
                    </a:p>
                  </a:txBody>
                  <a:tcPr anchor="ctr">
                    <a:noFill/>
                  </a:tcPr>
                </a:tc>
                <a:tc>
                  <a:txBody>
                    <a:bodyPr/>
                    <a:lstStyle/>
                    <a:p>
                      <a:pPr algn="ctr"/>
                      <a:r>
                        <a:rPr lang="en-US" dirty="0" smtClean="0"/>
                        <a:t>Parasitism</a:t>
                      </a:r>
                      <a:endParaRPr lang="en-US" dirty="0"/>
                    </a:p>
                  </a:txBody>
                  <a:tcPr anchor="ctr">
                    <a:solidFill>
                      <a:schemeClr val="accent1"/>
                    </a:solidFill>
                  </a:tcPr>
                </a:tc>
                <a:tc>
                  <a:txBody>
                    <a:bodyPr/>
                    <a:lstStyle/>
                    <a:p>
                      <a:pPr algn="ctr"/>
                      <a:r>
                        <a:rPr lang="en-US" dirty="0" smtClean="0"/>
                        <a:t>Commensalism</a:t>
                      </a:r>
                      <a:endParaRPr lang="en-US" dirty="0"/>
                    </a:p>
                  </a:txBody>
                  <a:tcPr anchor="ctr">
                    <a:solidFill>
                      <a:schemeClr val="accent1"/>
                    </a:solidFill>
                  </a:tcPr>
                </a:tc>
                <a:tc>
                  <a:txBody>
                    <a:bodyPr/>
                    <a:lstStyle/>
                    <a:p>
                      <a:pPr algn="ctr"/>
                      <a:r>
                        <a:rPr lang="en-US" dirty="0" smtClean="0"/>
                        <a:t>Mutualism</a:t>
                      </a:r>
                      <a:endParaRPr lang="en-US" dirty="0"/>
                    </a:p>
                  </a:txBody>
                  <a:tcPr anchor="ctr">
                    <a:solidFill>
                      <a:schemeClr val="accent1"/>
                    </a:solidFill>
                  </a:tcPr>
                </a:tc>
              </a:tr>
              <a:tr h="457200">
                <a:tc>
                  <a:txBody>
                    <a:bodyPr/>
                    <a:lstStyle/>
                    <a:p>
                      <a:pPr algn="ctr"/>
                      <a:r>
                        <a:rPr lang="en-US" dirty="0" smtClean="0"/>
                        <a:t>Organism 1</a:t>
                      </a:r>
                      <a:endParaRPr lang="en-US" dirty="0"/>
                    </a:p>
                  </a:txBody>
                  <a:tcPr anchor="ctr">
                    <a:solidFill>
                      <a:schemeClr val="accent1">
                        <a:lumMod val="60000"/>
                        <a:lumOff val="40000"/>
                      </a:schemeClr>
                    </a:solidFill>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r>
              <a:tr h="457200">
                <a:tc>
                  <a:txBody>
                    <a:bodyPr/>
                    <a:lstStyle/>
                    <a:p>
                      <a:pPr algn="ctr"/>
                      <a:r>
                        <a:rPr lang="en-US" dirty="0" smtClean="0"/>
                        <a:t>Organism</a:t>
                      </a:r>
                      <a:r>
                        <a:rPr lang="en-US" baseline="0" dirty="0" smtClean="0"/>
                        <a:t> 2</a:t>
                      </a:r>
                      <a:endParaRPr lang="en-US" dirty="0"/>
                    </a:p>
                  </a:txBody>
                  <a:tcPr anchor="ctr">
                    <a:solidFill>
                      <a:schemeClr val="accent1">
                        <a:lumMod val="60000"/>
                        <a:lumOff val="40000"/>
                      </a:schemeClr>
                    </a:solidFill>
                  </a:tcPr>
                </a:tc>
                <a:tc>
                  <a:txBody>
                    <a:bodyPr/>
                    <a:lstStyle/>
                    <a:p>
                      <a:pPr algn="ctr"/>
                      <a:r>
                        <a:rPr lang="en-US" sz="2400" dirty="0" smtClean="0"/>
                        <a:t>–</a:t>
                      </a:r>
                      <a:endParaRPr lang="en-US" sz="2400" dirty="0"/>
                    </a:p>
                  </a:txBody>
                  <a:tcPr anchor="ctr"/>
                </a:tc>
                <a:tc>
                  <a:txBody>
                    <a:bodyPr/>
                    <a:lstStyle/>
                    <a:p>
                      <a:pPr algn="ctr"/>
                      <a:r>
                        <a:rPr lang="en-US" sz="2400" dirty="0" smtClean="0"/>
                        <a:t>0</a:t>
                      </a:r>
                      <a:endParaRPr lang="en-US" sz="2400" dirty="0"/>
                    </a:p>
                  </a:txBody>
                  <a:tcPr anchor="ctr"/>
                </a:tc>
                <a:tc>
                  <a:txBody>
                    <a:bodyPr/>
                    <a:lstStyle/>
                    <a:p>
                      <a:pPr algn="ctr"/>
                      <a:r>
                        <a:rPr lang="en-US" sz="2400" dirty="0" smtClean="0"/>
                        <a:t>+</a:t>
                      </a:r>
                      <a:endParaRPr lang="en-US" sz="2400" dirty="0"/>
                    </a:p>
                  </a:txBody>
                  <a:tcPr anchor="ctr"/>
                </a:tc>
              </a:tr>
            </a:tbl>
          </a:graphicData>
        </a:graphic>
      </p:graphicFrame>
      <p:sp>
        <p:nvSpPr>
          <p:cNvPr id="4123" name="Rectangle 4"/>
          <p:cNvSpPr>
            <a:spLocks noGrp="1"/>
          </p:cNvSpPr>
          <p:nvPr>
            <p:ph type="title"/>
          </p:nvPr>
        </p:nvSpPr>
        <p:spPr/>
        <p:txBody>
          <a:bodyPr/>
          <a:lstStyle/>
          <a:p>
            <a:pPr eaLnBrk="1" hangingPunct="1"/>
            <a:r>
              <a:rPr lang="en-US" smtClean="0"/>
              <a:t>Pathology, Infection, and Disease</a:t>
            </a:r>
          </a:p>
        </p:txBody>
      </p:sp>
      <p:sp>
        <p:nvSpPr>
          <p:cNvPr id="17411" name="Rectangle 5"/>
          <p:cNvSpPr>
            <a:spLocks noGrp="1"/>
          </p:cNvSpPr>
          <p:nvPr>
            <p:ph idx="1"/>
          </p:nvPr>
        </p:nvSpPr>
        <p:spPr>
          <a:xfrm>
            <a:off x="227013" y="838200"/>
            <a:ext cx="8683625" cy="4724400"/>
          </a:xfrm>
        </p:spPr>
        <p:txBody>
          <a:bodyPr/>
          <a:lstStyle/>
          <a:p>
            <a:pPr eaLnBrk="1" hangingPunct="1"/>
            <a:r>
              <a:rPr lang="en-US" b="1" smtClean="0"/>
              <a:t>Pathology</a:t>
            </a:r>
            <a:r>
              <a:rPr lang="en-US" smtClean="0"/>
              <a:t> – study of disease</a:t>
            </a:r>
          </a:p>
          <a:p>
            <a:pPr lvl="1" eaLnBrk="1" hangingPunct="1"/>
            <a:r>
              <a:rPr lang="en-US" b="1" smtClean="0"/>
              <a:t>etiology</a:t>
            </a:r>
            <a:r>
              <a:rPr lang="en-US" smtClean="0"/>
              <a:t> – cause of disease</a:t>
            </a:r>
          </a:p>
          <a:p>
            <a:pPr lvl="1" eaLnBrk="1" hangingPunct="1"/>
            <a:r>
              <a:rPr lang="en-US" b="1" smtClean="0"/>
              <a:t>pathogens</a:t>
            </a:r>
            <a:r>
              <a:rPr lang="en-US" smtClean="0"/>
              <a:t> – disease-causing microbes</a:t>
            </a:r>
          </a:p>
          <a:p>
            <a:pPr lvl="1" eaLnBrk="1" hangingPunct="1"/>
            <a:r>
              <a:rPr lang="en-US" b="1" smtClean="0"/>
              <a:t>infection</a:t>
            </a:r>
            <a:r>
              <a:rPr lang="en-US" smtClean="0"/>
              <a:t> – colonization of body by pathogens</a:t>
            </a:r>
          </a:p>
          <a:p>
            <a:pPr lvl="1" eaLnBrk="1" hangingPunct="1"/>
            <a:r>
              <a:rPr lang="en-US" b="1" smtClean="0"/>
              <a:t>pathogenesis</a:t>
            </a:r>
            <a:r>
              <a:rPr lang="en-US" smtClean="0"/>
              <a:t> – development of disease</a:t>
            </a:r>
          </a:p>
          <a:p>
            <a:pPr lvl="1" eaLnBrk="1" hangingPunct="1"/>
            <a:r>
              <a:rPr lang="en-US" b="1" smtClean="0"/>
              <a:t>disease</a:t>
            </a:r>
            <a:r>
              <a:rPr lang="en-US" smtClean="0"/>
              <a:t> – infection results in change from state of health</a:t>
            </a:r>
          </a:p>
          <a:p>
            <a:pPr eaLnBrk="1" hangingPunct="1"/>
            <a:r>
              <a:rPr lang="en-US" b="1" smtClean="0"/>
              <a:t>Symbiosis</a:t>
            </a:r>
            <a:r>
              <a:rPr lang="en-US" smtClean="0"/>
              <a:t> – relationship between 2 organisms:</a:t>
            </a:r>
          </a:p>
          <a:p>
            <a:pPr lvl="1" eaLnBrk="1" hangingPunct="1"/>
            <a:r>
              <a:rPr lang="en-US" b="1" smtClean="0"/>
              <a:t>parasitism</a:t>
            </a:r>
            <a:r>
              <a:rPr lang="en-US" smtClean="0"/>
              <a:t> – one benefits at expense of other</a:t>
            </a:r>
          </a:p>
          <a:p>
            <a:pPr lvl="1" eaLnBrk="1" hangingPunct="1"/>
            <a:r>
              <a:rPr lang="en-US" b="1" smtClean="0"/>
              <a:t>commensalism</a:t>
            </a:r>
            <a:r>
              <a:rPr lang="en-US" smtClean="0"/>
              <a:t> – one benefits, other is unaffected</a:t>
            </a:r>
          </a:p>
          <a:p>
            <a:pPr lvl="1" eaLnBrk="1" hangingPunct="1"/>
            <a:r>
              <a:rPr lang="en-US" b="1" smtClean="0"/>
              <a:t>mutualism</a:t>
            </a:r>
            <a:r>
              <a:rPr lang="en-US" smtClean="0"/>
              <a:t> – both benefit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of Disease</a:t>
            </a:r>
            <a:endParaRPr lang="en-US" dirty="0"/>
          </a:p>
        </p:txBody>
      </p:sp>
      <p:sp>
        <p:nvSpPr>
          <p:cNvPr id="3" name="Content Placeholder 2"/>
          <p:cNvSpPr>
            <a:spLocks noGrp="1"/>
          </p:cNvSpPr>
          <p:nvPr>
            <p:ph idx="1"/>
          </p:nvPr>
        </p:nvSpPr>
        <p:spPr/>
        <p:txBody>
          <a:bodyPr/>
          <a:lstStyle/>
          <a:p>
            <a:pPr eaLnBrk="1" hangingPunct="1"/>
            <a:r>
              <a:rPr lang="en-US" b="1" dirty="0" smtClean="0"/>
              <a:t>Vector transmission </a:t>
            </a:r>
            <a:r>
              <a:rPr lang="en-US" sz="2400" b="1" dirty="0" smtClean="0"/>
              <a:t>– transmission of disease from one host to another</a:t>
            </a:r>
          </a:p>
          <a:p>
            <a:pPr lvl="1" eaLnBrk="1" hangingPunct="1"/>
            <a:r>
              <a:rPr lang="en-US" dirty="0" smtClean="0"/>
              <a:t>Arthropods (especially fleas, ticks, &amp; mosquitoes)</a:t>
            </a:r>
          </a:p>
          <a:p>
            <a:pPr lvl="1" eaLnBrk="1" hangingPunct="1"/>
            <a:r>
              <a:rPr lang="en-US" b="1" dirty="0" smtClean="0"/>
              <a:t>mechanical transmission</a:t>
            </a:r>
            <a:r>
              <a:rPr lang="en-US" dirty="0" smtClean="0"/>
              <a:t> –carries pathogen on feet or other body parts</a:t>
            </a:r>
          </a:p>
          <a:p>
            <a:pPr lvl="1" eaLnBrk="1" hangingPunct="1"/>
            <a:r>
              <a:rPr lang="en-US" b="1" dirty="0" smtClean="0"/>
              <a:t>biological transmission</a:t>
            </a:r>
            <a:r>
              <a:rPr lang="en-US" dirty="0" smtClean="0"/>
              <a:t> – pathogen reproduces in vector</a:t>
            </a:r>
          </a:p>
        </p:txBody>
      </p:sp>
      <p:pic>
        <p:nvPicPr>
          <p:cNvPr id="4" name="Picture 6" descr="figure_14_08_labeled"/>
          <p:cNvPicPr>
            <a:picLocks noChangeAspect="1" noChangeArrowheads="1"/>
          </p:cNvPicPr>
          <p:nvPr/>
        </p:nvPicPr>
        <p:blipFill>
          <a:blip r:embed="rId3" cstate="print"/>
          <a:srcRect l="12236" b="3790"/>
          <a:stretch>
            <a:fillRect/>
          </a:stretch>
        </p:blipFill>
        <p:spPr bwMode="auto">
          <a:xfrm>
            <a:off x="457200" y="3581400"/>
            <a:ext cx="3725194" cy="2438400"/>
          </a:xfrm>
          <a:prstGeom prst="rect">
            <a:avLst/>
          </a:prstGeom>
          <a:noFill/>
          <a:ln w="9525">
            <a:noFill/>
            <a:miter lim="800000"/>
            <a:headEnd/>
            <a:tailEnd/>
          </a:ln>
        </p:spPr>
      </p:pic>
      <p:pic>
        <p:nvPicPr>
          <p:cNvPr id="6" name="Picture 1"/>
          <p:cNvPicPr>
            <a:picLocks noChangeAspect="1"/>
          </p:cNvPicPr>
          <p:nvPr/>
        </p:nvPicPr>
        <p:blipFill>
          <a:blip r:embed="rId4" cstate="print"/>
          <a:srcRect b="2449"/>
          <a:stretch>
            <a:fillRect/>
          </a:stretch>
        </p:blipFill>
        <p:spPr bwMode="auto">
          <a:xfrm>
            <a:off x="4495800" y="3505199"/>
            <a:ext cx="4373563" cy="32434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16.12</a:t>
            </a:r>
            <a:endParaRPr lang="en-US" dirty="0"/>
          </a:p>
        </p:txBody>
      </p:sp>
      <p:pic>
        <p:nvPicPr>
          <p:cNvPr id="2" name="Picture Placeholder 1" descr="OSC_Microbio_16_03_Vecto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616" r="-13616"/>
          <a:stretch>
            <a:fillRect/>
          </a:stretch>
        </p:blipFill>
        <p:spPr/>
      </p:pic>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600" dirty="0" smtClean="0"/>
              <a:t>A </a:t>
            </a:r>
            <a:r>
              <a:rPr lang="en-US" sz="1600" dirty="0"/>
              <a:t>mechanical vector carries a pathogen on its body from one host to another, not as an infection.</a:t>
            </a:r>
            <a:r>
              <a:rPr lang="en-US" sz="1600" dirty="0" smtClean="0"/>
              <a:t> </a:t>
            </a:r>
            <a:endParaRPr lang="en-US" sz="1600" dirty="0"/>
          </a:p>
          <a:p>
            <a:pPr marL="342900" indent="-342900">
              <a:buFontTx/>
              <a:buAutoNum type="alphaLcParenBoth"/>
            </a:pPr>
            <a:r>
              <a:rPr lang="en-US" sz="1600" dirty="0" smtClean="0"/>
              <a:t>A </a:t>
            </a:r>
            <a:r>
              <a:rPr lang="en-US" sz="1600" dirty="0"/>
              <a:t>biological vector carries a pathogen from one host to another after becoming infected itself.</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327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Figure 16.13</a:t>
            </a:r>
            <a:endParaRPr lang="en-US" sz="2400" dirty="0">
              <a:solidFill>
                <a:srgbClr val="6CB255"/>
              </a:solidFill>
            </a:endParaRPr>
          </a:p>
        </p:txBody>
      </p:sp>
      <p:pic>
        <p:nvPicPr>
          <p:cNvPr id="2" name="Picture Placeholder 1" descr="OSC_Microbio_16_03_VectorTab.jpg"/>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t="-2976" b="-2976"/>
          <a:stretch>
            <a:fillRect/>
          </a:stretch>
        </p:blipFill>
        <p:spPr>
          <a:xfrm>
            <a:off x="201735" y="896403"/>
            <a:ext cx="4384204" cy="5715000"/>
          </a:xfrm>
          <a:prstGeom prst="rect">
            <a:avLst/>
          </a:prstGeom>
        </p:spPr>
      </p:pic>
      <p:sp>
        <p:nvSpPr>
          <p:cNvPr id="14" name="Text Placeholder 13"/>
          <p:cNvSpPr>
            <a:spLocks noGrp="1"/>
          </p:cNvSpPr>
          <p:nvPr>
            <p:ph type="body" sz="quarter" idx="4294967295"/>
          </p:nvPr>
        </p:nvSpPr>
        <p:spPr>
          <a:xfrm>
            <a:off x="4717355" y="1107617"/>
            <a:ext cx="3913188" cy="5256973"/>
          </a:xfrm>
          <a:prstGeom prst="rect">
            <a:avLst/>
          </a:prstGeom>
        </p:spPr>
        <p:txBody>
          <a:bodyPr>
            <a:noAutofit/>
          </a:bodyPr>
          <a:lstStyle/>
          <a:p>
            <a:r>
              <a:rPr lang="en-US" sz="1600" dirty="0">
                <a:solidFill>
                  <a:schemeClr val="tx1"/>
                </a:solidFill>
              </a:rPr>
              <a:t>(credit “Black fly”, “Tick”, “Tsetse fly”: modification of work by USDA; credit: “Flea”: modification of </a:t>
            </a:r>
            <a:r>
              <a:rPr lang="en-US" sz="1600" dirty="0" smtClean="0">
                <a:solidFill>
                  <a:schemeClr val="tx1"/>
                </a:solidFill>
              </a:rPr>
              <a:t>work by </a:t>
            </a:r>
            <a:r>
              <a:rPr lang="en-US" sz="1600" dirty="0">
                <a:solidFill>
                  <a:schemeClr val="tx1"/>
                </a:solidFill>
              </a:rPr>
              <a:t>Centers for Disease Control and Prevention; credit: “Louse”, “Mosquito”, “Sand fly”: modification of work by </a:t>
            </a:r>
            <a:r>
              <a:rPr lang="en-US" sz="1600" dirty="0" smtClean="0">
                <a:solidFill>
                  <a:schemeClr val="tx1"/>
                </a:solidFill>
              </a:rPr>
              <a:t>James </a:t>
            </a:r>
            <a:r>
              <a:rPr lang="en-US" sz="1600" dirty="0" err="1" smtClean="0">
                <a:solidFill>
                  <a:schemeClr val="tx1"/>
                </a:solidFill>
              </a:rPr>
              <a:t>Gathany</a:t>
            </a:r>
            <a:r>
              <a:rPr lang="en-US" sz="1600" dirty="0">
                <a:solidFill>
                  <a:schemeClr val="tx1"/>
                </a:solidFill>
              </a:rPr>
              <a:t>, Centers for Disease Control and Prevention; credit “Kissing bug”: modification of work by Glenn </a:t>
            </a:r>
            <a:r>
              <a:rPr lang="en-US" sz="1600" dirty="0" err="1">
                <a:solidFill>
                  <a:schemeClr val="tx1"/>
                </a:solidFill>
              </a:rPr>
              <a:t>Seplak</a:t>
            </a:r>
            <a:r>
              <a:rPr lang="en-US" sz="1600" dirty="0" smtClean="0">
                <a:solidFill>
                  <a:schemeClr val="tx1"/>
                </a:solidFill>
              </a:rPr>
              <a:t>; credit </a:t>
            </a:r>
            <a:r>
              <a:rPr lang="en-US" sz="1600" dirty="0">
                <a:solidFill>
                  <a:schemeClr val="tx1"/>
                </a:solidFill>
              </a:rPr>
              <a:t>“Mite”: modification of work by Michael </a:t>
            </a:r>
            <a:r>
              <a:rPr lang="en-US" sz="1600" dirty="0" err="1">
                <a:solidFill>
                  <a:schemeClr val="tx1"/>
                </a:solidFill>
              </a:rPr>
              <a:t>Wunderli</a:t>
            </a:r>
            <a:r>
              <a:rPr lang="en-US" sz="1600" dirty="0">
                <a:solidFill>
                  <a:schemeClr val="tx1"/>
                </a:solidFill>
              </a:rPr>
              <a:t>)</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81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igure_14_09_labeled"/>
          <p:cNvPicPr>
            <a:picLocks noChangeAspect="1" noChangeArrowheads="1"/>
          </p:cNvPicPr>
          <p:nvPr/>
        </p:nvPicPr>
        <p:blipFill>
          <a:blip r:embed="rId3" cstate="print"/>
          <a:srcRect b="2556"/>
          <a:stretch>
            <a:fillRect/>
          </a:stretch>
        </p:blipFill>
        <p:spPr bwMode="auto">
          <a:xfrm>
            <a:off x="4960689" y="1600200"/>
            <a:ext cx="4183311" cy="3886200"/>
          </a:xfrm>
          <a:prstGeom prst="rect">
            <a:avLst/>
          </a:prstGeom>
          <a:noFill/>
          <a:ln w="9525">
            <a:noFill/>
            <a:miter lim="800000"/>
            <a:headEnd/>
            <a:tailEnd/>
          </a:ln>
        </p:spPr>
      </p:pic>
      <p:sp>
        <p:nvSpPr>
          <p:cNvPr id="21508" name="Rectangle 2"/>
          <p:cNvSpPr>
            <a:spLocks noGrp="1"/>
          </p:cNvSpPr>
          <p:nvPr>
            <p:ph type="title"/>
          </p:nvPr>
        </p:nvSpPr>
        <p:spPr/>
        <p:txBody>
          <a:bodyPr/>
          <a:lstStyle/>
          <a:p>
            <a:pPr eaLnBrk="1" hangingPunct="1"/>
            <a:r>
              <a:rPr lang="en-US" dirty="0" err="1" smtClean="0"/>
              <a:t>Nosocomial</a:t>
            </a:r>
            <a:r>
              <a:rPr lang="en-US" dirty="0" smtClean="0"/>
              <a:t> Infections</a:t>
            </a:r>
          </a:p>
        </p:txBody>
      </p:sp>
      <p:sp>
        <p:nvSpPr>
          <p:cNvPr id="23556" name="Rectangle 3"/>
          <p:cNvSpPr>
            <a:spLocks noGrp="1"/>
          </p:cNvSpPr>
          <p:nvPr>
            <p:ph idx="1"/>
          </p:nvPr>
        </p:nvSpPr>
        <p:spPr>
          <a:xfrm>
            <a:off x="0" y="685800"/>
            <a:ext cx="5638800" cy="5791200"/>
          </a:xfrm>
        </p:spPr>
        <p:txBody>
          <a:bodyPr/>
          <a:lstStyle/>
          <a:p>
            <a:pPr eaLnBrk="1" hangingPunct="1"/>
            <a:r>
              <a:rPr lang="en-US" sz="2600" dirty="0" smtClean="0"/>
              <a:t>Acquired as a result of hospital stay</a:t>
            </a:r>
          </a:p>
          <a:p>
            <a:pPr lvl="1" eaLnBrk="1" hangingPunct="1"/>
            <a:r>
              <a:rPr lang="en-US" dirty="0" smtClean="0"/>
              <a:t>5–15% of all patients</a:t>
            </a:r>
          </a:p>
          <a:p>
            <a:pPr lvl="1" eaLnBrk="1" hangingPunct="1"/>
            <a:r>
              <a:rPr lang="en-US" dirty="0" smtClean="0"/>
              <a:t>become resistant to antimicrobial drugs</a:t>
            </a:r>
          </a:p>
          <a:p>
            <a:pPr lvl="1" eaLnBrk="1" hangingPunct="1"/>
            <a:r>
              <a:rPr lang="en-US" dirty="0" smtClean="0"/>
              <a:t>from microbes (often normal </a:t>
            </a:r>
            <a:r>
              <a:rPr lang="en-US" dirty="0" err="1" smtClean="0"/>
              <a:t>microbiota</a:t>
            </a:r>
            <a:r>
              <a:rPr lang="en-US" dirty="0" smtClean="0"/>
              <a:t>) transmitted between compromised hosts</a:t>
            </a:r>
          </a:p>
          <a:p>
            <a:pPr lvl="2" eaLnBrk="1" hangingPunct="1"/>
            <a:r>
              <a:rPr lang="en-US" b="1" dirty="0" smtClean="0"/>
              <a:t>compromised host</a:t>
            </a:r>
            <a:r>
              <a:rPr lang="en-US" dirty="0" smtClean="0"/>
              <a:t> – resistance impaired by disease, therapy, or burns producing broken skin or suppressed immune system</a:t>
            </a:r>
          </a:p>
          <a:p>
            <a:pPr lvl="1" eaLnBrk="1" hangingPunct="1"/>
            <a:r>
              <a:rPr lang="en-US" dirty="0" smtClean="0"/>
              <a:t>by direct transmission from staff, indirect transmission, or vehicle transmission </a:t>
            </a:r>
          </a:p>
          <a:p>
            <a:pPr lvl="2" eaLnBrk="1" hangingPunct="1"/>
            <a:r>
              <a:rPr lang="en-US" dirty="0" smtClean="0"/>
              <a:t>prevented by aseptic technique, hand washing, &amp; isolation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unfigure_13_01_labeled"/>
          <p:cNvPicPr>
            <a:picLocks noChangeAspect="1" noChangeArrowheads="1"/>
          </p:cNvPicPr>
          <p:nvPr/>
        </p:nvPicPr>
        <p:blipFill>
          <a:blip r:embed="rId3" cstate="print"/>
          <a:srcRect b="2556"/>
          <a:stretch>
            <a:fillRect/>
          </a:stretch>
        </p:blipFill>
        <p:spPr bwMode="auto">
          <a:xfrm>
            <a:off x="6337300" y="1524000"/>
            <a:ext cx="2806700" cy="2362200"/>
          </a:xfrm>
          <a:prstGeom prst="rect">
            <a:avLst/>
          </a:prstGeom>
          <a:noFill/>
          <a:ln w="9525">
            <a:noFill/>
            <a:miter lim="800000"/>
            <a:headEnd/>
            <a:tailEnd/>
          </a:ln>
        </p:spPr>
      </p:pic>
      <p:sp>
        <p:nvSpPr>
          <p:cNvPr id="22531" name="Rectangle 2"/>
          <p:cNvSpPr>
            <a:spLocks noGrp="1"/>
          </p:cNvSpPr>
          <p:nvPr>
            <p:ph type="title"/>
          </p:nvPr>
        </p:nvSpPr>
        <p:spPr/>
        <p:txBody>
          <a:bodyPr/>
          <a:lstStyle/>
          <a:p>
            <a:pPr eaLnBrk="1" hangingPunct="1"/>
            <a:r>
              <a:rPr lang="en-US" smtClean="0"/>
              <a:t>Emerging Infectious Diseases</a:t>
            </a:r>
          </a:p>
        </p:txBody>
      </p:sp>
      <p:sp>
        <p:nvSpPr>
          <p:cNvPr id="25603" name="Rectangle 3"/>
          <p:cNvSpPr>
            <a:spLocks noGrp="1"/>
          </p:cNvSpPr>
          <p:nvPr>
            <p:ph idx="1"/>
          </p:nvPr>
        </p:nvSpPr>
        <p:spPr/>
        <p:txBody>
          <a:bodyPr/>
          <a:lstStyle/>
          <a:p>
            <a:pPr eaLnBrk="1" hangingPunct="1"/>
            <a:r>
              <a:rPr lang="en-US" b="1" smtClean="0"/>
              <a:t>Emerging infectious diseases</a:t>
            </a:r>
            <a:r>
              <a:rPr lang="en-US" smtClean="0"/>
              <a:t> – new, increasing in incidence, or showing potential to increase soon</a:t>
            </a:r>
          </a:p>
          <a:p>
            <a:pPr eaLnBrk="1" hangingPunct="1"/>
            <a:r>
              <a:rPr lang="en-US" smtClean="0"/>
              <a:t>Contributing factors:</a:t>
            </a:r>
          </a:p>
          <a:p>
            <a:pPr lvl="1" eaLnBrk="1" hangingPunct="1"/>
            <a:r>
              <a:rPr lang="en-US" smtClean="0"/>
              <a:t>new strains from genetic recombination</a:t>
            </a:r>
          </a:p>
          <a:p>
            <a:pPr lvl="1" eaLnBrk="1" hangingPunct="1"/>
            <a:r>
              <a:rPr lang="en-US" smtClean="0"/>
              <a:t>evolution of new strains</a:t>
            </a:r>
          </a:p>
          <a:p>
            <a:pPr lvl="1" eaLnBrk="1" hangingPunct="1"/>
            <a:r>
              <a:rPr lang="en-US" smtClean="0"/>
              <a:t>resistance from use of antibiotics &amp; pesticides</a:t>
            </a:r>
          </a:p>
          <a:p>
            <a:pPr lvl="1" eaLnBrk="1" hangingPunct="1"/>
            <a:r>
              <a:rPr lang="en-US" smtClean="0"/>
              <a:t>changes in weather patterns (increased vectors)</a:t>
            </a:r>
          </a:p>
          <a:p>
            <a:pPr lvl="1" eaLnBrk="1" hangingPunct="1"/>
            <a:r>
              <a:rPr lang="en-US" smtClean="0"/>
              <a:t>modern transportation</a:t>
            </a:r>
          </a:p>
          <a:p>
            <a:pPr lvl="1" eaLnBrk="1" hangingPunct="1"/>
            <a:r>
              <a:rPr lang="en-US" smtClean="0"/>
              <a:t>ecological disaster, war, &amp; expanding human settlement</a:t>
            </a:r>
          </a:p>
          <a:p>
            <a:pPr lvl="1" eaLnBrk="1" hangingPunct="1"/>
            <a:r>
              <a:rPr lang="en-US" smtClean="0"/>
              <a:t>animal control measures (killing predators of vectors)</a:t>
            </a:r>
          </a:p>
          <a:p>
            <a:pPr lvl="1" eaLnBrk="1" hangingPunct="1"/>
            <a:r>
              <a:rPr lang="en-US" smtClean="0"/>
              <a:t>public health failure (booster shots)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1" name="Picture 5" descr="http://pathology.mc.duke.edu/neuropath/CNSlecture4/hdgross.jpg"/>
          <p:cNvPicPr>
            <a:picLocks noChangeAspect="1" noChangeArrowheads="1"/>
          </p:cNvPicPr>
          <p:nvPr/>
        </p:nvPicPr>
        <p:blipFill>
          <a:blip r:embed="rId3" cstate="print"/>
          <a:srcRect t="7542"/>
          <a:stretch>
            <a:fillRect/>
          </a:stretch>
        </p:blipFill>
        <p:spPr bwMode="auto">
          <a:xfrm>
            <a:off x="6477000" y="2124075"/>
            <a:ext cx="2667000" cy="1560513"/>
          </a:xfrm>
          <a:prstGeom prst="rect">
            <a:avLst/>
          </a:prstGeom>
          <a:noFill/>
          <a:ln w="9525">
            <a:noFill/>
            <a:miter lim="800000"/>
            <a:headEnd/>
            <a:tailEnd/>
          </a:ln>
        </p:spPr>
      </p:pic>
      <p:pic>
        <p:nvPicPr>
          <p:cNvPr id="5" name="Picture 6" descr="figure_25_12_labeled"/>
          <p:cNvPicPr>
            <a:picLocks noChangeAspect="1" noChangeArrowheads="1"/>
          </p:cNvPicPr>
          <p:nvPr/>
        </p:nvPicPr>
        <p:blipFill>
          <a:blip r:embed="rId4" cstate="print"/>
          <a:srcRect t="6184" b="2933"/>
          <a:stretch>
            <a:fillRect/>
          </a:stretch>
        </p:blipFill>
        <p:spPr bwMode="auto">
          <a:xfrm>
            <a:off x="6934200" y="4719638"/>
            <a:ext cx="2209800" cy="2138362"/>
          </a:xfrm>
          <a:prstGeom prst="rect">
            <a:avLst/>
          </a:prstGeom>
          <a:noFill/>
          <a:ln w="9525">
            <a:noFill/>
            <a:miter lim="800000"/>
            <a:headEnd/>
            <a:tailEnd/>
          </a:ln>
        </p:spPr>
      </p:pic>
      <p:sp>
        <p:nvSpPr>
          <p:cNvPr id="24580" name="Rectangle 4"/>
          <p:cNvSpPr>
            <a:spLocks noGrp="1"/>
          </p:cNvSpPr>
          <p:nvPr>
            <p:ph type="title"/>
          </p:nvPr>
        </p:nvSpPr>
        <p:spPr/>
        <p:txBody>
          <a:bodyPr/>
          <a:lstStyle/>
          <a:p>
            <a:pPr eaLnBrk="1" hangingPunct="1"/>
            <a:r>
              <a:rPr lang="en-US" smtClean="0"/>
              <a:t>Infectious Diseases</a:t>
            </a:r>
          </a:p>
        </p:txBody>
      </p:sp>
      <p:sp>
        <p:nvSpPr>
          <p:cNvPr id="91139" name="Rectangle 5"/>
          <p:cNvSpPr>
            <a:spLocks noGrp="1"/>
          </p:cNvSpPr>
          <p:nvPr>
            <p:ph idx="1"/>
          </p:nvPr>
        </p:nvSpPr>
        <p:spPr/>
        <p:txBody>
          <a:bodyPr/>
          <a:lstStyle/>
          <a:p>
            <a:pPr eaLnBrk="1" hangingPunct="1"/>
            <a:r>
              <a:rPr lang="en-US" smtClean="0"/>
              <a:t>West Nile encephalitis</a:t>
            </a:r>
          </a:p>
          <a:p>
            <a:pPr lvl="1" eaLnBrk="1" hangingPunct="1"/>
            <a:r>
              <a:rPr lang="en-US" smtClean="0"/>
              <a:t>caused by West Nile virus</a:t>
            </a:r>
          </a:p>
          <a:p>
            <a:pPr lvl="1" eaLnBrk="1" hangingPunct="1"/>
            <a:r>
              <a:rPr lang="en-US" smtClean="0"/>
              <a:t>carried by birds, transmitted to humans by mosquitoes</a:t>
            </a:r>
          </a:p>
          <a:p>
            <a:pPr eaLnBrk="1" hangingPunct="1"/>
            <a:r>
              <a:rPr lang="en-US" smtClean="0"/>
              <a:t>Bovine spongiform encephalopathy</a:t>
            </a:r>
          </a:p>
          <a:p>
            <a:pPr lvl="1" eaLnBrk="1" hangingPunct="1"/>
            <a:r>
              <a:rPr lang="en-US" smtClean="0"/>
              <a:t>mad cow disease</a:t>
            </a:r>
          </a:p>
          <a:p>
            <a:pPr lvl="1" eaLnBrk="1" hangingPunct="1"/>
            <a:r>
              <a:rPr lang="en-US" smtClean="0"/>
              <a:t>caused by a prion</a:t>
            </a:r>
          </a:p>
          <a:p>
            <a:pPr lvl="1" eaLnBrk="1" hangingPunct="1"/>
            <a:r>
              <a:rPr lang="en-US" smtClean="0"/>
              <a:t>causes spongy degeneration in brain &amp; spinal cord</a:t>
            </a:r>
          </a:p>
          <a:p>
            <a:pPr lvl="1" eaLnBrk="1" hangingPunct="1"/>
            <a:r>
              <a:rPr lang="en-US" smtClean="0"/>
              <a:t>new variant Creutzfeldt-Jakob disease in humans related to cattle fed sheep offal (butchering waste)</a:t>
            </a:r>
          </a:p>
          <a:p>
            <a:pPr eaLnBrk="1" hangingPunct="1"/>
            <a:r>
              <a:rPr lang="en-US" i="1" smtClean="0"/>
              <a:t>Escherichia coli </a:t>
            </a:r>
            <a:r>
              <a:rPr lang="en-US" smtClean="0"/>
              <a:t>O157:H7</a:t>
            </a:r>
          </a:p>
          <a:p>
            <a:pPr lvl="1" eaLnBrk="1" hangingPunct="1"/>
            <a:r>
              <a:rPr lang="en-US" smtClean="0"/>
              <a:t>toxin-producing strain of </a:t>
            </a:r>
            <a:r>
              <a:rPr lang="en-US" i="1" smtClean="0"/>
              <a:t>E. coli</a:t>
            </a:r>
          </a:p>
          <a:p>
            <a:pPr lvl="1" eaLnBrk="1" hangingPunct="1"/>
            <a:r>
              <a:rPr lang="en-US" smtClean="0"/>
              <a:t>leading cause of diarrhea worldwide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1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1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113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113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13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title"/>
          </p:nvPr>
        </p:nvSpPr>
        <p:spPr/>
        <p:txBody>
          <a:bodyPr/>
          <a:lstStyle/>
          <a:p>
            <a:pPr eaLnBrk="1" hangingPunct="1"/>
            <a:r>
              <a:rPr lang="en-US" smtClean="0"/>
              <a:t>Infectious Diseases</a:t>
            </a:r>
          </a:p>
        </p:txBody>
      </p:sp>
      <p:sp>
        <p:nvSpPr>
          <p:cNvPr id="45059" name="Rectangle 5"/>
          <p:cNvSpPr>
            <a:spLocks noGrp="1"/>
          </p:cNvSpPr>
          <p:nvPr>
            <p:ph idx="1"/>
          </p:nvPr>
        </p:nvSpPr>
        <p:spPr>
          <a:xfrm>
            <a:off x="227013" y="838200"/>
            <a:ext cx="5792787" cy="5867400"/>
          </a:xfrm>
        </p:spPr>
        <p:txBody>
          <a:bodyPr/>
          <a:lstStyle/>
          <a:p>
            <a:pPr eaLnBrk="1" hangingPunct="1"/>
            <a:r>
              <a:rPr lang="en-US" b="1" smtClean="0"/>
              <a:t>AIDS</a:t>
            </a:r>
            <a:r>
              <a:rPr lang="en-US" smtClean="0"/>
              <a:t> caused by human immunodeficiency virus (</a:t>
            </a:r>
            <a:r>
              <a:rPr lang="en-US" b="1" smtClean="0"/>
              <a:t>HIV</a:t>
            </a:r>
            <a:r>
              <a:rPr lang="en-US" smtClean="0"/>
              <a:t>)</a:t>
            </a:r>
          </a:p>
          <a:p>
            <a:pPr lvl="1" eaLnBrk="1" hangingPunct="1"/>
            <a:r>
              <a:rPr lang="en-US" smtClean="0"/>
              <a:t>first identified in 1981</a:t>
            </a:r>
          </a:p>
          <a:p>
            <a:pPr lvl="1" eaLnBrk="1" hangingPunct="1"/>
            <a:r>
              <a:rPr lang="en-US" smtClean="0"/>
              <a:t>worldwide epidemic: ~30 million people</a:t>
            </a:r>
          </a:p>
          <a:p>
            <a:pPr lvl="2" eaLnBrk="1" hangingPunct="1"/>
            <a:r>
              <a:rPr lang="en-US" smtClean="0"/>
              <a:t>1.2 million in US infected with HIV</a:t>
            </a:r>
          </a:p>
          <a:p>
            <a:pPr lvl="1" eaLnBrk="1" hangingPunct="1"/>
            <a:r>
              <a:rPr lang="en-US" smtClean="0"/>
              <a:t>destroys white blood cells</a:t>
            </a:r>
          </a:p>
          <a:p>
            <a:pPr lvl="2" eaLnBrk="1" hangingPunct="1"/>
            <a:r>
              <a:rPr lang="en-US" smtClean="0"/>
              <a:t>T cells important for immune defenses</a:t>
            </a:r>
          </a:p>
          <a:p>
            <a:pPr lvl="1" eaLnBrk="1" hangingPunct="1"/>
            <a:r>
              <a:rPr lang="en-US" smtClean="0"/>
              <a:t>spread by:</a:t>
            </a:r>
          </a:p>
          <a:p>
            <a:pPr lvl="2" eaLnBrk="1" hangingPunct="1"/>
            <a:r>
              <a:rPr lang="en-US" smtClean="0"/>
              <a:t>sexual intercourse, contaminated needles, breast milk, blood transfusions</a:t>
            </a:r>
          </a:p>
        </p:txBody>
      </p:sp>
      <p:pic>
        <p:nvPicPr>
          <p:cNvPr id="25604" name="Picture 6" descr="P352-01"/>
          <p:cNvPicPr>
            <a:picLocks noChangeAspect="1" noChangeArrowheads="1"/>
          </p:cNvPicPr>
          <p:nvPr/>
        </p:nvPicPr>
        <p:blipFill>
          <a:blip r:embed="rId3" cstate="print">
            <a:clrChange>
              <a:clrFrom>
                <a:srgbClr val="FFFFFF"/>
              </a:clrFrom>
              <a:clrTo>
                <a:srgbClr val="FFFFFF">
                  <a:alpha val="0"/>
                </a:srgbClr>
              </a:clrTo>
            </a:clrChange>
          </a:blip>
          <a:srcRect l="57498" t="25607"/>
          <a:stretch>
            <a:fillRect/>
          </a:stretch>
        </p:blipFill>
        <p:spPr bwMode="auto">
          <a:xfrm>
            <a:off x="6096000" y="1371600"/>
            <a:ext cx="3048000" cy="2674938"/>
          </a:xfrm>
          <a:prstGeom prst="rect">
            <a:avLst/>
          </a:prstGeom>
          <a:noFill/>
          <a:ln w="9525">
            <a:noFill/>
            <a:miter lim="800000"/>
            <a:headEnd/>
            <a:tailEnd/>
          </a:ln>
        </p:spPr>
      </p:pic>
      <p:pic>
        <p:nvPicPr>
          <p:cNvPr id="25605" name="Picture 10" descr="http://gfish.files.wordpress.com/2008/11/hiv_virus.jpg"/>
          <p:cNvPicPr>
            <a:picLocks noChangeAspect="1" noChangeArrowheads="1"/>
          </p:cNvPicPr>
          <p:nvPr/>
        </p:nvPicPr>
        <p:blipFill>
          <a:blip r:embed="rId4" cstate="print"/>
          <a:srcRect/>
          <a:stretch>
            <a:fillRect/>
          </a:stretch>
        </p:blipFill>
        <p:spPr bwMode="auto">
          <a:xfrm>
            <a:off x="6299200" y="4724400"/>
            <a:ext cx="28448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5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r>
              <a:rPr lang="en-US" i="1" dirty="0" err="1" smtClean="0"/>
              <a:t>Epi</a:t>
            </a:r>
            <a:r>
              <a:rPr lang="en-US" dirty="0" smtClean="0"/>
              <a:t> means “on, upon, befall”; </a:t>
            </a:r>
            <a:r>
              <a:rPr lang="en-US" i="1" dirty="0" smtClean="0"/>
              <a:t>Demo</a:t>
            </a:r>
            <a:r>
              <a:rPr lang="en-US" dirty="0" smtClean="0"/>
              <a:t> means “people”;         </a:t>
            </a:r>
            <a:r>
              <a:rPr lang="en-US" i="1" dirty="0" smtClean="0"/>
              <a:t>-</a:t>
            </a:r>
            <a:r>
              <a:rPr lang="en-US" i="1" dirty="0" err="1" smtClean="0"/>
              <a:t>ology</a:t>
            </a:r>
            <a:r>
              <a:rPr lang="en-US" i="1" dirty="0" smtClean="0"/>
              <a:t> </a:t>
            </a:r>
            <a:r>
              <a:rPr lang="en-US" dirty="0" smtClean="0"/>
              <a:t>means “the study of”</a:t>
            </a:r>
          </a:p>
          <a:p>
            <a:r>
              <a:rPr lang="en-US" dirty="0" smtClean="0"/>
              <a:t>“the study of that which befalls people”</a:t>
            </a:r>
          </a:p>
          <a:p>
            <a:r>
              <a:rPr lang="en-US" dirty="0" smtClean="0"/>
              <a:t>study of health-event, health-characteristic, or health-determinant patterns in a society</a:t>
            </a:r>
          </a:p>
          <a:p>
            <a:pPr eaLnBrk="1" hangingPunct="1"/>
            <a:r>
              <a:rPr lang="en-US" dirty="0" smtClean="0"/>
              <a:t>First epidemiologists (before Koch’s work):</a:t>
            </a:r>
          </a:p>
          <a:p>
            <a:pPr lvl="1" eaLnBrk="1" hangingPunct="1"/>
            <a:r>
              <a:rPr lang="en-US" dirty="0" smtClean="0"/>
              <a:t>John Snow – cholera</a:t>
            </a:r>
          </a:p>
          <a:p>
            <a:pPr lvl="2" eaLnBrk="1" hangingPunct="1"/>
            <a:r>
              <a:rPr lang="en-US" dirty="0" smtClean="0"/>
              <a:t>mapped water sources</a:t>
            </a:r>
          </a:p>
          <a:p>
            <a:pPr lvl="1" eaLnBrk="1" hangingPunct="1"/>
            <a:r>
              <a:rPr lang="en-US" dirty="0" smtClean="0"/>
              <a:t>Florence Nightingale </a:t>
            </a:r>
          </a:p>
          <a:p>
            <a:pPr lvl="1" eaLnBrk="1" hangingPunct="1"/>
            <a:r>
              <a:rPr lang="en-US" dirty="0" err="1" smtClean="0"/>
              <a:t>Ignaz</a:t>
            </a:r>
            <a:r>
              <a:rPr lang="en-US" dirty="0" smtClean="0"/>
              <a:t> </a:t>
            </a:r>
            <a:r>
              <a:rPr lang="en-US" dirty="0" err="1" smtClean="0"/>
              <a:t>Semmelweis</a:t>
            </a:r>
            <a:r>
              <a:rPr lang="en-US" dirty="0" smtClean="0"/>
              <a:t> </a:t>
            </a:r>
          </a:p>
          <a:p>
            <a:pPr lvl="2" eaLnBrk="1" hangingPunct="1"/>
            <a:r>
              <a:rPr lang="en-US" dirty="0" smtClean="0"/>
              <a:t>encouraged hand washing</a:t>
            </a:r>
          </a:p>
          <a:p>
            <a:endParaRPr lang="en-US" dirty="0" smtClean="0"/>
          </a:p>
        </p:txBody>
      </p:sp>
      <p:sp>
        <p:nvSpPr>
          <p:cNvPr id="26627" name="Title 1"/>
          <p:cNvSpPr>
            <a:spLocks noGrp="1"/>
          </p:cNvSpPr>
          <p:nvPr>
            <p:ph type="title"/>
          </p:nvPr>
        </p:nvSpPr>
        <p:spPr/>
        <p:txBody>
          <a:bodyPr/>
          <a:lstStyle/>
          <a:p>
            <a:r>
              <a:rPr lang="en-US" smtClean="0"/>
              <a:t>Epidemiology</a:t>
            </a:r>
          </a:p>
        </p:txBody>
      </p:sp>
      <p:pic>
        <p:nvPicPr>
          <p:cNvPr id="4" name="Picture 7" descr="http://www.csiss.org/classics/uploads/snow_cholera_map.gif"/>
          <p:cNvPicPr>
            <a:picLocks noChangeAspect="1" noChangeArrowheads="1"/>
          </p:cNvPicPr>
          <p:nvPr/>
        </p:nvPicPr>
        <p:blipFill>
          <a:blip r:embed="rId3" cstate="print"/>
          <a:srcRect t="7248" r="37881" b="24551"/>
          <a:stretch>
            <a:fillRect/>
          </a:stretch>
        </p:blipFill>
        <p:spPr bwMode="auto">
          <a:xfrm>
            <a:off x="5715000" y="2743200"/>
            <a:ext cx="3429000" cy="3679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epidemiologists</a:t>
            </a:r>
            <a:endParaRPr lang="en-US" dirty="0"/>
          </a:p>
        </p:txBody>
      </p:sp>
      <p:graphicFrame>
        <p:nvGraphicFramePr>
          <p:cNvPr id="4" name="Group 22"/>
          <p:cNvGraphicFramePr>
            <a:graphicFrameLocks noGrp="1"/>
          </p:cNvGraphicFramePr>
          <p:nvPr/>
        </p:nvGraphicFramePr>
        <p:xfrm>
          <a:off x="196850" y="1524000"/>
          <a:ext cx="8763000" cy="4025901"/>
        </p:xfrm>
        <a:graphic>
          <a:graphicData uri="http://schemas.openxmlformats.org/drawingml/2006/table">
            <a:tbl>
              <a:tblPr/>
              <a:tblGrid>
                <a:gridCol w="2774950"/>
                <a:gridCol w="2057400"/>
                <a:gridCol w="3930650"/>
              </a:tblGrid>
              <a:tr h="885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John Snow</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1848–1849</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Mapped the occurrence of cholera in London</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1570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Ignaz Semmelweis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1846–1848</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Showed that </a:t>
                      </a:r>
                      <a:r>
                        <a:rPr kumimoji="0" lang="en-US" sz="2400" b="0" i="0" u="none" strike="noStrike" cap="none" normalizeH="0" baseline="0" dirty="0" err="1" smtClean="0">
                          <a:ln>
                            <a:noFill/>
                          </a:ln>
                          <a:solidFill>
                            <a:schemeClr val="tx1"/>
                          </a:solidFill>
                          <a:effectLst/>
                          <a:latin typeface="Arial" pitchFamily="34" charset="0"/>
                          <a:ea typeface="MS PGothic" pitchFamily="34" charset="-128"/>
                        </a:rPr>
                        <a:t>handwashing</a:t>
                      </a:r>
                      <a:r>
                        <a:rPr kumimoji="0" lang="en-US" sz="2400" b="0" i="0" u="none" strike="noStrike" cap="none" normalizeH="0" baseline="0" dirty="0" smtClean="0">
                          <a:ln>
                            <a:noFill/>
                          </a:ln>
                          <a:solidFill>
                            <a:schemeClr val="tx1"/>
                          </a:solidFill>
                          <a:effectLst/>
                          <a:latin typeface="Arial" pitchFamily="34" charset="0"/>
                          <a:ea typeface="MS PGothic" pitchFamily="34" charset="-128"/>
                        </a:rPr>
                        <a:t> decreased the incidence of puerperal fever (child birth fever)</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1570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Florence Nightingale</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1858</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Showed that improved sanitation decreased the incidence of epidemic typhus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16.5</a:t>
            </a:r>
            <a:endParaRPr lang="en-US" dirty="0"/>
          </a:p>
        </p:txBody>
      </p:sp>
      <p:pic>
        <p:nvPicPr>
          <p:cNvPr id="2" name="Picture Placeholder 1" descr="OSC_Microbio_16_02_Snow.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423" r="-19423"/>
          <a:stretch>
            <a:fillRect/>
          </a:stretch>
        </p:blipFill>
        <p:spPr/>
      </p:pic>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550" dirty="0" smtClean="0"/>
              <a:t>John </a:t>
            </a:r>
            <a:r>
              <a:rPr lang="en-US" sz="1550" dirty="0"/>
              <a:t>Snow (1813–1858), British physician and father of epidemiology.</a:t>
            </a:r>
            <a:r>
              <a:rPr lang="en-US" sz="1550" dirty="0" smtClean="0"/>
              <a:t> </a:t>
            </a:r>
            <a:endParaRPr lang="en-US" sz="1550" dirty="0"/>
          </a:p>
          <a:p>
            <a:pPr marL="342900" indent="-342900">
              <a:buFontTx/>
              <a:buAutoNum type="alphaLcParenBoth"/>
            </a:pPr>
            <a:r>
              <a:rPr lang="en-US" sz="1550" dirty="0" smtClean="0"/>
              <a:t>Snow’s </a:t>
            </a:r>
            <a:r>
              <a:rPr lang="en-US" sz="1550" dirty="0"/>
              <a:t>detailed </a:t>
            </a:r>
            <a:r>
              <a:rPr lang="en-US" sz="1550" dirty="0" smtClean="0"/>
              <a:t>mapping of </a:t>
            </a:r>
            <a:r>
              <a:rPr lang="en-US" sz="1550" dirty="0"/>
              <a:t>cholera incidence led to the discovery of the contaminated water pump on Broad street (red square) </a:t>
            </a:r>
            <a:r>
              <a:rPr lang="en-US" sz="1550" dirty="0" smtClean="0"/>
              <a:t>responsible for </a:t>
            </a:r>
            <a:r>
              <a:rPr lang="en-US" sz="1550" dirty="0"/>
              <a:t>the 1854 cholera epidemic. (credit a: modification of work by “</a:t>
            </a:r>
            <a:r>
              <a:rPr lang="en-US" sz="1550" dirty="0" err="1"/>
              <a:t>Rsabbatini</a:t>
            </a:r>
            <a:r>
              <a:rPr lang="en-US" sz="1550" dirty="0"/>
              <a:t>”/Wikimedia Commons)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961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igure_14_01_labeled"/>
          <p:cNvPicPr>
            <a:picLocks noChangeAspect="1" noChangeArrowheads="1"/>
          </p:cNvPicPr>
          <p:nvPr/>
        </p:nvPicPr>
        <p:blipFill>
          <a:blip r:embed="rId3" cstate="print"/>
          <a:srcRect t="50903" r="51761" b="2556"/>
          <a:stretch>
            <a:fillRect/>
          </a:stretch>
        </p:blipFill>
        <p:spPr bwMode="auto">
          <a:xfrm>
            <a:off x="6537325" y="4802188"/>
            <a:ext cx="2606675" cy="2055812"/>
          </a:xfrm>
          <a:prstGeom prst="rect">
            <a:avLst/>
          </a:prstGeom>
          <a:noFill/>
          <a:ln w="9525">
            <a:noFill/>
            <a:miter lim="800000"/>
            <a:headEnd/>
            <a:tailEnd/>
          </a:ln>
        </p:spPr>
      </p:pic>
      <p:pic>
        <p:nvPicPr>
          <p:cNvPr id="9" name="Picture 8" descr="figure_14_01_labeled"/>
          <p:cNvPicPr>
            <a:picLocks noChangeAspect="1" noChangeArrowheads="1"/>
          </p:cNvPicPr>
          <p:nvPr/>
        </p:nvPicPr>
        <p:blipFill>
          <a:blip r:embed="rId3" cstate="print"/>
          <a:srcRect l="51347" b="53696"/>
          <a:stretch>
            <a:fillRect/>
          </a:stretch>
        </p:blipFill>
        <p:spPr bwMode="auto">
          <a:xfrm>
            <a:off x="6515100" y="2819400"/>
            <a:ext cx="2628900" cy="2044700"/>
          </a:xfrm>
          <a:prstGeom prst="rect">
            <a:avLst/>
          </a:prstGeom>
          <a:noFill/>
          <a:ln w="9525">
            <a:noFill/>
            <a:miter lim="800000"/>
            <a:headEnd/>
            <a:tailEnd/>
          </a:ln>
        </p:spPr>
      </p:pic>
      <p:sp>
        <p:nvSpPr>
          <p:cNvPr id="5124" name="Rectangle 2"/>
          <p:cNvSpPr>
            <a:spLocks noGrp="1"/>
          </p:cNvSpPr>
          <p:nvPr>
            <p:ph type="title"/>
          </p:nvPr>
        </p:nvSpPr>
        <p:spPr/>
        <p:txBody>
          <a:bodyPr/>
          <a:lstStyle/>
          <a:p>
            <a:pPr eaLnBrk="1" hangingPunct="1"/>
            <a:r>
              <a:rPr lang="en-US" smtClean="0"/>
              <a:t>Normal Microbiota and the Host</a:t>
            </a:r>
          </a:p>
        </p:txBody>
      </p:sp>
      <p:pic>
        <p:nvPicPr>
          <p:cNvPr id="7" name="Picture 6" descr="figure_14_01_labeled"/>
          <p:cNvPicPr>
            <a:picLocks noChangeAspect="1" noChangeArrowheads="1"/>
          </p:cNvPicPr>
          <p:nvPr/>
        </p:nvPicPr>
        <p:blipFill>
          <a:blip r:embed="rId3" cstate="print"/>
          <a:srcRect r="51357" b="50389"/>
          <a:stretch>
            <a:fillRect/>
          </a:stretch>
        </p:blipFill>
        <p:spPr bwMode="auto">
          <a:xfrm>
            <a:off x="6515100" y="742950"/>
            <a:ext cx="2628900" cy="2190750"/>
          </a:xfrm>
          <a:prstGeom prst="rect">
            <a:avLst/>
          </a:prstGeom>
          <a:noFill/>
          <a:ln w="9525">
            <a:noFill/>
            <a:miter lim="800000"/>
            <a:headEnd/>
            <a:tailEnd/>
          </a:ln>
        </p:spPr>
      </p:pic>
      <p:sp>
        <p:nvSpPr>
          <p:cNvPr id="18435" name="Rectangle 3"/>
          <p:cNvSpPr>
            <a:spLocks noGrp="1"/>
          </p:cNvSpPr>
          <p:nvPr>
            <p:ph idx="1"/>
          </p:nvPr>
        </p:nvSpPr>
        <p:spPr>
          <a:xfrm>
            <a:off x="76200" y="685800"/>
            <a:ext cx="6326188" cy="5867400"/>
          </a:xfrm>
        </p:spPr>
        <p:txBody>
          <a:bodyPr/>
          <a:lstStyle/>
          <a:p>
            <a:pPr eaLnBrk="1" hangingPunct="1"/>
            <a:r>
              <a:rPr lang="en-US" smtClean="0"/>
              <a:t>Most microbes don’t cause disease</a:t>
            </a:r>
          </a:p>
          <a:p>
            <a:pPr lvl="1" eaLnBrk="1" hangingPunct="1"/>
            <a:r>
              <a:rPr lang="en-US" smtClean="0"/>
              <a:t>1x10</a:t>
            </a:r>
            <a:r>
              <a:rPr lang="en-US" baseline="30000" smtClean="0"/>
              <a:t>13</a:t>
            </a:r>
            <a:r>
              <a:rPr lang="en-US" smtClean="0"/>
              <a:t> (10,000,000,000,000) body cells</a:t>
            </a:r>
          </a:p>
          <a:p>
            <a:pPr lvl="1" eaLnBrk="1" hangingPunct="1"/>
            <a:r>
              <a:rPr lang="en-US" smtClean="0"/>
              <a:t>1x10</a:t>
            </a:r>
            <a:r>
              <a:rPr lang="en-US" baseline="30000" smtClean="0"/>
              <a:t>14</a:t>
            </a:r>
            <a:r>
              <a:rPr lang="en-US" smtClean="0"/>
              <a:t> (100,000,000,000,000) bacterial cells</a:t>
            </a:r>
          </a:p>
          <a:p>
            <a:pPr eaLnBrk="1" hangingPunct="1"/>
            <a:r>
              <a:rPr lang="en-US" b="1" smtClean="0"/>
              <a:t>Normal microbiota (flora) </a:t>
            </a:r>
            <a:r>
              <a:rPr lang="en-US" smtClean="0"/>
              <a:t>permanently  colonize host</a:t>
            </a:r>
          </a:p>
          <a:p>
            <a:pPr lvl="1" eaLnBrk="1" hangingPunct="1"/>
            <a:r>
              <a:rPr lang="en-US" smtClean="0"/>
              <a:t>usually don’t cause disease</a:t>
            </a:r>
          </a:p>
          <a:p>
            <a:pPr lvl="1" eaLnBrk="1" hangingPunct="1"/>
            <a:r>
              <a:rPr lang="en-US" smtClean="0"/>
              <a:t>localized to particular body regions – not everywhere</a:t>
            </a:r>
          </a:p>
          <a:p>
            <a:pPr lvl="2" eaLnBrk="1" hangingPunct="1"/>
            <a:r>
              <a:rPr lang="en-US" smtClean="0"/>
              <a:t>require proper nutrients &amp; growth conditions</a:t>
            </a:r>
          </a:p>
          <a:p>
            <a:pPr lvl="1" eaLnBrk="1" hangingPunct="1"/>
            <a:r>
              <a:rPr lang="en-US" b="1" smtClean="0"/>
              <a:t>transient microbiota </a:t>
            </a:r>
            <a:r>
              <a:rPr lang="en-US" smtClean="0"/>
              <a:t>– present for days, weeks, or months</a:t>
            </a:r>
          </a:p>
          <a:p>
            <a:pPr eaLnBrk="1" hangingPunct="1"/>
            <a:r>
              <a:rPr lang="en-US" smtClean="0"/>
              <a:t>Animals raised in sterile environments</a:t>
            </a:r>
          </a:p>
          <a:p>
            <a:pPr lvl="1" eaLnBrk="1" hangingPunct="1"/>
            <a:r>
              <a:rPr lang="en-US" smtClean="0"/>
              <a:t>survive: microbes not essential to life</a:t>
            </a:r>
          </a:p>
          <a:p>
            <a:pPr lvl="1" eaLnBrk="1" hangingPunct="1"/>
            <a:r>
              <a:rPr lang="en-US" smtClean="0"/>
              <a:t>but: undeveloped immune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16.7</a:t>
            </a:r>
            <a:endParaRPr lang="en-US" dirty="0"/>
          </a:p>
        </p:txBody>
      </p:sp>
      <p:pic>
        <p:nvPicPr>
          <p:cNvPr id="2" name="Picture Placeholder 1" descr="OSC_Microbio_16_02_Flo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989" r="-31989"/>
          <a:stretch>
            <a:fillRect/>
          </a:stretch>
        </p:blipFill>
        <p:spPr/>
      </p:pic>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400" dirty="0" smtClean="0"/>
              <a:t>Florence </a:t>
            </a:r>
            <a:r>
              <a:rPr lang="en-US" sz="1400" dirty="0"/>
              <a:t>Nightingale reported on the data she collected as a nurse in the Crimean War.</a:t>
            </a:r>
            <a:r>
              <a:rPr lang="en-US" sz="1400" dirty="0" smtClean="0"/>
              <a:t> </a:t>
            </a:r>
            <a:endParaRPr lang="en-US" sz="1400" dirty="0"/>
          </a:p>
          <a:p>
            <a:pPr marL="342900" indent="-342900">
              <a:buFontTx/>
              <a:buAutoNum type="alphaLcParenBoth"/>
            </a:pPr>
            <a:r>
              <a:rPr lang="en-US" sz="1400" dirty="0" smtClean="0"/>
              <a:t>Nightingale’s </a:t>
            </a:r>
            <a:r>
              <a:rPr lang="en-US" sz="1400" dirty="0"/>
              <a:t>diagram shows the number of fatalities in soldiers by month of the conflict from various causes. </a:t>
            </a:r>
            <a:r>
              <a:rPr lang="en-US" sz="1400" dirty="0" smtClean="0"/>
              <a:t>The total </a:t>
            </a:r>
            <a:r>
              <a:rPr lang="en-US" sz="1400" dirty="0"/>
              <a:t>number dead in a particular month is equal to the area of the wedge for that month. The colored sections of </a:t>
            </a:r>
            <a:r>
              <a:rPr lang="en-US" sz="1400" dirty="0" smtClean="0"/>
              <a:t>the wedge </a:t>
            </a:r>
            <a:r>
              <a:rPr lang="en-US" sz="1400" dirty="0"/>
              <a:t>represent different causes of death: wounds (pink), preventable infectious diseases (gray), and all </a:t>
            </a:r>
            <a:r>
              <a:rPr lang="en-US" sz="1400" dirty="0" smtClean="0"/>
              <a:t>other causes </a:t>
            </a:r>
            <a:r>
              <a:rPr lang="en-US" sz="1400" dirty="0"/>
              <a:t>(brown).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219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r>
              <a:rPr lang="en-US" smtClean="0"/>
              <a:t>Epidemiology</a:t>
            </a:r>
          </a:p>
        </p:txBody>
      </p:sp>
      <p:sp>
        <p:nvSpPr>
          <p:cNvPr id="27651" name="Rectangle 3"/>
          <p:cNvSpPr>
            <a:spLocks noGrp="1"/>
          </p:cNvSpPr>
          <p:nvPr>
            <p:ph idx="1"/>
          </p:nvPr>
        </p:nvSpPr>
        <p:spPr/>
        <p:txBody>
          <a:bodyPr/>
          <a:lstStyle/>
          <a:p>
            <a:pPr eaLnBrk="1" hangingPunct="1"/>
            <a:r>
              <a:rPr lang="en-US" b="1" smtClean="0"/>
              <a:t>Epidemiology</a:t>
            </a:r>
            <a:r>
              <a:rPr lang="en-US" smtClean="0"/>
              <a:t> – study of where &amp; when diseases occur &amp; their transmission</a:t>
            </a:r>
          </a:p>
          <a:p>
            <a:pPr eaLnBrk="1" hangingPunct="1"/>
            <a:r>
              <a:rPr lang="en-US" smtClean="0"/>
              <a:t>3 types of epidemiological investigations:</a:t>
            </a:r>
          </a:p>
          <a:p>
            <a:pPr lvl="1" eaLnBrk="1" hangingPunct="1"/>
            <a:r>
              <a:rPr lang="en-US" b="1" smtClean="0"/>
              <a:t>descriptive</a:t>
            </a:r>
            <a:r>
              <a:rPr lang="en-US" smtClean="0"/>
              <a:t> – collection &amp; analysis of data (retrospective)</a:t>
            </a:r>
          </a:p>
          <a:p>
            <a:pPr lvl="1" eaLnBrk="1" hangingPunct="1"/>
            <a:r>
              <a:rPr lang="en-US" b="1" smtClean="0"/>
              <a:t>analytical</a:t>
            </a:r>
            <a:r>
              <a:rPr lang="en-US" smtClean="0"/>
              <a:t> – determine cause of disease</a:t>
            </a:r>
          </a:p>
          <a:p>
            <a:pPr lvl="2" eaLnBrk="1" hangingPunct="1"/>
            <a:r>
              <a:rPr lang="en-US" b="1" smtClean="0"/>
              <a:t>case control method</a:t>
            </a:r>
            <a:r>
              <a:rPr lang="en-US" smtClean="0"/>
              <a:t> – compare diseased &amp; healthy groups</a:t>
            </a:r>
          </a:p>
          <a:p>
            <a:pPr lvl="2" eaLnBrk="1" hangingPunct="1"/>
            <a:r>
              <a:rPr lang="en-US" b="1" smtClean="0"/>
              <a:t>cohort method</a:t>
            </a:r>
            <a:r>
              <a:rPr lang="en-US" smtClean="0"/>
              <a:t> – compare group in contact with disease agent &amp; group with no contact</a:t>
            </a:r>
          </a:p>
          <a:p>
            <a:pPr lvl="1" eaLnBrk="1" hangingPunct="1"/>
            <a:r>
              <a:rPr lang="en-US" b="1" smtClean="0"/>
              <a:t>experimental</a:t>
            </a:r>
            <a:r>
              <a:rPr lang="en-US" smtClean="0"/>
              <a:t> – controlled experiments (using </a:t>
            </a:r>
            <a:r>
              <a:rPr lang="en-US" b="1" smtClean="0"/>
              <a:t>placebos</a:t>
            </a:r>
            <a:r>
              <a:rPr lang="en-US" smtClean="0"/>
              <a:t>)</a:t>
            </a:r>
          </a:p>
        </p:txBody>
      </p:sp>
      <p:pic>
        <p:nvPicPr>
          <p:cNvPr id="74754" name="Picture 2" descr="http://www.firstscience.com/home/images/stories/articles/medic-with-pill-bottles.jpg"/>
          <p:cNvPicPr>
            <a:picLocks noChangeAspect="1" noChangeArrowheads="1"/>
          </p:cNvPicPr>
          <p:nvPr/>
        </p:nvPicPr>
        <p:blipFill>
          <a:blip r:embed="rId3" cstate="print"/>
          <a:srcRect/>
          <a:stretch>
            <a:fillRect/>
          </a:stretch>
        </p:blipFill>
        <p:spPr bwMode="auto">
          <a:xfrm>
            <a:off x="7010400" y="4724400"/>
            <a:ext cx="21336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
          <p:cNvSpPr>
            <a:spLocks noGrp="1"/>
          </p:cNvSpPr>
          <p:nvPr>
            <p:ph type="title"/>
          </p:nvPr>
        </p:nvSpPr>
        <p:spPr/>
        <p:txBody>
          <a:bodyPr/>
          <a:lstStyle/>
          <a:p>
            <a:pPr eaLnBrk="1" hangingPunct="1"/>
            <a:r>
              <a:rPr lang="en-US" smtClean="0"/>
              <a:t>The CDC</a:t>
            </a:r>
          </a:p>
        </p:txBody>
      </p:sp>
      <p:sp>
        <p:nvSpPr>
          <p:cNvPr id="29699" name="Content Placeholder 4"/>
          <p:cNvSpPr>
            <a:spLocks noGrp="1"/>
          </p:cNvSpPr>
          <p:nvPr>
            <p:ph idx="1"/>
          </p:nvPr>
        </p:nvSpPr>
        <p:spPr/>
        <p:txBody>
          <a:bodyPr/>
          <a:lstStyle/>
          <a:p>
            <a:pPr eaLnBrk="1" hangingPunct="1"/>
            <a:r>
              <a:rPr lang="en-US" b="1" smtClean="0"/>
              <a:t>Case reporting</a:t>
            </a:r>
            <a:r>
              <a:rPr lang="en-US" smtClean="0"/>
              <a:t> – health care workers report specified disease to local, state, &amp; national offices</a:t>
            </a:r>
          </a:p>
          <a:p>
            <a:pPr lvl="1" eaLnBrk="1" hangingPunct="1"/>
            <a:r>
              <a:rPr lang="en-US" smtClean="0"/>
              <a:t>establishes chain of transmission</a:t>
            </a:r>
          </a:p>
          <a:p>
            <a:pPr eaLnBrk="1" hangingPunct="1"/>
            <a:r>
              <a:rPr lang="en-US" b="1" smtClean="0"/>
              <a:t>Centers for Disease Control and Prevention </a:t>
            </a:r>
            <a:r>
              <a:rPr lang="en-US" smtClean="0"/>
              <a:t>(CDC)</a:t>
            </a:r>
          </a:p>
          <a:p>
            <a:pPr lvl="1" eaLnBrk="1" hangingPunct="1"/>
            <a:r>
              <a:rPr lang="en-US" smtClean="0"/>
              <a:t>collects &amp; analyzes US epidemiological information</a:t>
            </a:r>
          </a:p>
          <a:p>
            <a:pPr lvl="1" eaLnBrk="1" hangingPunct="1"/>
            <a:r>
              <a:rPr lang="en-US" b="1" smtClean="0"/>
              <a:t>nationally notifiable diseases</a:t>
            </a:r>
            <a:r>
              <a:rPr lang="en-US" smtClean="0"/>
              <a:t> – physicians required to report occurrence to US public health service</a:t>
            </a:r>
          </a:p>
          <a:p>
            <a:pPr lvl="1" eaLnBrk="1" hangingPunct="1"/>
            <a:r>
              <a:rPr lang="en-US" smtClean="0"/>
              <a:t>publishes </a:t>
            </a:r>
            <a:r>
              <a:rPr lang="en-US" b="1" smtClean="0"/>
              <a:t>Morbidity and Mortality Weekly Report</a:t>
            </a:r>
            <a:endParaRPr lang="en-US" smtClean="0"/>
          </a:p>
          <a:p>
            <a:pPr lvl="2" eaLnBrk="1" hangingPunct="1"/>
            <a:r>
              <a:rPr lang="en-US" b="1" smtClean="0"/>
              <a:t>morbidity</a:t>
            </a:r>
            <a:r>
              <a:rPr lang="en-US" smtClean="0"/>
              <a:t> – incidence of disease</a:t>
            </a:r>
          </a:p>
          <a:p>
            <a:pPr lvl="2" eaLnBrk="1" hangingPunct="1"/>
            <a:r>
              <a:rPr lang="en-US" b="1" smtClean="0"/>
              <a:t>mortality</a:t>
            </a:r>
            <a:r>
              <a:rPr lang="en-US" smtClean="0"/>
              <a:t> – deaths from disease</a:t>
            </a:r>
          </a:p>
        </p:txBody>
      </p:sp>
      <p:pic>
        <p:nvPicPr>
          <p:cNvPr id="26628" name="Picture 7" descr="http://www.cgdev.org/userfiles/image/blog/cdc_logo.jpg"/>
          <p:cNvPicPr>
            <a:picLocks noChangeAspect="1" noChangeArrowheads="1"/>
          </p:cNvPicPr>
          <p:nvPr/>
        </p:nvPicPr>
        <p:blipFill>
          <a:blip r:embed="rId3" cstate="print"/>
          <a:srcRect r="3307"/>
          <a:stretch>
            <a:fillRect/>
          </a:stretch>
        </p:blipFill>
        <p:spPr bwMode="auto">
          <a:xfrm>
            <a:off x="5867400" y="4371975"/>
            <a:ext cx="3276600" cy="2486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eaLnBrk="1" hangingPunct="1"/>
            <a:r>
              <a:rPr lang="en-US" smtClean="0"/>
              <a:t>Normal Microbiota and the Host</a:t>
            </a:r>
          </a:p>
        </p:txBody>
      </p:sp>
      <p:sp>
        <p:nvSpPr>
          <p:cNvPr id="2" name="Rectangle 3"/>
          <p:cNvSpPr>
            <a:spLocks noGrp="1"/>
          </p:cNvSpPr>
          <p:nvPr>
            <p:ph idx="1"/>
          </p:nvPr>
        </p:nvSpPr>
        <p:spPr/>
        <p:txBody>
          <a:bodyPr/>
          <a:lstStyle/>
          <a:p>
            <a:pPr eaLnBrk="1" hangingPunct="1"/>
            <a:r>
              <a:rPr lang="en-US" b="1" smtClean="0"/>
              <a:t>Microbial antagonism </a:t>
            </a:r>
            <a:r>
              <a:rPr lang="en-US" smtClean="0"/>
              <a:t>(</a:t>
            </a:r>
            <a:r>
              <a:rPr lang="en-US" b="1" smtClean="0"/>
              <a:t>competitive exclusion</a:t>
            </a:r>
            <a:r>
              <a:rPr lang="en-US" smtClean="0"/>
              <a:t>)</a:t>
            </a:r>
            <a:r>
              <a:rPr lang="en-US" b="1" smtClean="0"/>
              <a:t> </a:t>
            </a:r>
            <a:r>
              <a:rPr lang="en-US" smtClean="0"/>
              <a:t>–</a:t>
            </a:r>
            <a:r>
              <a:rPr lang="en-US" b="1" smtClean="0"/>
              <a:t> </a:t>
            </a:r>
            <a:r>
              <a:rPr lang="en-US" smtClean="0"/>
              <a:t>competition between microbes</a:t>
            </a:r>
          </a:p>
          <a:p>
            <a:pPr lvl="1" eaLnBrk="1" hangingPunct="1"/>
            <a:r>
              <a:rPr lang="en-US" smtClean="0"/>
              <a:t>normal microbiota protect the host:</a:t>
            </a:r>
          </a:p>
          <a:p>
            <a:pPr lvl="2" eaLnBrk="1" hangingPunct="1"/>
            <a:r>
              <a:rPr lang="en-US" smtClean="0"/>
              <a:t>occupy niches &amp; exclude pathogens</a:t>
            </a:r>
          </a:p>
          <a:p>
            <a:pPr lvl="2" eaLnBrk="1" hangingPunct="1"/>
            <a:r>
              <a:rPr lang="en-US" smtClean="0"/>
              <a:t>produce acids, inhibiting pathogenic bacteria &amp; fungi</a:t>
            </a:r>
          </a:p>
          <a:p>
            <a:pPr lvl="2" eaLnBrk="1" hangingPunct="1"/>
            <a:r>
              <a:rPr lang="en-US" smtClean="0"/>
              <a:t>produce </a:t>
            </a:r>
            <a:r>
              <a:rPr lang="en-US" b="1" smtClean="0"/>
              <a:t>bacteriocins</a:t>
            </a:r>
            <a:r>
              <a:rPr lang="en-US" smtClean="0"/>
              <a:t> – inhibit growth of closely related bacteria</a:t>
            </a:r>
          </a:p>
          <a:p>
            <a:pPr lvl="1" eaLnBrk="1" hangingPunct="1">
              <a:spcAft>
                <a:spcPct val="0"/>
              </a:spcAft>
            </a:pPr>
            <a:r>
              <a:rPr lang="en-US" b="1" smtClean="0"/>
              <a:t>probiotics</a:t>
            </a:r>
            <a:r>
              <a:rPr lang="en-US" smtClean="0"/>
              <a:t> – live microbes applied to or ingested into the body to exert a beneficial effect</a:t>
            </a:r>
          </a:p>
          <a:p>
            <a:pPr lvl="2" eaLnBrk="1" hangingPunct="1">
              <a:spcAft>
                <a:spcPct val="0"/>
              </a:spcAft>
            </a:pPr>
            <a:r>
              <a:rPr lang="en-US" smtClean="0"/>
              <a:t>Yogurts with bacterial cultures</a:t>
            </a:r>
          </a:p>
          <a:p>
            <a:pPr lvl="2" eaLnBrk="1" hangingPunct="1">
              <a:spcAft>
                <a:spcPct val="0"/>
              </a:spcAft>
            </a:pPr>
            <a:endParaRPr lang="en-US" smtClean="0"/>
          </a:p>
          <a:p>
            <a:pPr eaLnBrk="1" hangingPunct="1">
              <a:spcAft>
                <a:spcPct val="0"/>
              </a:spcAft>
            </a:pPr>
            <a:r>
              <a:rPr lang="en-US" b="1" smtClean="0"/>
              <a:t>Opportunistic pathogens </a:t>
            </a:r>
            <a:r>
              <a:rPr lang="en-US" smtClean="0"/>
              <a:t>– cause disease when not in normal habitat in healthy person</a:t>
            </a:r>
          </a:p>
          <a:p>
            <a:pPr lvl="1" eaLnBrk="1" hangingPunct="1"/>
            <a:r>
              <a:rPr lang="en-US" i="1" smtClean="0"/>
              <a:t>E. coli</a:t>
            </a:r>
            <a:r>
              <a:rPr lang="en-US" smtClean="0"/>
              <a:t> fine in the intestines but can cause </a:t>
            </a:r>
          </a:p>
          <a:p>
            <a:pPr lvl="1" eaLnBrk="1" hangingPunct="1">
              <a:buFont typeface="Calibri" pitchFamily="34" charset="0"/>
              <a:buNone/>
            </a:pPr>
            <a:r>
              <a:rPr lang="en-US" smtClean="0"/>
              <a:t>problems in the bladder, lungs, or wounds</a:t>
            </a:r>
          </a:p>
          <a:p>
            <a:pPr eaLnBrk="1" hangingPunct="1">
              <a:buFont typeface="Wingdings" pitchFamily="2" charset="2"/>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p:cNvSpPr>
          <p:nvPr>
            <p:ph type="title"/>
          </p:nvPr>
        </p:nvSpPr>
        <p:spPr/>
        <p:txBody>
          <a:bodyPr/>
          <a:lstStyle/>
          <a:p>
            <a:pPr eaLnBrk="1" hangingPunct="1"/>
            <a:r>
              <a:rPr lang="en-US" dirty="0" smtClean="0"/>
              <a:t>Koch’s Postulates</a:t>
            </a:r>
          </a:p>
        </p:txBody>
      </p:sp>
      <p:sp>
        <p:nvSpPr>
          <p:cNvPr id="8197" name="Rectangle 3"/>
          <p:cNvSpPr>
            <a:spLocks noGrp="1"/>
          </p:cNvSpPr>
          <p:nvPr>
            <p:ph idx="1"/>
          </p:nvPr>
        </p:nvSpPr>
        <p:spPr>
          <a:xfrm>
            <a:off x="227013" y="838200"/>
            <a:ext cx="8688387" cy="5638800"/>
          </a:xfrm>
        </p:spPr>
        <p:txBody>
          <a:bodyPr/>
          <a:lstStyle/>
          <a:p>
            <a:pPr eaLnBrk="1" hangingPunct="1"/>
            <a:r>
              <a:rPr lang="en-US" b="1" dirty="0" smtClean="0"/>
              <a:t>Infectious diseases</a:t>
            </a:r>
            <a:r>
              <a:rPr lang="en-US" dirty="0" smtClean="0"/>
              <a:t> – caused by microbes</a:t>
            </a:r>
          </a:p>
          <a:p>
            <a:pPr eaLnBrk="1" hangingPunct="1"/>
            <a:r>
              <a:rPr lang="en-US" b="1" dirty="0" smtClean="0"/>
              <a:t>Koch’s postulates</a:t>
            </a:r>
            <a:r>
              <a:rPr lang="en-US" dirty="0" smtClean="0"/>
              <a:t> – to prove cause of infectious disease</a:t>
            </a:r>
          </a:p>
          <a:p>
            <a:pPr eaLnBrk="1" hangingPunct="1">
              <a:buNone/>
            </a:pPr>
            <a:endParaRPr lang="en-US" dirty="0" smtClean="0"/>
          </a:p>
          <a:p>
            <a:pPr eaLnBrk="1" hangingPunct="1">
              <a:buNone/>
            </a:pPr>
            <a:r>
              <a:rPr lang="en-US" dirty="0" smtClean="0"/>
              <a:t>4 Criteria </a:t>
            </a:r>
            <a:r>
              <a:rPr lang="en-US" smtClean="0"/>
              <a:t>for Koch’s </a:t>
            </a:r>
            <a:r>
              <a:rPr lang="en-US" dirty="0" smtClean="0"/>
              <a:t>postulates:</a:t>
            </a:r>
          </a:p>
          <a:p>
            <a:pPr marL="914400" lvl="1" indent="-457200" eaLnBrk="1" hangingPunct="1">
              <a:buFont typeface="Calibri" pitchFamily="34" charset="0"/>
              <a:buAutoNum type="arabicPeriod"/>
            </a:pPr>
            <a:r>
              <a:rPr lang="en-US" dirty="0" smtClean="0"/>
              <a:t>Same pathogen present in every case</a:t>
            </a:r>
          </a:p>
          <a:p>
            <a:pPr marL="914400" lvl="1" indent="-457200" eaLnBrk="1" hangingPunct="1">
              <a:buFont typeface="Calibri" pitchFamily="34" charset="0"/>
              <a:buAutoNum type="arabicPeriod"/>
            </a:pPr>
            <a:r>
              <a:rPr lang="en-US" dirty="0" smtClean="0"/>
              <a:t>Pathogen isolated from diseased host &amp; grown in pure culture</a:t>
            </a:r>
          </a:p>
          <a:p>
            <a:pPr marL="914400" lvl="1" indent="-457200" eaLnBrk="1" hangingPunct="1">
              <a:buFont typeface="Calibri" pitchFamily="34" charset="0"/>
              <a:buAutoNum type="arabicPeriod"/>
            </a:pPr>
            <a:r>
              <a:rPr lang="en-US" dirty="0" smtClean="0"/>
              <a:t>Pathogen from pure culture causes disease when inoculated into healthy animal</a:t>
            </a:r>
          </a:p>
          <a:p>
            <a:pPr marL="914400" lvl="1" indent="-457200" eaLnBrk="1" hangingPunct="1">
              <a:spcAft>
                <a:spcPct val="0"/>
              </a:spcAft>
              <a:buFont typeface="Calibri" pitchFamily="34" charset="0"/>
              <a:buAutoNum type="arabicPeriod"/>
            </a:pPr>
            <a:r>
              <a:rPr lang="en-US" dirty="0" smtClean="0"/>
              <a:t>Pathogen isolated from inoculated  animal is original pathogen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smtClean="0"/>
              <a:t>Exceptions to Koch’s Postulates</a:t>
            </a:r>
          </a:p>
        </p:txBody>
      </p:sp>
      <p:sp>
        <p:nvSpPr>
          <p:cNvPr id="9219" name="Rectangle 3"/>
          <p:cNvSpPr>
            <a:spLocks noGrp="1"/>
          </p:cNvSpPr>
          <p:nvPr>
            <p:ph idx="1"/>
          </p:nvPr>
        </p:nvSpPr>
        <p:spPr>
          <a:xfrm>
            <a:off x="227013" y="838200"/>
            <a:ext cx="4725987" cy="5867400"/>
          </a:xfrm>
        </p:spPr>
        <p:txBody>
          <a:bodyPr/>
          <a:lstStyle/>
          <a:p>
            <a:pPr eaLnBrk="1" hangingPunct="1"/>
            <a:r>
              <a:rPr lang="en-US" smtClean="0"/>
              <a:t>Koch’s postulates</a:t>
            </a:r>
          </a:p>
          <a:p>
            <a:pPr lvl="1" eaLnBrk="1" hangingPunct="1"/>
            <a:r>
              <a:rPr lang="en-US" smtClean="0"/>
              <a:t>useful in determining cause of bacterial diseases</a:t>
            </a:r>
          </a:p>
          <a:p>
            <a:pPr lvl="1" eaLnBrk="1" hangingPunct="1"/>
            <a:r>
              <a:rPr lang="en-US" smtClean="0"/>
              <a:t>not infallible:</a:t>
            </a:r>
          </a:p>
          <a:p>
            <a:pPr lvl="2" eaLnBrk="1" hangingPunct="1"/>
            <a:r>
              <a:rPr lang="en-US" smtClean="0"/>
              <a:t>some bacteria can’t be cultured</a:t>
            </a:r>
          </a:p>
          <a:p>
            <a:pPr lvl="2" eaLnBrk="1" hangingPunct="1"/>
            <a:r>
              <a:rPr lang="en-US" smtClean="0"/>
              <a:t>viruses multiply only in living cells</a:t>
            </a:r>
          </a:p>
          <a:p>
            <a:pPr lvl="2" eaLnBrk="1" hangingPunct="1"/>
            <a:r>
              <a:rPr lang="en-US" smtClean="0"/>
              <a:t>some diseases caused by many different microbes</a:t>
            </a:r>
          </a:p>
          <a:p>
            <a:pPr lvl="2" eaLnBrk="1" hangingPunct="1"/>
            <a:r>
              <a:rPr lang="en-US" smtClean="0"/>
              <a:t>some pathogens cause several diseases</a:t>
            </a:r>
          </a:p>
          <a:p>
            <a:pPr lvl="2" eaLnBrk="1" hangingPunct="1"/>
            <a:r>
              <a:rPr lang="en-US" smtClean="0"/>
              <a:t>some pathogens cause disease only in humans</a:t>
            </a:r>
          </a:p>
        </p:txBody>
      </p:sp>
      <p:pic>
        <p:nvPicPr>
          <p:cNvPr id="8196" name="Picture 5" descr="http://www.general-anaesthesia.com/images/robert-koch.jpg"/>
          <p:cNvPicPr>
            <a:picLocks noChangeAspect="1" noChangeArrowheads="1"/>
          </p:cNvPicPr>
          <p:nvPr/>
        </p:nvPicPr>
        <p:blipFill>
          <a:blip r:embed="rId3" cstate="print"/>
          <a:srcRect/>
          <a:stretch>
            <a:fillRect/>
          </a:stretch>
        </p:blipFill>
        <p:spPr bwMode="auto">
          <a:xfrm>
            <a:off x="5101828" y="762000"/>
            <a:ext cx="4042172"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Koch’s Postulates</a:t>
            </a:r>
            <a:endParaRPr lang="en-US" dirty="0"/>
          </a:p>
        </p:txBody>
      </p:sp>
      <p:pic>
        <p:nvPicPr>
          <p:cNvPr id="2" name="Picture Placeholder 1" descr="OSC_Microbio_15_01_Koch.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3108" r="-33108"/>
          <a:stretch>
            <a:fillRect/>
          </a:stretch>
        </p:blipFill>
        <p:spPr/>
      </p:pic>
      <p:sp>
        <p:nvSpPr>
          <p:cNvPr id="7" name="Text Placeholder 6"/>
          <p:cNvSpPr>
            <a:spLocks noGrp="1"/>
          </p:cNvSpPr>
          <p:nvPr>
            <p:ph type="body" sz="quarter" idx="14"/>
          </p:nvPr>
        </p:nvSpPr>
        <p:spPr/>
        <p:txBody>
          <a:bodyPr>
            <a:normAutofit/>
          </a:bodyPr>
          <a:lstStyle/>
          <a:p>
            <a:r>
              <a:rPr lang="en-US" sz="1600" dirty="0"/>
              <a:t>The steps for confirming that a pathogen is the cause of a particular disease </a:t>
            </a:r>
            <a:r>
              <a:rPr lang="en-US" sz="1600" dirty="0" smtClean="0"/>
              <a:t>using Koch’s </a:t>
            </a:r>
            <a:r>
              <a:rPr lang="en-US" sz="1600" dirty="0"/>
              <a:t>postulates.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738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r>
              <a:rPr lang="en-US" smtClean="0"/>
              <a:t>Patterns of Disease</a:t>
            </a:r>
          </a:p>
        </p:txBody>
      </p:sp>
      <p:sp>
        <p:nvSpPr>
          <p:cNvPr id="18435" name="Rectangle 3"/>
          <p:cNvSpPr>
            <a:spLocks noGrp="1"/>
          </p:cNvSpPr>
          <p:nvPr>
            <p:ph idx="1"/>
          </p:nvPr>
        </p:nvSpPr>
        <p:spPr>
          <a:xfrm>
            <a:off x="227013" y="838200"/>
            <a:ext cx="7773987" cy="5867400"/>
          </a:xfrm>
        </p:spPr>
        <p:txBody>
          <a:bodyPr/>
          <a:lstStyle/>
          <a:p>
            <a:pPr eaLnBrk="1" hangingPunct="1"/>
            <a:r>
              <a:rPr lang="en-US" b="1" smtClean="0"/>
              <a:t>Predisposing factors</a:t>
            </a:r>
            <a:r>
              <a:rPr lang="en-US" smtClean="0"/>
              <a:t> – make body more susceptible to disease</a:t>
            </a:r>
          </a:p>
          <a:p>
            <a:pPr lvl="1" eaLnBrk="1" hangingPunct="1"/>
            <a:r>
              <a:rPr lang="en-US" smtClean="0"/>
              <a:t>Gender (females have more UTI than males; males higher rates of pneumonia and meningitis)</a:t>
            </a:r>
          </a:p>
          <a:p>
            <a:pPr lvl="1" eaLnBrk="1" hangingPunct="1"/>
            <a:r>
              <a:rPr lang="en-US" smtClean="0"/>
              <a:t>genetic background</a:t>
            </a:r>
          </a:p>
          <a:p>
            <a:pPr lvl="1" eaLnBrk="1" hangingPunct="1"/>
            <a:r>
              <a:rPr lang="en-US" smtClean="0"/>
              <a:t>climate &amp; weather (cold – more upper respiratory infections)</a:t>
            </a:r>
          </a:p>
          <a:p>
            <a:pPr lvl="1" eaLnBrk="1" hangingPunct="1"/>
            <a:r>
              <a:rPr lang="en-US" smtClean="0"/>
              <a:t>nutrition</a:t>
            </a:r>
          </a:p>
          <a:p>
            <a:pPr lvl="1" eaLnBrk="1" hangingPunct="1"/>
            <a:r>
              <a:rPr lang="en-US" smtClean="0"/>
              <a:t>fatigue</a:t>
            </a:r>
          </a:p>
          <a:p>
            <a:pPr lvl="1" eaLnBrk="1" hangingPunct="1"/>
            <a:r>
              <a:rPr lang="en-US" smtClean="0"/>
              <a:t>age</a:t>
            </a:r>
          </a:p>
          <a:p>
            <a:pPr lvl="1" eaLnBrk="1" hangingPunct="1"/>
            <a:r>
              <a:rPr lang="en-US" smtClean="0"/>
              <a:t>lifestyle</a:t>
            </a:r>
          </a:p>
          <a:p>
            <a:pPr lvl="1" eaLnBrk="1" hangingPunct="1"/>
            <a:r>
              <a:rPr lang="en-US" smtClean="0"/>
              <a:t>chemotherapy</a:t>
            </a:r>
          </a:p>
          <a:p>
            <a:pPr lvl="1" eaLnBrk="1" hangingPunct="1"/>
            <a:r>
              <a:rPr lang="en-US" smtClean="0"/>
              <a:t>etc.</a:t>
            </a:r>
          </a:p>
        </p:txBody>
      </p:sp>
      <p:pic>
        <p:nvPicPr>
          <p:cNvPr id="9220" name="Picture 7" descr="http://www.heart-valve-surgery.com/Images/elderly-patient.jpg"/>
          <p:cNvPicPr>
            <a:picLocks noChangeAspect="1" noChangeArrowheads="1"/>
          </p:cNvPicPr>
          <p:nvPr/>
        </p:nvPicPr>
        <p:blipFill>
          <a:blip r:embed="rId3" cstate="print"/>
          <a:srcRect/>
          <a:stretch>
            <a:fillRect/>
          </a:stretch>
        </p:blipFill>
        <p:spPr bwMode="auto">
          <a:xfrm>
            <a:off x="4318000" y="3962400"/>
            <a:ext cx="48260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r>
              <a:rPr lang="en-US" smtClean="0"/>
              <a:t>Classifying Infectious Diseases</a:t>
            </a:r>
          </a:p>
        </p:txBody>
      </p:sp>
      <p:sp>
        <p:nvSpPr>
          <p:cNvPr id="10243" name="Rectangle 3"/>
          <p:cNvSpPr>
            <a:spLocks noGrp="1"/>
          </p:cNvSpPr>
          <p:nvPr>
            <p:ph idx="1"/>
          </p:nvPr>
        </p:nvSpPr>
        <p:spPr/>
        <p:txBody>
          <a:bodyPr/>
          <a:lstStyle/>
          <a:p>
            <a:pPr eaLnBrk="1" hangingPunct="1"/>
            <a:r>
              <a:rPr lang="en-US" b="1" smtClean="0"/>
              <a:t>Syndrome</a:t>
            </a:r>
            <a:r>
              <a:rPr lang="en-US" smtClean="0"/>
              <a:t> – specific group of signs &amp; symptoms that accompany a disease</a:t>
            </a:r>
          </a:p>
          <a:p>
            <a:pPr lvl="1" eaLnBrk="1" hangingPunct="1"/>
            <a:r>
              <a:rPr lang="en-US" b="1" smtClean="0"/>
              <a:t>sign</a:t>
            </a:r>
            <a:r>
              <a:rPr lang="en-US" smtClean="0"/>
              <a:t> – measured or observed change in body, as a result of disease</a:t>
            </a:r>
          </a:p>
          <a:p>
            <a:pPr lvl="1" eaLnBrk="1" hangingPunct="1"/>
            <a:r>
              <a:rPr lang="en-US" b="1" smtClean="0"/>
              <a:t>symptom</a:t>
            </a:r>
            <a:r>
              <a:rPr lang="en-US" smtClean="0"/>
              <a:t> – change in body function, felt by patient, as a result of disease</a:t>
            </a:r>
          </a:p>
          <a:p>
            <a:pPr eaLnBrk="1" hangingPunct="1"/>
            <a:endParaRPr lang="en-US" b="1" smtClean="0"/>
          </a:p>
          <a:p>
            <a:pPr eaLnBrk="1" hangingPunct="1"/>
            <a:endParaRPr lang="en-US" b="1" smtClean="0"/>
          </a:p>
          <a:p>
            <a:pPr eaLnBrk="1" hangingPunct="1"/>
            <a:endParaRPr lang="en-US" b="1" smtClean="0"/>
          </a:p>
          <a:p>
            <a:pPr eaLnBrk="1" hangingPunct="1"/>
            <a:r>
              <a:rPr lang="en-US" b="1" smtClean="0"/>
              <a:t>Communicable disease</a:t>
            </a:r>
            <a:r>
              <a:rPr lang="en-US" smtClean="0"/>
              <a:t> – spread between hosts</a:t>
            </a:r>
          </a:p>
          <a:p>
            <a:pPr lvl="1" eaLnBrk="1" hangingPunct="1"/>
            <a:r>
              <a:rPr lang="en-US" b="1" smtClean="0"/>
              <a:t>contagious disease</a:t>
            </a:r>
            <a:r>
              <a:rPr lang="en-US" smtClean="0"/>
              <a:t> – easily spread from one host to another</a:t>
            </a:r>
          </a:p>
          <a:p>
            <a:pPr eaLnBrk="1" hangingPunct="1"/>
            <a:r>
              <a:rPr lang="en-US" b="1" smtClean="0"/>
              <a:t>Noncommunicable disease</a:t>
            </a:r>
            <a:r>
              <a:rPr lang="en-US" smtClean="0"/>
              <a:t> – not transmitted between hosts</a:t>
            </a:r>
          </a:p>
        </p:txBody>
      </p:sp>
      <p:pic>
        <p:nvPicPr>
          <p:cNvPr id="10244" name="Picture 5" descr="http://hcpress2.healthcommunities.com/wp-content/uploads/2007/08/wong_faces.gif"/>
          <p:cNvPicPr>
            <a:picLocks noChangeAspect="1" noChangeArrowheads="1"/>
          </p:cNvPicPr>
          <p:nvPr/>
        </p:nvPicPr>
        <p:blipFill>
          <a:blip r:embed="rId3" cstate="print"/>
          <a:srcRect/>
          <a:stretch>
            <a:fillRect/>
          </a:stretch>
        </p:blipFill>
        <p:spPr bwMode="auto">
          <a:xfrm>
            <a:off x="3886200" y="3276600"/>
            <a:ext cx="4810125" cy="1343025"/>
          </a:xfrm>
          <a:prstGeom prst="rect">
            <a:avLst/>
          </a:prstGeom>
          <a:noFill/>
          <a:ln w="9525">
            <a:noFill/>
            <a:miter lim="800000"/>
            <a:headEnd/>
            <a:tailEnd/>
          </a:ln>
        </p:spPr>
      </p:pic>
      <p:pic>
        <p:nvPicPr>
          <p:cNvPr id="10245" name="Picture 10" descr="C:\Users\Denise\Desktop\Picture6.jpg"/>
          <p:cNvPicPr>
            <a:picLocks noChangeAspect="1" noChangeArrowheads="1"/>
          </p:cNvPicPr>
          <p:nvPr/>
        </p:nvPicPr>
        <p:blipFill>
          <a:blip r:embed="rId4" cstate="print"/>
          <a:srcRect/>
          <a:stretch>
            <a:fillRect/>
          </a:stretch>
        </p:blipFill>
        <p:spPr bwMode="auto">
          <a:xfrm>
            <a:off x="304800" y="3581400"/>
            <a:ext cx="3148013" cy="847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orto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orto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369</TotalTime>
  <Words>2341</Words>
  <Application>Microsoft Office PowerPoint</Application>
  <PresentationFormat>On-screen Show (4:3)</PresentationFormat>
  <Paragraphs>342</Paragraphs>
  <Slides>32</Slides>
  <Notes>27</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Tortora</vt:lpstr>
      <vt:lpstr>1_Tortora</vt:lpstr>
      <vt:lpstr>Chapter 16</vt:lpstr>
      <vt:lpstr>Pathology, Infection, and Disease</vt:lpstr>
      <vt:lpstr>Normal Microbiota and the Host</vt:lpstr>
      <vt:lpstr>Normal Microbiota and the Host</vt:lpstr>
      <vt:lpstr>Koch’s Postulates</vt:lpstr>
      <vt:lpstr>Exceptions to Koch’s Postulates</vt:lpstr>
      <vt:lpstr>Koch’s Postulates</vt:lpstr>
      <vt:lpstr>Patterns of Disease</vt:lpstr>
      <vt:lpstr>Classifying Infectious Diseases</vt:lpstr>
      <vt:lpstr>Development of Disease</vt:lpstr>
      <vt:lpstr>Extent of Host Involvement</vt:lpstr>
      <vt:lpstr>Severity or Duration of a Disease</vt:lpstr>
      <vt:lpstr>Vaccines</vt:lpstr>
      <vt:lpstr>Occurrence of a Disease</vt:lpstr>
      <vt:lpstr>Epidemic Vs Endemic</vt:lpstr>
      <vt:lpstr>Occurrence of a Disease</vt:lpstr>
      <vt:lpstr>Reservoirs of Infection</vt:lpstr>
      <vt:lpstr>Transmission of Disease</vt:lpstr>
      <vt:lpstr>Transmission of Disease</vt:lpstr>
      <vt:lpstr>Transmission of Disease</vt:lpstr>
      <vt:lpstr>Figure 16.12</vt:lpstr>
      <vt:lpstr>Figure 16.13</vt:lpstr>
      <vt:lpstr>Nosocomial Infections</vt:lpstr>
      <vt:lpstr>Emerging Infectious Diseases</vt:lpstr>
      <vt:lpstr>Infectious Diseases</vt:lpstr>
      <vt:lpstr>Infectious Diseases</vt:lpstr>
      <vt:lpstr>Epidemiology</vt:lpstr>
      <vt:lpstr>First epidemiologists</vt:lpstr>
      <vt:lpstr>Figure 16.5</vt:lpstr>
      <vt:lpstr>Figure 16.7</vt:lpstr>
      <vt:lpstr>Epidemiology</vt:lpstr>
      <vt:lpstr>The CDC</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Bonnie</dc:creator>
  <cp:lastModifiedBy>joseph</cp:lastModifiedBy>
  <cp:revision>33</cp:revision>
  <dcterms:created xsi:type="dcterms:W3CDTF">2012-12-23T20:57:28Z</dcterms:created>
  <dcterms:modified xsi:type="dcterms:W3CDTF">2017-01-15T23:28:45Z</dcterms:modified>
</cp:coreProperties>
</file>