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1"/>
  </p:notesMasterIdLst>
  <p:sldIdLst>
    <p:sldId id="257" r:id="rId4"/>
    <p:sldId id="258" r:id="rId5"/>
    <p:sldId id="259"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4" r:id="rId24"/>
    <p:sldId id="285" r:id="rId25"/>
    <p:sldId id="286" r:id="rId26"/>
    <p:sldId id="288" r:id="rId27"/>
    <p:sldId id="289" r:id="rId28"/>
    <p:sldId id="290" r:id="rId29"/>
    <p:sldId id="291" r:id="rId30"/>
    <p:sldId id="294" r:id="rId31"/>
    <p:sldId id="295" r:id="rId32"/>
    <p:sldId id="296" r:id="rId33"/>
    <p:sldId id="297" r:id="rId34"/>
    <p:sldId id="298" r:id="rId35"/>
    <p:sldId id="299" r:id="rId36"/>
    <p:sldId id="300" r:id="rId37"/>
    <p:sldId id="301" r:id="rId38"/>
    <p:sldId id="302" r:id="rId39"/>
    <p:sldId id="30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59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3ABEA5-3FA9-492E-A67D-02A29D55A394}" type="datetimeFigureOut">
              <a:rPr lang="en-US" smtClean="0"/>
              <a:pPr/>
              <a:t>7/22/2021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33F95A-7548-4F1A-86AD-268FC1E99E5E}" type="slidenum">
              <a:rPr lang="en-US" smtClean="0"/>
              <a:pPr/>
              <a:t>‹#›</a:t>
            </a:fld>
            <a:endParaRPr lang="en-US"/>
          </a:p>
        </p:txBody>
      </p:sp>
    </p:spTree>
    <p:extLst>
      <p:ext uri="{BB962C8B-B14F-4D97-AF65-F5344CB8AC3E}">
        <p14:creationId xmlns:p14="http://schemas.microsoft.com/office/powerpoint/2010/main" val="2932465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a:latin typeface="Calibri" pitchFamily="34" charset="0"/>
            </a:endParaRPr>
          </a:p>
        </p:txBody>
      </p:sp>
      <p:sp>
        <p:nvSpPr>
          <p:cNvPr id="737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96FE68-F6FB-473D-AF68-D71B6CD87FD3}" type="slidenum">
              <a:rPr lang="en-US" sz="1200">
                <a:solidFill>
                  <a:srgbClr val="000000"/>
                </a:solidFill>
                <a:latin typeface="Calibri" pitchFamily="34" charset="0"/>
                <a:ea typeface="ＭＳ Ｐゴシック" pitchFamily="34" charset="-128"/>
              </a:rPr>
              <a:pPr algn="r"/>
              <a:t>1</a:t>
            </a:fld>
            <a:endParaRPr lang="en-US" sz="1200">
              <a:solidFill>
                <a:srgbClr val="000000"/>
              </a:solidFill>
              <a:latin typeface="Calibri"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r>
              <a:rPr lang="en-US" dirty="0"/>
              <a:t>Heat kills microorganisms by denaturing their enzymes. Know these three definitions.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US" dirty="0"/>
              <a:t>Hepatitis Virus can last up to 30 mins in boiling water</a:t>
            </a:r>
          </a:p>
          <a:p>
            <a:pPr eaLnBrk="1" hangingPunct="1"/>
            <a:r>
              <a:rPr lang="en-US" dirty="0"/>
              <a:t>Some endospores have been documented to last 20hrs in boiling water</a:t>
            </a:r>
          </a:p>
          <a:p>
            <a:pPr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visual.</a:t>
            </a:r>
          </a:p>
        </p:txBody>
      </p:sp>
      <p:sp>
        <p:nvSpPr>
          <p:cNvPr id="4" name="Slide Number Placeholder 3"/>
          <p:cNvSpPr>
            <a:spLocks noGrp="1"/>
          </p:cNvSpPr>
          <p:nvPr>
            <p:ph type="sldNum" sz="quarter" idx="10"/>
          </p:nvPr>
        </p:nvSpPr>
        <p:spPr/>
        <p:txBody>
          <a:bodyPr/>
          <a:lstStyle/>
          <a:p>
            <a:fld id="{E733F95A-7548-4F1A-86AD-268FC1E99E5E}" type="slidenum">
              <a:rPr lang="en-US" smtClean="0"/>
              <a:pPr/>
              <a:t>13</a:t>
            </a:fld>
            <a:endParaRPr lang="en-US"/>
          </a:p>
        </p:txBody>
      </p:sp>
    </p:spTree>
    <p:extLst>
      <p:ext uri="{BB962C8B-B14F-4D97-AF65-F5344CB8AC3E}">
        <p14:creationId xmlns:p14="http://schemas.microsoft.com/office/powerpoint/2010/main" val="2684611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dirty="0"/>
              <a:t>Pasteurization does break down some of the nutrients – folate, vitamins, calcium… some of these are added back. Understand that the overall goal of Pasteurization</a:t>
            </a:r>
            <a:r>
              <a:rPr lang="en-US" baseline="0" dirty="0"/>
              <a:t> is to reduce number of pathogens without significantly altering the structure and taste of the food.</a:t>
            </a:r>
            <a:r>
              <a:rPr lang="en-US" dirty="0"/>
              <a:t> </a:t>
            </a:r>
          </a:p>
          <a:p>
            <a:endParaRPr lang="en-US" dirty="0"/>
          </a:p>
          <a:p>
            <a:r>
              <a:rPr lang="en-US" dirty="0"/>
              <a:t>Phosphatase test – incubate the milk with a solution containing a chemical that when it interacts with active phosphatases, it changes color to green</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dirty="0"/>
              <a:t>High-Efficiency Particulate Arresting or HEPA is a type of air filter. Filters meeting the HEPA standard have many applications, including use in medical facilities, automobiles, aircraft, and homes. The filter must satisfy certain standards of efficiency such as those set by the United States Department of Energy (DOE). To qualify as HEPA by US government standards, an air filter must remove 99.97% of all particles greater than 0.3 micrometer from the air that passes through.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r>
              <a:rPr lang="en-US" dirty="0"/>
              <a:t>Please know these concepts well.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pPr eaLnBrk="1" hangingPunct="1"/>
            <a:r>
              <a:rPr lang="en-US" dirty="0"/>
              <a:t>Know this slide well.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r>
              <a:rPr lang="en-US" dirty="0"/>
              <a:t>Know these definitions.</a:t>
            </a:r>
          </a:p>
          <a:p>
            <a:pPr eaLnBrk="1" hangingPunct="1"/>
            <a:r>
              <a:rPr lang="en-US" dirty="0"/>
              <a:t>Commercial sterilization does not kill all of the microorganisms…  organisms that are capable of food spoilage are still alive but they will not grow at room temp, temps higher than 45 and they will grow so you must be careful to store canned goods at lower than 45… these microbes will not cause human disease</a:t>
            </a:r>
          </a:p>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pPr eaLnBrk="1" hangingPunct="1"/>
            <a:r>
              <a:rPr lang="en-US" dirty="0"/>
              <a:t>Know</a:t>
            </a:r>
            <a:r>
              <a:rPr lang="en-US" baseline="0" dirty="0"/>
              <a:t> this concept well. </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dirty="0"/>
              <a:t>Understand these concepts well. We will see this in</a:t>
            </a:r>
            <a:r>
              <a:rPr lang="en-US" baseline="0" dirty="0"/>
              <a:t> lab.</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r>
              <a:rPr lang="en-US" dirty="0"/>
              <a:t>Recognize </a:t>
            </a:r>
            <a:r>
              <a:rPr lang="en-US" dirty="0" err="1"/>
              <a:t>triclosan</a:t>
            </a:r>
            <a:r>
              <a:rPr lang="en-US" dirty="0"/>
              <a:t>.</a:t>
            </a:r>
            <a:r>
              <a:rPr lang="en-US" baseline="0" dirty="0"/>
              <a:t> Understand that most of these disinfectants disrupt the plasma membrane as a method of killing off microbes. Why does this concept work well for most microbes?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pPr eaLnBrk="1" hangingPunct="1"/>
            <a:r>
              <a:rPr lang="en-US" dirty="0"/>
              <a:t>Understand</a:t>
            </a:r>
            <a:r>
              <a:rPr lang="en-US" baseline="0" dirty="0"/>
              <a:t> these two well and be able to discuss them.</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pPr eaLnBrk="1" hangingPunct="1"/>
            <a:r>
              <a:rPr lang="en-US" dirty="0"/>
              <a:t>Understand</a:t>
            </a:r>
            <a:r>
              <a:rPr lang="en-US" baseline="0" dirty="0"/>
              <a:t> why alcohol is often diluted to 70% for disinfectant purposes, as in our lab.</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pPr eaLnBrk="1" hangingPunct="1"/>
            <a:r>
              <a:rPr lang="en-US" dirty="0"/>
              <a:t>Although hydrogen peroxide is commonly used as a disinfectant for minor cuts and scrapes, it is actually not very effective and may even delay the healing process by irritating a person's living cells. You can use hydrogen peroxide but apply it </a:t>
            </a:r>
            <a:r>
              <a:rPr lang="en-US" b="1" dirty="0"/>
              <a:t>around</a:t>
            </a:r>
            <a:r>
              <a:rPr lang="en-US" dirty="0"/>
              <a:t> the open wound, not directly to it. An antibiotic ointment such as Neosporin is a better alternative - it will keep the wound from getting infected and speed up the healing process. </a:t>
            </a:r>
          </a:p>
          <a:p>
            <a:pPr eaLnBrk="1" hangingPunct="1"/>
            <a:endParaRPr lang="en-US" dirty="0"/>
          </a:p>
          <a:p>
            <a:pPr eaLnBrk="1" hangingPunct="1"/>
            <a:r>
              <a:rPr lang="en-US" dirty="0" err="1"/>
              <a:t>Peracetic</a:t>
            </a:r>
            <a:r>
              <a:rPr lang="en-US" dirty="0"/>
              <a:t> acid (C2H4O3) is a mixture of acetic acid (CH3COOH) and hydrogen peroxide (H2O2)</a:t>
            </a:r>
            <a:br>
              <a:rPr lang="en-US" dirty="0"/>
            </a:br>
            <a:r>
              <a:rPr lang="en-US" dirty="0" err="1"/>
              <a:t>Peracetic</a:t>
            </a:r>
            <a:r>
              <a:rPr lang="en-US" dirty="0"/>
              <a:t> acid is used mainly in the food industry, where it is applied as a cleanser and as a disinfectant. Since the early 1950’s, acetic acid was applied for bacteria and fungi removal from fruits and vegetables. It was also used for the disinfection of </a:t>
            </a:r>
            <a:r>
              <a:rPr lang="en-US" dirty="0" err="1"/>
              <a:t>recicled</a:t>
            </a:r>
            <a:r>
              <a:rPr lang="en-US" dirty="0"/>
              <a:t> rinsing water for foodstuffs.</a:t>
            </a:r>
          </a:p>
          <a:p>
            <a:pPr eaLnBrk="1" hangingPunct="1"/>
            <a:r>
              <a:rPr lang="en-US" dirty="0"/>
              <a:t>Nowadays </a:t>
            </a:r>
            <a:r>
              <a:rPr lang="en-US" dirty="0" err="1"/>
              <a:t>peracetic</a:t>
            </a:r>
            <a:r>
              <a:rPr lang="en-US" dirty="0"/>
              <a:t> acid is applied for the disinfection of medical supplies and to prevent bio film formation in pulp industries. It can be applied during water purification as a disinfectant and for </a:t>
            </a:r>
            <a:r>
              <a:rPr lang="en-US" dirty="0" err="1"/>
              <a:t>plumming</a:t>
            </a:r>
            <a:r>
              <a:rPr lang="en-US" dirty="0"/>
              <a:t> disinfection.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r>
              <a:rPr lang="en-US" dirty="0"/>
              <a:t>Understand</a:t>
            </a:r>
            <a:r>
              <a:rPr lang="en-US" baseline="0" dirty="0"/>
              <a:t> the purpose of food preservatives</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Review</a:t>
            </a:r>
          </a:p>
        </p:txBody>
      </p:sp>
      <p:sp>
        <p:nvSpPr>
          <p:cNvPr id="4" name="Slide Number Placeholder 3"/>
          <p:cNvSpPr>
            <a:spLocks noGrp="1"/>
          </p:cNvSpPr>
          <p:nvPr>
            <p:ph type="sldNum" sz="quarter" idx="10"/>
          </p:nvPr>
        </p:nvSpPr>
        <p:spPr/>
        <p:txBody>
          <a:bodyPr/>
          <a:lstStyle/>
          <a:p>
            <a:fld id="{E733F95A-7548-4F1A-86AD-268FC1E99E5E}" type="slidenum">
              <a:rPr lang="en-US" smtClean="0"/>
              <a:pPr/>
              <a:t>33</a:t>
            </a:fld>
            <a:endParaRPr lang="en-US"/>
          </a:p>
        </p:txBody>
      </p:sp>
    </p:spTree>
    <p:extLst>
      <p:ext uri="{BB962C8B-B14F-4D97-AF65-F5344CB8AC3E}">
        <p14:creationId xmlns:p14="http://schemas.microsoft.com/office/powerpoint/2010/main" val="2166436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review</a:t>
            </a:r>
          </a:p>
        </p:txBody>
      </p:sp>
      <p:sp>
        <p:nvSpPr>
          <p:cNvPr id="4" name="Slide Number Placeholder 3"/>
          <p:cNvSpPr>
            <a:spLocks noGrp="1"/>
          </p:cNvSpPr>
          <p:nvPr>
            <p:ph type="sldNum" sz="quarter" idx="10"/>
          </p:nvPr>
        </p:nvSpPr>
        <p:spPr/>
        <p:txBody>
          <a:bodyPr/>
          <a:lstStyle/>
          <a:p>
            <a:fld id="{E733F95A-7548-4F1A-86AD-268FC1E99E5E}" type="slidenum">
              <a:rPr lang="en-US" smtClean="0"/>
              <a:pPr/>
              <a:t>34</a:t>
            </a:fld>
            <a:endParaRPr lang="en-US"/>
          </a:p>
        </p:txBody>
      </p:sp>
    </p:spTree>
    <p:extLst>
      <p:ext uri="{BB962C8B-B14F-4D97-AF65-F5344CB8AC3E}">
        <p14:creationId xmlns:p14="http://schemas.microsoft.com/office/powerpoint/2010/main" val="158299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these definitions.</a:t>
            </a:r>
          </a:p>
        </p:txBody>
      </p:sp>
      <p:sp>
        <p:nvSpPr>
          <p:cNvPr id="4" name="Slide Number Placeholder 3"/>
          <p:cNvSpPr>
            <a:spLocks noGrp="1"/>
          </p:cNvSpPr>
          <p:nvPr>
            <p:ph type="sldNum" sz="quarter" idx="10"/>
          </p:nvPr>
        </p:nvSpPr>
        <p:spPr/>
        <p:txBody>
          <a:bodyPr/>
          <a:lstStyle/>
          <a:p>
            <a:fld id="{E733F95A-7548-4F1A-86AD-268FC1E99E5E}" type="slidenum">
              <a:rPr lang="en-US" smtClean="0"/>
              <a:pPr/>
              <a:t>3</a:t>
            </a:fld>
            <a:endParaRPr lang="en-US"/>
          </a:p>
        </p:txBody>
      </p:sp>
    </p:spTree>
    <p:extLst>
      <p:ext uri="{BB962C8B-B14F-4D97-AF65-F5344CB8AC3E}">
        <p14:creationId xmlns:p14="http://schemas.microsoft.com/office/powerpoint/2010/main" val="1384689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Appreciate the significance of this statement. Understand why it is easier to target death in prokaryotic</a:t>
            </a:r>
            <a:r>
              <a:rPr lang="en-US" baseline="0" dirty="0"/>
              <a:t> infections as opposed to eukaryotic when the host is a human.</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35</a:t>
            </a:fld>
            <a:endParaRPr lang="en-US"/>
          </a:p>
        </p:txBody>
      </p:sp>
    </p:spTree>
    <p:extLst>
      <p:ext uri="{BB962C8B-B14F-4D97-AF65-F5344CB8AC3E}">
        <p14:creationId xmlns:p14="http://schemas.microsoft.com/office/powerpoint/2010/main" val="39133554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know this list and again understand the importance of distinguishing host cells from bacterial cells when providing treatment options.</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36</a:t>
            </a:fld>
            <a:endParaRPr lang="en-US"/>
          </a:p>
        </p:txBody>
      </p:sp>
    </p:spTree>
    <p:extLst>
      <p:ext uri="{BB962C8B-B14F-4D97-AF65-F5344CB8AC3E}">
        <p14:creationId xmlns:p14="http://schemas.microsoft.com/office/powerpoint/2010/main" val="3331536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understand</a:t>
            </a:r>
            <a:r>
              <a:rPr lang="en-US" baseline="0" dirty="0"/>
              <a:t> that those antibiotics targeting the cell membrane may not work as well in treating Gram negative bacteria and a different antibacterial using a different mechanism may need to be chosen depending on what a culture determines the infectious agent to be. Please understand this concept well.</a:t>
            </a:r>
            <a:endParaRPr lang="en-US" dirty="0"/>
          </a:p>
        </p:txBody>
      </p:sp>
      <p:sp>
        <p:nvSpPr>
          <p:cNvPr id="4" name="Slide Number Placeholder 3"/>
          <p:cNvSpPr>
            <a:spLocks noGrp="1"/>
          </p:cNvSpPr>
          <p:nvPr>
            <p:ph type="sldNum" sz="quarter" idx="10"/>
          </p:nvPr>
        </p:nvSpPr>
        <p:spPr/>
        <p:txBody>
          <a:bodyPr/>
          <a:lstStyle/>
          <a:p>
            <a:fld id="{E733F95A-7548-4F1A-86AD-268FC1E99E5E}" type="slidenum">
              <a:rPr lang="en-US" smtClean="0"/>
              <a:pPr/>
              <a:t>37</a:t>
            </a:fld>
            <a:endParaRPr lang="en-US"/>
          </a:p>
        </p:txBody>
      </p:sp>
    </p:spTree>
    <p:extLst>
      <p:ext uri="{BB962C8B-B14F-4D97-AF65-F5344CB8AC3E}">
        <p14:creationId xmlns:p14="http://schemas.microsoft.com/office/powerpoint/2010/main" val="131930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eaLnBrk="1" hangingPunct="1"/>
            <a:r>
              <a:rPr lang="en-US" dirty="0"/>
              <a:t>This is why some cleaners recommend</a:t>
            </a:r>
            <a:r>
              <a:rPr lang="en-US" baseline="0" dirty="0"/>
              <a:t> allowing the product to set on a surface for a few minutes prior to wiping away.</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r>
              <a:rPr lang="en-US" dirty="0"/>
              <a:t>Understand</a:t>
            </a:r>
            <a:r>
              <a:rPr lang="en-US" baseline="0" dirty="0"/>
              <a:t> these concepts.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r>
              <a:rPr lang="en-US" dirty="0"/>
              <a:t>Understand how these actions would control microbial growth.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r>
              <a:rPr lang="en-US" dirty="0"/>
              <a:t>You do not need to know the</a:t>
            </a:r>
            <a:r>
              <a:rPr lang="en-US" baseline="0" dirty="0"/>
              <a:t> list on the right in order; however, understand some reasons as to why some organisms are more difficult to kill than others. How is this helpful to the microorganism? How is the concept concerning to humans?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dirty="0"/>
              <a:t>These are two physical</a:t>
            </a:r>
            <a:r>
              <a:rPr lang="en-US" baseline="0" dirty="0"/>
              <a:t> structures a microbe may utilize to protect itself and ensure survival.</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dirty="0"/>
              <a:t>The term "prions" refers to abnormal, pathogenic agents that are transmissible and are able to induce abnormal folding of specific normal cellular proteins called prion proteins that are found most abundantly in the brain. The functions of these normal prion proteins are still not completely understood. The abnormal folding of the prion proteins leads to brain damage and the characteristic signs and symptoms of the disease. Prion diseases are usually rapidly progressive and always fatal. Know these</a:t>
            </a:r>
            <a:r>
              <a:rPr lang="en-US" baseline="0" dirty="0"/>
              <a:t> concepts well.</a:t>
            </a:r>
            <a:endParaRPr lang="en-US" dirty="0"/>
          </a:p>
        </p:txBody>
      </p:sp>
      <p:sp>
        <p:nvSpPr>
          <p:cNvPr id="4" name="Slide Number Placeholder 3"/>
          <p:cNvSpPr>
            <a:spLocks noGrp="1"/>
          </p:cNvSpPr>
          <p:nvPr>
            <p:ph type="sldNum" sz="quarter" idx="5"/>
          </p:nvPr>
        </p:nvSpPr>
        <p:spPr/>
        <p:txBody>
          <a:bodyPr/>
          <a:lstStyle/>
          <a:p>
            <a:pPr>
              <a:defRPr/>
            </a:pPr>
            <a:fld id="{3E5C1616-CE00-48AE-81BB-C38A75ADD1EA}" type="slidenum">
              <a:rPr lang="en-US">
                <a:solidFill>
                  <a:prstClr val="black"/>
                </a:solidFill>
              </a:rPr>
              <a:pPr>
                <a:def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A2B94B-44CA-4EF5-BC7C-03C9B7275046}" type="datetimeFigureOut">
              <a:rPr lang="en-US" smtClean="0"/>
              <a:pPr/>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2B94B-44CA-4EF5-BC7C-03C9B7275046}" type="datetimeFigureOut">
              <a:rPr lang="en-US" smtClean="0"/>
              <a:pPr/>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2B94B-44CA-4EF5-BC7C-03C9B7275046}" type="datetimeFigureOut">
              <a:rPr lang="en-US" smtClean="0"/>
              <a:pPr/>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solidFill>
          <a:schemeClr val="bg1"/>
        </a:solidFill>
        <a:effectLst/>
      </p:bgPr>
    </p:bg>
    <p:spTree>
      <p:nvGrpSpPr>
        <p:cNvPr id="1" name=""/>
        <p:cNvGrpSpPr/>
        <p:nvPr/>
      </p:nvGrpSpPr>
      <p:grpSpPr>
        <a:xfrm>
          <a:off x="0" y="0"/>
          <a:ext cx="0" cy="0"/>
          <a:chOff x="0" y="0"/>
          <a:chExt cx="0" cy="0"/>
        </a:xfrm>
      </p:grpSpPr>
      <p:pic>
        <p:nvPicPr>
          <p:cNvPr id="4" name="Picture 9" descr="Page 1"/>
          <p:cNvPicPr>
            <a:picLocks noChangeAspect="1" noChangeArrowheads="1"/>
          </p:cNvPicPr>
          <p:nvPr/>
        </p:nvPicPr>
        <p:blipFill>
          <a:blip r:embed="rId2" cstate="print"/>
          <a:srcRect/>
          <a:stretch>
            <a:fillRect/>
          </a:stretch>
        </p:blipFill>
        <p:spPr bwMode="auto">
          <a:xfrm>
            <a:off x="0" y="0"/>
            <a:ext cx="9144000" cy="6854825"/>
          </a:xfrm>
          <a:prstGeom prst="rect">
            <a:avLst/>
          </a:prstGeom>
          <a:noFill/>
          <a:ln w="9525">
            <a:noFill/>
            <a:miter lim="800000"/>
            <a:headEnd/>
            <a:tailEnd/>
          </a:ln>
        </p:spPr>
      </p:pic>
      <p:sp>
        <p:nvSpPr>
          <p:cNvPr id="5" name="Rectangle 4"/>
          <p:cNvSpPr>
            <a:spLocks noChangeArrowheads="1"/>
          </p:cNvSpPr>
          <p:nvPr/>
        </p:nvSpPr>
        <p:spPr bwMode="auto">
          <a:xfrm>
            <a:off x="5611813" y="0"/>
            <a:ext cx="3529012" cy="6858000"/>
          </a:xfrm>
          <a:prstGeom prst="rect">
            <a:avLst/>
          </a:prstGeom>
          <a:solidFill>
            <a:schemeClr val="bg1">
              <a:alpha val="14999"/>
            </a:schemeClr>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84" charset="-128"/>
            </a:endParaRPr>
          </a:p>
        </p:txBody>
      </p:sp>
      <p:sp>
        <p:nvSpPr>
          <p:cNvPr id="6" name="Rectangle 5"/>
          <p:cNvSpPr>
            <a:spLocks noChangeArrowheads="1"/>
          </p:cNvSpPr>
          <p:nvPr/>
        </p:nvSpPr>
        <p:spPr bwMode="auto">
          <a:xfrm>
            <a:off x="0" y="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84" charset="-128"/>
            </a:endParaRPr>
          </a:p>
        </p:txBody>
      </p:sp>
      <p:sp>
        <p:nvSpPr>
          <p:cNvPr id="300034" name="Title Placeholder 1"/>
          <p:cNvSpPr>
            <a:spLocks noGrp="1"/>
          </p:cNvSpPr>
          <p:nvPr>
            <p:ph type="ctrTitle"/>
          </p:nvPr>
        </p:nvSpPr>
        <p:spPr>
          <a:xfrm>
            <a:off x="5776913" y="1187450"/>
            <a:ext cx="3198812" cy="639763"/>
          </a:xfrm>
        </p:spPr>
        <p:txBody>
          <a:bodyPr/>
          <a:lstStyle>
            <a:lvl1pPr algn="ctr">
              <a:defRPr sz="4000" smtClean="0">
                <a:solidFill>
                  <a:srgbClr val="DA472B"/>
                </a:solidFill>
              </a:defRPr>
            </a:lvl1pPr>
          </a:lstStyle>
          <a:p>
            <a:r>
              <a:rPr lang="en-US"/>
              <a:t>Click to edit Master title style</a:t>
            </a:r>
          </a:p>
        </p:txBody>
      </p:sp>
      <p:sp>
        <p:nvSpPr>
          <p:cNvPr id="300035" name="Text Placeholder 2"/>
          <p:cNvSpPr>
            <a:spLocks noGrp="1"/>
          </p:cNvSpPr>
          <p:nvPr>
            <p:ph type="subTitle" idx="1"/>
          </p:nvPr>
        </p:nvSpPr>
        <p:spPr>
          <a:xfrm>
            <a:off x="5776913" y="2284413"/>
            <a:ext cx="3198812" cy="2101850"/>
          </a:xfrm>
        </p:spPr>
        <p:txBody>
          <a:bodyPr lIns="91440" tIns="45720" rIns="91440" bIns="45720"/>
          <a:lstStyle>
            <a:lvl1pPr marL="0" indent="0" algn="ctr">
              <a:buFont typeface="Wingdings" pitchFamily="48" charset="2"/>
              <a:buNone/>
              <a:defRPr b="1" smtClean="0">
                <a:solidFill>
                  <a:schemeClr val="bg1"/>
                </a:solidFill>
              </a:defRPr>
            </a:lvl1pPr>
          </a:lstStyle>
          <a:p>
            <a:r>
              <a:rPr lang="en-US"/>
              <a:t>Click to edit Master subtitle style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3625" cy="685800"/>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Font typeface="Calibri"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2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A2B94B-44CA-4EF5-BC7C-03C9B7275046}" type="datetimeFigureOut">
              <a:rPr lang="en-US" smtClean="0"/>
              <a:pPr/>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pPr algn="l" eaLnBrk="1" latinLnBrk="0" hangingPunct="1"/>
            <a:fld id="{48D92626-37D2-4832-BF7A-BC283494A20D}" type="datetimeFigureOut">
              <a:rPr lang="en-US" smtClean="0"/>
              <a:t>7/22/2021</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7/22/2021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pPr algn="l" eaLnBrk="1" latinLnBrk="0" hangingPunct="1"/>
            <a:fld id="{48D92626-37D2-4832-BF7A-BC283494A20D}" type="datetimeFigureOut">
              <a:rPr lang="en-US" smtClean="0"/>
              <a:t>7/22/2021</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8D92626-37D2-4832-BF7A-BC283494A20D}" type="datetimeFigureOut">
              <a:rPr lang="en-US" smtClean="0"/>
              <a:t>7/22/2021</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a:xfrm>
            <a:off x="8641080" y="6514568"/>
            <a:ext cx="464288" cy="274320"/>
          </a:xfrm>
        </p:spPr>
        <p:txBody>
          <a:bodyPr/>
          <a:lstStyle/>
          <a:p>
            <a:fld id="{8C592886-E571-45D5-8B56-343DC94F8FA6}" type="slidenum">
              <a:rPr kumimoji="0" lang="en-US" smtClean="0"/>
              <a:t>‹#›</a:t>
            </a:fld>
            <a:endParaRPr kumimoji="0"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8D92626-37D2-4832-BF7A-BC283494A20D}" type="datetimeFigureOut">
              <a:rPr lang="en-US" smtClean="0"/>
              <a:t>7/22/2021</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a:xfrm>
            <a:off x="8641080" y="6514568"/>
            <a:ext cx="464288" cy="274320"/>
          </a:xfrm>
        </p:spPr>
        <p:txBody>
          <a:bodyPr/>
          <a:lstStyle/>
          <a:p>
            <a:fld id="{8C592886-E571-45D5-8B56-343DC94F8FA6}" type="slidenum">
              <a:rPr kumimoji="0" lang="en-US" smtClean="0"/>
              <a:t>‹#›</a:t>
            </a:fld>
            <a:endParaRPr kumimoji="0"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8D92626-37D2-4832-BF7A-BC283494A20D}" type="datetimeFigureOut">
              <a:rPr lang="en-US" smtClean="0"/>
              <a:t>7/22/2021</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8C592886-E571-45D5-8B56-343DC94F8FA6}" type="slidenum">
              <a:rPr kumimoji="0" lang="en-US" smtClean="0"/>
              <a:t>‹#›</a:t>
            </a:fld>
            <a:endParaRPr kumimoji="0"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D92626-37D2-4832-BF7A-BC283494A20D}" type="datetimeFigureOut">
              <a:rPr lang="en-US" smtClean="0"/>
              <a:t>7/22/2021</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8C592886-E571-45D5-8B56-343DC94F8FA6}"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A2B94B-44CA-4EF5-BC7C-03C9B7275046}" type="datetimeFigureOut">
              <a:rPr lang="en-US" smtClean="0"/>
              <a:pPr/>
              <a:t>7/22/2021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pPr algn="l" eaLnBrk="1" latinLnBrk="0" hangingPunct="1"/>
            <a:fld id="{48D92626-37D2-4832-BF7A-BC283494A20D}" type="datetimeFigureOut">
              <a:rPr lang="en-US" smtClean="0"/>
              <a:t>7/22/2021</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p>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pPr algn="l" eaLnBrk="1" latinLnBrk="0" hangingPunct="1"/>
            <a:fld id="{48D92626-37D2-4832-BF7A-BC283494A20D}" type="datetimeFigureOut">
              <a:rPr lang="en-US" smtClean="0"/>
              <a:t>7/22/2021</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lgn="r" eaLnBrk="1" latinLnBrk="0" hangingPunct="1"/>
            <a:fld id="{8C592886-E571-45D5-8B56-343DC94F8FA6}" type="slidenum">
              <a:rPr kumimoji="0" lang="en-US" smtClean="0"/>
              <a:t>‹#›</a:t>
            </a:fld>
            <a:endParaRPr kumimoji="0" lang="en-US">
              <a:solidFill>
                <a:schemeClr val="tx2">
                  <a:shade val="90000"/>
                </a:scheme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p>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7/22/2021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D92626-37D2-4832-BF7A-BC283494A20D}" type="datetimeFigureOut">
              <a:rPr lang="en-US" smtClean="0"/>
              <a:t>7/22/2021</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8C592886-E571-45D5-8B56-343DC94F8FA6}" type="slidenum">
              <a:rPr kumimoji="0" lang="en-US" smtClean="0"/>
              <a:t>‹#›</a:t>
            </a:fld>
            <a:endParaRPr kumimoji="0"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921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4245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July 22, 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9685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A2B94B-44CA-4EF5-BC7C-03C9B7275046}" type="datetimeFigureOut">
              <a:rPr lang="en-US" smtClean="0"/>
              <a:pPr/>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A2B94B-44CA-4EF5-BC7C-03C9B7275046}" type="datetimeFigureOut">
              <a:rPr lang="en-US" smtClean="0"/>
              <a:pPr/>
              <a:t>7/22/2021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A2B94B-44CA-4EF5-BC7C-03C9B7275046}" type="datetimeFigureOut">
              <a:rPr lang="en-US" smtClean="0"/>
              <a:pPr/>
              <a:t>7/22/2021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A2B94B-44CA-4EF5-BC7C-03C9B7275046}" type="datetimeFigureOut">
              <a:rPr lang="en-US" smtClean="0"/>
              <a:pPr/>
              <a:t>7/22/2021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2B94B-44CA-4EF5-BC7C-03C9B7275046}" type="datetimeFigureOut">
              <a:rPr lang="en-US" smtClean="0"/>
              <a:pPr/>
              <a:t>7/22/2021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1ED94B-0E20-48CC-8606-D924E43788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A2B94B-44CA-4EF5-BC7C-03C9B7275046}" type="datetimeFigureOut">
              <a:rPr lang="en-US" smtClean="0"/>
              <a:pPr/>
              <a:t>7/22/2021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ED94B-0E20-48CC-8606-D924E43788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8600" y="0"/>
            <a:ext cx="8683625" cy="685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227013" y="838200"/>
            <a:ext cx="8683625" cy="5867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Rectangle 7"/>
          <p:cNvSpPr>
            <a:spLocks noChangeArrowheads="1"/>
          </p:cNvSpPr>
          <p:nvPr/>
        </p:nvSpPr>
        <p:spPr bwMode="auto">
          <a:xfrm>
            <a:off x="0" y="609600"/>
            <a:ext cx="9150350" cy="136525"/>
          </a:xfrm>
          <a:prstGeom prst="rect">
            <a:avLst/>
          </a:prstGeom>
          <a:solidFill>
            <a:srgbClr val="007311"/>
          </a:solidFill>
          <a:ln w="9525">
            <a:noFill/>
            <a:miter lim="800000"/>
            <a:headEnd/>
            <a:tailEnd/>
          </a:ln>
        </p:spPr>
        <p:txBody>
          <a:bodyPr wrap="none" anchor="ctr"/>
          <a:lstStyle/>
          <a:p>
            <a:pPr fontAlgn="base">
              <a:spcBef>
                <a:spcPct val="0"/>
              </a:spcBef>
              <a:spcAft>
                <a:spcPct val="0"/>
              </a:spcAft>
              <a:defRPr/>
            </a:pPr>
            <a:endParaRPr lang="en-US">
              <a:solidFill>
                <a:prstClr val="black"/>
              </a:solidFill>
              <a:latin typeface="Arial" charset="0"/>
              <a:ea typeface="ＭＳ Ｐゴシック" pitchFamily="84"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600" b="1" kern="1200">
          <a:solidFill>
            <a:srgbClr val="0073AE"/>
          </a:solidFill>
          <a:latin typeface="Calibri" pitchFamily="34" charset="0"/>
          <a:ea typeface="+mj-ea"/>
          <a:cs typeface="+mj-cs"/>
        </a:defRPr>
      </a:lvl1pPr>
      <a:lvl2pPr algn="l" rtl="0" eaLnBrk="0" fontAlgn="base" hangingPunct="0">
        <a:spcBef>
          <a:spcPct val="0"/>
        </a:spcBef>
        <a:spcAft>
          <a:spcPct val="0"/>
        </a:spcAft>
        <a:defRPr sz="3600" b="1">
          <a:solidFill>
            <a:srgbClr val="0073AE"/>
          </a:solidFill>
          <a:latin typeface="Calibri" pitchFamily="34" charset="0"/>
        </a:defRPr>
      </a:lvl2pPr>
      <a:lvl3pPr algn="l" rtl="0" eaLnBrk="0" fontAlgn="base" hangingPunct="0">
        <a:spcBef>
          <a:spcPct val="0"/>
        </a:spcBef>
        <a:spcAft>
          <a:spcPct val="0"/>
        </a:spcAft>
        <a:defRPr sz="3600" b="1">
          <a:solidFill>
            <a:srgbClr val="0073AE"/>
          </a:solidFill>
          <a:latin typeface="Calibri" pitchFamily="34" charset="0"/>
        </a:defRPr>
      </a:lvl3pPr>
      <a:lvl4pPr algn="l" rtl="0" eaLnBrk="0" fontAlgn="base" hangingPunct="0">
        <a:spcBef>
          <a:spcPct val="0"/>
        </a:spcBef>
        <a:spcAft>
          <a:spcPct val="0"/>
        </a:spcAft>
        <a:defRPr sz="3600" b="1">
          <a:solidFill>
            <a:srgbClr val="0073AE"/>
          </a:solidFill>
          <a:latin typeface="Calibri" pitchFamily="34" charset="0"/>
        </a:defRPr>
      </a:lvl4pPr>
      <a:lvl5pPr algn="l" rtl="0" eaLnBrk="0" fontAlgn="base" hangingPunct="0">
        <a:spcBef>
          <a:spcPct val="0"/>
        </a:spcBef>
        <a:spcAft>
          <a:spcPct val="0"/>
        </a:spcAft>
        <a:defRPr sz="3600" b="1">
          <a:solidFill>
            <a:srgbClr val="0073AE"/>
          </a:solidFill>
          <a:latin typeface="Calibri" pitchFamily="34" charset="0"/>
        </a:defRPr>
      </a:lvl5pPr>
      <a:lvl6pPr marL="457200" algn="l" rtl="0" eaLnBrk="1" fontAlgn="base" hangingPunct="1">
        <a:spcBef>
          <a:spcPct val="0"/>
        </a:spcBef>
        <a:spcAft>
          <a:spcPct val="0"/>
        </a:spcAft>
        <a:defRPr sz="3600" b="1">
          <a:solidFill>
            <a:srgbClr val="0073AE"/>
          </a:solidFill>
          <a:latin typeface="Arial" charset="0"/>
        </a:defRPr>
      </a:lvl6pPr>
      <a:lvl7pPr marL="914400" algn="l" rtl="0" eaLnBrk="1" fontAlgn="base" hangingPunct="1">
        <a:spcBef>
          <a:spcPct val="0"/>
        </a:spcBef>
        <a:spcAft>
          <a:spcPct val="0"/>
        </a:spcAft>
        <a:defRPr sz="3600" b="1">
          <a:solidFill>
            <a:srgbClr val="0073AE"/>
          </a:solidFill>
          <a:latin typeface="Arial" charset="0"/>
        </a:defRPr>
      </a:lvl7pPr>
      <a:lvl8pPr marL="1371600" algn="l" rtl="0" eaLnBrk="1" fontAlgn="base" hangingPunct="1">
        <a:spcBef>
          <a:spcPct val="0"/>
        </a:spcBef>
        <a:spcAft>
          <a:spcPct val="0"/>
        </a:spcAft>
        <a:defRPr sz="3600" b="1">
          <a:solidFill>
            <a:srgbClr val="0073AE"/>
          </a:solidFill>
          <a:latin typeface="Arial" charset="0"/>
        </a:defRPr>
      </a:lvl8pPr>
      <a:lvl9pPr marL="1828800" algn="l" rtl="0" eaLnBrk="1" fontAlgn="base" hangingPunct="1">
        <a:spcBef>
          <a:spcPct val="0"/>
        </a:spcBef>
        <a:spcAft>
          <a:spcPct val="0"/>
        </a:spcAft>
        <a:defRPr sz="3600" b="1">
          <a:solidFill>
            <a:srgbClr val="0073AE"/>
          </a:solidFill>
          <a:latin typeface="Arial" charset="0"/>
        </a:defRPr>
      </a:lvl9pPr>
    </p:titleStyle>
    <p:bodyStyle>
      <a:lvl1pPr marL="342900" indent="-342900" algn="l" rtl="0" eaLnBrk="0" fontAlgn="base" hangingPunct="0">
        <a:spcBef>
          <a:spcPct val="0"/>
        </a:spcBef>
        <a:spcAft>
          <a:spcPts val="600"/>
        </a:spcAft>
        <a:buClr>
          <a:srgbClr val="0073AE"/>
        </a:buClr>
        <a:buFont typeface="Wingdings" pitchFamily="2" charset="2"/>
        <a:buChar char="§"/>
        <a:defRPr sz="2800" kern="1200">
          <a:solidFill>
            <a:schemeClr val="tx1"/>
          </a:solidFill>
          <a:latin typeface="Calibri" pitchFamily="34" charset="0"/>
          <a:ea typeface="+mn-ea"/>
          <a:cs typeface="+mn-cs"/>
        </a:defRPr>
      </a:lvl1pPr>
      <a:lvl2pPr marL="742950" indent="-285750" algn="l" rtl="0" eaLnBrk="0" fontAlgn="base" hangingPunct="0">
        <a:spcBef>
          <a:spcPct val="0"/>
        </a:spcBef>
        <a:spcAft>
          <a:spcPts val="600"/>
        </a:spcAft>
        <a:buClr>
          <a:srgbClr val="0073AE"/>
        </a:buClr>
        <a:buFont typeface="Calibri" pitchFamily="34" charset="0"/>
        <a:buChar char="–"/>
        <a:defRPr sz="2400" kern="1200">
          <a:solidFill>
            <a:schemeClr val="tx1"/>
          </a:solidFill>
          <a:latin typeface="Calibri" pitchFamily="34" charset="0"/>
          <a:ea typeface="+mn-ea"/>
          <a:cs typeface="+mn-cs"/>
        </a:defRPr>
      </a:lvl2pPr>
      <a:lvl3pPr marL="1143000" indent="-228600" algn="l" rtl="0" eaLnBrk="0" fontAlgn="base" hangingPunct="0">
        <a:spcBef>
          <a:spcPct val="0"/>
        </a:spcBef>
        <a:spcAft>
          <a:spcPts val="600"/>
        </a:spcAft>
        <a:buClr>
          <a:srgbClr val="0073AE"/>
        </a:buClr>
        <a:buFont typeface="Symbol" pitchFamily="18" charset="2"/>
        <a:buChar char=""/>
        <a:defRPr sz="2200" kern="1200">
          <a:solidFill>
            <a:schemeClr val="tx1"/>
          </a:solidFill>
          <a:latin typeface="Calibri" pitchFamily="34" charset="0"/>
          <a:ea typeface="+mn-ea"/>
          <a:cs typeface="+mn-cs"/>
        </a:defRPr>
      </a:lvl3pPr>
      <a:lvl4pPr marL="16002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4pPr>
      <a:lvl5pPr marL="2057400" indent="-228600" algn="l" rtl="0" eaLnBrk="0" fontAlgn="base" hangingPunct="0">
        <a:spcBef>
          <a:spcPct val="0"/>
        </a:spcBef>
        <a:spcAft>
          <a:spcPts val="600"/>
        </a:spcAft>
        <a:buClr>
          <a:srgbClr val="0073AE"/>
        </a:buClr>
        <a:buFont typeface="Symbol" pitchFamily="18" charset="2"/>
        <a:buChar char=""/>
        <a:defRPr sz="2000" kern="120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A2A2B94B-44CA-4EF5-BC7C-03C9B7275046}" type="datetimeFigureOut">
              <a:rPr lang="en-US" smtClean="0"/>
              <a:pPr/>
              <a:t>7/22/2021</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021ED94B-0E20-48CC-8606-D924E4378816}"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jp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gray">
          <a:xfrm>
            <a:off x="5600700" y="0"/>
            <a:ext cx="3543300" cy="6553200"/>
          </a:xfrm>
          <a:prstGeom prst="rect">
            <a:avLst/>
          </a:prstGeom>
          <a:solidFill>
            <a:schemeClr val="tx1">
              <a:lumMod val="75000"/>
              <a:lumOff val="25000"/>
            </a:schemeClr>
          </a:solidFill>
          <a:ln w="9525" algn="ctr">
            <a:noFill/>
            <a:miter lim="800000"/>
            <a:headEnd/>
            <a:tailEnd/>
          </a:ln>
          <a:effectLst/>
        </p:spPr>
        <p:txBody>
          <a:bodyPr wrap="none" lIns="0" tIns="0" rIns="0" bIns="0" anchor="ctr"/>
          <a:lstStyle/>
          <a:p>
            <a:pPr>
              <a:defRPr/>
            </a:pPr>
            <a:endParaRPr lang="en-US">
              <a:solidFill>
                <a:srgbClr val="000000"/>
              </a:solidFill>
            </a:endParaRPr>
          </a:p>
        </p:txBody>
      </p:sp>
      <p:sp>
        <p:nvSpPr>
          <p:cNvPr id="7171" name="Rectangle 1026"/>
          <p:cNvSpPr>
            <a:spLocks noGrp="1" noChangeArrowheads="1"/>
          </p:cNvSpPr>
          <p:nvPr>
            <p:ph type="ctrTitle" idx="4294967295"/>
          </p:nvPr>
        </p:nvSpPr>
        <p:spPr>
          <a:xfrm>
            <a:off x="5776913" y="1187450"/>
            <a:ext cx="3198812" cy="660400"/>
          </a:xfrm>
        </p:spPr>
        <p:txBody>
          <a:bodyPr>
            <a:normAutofit fontScale="90000"/>
          </a:bodyPr>
          <a:lstStyle/>
          <a:p>
            <a:pPr algn="ctr" eaLnBrk="1" hangingPunct="1"/>
            <a:r>
              <a:rPr lang="en-US" sz="4000" dirty="0">
                <a:solidFill>
                  <a:srgbClr val="DA472B"/>
                </a:solidFill>
                <a:latin typeface="Arial" pitchFamily="34" charset="0"/>
              </a:rPr>
              <a:t>Chapters 13 and 14</a:t>
            </a:r>
          </a:p>
        </p:txBody>
      </p:sp>
      <p:sp>
        <p:nvSpPr>
          <p:cNvPr id="7172" name="Rectangle 1027"/>
          <p:cNvSpPr>
            <a:spLocks noGrp="1" noChangeArrowheads="1"/>
          </p:cNvSpPr>
          <p:nvPr>
            <p:ph type="subTitle" idx="4294967295"/>
          </p:nvPr>
        </p:nvSpPr>
        <p:spPr>
          <a:xfrm>
            <a:off x="5776913" y="2284413"/>
            <a:ext cx="3198812" cy="2101850"/>
          </a:xfrm>
        </p:spPr>
        <p:txBody>
          <a:bodyPr>
            <a:normAutofit/>
          </a:bodyPr>
          <a:lstStyle/>
          <a:p>
            <a:pPr marL="0" indent="0" algn="ctr" eaLnBrk="1" hangingPunct="1">
              <a:buFont typeface="Wingdings" pitchFamily="2" charset="2"/>
              <a:buNone/>
            </a:pPr>
            <a:r>
              <a:rPr lang="en-US" b="1" dirty="0">
                <a:solidFill>
                  <a:schemeClr val="bg1"/>
                </a:solidFill>
              </a:rPr>
              <a:t>Control of Microbial Growth</a:t>
            </a:r>
          </a:p>
          <a:p>
            <a:pPr marL="0" indent="0" algn="ctr" eaLnBrk="1" hangingPunct="1">
              <a:buFont typeface="Wingdings" pitchFamily="2" charset="2"/>
              <a:buNone/>
            </a:pPr>
            <a:endParaRPr lang="en-US" b="1" dirty="0">
              <a:solidFill>
                <a:schemeClr val="bg1"/>
              </a:solidFill>
            </a:endParaRPr>
          </a:p>
          <a:p>
            <a:pPr marL="0" indent="0" algn="ctr" eaLnBrk="1" hangingPunct="1">
              <a:buFont typeface="Wingdings" pitchFamily="2" charset="2"/>
              <a:buNone/>
            </a:pPr>
            <a:endParaRPr lang="en-US" sz="2800" b="1" dirty="0">
              <a:solidFill>
                <a:schemeClr val="bg1"/>
              </a:solidFill>
            </a:endParaRPr>
          </a:p>
        </p:txBody>
      </p:sp>
      <p:sp>
        <p:nvSpPr>
          <p:cNvPr id="7174" name="Rectangle 10"/>
          <p:cNvSpPr>
            <a:spLocks noChangeArrowheads="1"/>
          </p:cNvSpPr>
          <p:nvPr/>
        </p:nvSpPr>
        <p:spPr bwMode="gray">
          <a:xfrm>
            <a:off x="0" y="0"/>
            <a:ext cx="9144000" cy="1524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sp>
        <p:nvSpPr>
          <p:cNvPr id="8" name="Rectangle 10"/>
          <p:cNvSpPr>
            <a:spLocks noChangeArrowheads="1"/>
          </p:cNvSpPr>
          <p:nvPr/>
        </p:nvSpPr>
        <p:spPr bwMode="gray">
          <a:xfrm>
            <a:off x="0" y="6553200"/>
            <a:ext cx="9144000" cy="304800"/>
          </a:xfrm>
          <a:prstGeom prst="rect">
            <a:avLst/>
          </a:prstGeom>
          <a:solidFill>
            <a:schemeClr val="tx1">
              <a:lumMod val="75000"/>
              <a:lumOff val="25000"/>
            </a:schemeClr>
          </a:solidFill>
          <a:ln w="9525" algn="ctr">
            <a:noFill/>
            <a:miter lim="800000"/>
            <a:headEnd/>
            <a:tailEnd/>
          </a:ln>
        </p:spPr>
        <p:txBody>
          <a:bodyPr wrap="none" lIns="0" tIns="0" rIns="0" bIns="0" anchor="ctr"/>
          <a:lstStyle/>
          <a:p>
            <a:endParaRPr lang="en-US">
              <a:solidFill>
                <a:srgbClr val="0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4876800" cy="631274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normAutofit fontScale="90000"/>
          </a:bodyPr>
          <a:lstStyle/>
          <a:p>
            <a:pPr eaLnBrk="1" hangingPunct="1"/>
            <a:r>
              <a:rPr lang="en-US"/>
              <a:t>Physical Methods of Microbial Control: Heat</a:t>
            </a:r>
          </a:p>
        </p:txBody>
      </p:sp>
      <p:sp>
        <p:nvSpPr>
          <p:cNvPr id="12291" name="Rectangle 5"/>
          <p:cNvSpPr>
            <a:spLocks noGrp="1" noChangeArrowheads="1"/>
          </p:cNvSpPr>
          <p:nvPr>
            <p:ph idx="1"/>
          </p:nvPr>
        </p:nvSpPr>
        <p:spPr>
          <a:xfrm>
            <a:off x="228600" y="1371600"/>
            <a:ext cx="8683625" cy="2895600"/>
          </a:xfrm>
        </p:spPr>
        <p:txBody>
          <a:bodyPr>
            <a:normAutofit fontScale="92500" lnSpcReduction="20000"/>
          </a:bodyPr>
          <a:lstStyle/>
          <a:p>
            <a:pPr eaLnBrk="1" hangingPunct="1"/>
            <a:r>
              <a:rPr lang="en-US" b="1" dirty="0"/>
              <a:t>Thermal death point </a:t>
            </a:r>
            <a:r>
              <a:rPr lang="en-US" dirty="0"/>
              <a:t>(TDP) – lowest temperature that kills all cells in culture in 10 minutes</a:t>
            </a:r>
          </a:p>
          <a:p>
            <a:pPr eaLnBrk="1" hangingPunct="1"/>
            <a:r>
              <a:rPr lang="en-US" b="1" dirty="0"/>
              <a:t>Thermal death time </a:t>
            </a:r>
            <a:r>
              <a:rPr lang="en-US" dirty="0"/>
              <a:t>(TDT) – minimal time to kill all cells in culture at given temperature</a:t>
            </a:r>
          </a:p>
          <a:p>
            <a:pPr eaLnBrk="1" hangingPunct="1"/>
            <a:r>
              <a:rPr lang="en-US" b="1" dirty="0"/>
              <a:t>Decimal Reduction Time </a:t>
            </a:r>
            <a:r>
              <a:rPr lang="en-US" dirty="0"/>
              <a:t>(DRT) – minutes to kill 90% of population at a given temperature</a:t>
            </a:r>
          </a:p>
          <a:p>
            <a:pPr eaLnBrk="1" hangingPunct="1"/>
            <a:endParaRPr lang="en-US" dirty="0"/>
          </a:p>
        </p:txBody>
      </p:sp>
      <p:pic>
        <p:nvPicPr>
          <p:cNvPr id="4" name="Picture 9" descr="table_07_02_labeled"/>
          <p:cNvPicPr>
            <a:picLocks noChangeAspect="1" noChangeArrowheads="1"/>
          </p:cNvPicPr>
          <p:nvPr/>
        </p:nvPicPr>
        <p:blipFill>
          <a:blip r:embed="rId3" cstate="print"/>
          <a:srcRect t="20888" b="8092"/>
          <a:stretch>
            <a:fillRect/>
          </a:stretch>
        </p:blipFill>
        <p:spPr bwMode="auto">
          <a:xfrm>
            <a:off x="4419600" y="4614862"/>
            <a:ext cx="4267200" cy="2243138"/>
          </a:xfrm>
          <a:prstGeom prst="rect">
            <a:avLst/>
          </a:prstGeom>
          <a:noFill/>
          <a:ln w="9525">
            <a:noFill/>
            <a:miter lim="800000"/>
            <a:headEnd/>
            <a:tailEnd/>
          </a:ln>
        </p:spPr>
      </p:pic>
      <p:pic>
        <p:nvPicPr>
          <p:cNvPr id="5" name="Picture Placeholder 1" descr="OSC_Microbio_13_02_LoopFlame.jpg"/>
          <p:cNvPicPr>
            <a:picLocks noChangeAspect="1"/>
          </p:cNvPicPr>
          <p:nvPr/>
        </p:nvPicPr>
        <p:blipFill>
          <a:blip r:embed="rId4" cstate="print">
            <a:extLst>
              <a:ext uri="{28A0092B-C50C-407E-A947-70E740481C1C}">
                <a14:useLocalDpi xmlns:a14="http://schemas.microsoft.com/office/drawing/2010/main" val="0"/>
              </a:ext>
            </a:extLst>
          </a:blip>
          <a:srcRect l="-30244" r="-30244"/>
          <a:stretch>
            <a:fillRect/>
          </a:stretch>
        </p:blipFill>
        <p:spPr>
          <a:xfrm>
            <a:off x="-6927" y="4419600"/>
            <a:ext cx="4504674" cy="1955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http://www.textbookofbacteriology.net/endospore.jpg"/>
          <p:cNvPicPr>
            <a:picLocks noChangeAspect="1" noChangeArrowheads="1"/>
          </p:cNvPicPr>
          <p:nvPr/>
        </p:nvPicPr>
        <p:blipFill>
          <a:blip r:embed="rId3" cstate="print"/>
          <a:srcRect l="3358" t="3773" r="17728" b="11320"/>
          <a:stretch>
            <a:fillRect/>
          </a:stretch>
        </p:blipFill>
        <p:spPr bwMode="auto">
          <a:xfrm>
            <a:off x="0" y="3209925"/>
            <a:ext cx="3810000" cy="3648075"/>
          </a:xfrm>
          <a:prstGeom prst="rect">
            <a:avLst/>
          </a:prstGeom>
          <a:noFill/>
          <a:ln w="9525">
            <a:noFill/>
            <a:miter lim="800000"/>
            <a:headEnd/>
            <a:tailEnd/>
          </a:ln>
        </p:spPr>
      </p:pic>
      <p:sp>
        <p:nvSpPr>
          <p:cNvPr id="14339" name="Rectangle 9"/>
          <p:cNvSpPr>
            <a:spLocks noGrp="1" noChangeArrowheads="1"/>
          </p:cNvSpPr>
          <p:nvPr>
            <p:ph type="title"/>
          </p:nvPr>
        </p:nvSpPr>
        <p:spPr>
          <a:xfrm>
            <a:off x="304800" y="-228600"/>
            <a:ext cx="8229600" cy="1143000"/>
          </a:xfrm>
        </p:spPr>
        <p:txBody>
          <a:bodyPr/>
          <a:lstStyle/>
          <a:p>
            <a:pPr eaLnBrk="1" hangingPunct="1"/>
            <a:r>
              <a:rPr lang="en-US"/>
              <a:t>Moist Heat Sterilization</a:t>
            </a:r>
          </a:p>
        </p:txBody>
      </p:sp>
      <p:sp>
        <p:nvSpPr>
          <p:cNvPr id="15363" name="Rectangle 10"/>
          <p:cNvSpPr>
            <a:spLocks noGrp="1" noChangeArrowheads="1"/>
          </p:cNvSpPr>
          <p:nvPr>
            <p:ph idx="1"/>
          </p:nvPr>
        </p:nvSpPr>
        <p:spPr>
          <a:xfrm>
            <a:off x="227013" y="838200"/>
            <a:ext cx="8683625" cy="1981200"/>
          </a:xfrm>
        </p:spPr>
        <p:txBody>
          <a:bodyPr>
            <a:normAutofit fontScale="92500" lnSpcReduction="20000"/>
          </a:bodyPr>
          <a:lstStyle/>
          <a:p>
            <a:pPr eaLnBrk="1" hangingPunct="1"/>
            <a:r>
              <a:rPr lang="en-US" b="1"/>
              <a:t>Moist heat</a:t>
            </a:r>
            <a:r>
              <a:rPr lang="en-US"/>
              <a:t> – denatures proteins</a:t>
            </a:r>
          </a:p>
          <a:p>
            <a:pPr lvl="1" eaLnBrk="1" hangingPunct="1"/>
            <a:r>
              <a:rPr lang="en-US"/>
              <a:t>boiling &amp; autoclaving</a:t>
            </a:r>
          </a:p>
          <a:p>
            <a:pPr eaLnBrk="1" hangingPunct="1"/>
            <a:r>
              <a:rPr lang="en-US" b="1"/>
              <a:t>Boiling</a:t>
            </a:r>
            <a:r>
              <a:rPr lang="en-US"/>
              <a:t> – kills most pathogens in ~10 minutes</a:t>
            </a:r>
          </a:p>
          <a:p>
            <a:pPr lvl="1" eaLnBrk="1" hangingPunct="1"/>
            <a:r>
              <a:rPr lang="en-US"/>
              <a:t>viruses &amp; endospores survive extensive boiling: must be hotter</a:t>
            </a:r>
          </a:p>
        </p:txBody>
      </p:sp>
      <p:pic>
        <p:nvPicPr>
          <p:cNvPr id="9224" name="Picture 8" descr="http://www.yksd.com/distanceedcourses/Courses/PhysicalScience/Lessons/ThirdQuarter/Chapter09/Lesson02/08BoilingWater.jpg"/>
          <p:cNvPicPr>
            <a:picLocks noChangeAspect="1" noChangeArrowheads="1"/>
          </p:cNvPicPr>
          <p:nvPr/>
        </p:nvPicPr>
        <p:blipFill>
          <a:blip r:embed="rId4" cstate="print"/>
          <a:srcRect/>
          <a:stretch>
            <a:fillRect/>
          </a:stretch>
        </p:blipFill>
        <p:spPr bwMode="auto">
          <a:xfrm>
            <a:off x="3962400" y="2971800"/>
            <a:ext cx="51816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title"/>
          </p:nvPr>
        </p:nvSpPr>
        <p:spPr>
          <a:xfrm>
            <a:off x="304800" y="-304800"/>
            <a:ext cx="8229600" cy="1143000"/>
          </a:xfrm>
        </p:spPr>
        <p:txBody>
          <a:bodyPr/>
          <a:lstStyle/>
          <a:p>
            <a:pPr eaLnBrk="1" hangingPunct="1"/>
            <a:r>
              <a:rPr lang="en-US"/>
              <a:t>Moist Heat Sterilization</a:t>
            </a:r>
          </a:p>
        </p:txBody>
      </p:sp>
      <p:sp>
        <p:nvSpPr>
          <p:cNvPr id="15363" name="Rectangle 10"/>
          <p:cNvSpPr>
            <a:spLocks noGrp="1" noChangeArrowheads="1"/>
          </p:cNvSpPr>
          <p:nvPr>
            <p:ph idx="1"/>
          </p:nvPr>
        </p:nvSpPr>
        <p:spPr>
          <a:xfrm>
            <a:off x="0" y="685800"/>
            <a:ext cx="8916988" cy="3505200"/>
          </a:xfrm>
        </p:spPr>
        <p:txBody>
          <a:bodyPr/>
          <a:lstStyle/>
          <a:p>
            <a:pPr eaLnBrk="1" hangingPunct="1"/>
            <a:r>
              <a:rPr lang="en-US" b="1"/>
              <a:t>Autoclave</a:t>
            </a:r>
            <a:r>
              <a:rPr lang="en-US"/>
              <a:t> – steam under pressure</a:t>
            </a:r>
          </a:p>
          <a:p>
            <a:pPr lvl="1" eaLnBrk="1" hangingPunct="1"/>
            <a:r>
              <a:rPr lang="en-US"/>
              <a:t>preferred sterilization method for lab &amp; medical supplies</a:t>
            </a:r>
          </a:p>
          <a:p>
            <a:pPr lvl="1" eaLnBrk="1" hangingPunct="1"/>
            <a:r>
              <a:rPr lang="en-US"/>
              <a:t>pressure increases temperature</a:t>
            </a:r>
          </a:p>
          <a:p>
            <a:pPr lvl="1" eaLnBrk="1" hangingPunct="1"/>
            <a:r>
              <a:rPr lang="en-US"/>
              <a:t>kills everything (but prions) in ~15 minutes at 121 °C</a:t>
            </a:r>
          </a:p>
        </p:txBody>
      </p:sp>
      <p:pic>
        <p:nvPicPr>
          <p:cNvPr id="97282" name="Picture 2" descr="C:\Users\Denise Steele\Documents\Teaching\River Valley Community College\Microbiology\textbook\chapter_07\b_jpeg_images_and_tables\a_labeled\table_07_03_labeled.jpg"/>
          <p:cNvPicPr>
            <a:picLocks noChangeAspect="1" noChangeArrowheads="1"/>
          </p:cNvPicPr>
          <p:nvPr/>
        </p:nvPicPr>
        <p:blipFill>
          <a:blip r:embed="rId3" cstate="print"/>
          <a:srcRect l="2228" t="2315" r="6407" b="28236"/>
          <a:stretch>
            <a:fillRect/>
          </a:stretch>
        </p:blipFill>
        <p:spPr bwMode="auto">
          <a:xfrm>
            <a:off x="1600200" y="2971800"/>
            <a:ext cx="4953000" cy="3624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t>Moist Heat Sterilization</a:t>
            </a:r>
          </a:p>
        </p:txBody>
      </p:sp>
      <p:sp>
        <p:nvSpPr>
          <p:cNvPr id="2" name="Content Placeholder 1"/>
          <p:cNvSpPr>
            <a:spLocks noGrp="1"/>
          </p:cNvSpPr>
          <p:nvPr>
            <p:ph idx="1"/>
          </p:nvPr>
        </p:nvSpPr>
        <p:spPr/>
        <p:txBody>
          <a:bodyPr/>
          <a:lstStyle/>
          <a:p>
            <a:endParaRPr lang="en-US"/>
          </a:p>
        </p:txBody>
      </p:sp>
      <p:pic>
        <p:nvPicPr>
          <p:cNvPr id="5" name="Picture Placeholder 1" descr="OSC_Microbio_13_02_Autoclave.jpg"/>
          <p:cNvPicPr>
            <a:picLocks noChangeAspect="1"/>
          </p:cNvPicPr>
          <p:nvPr/>
        </p:nvPicPr>
        <p:blipFill>
          <a:blip r:embed="rId3">
            <a:extLst>
              <a:ext uri="{28A0092B-C50C-407E-A947-70E740481C1C}">
                <a14:useLocalDpi xmlns:a14="http://schemas.microsoft.com/office/drawing/2010/main" val="0"/>
              </a:ext>
            </a:extLst>
          </a:blip>
          <a:srcRect t="-1302" b="-1302"/>
          <a:stretch>
            <a:fillRect/>
          </a:stretch>
        </p:blipFill>
        <p:spPr>
          <a:xfrm>
            <a:off x="304800" y="1981200"/>
            <a:ext cx="8062913" cy="350007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Moist Heat Sterilization</a:t>
            </a:r>
          </a:p>
        </p:txBody>
      </p:sp>
      <p:sp>
        <p:nvSpPr>
          <p:cNvPr id="3" name="Content Placeholder 2"/>
          <p:cNvSpPr>
            <a:spLocks noGrp="1"/>
          </p:cNvSpPr>
          <p:nvPr>
            <p:ph idx="1"/>
          </p:nvPr>
        </p:nvSpPr>
        <p:spPr/>
        <p:txBody>
          <a:bodyPr/>
          <a:lstStyle/>
          <a:p>
            <a:pPr marL="342900" lvl="2" indent="-342900" eaLnBrk="1" hangingPunct="1">
              <a:buFont typeface="Wingdings" pitchFamily="84" charset="2"/>
              <a:buChar char="§"/>
              <a:defRPr/>
            </a:pPr>
            <a:r>
              <a:rPr lang="en-US" sz="2600" b="1" dirty="0"/>
              <a:t>Most effective when surfaces are not in contact with metal. Allows for better contact with steam or water</a:t>
            </a:r>
          </a:p>
          <a:p>
            <a:pPr lvl="1" eaLnBrk="1" hangingPunct="1">
              <a:defRPr/>
            </a:pPr>
            <a:r>
              <a:rPr lang="en-US" dirty="0"/>
              <a:t>wrap dry materials in paper, not foil</a:t>
            </a:r>
          </a:p>
          <a:p>
            <a:pPr eaLnBrk="1" hangingPunct="1">
              <a:buFont typeface="Wingdings" pitchFamily="84" charset="2"/>
              <a:buChar char="§"/>
              <a:defRPr/>
            </a:pPr>
            <a:r>
              <a:rPr lang="en-US" dirty="0"/>
              <a:t>indicators:</a:t>
            </a:r>
          </a:p>
          <a:p>
            <a:pPr lvl="2" eaLnBrk="1" hangingPunct="1">
              <a:defRPr/>
            </a:pPr>
            <a:r>
              <a:rPr lang="en-US" dirty="0"/>
              <a:t>autoclave tape: color change when sterilized</a:t>
            </a:r>
          </a:p>
          <a:p>
            <a:pPr lvl="2" eaLnBrk="1" hangingPunct="1">
              <a:defRPr/>
            </a:pPr>
            <a:r>
              <a:rPr lang="en-US" dirty="0" err="1"/>
              <a:t>endospore</a:t>
            </a:r>
            <a:r>
              <a:rPr lang="en-US" dirty="0"/>
              <a:t> preparations: look for growth later</a:t>
            </a:r>
          </a:p>
          <a:p>
            <a:pPr>
              <a:buFont typeface="Wingdings" pitchFamily="84" charset="2"/>
              <a:buChar char="§"/>
              <a:defRPr/>
            </a:pPr>
            <a:endParaRPr lang="en-US" dirty="0"/>
          </a:p>
        </p:txBody>
      </p:sp>
      <p:pic>
        <p:nvPicPr>
          <p:cNvPr id="4" name="Picture 8" descr="figure_07_03_labeled"/>
          <p:cNvPicPr>
            <a:picLocks noChangeAspect="1" noChangeArrowheads="1"/>
          </p:cNvPicPr>
          <p:nvPr/>
        </p:nvPicPr>
        <p:blipFill>
          <a:blip r:embed="rId2" cstate="print">
            <a:clrChange>
              <a:clrFrom>
                <a:srgbClr val="1C1303"/>
              </a:clrFrom>
              <a:clrTo>
                <a:srgbClr val="1C1303">
                  <a:alpha val="0"/>
                </a:srgbClr>
              </a:clrTo>
            </a:clrChange>
          </a:blip>
          <a:srcRect l="2940" t="1379" r="5882" b="4387"/>
          <a:stretch>
            <a:fillRect/>
          </a:stretch>
        </p:blipFill>
        <p:spPr bwMode="auto">
          <a:xfrm>
            <a:off x="1143000" y="4718050"/>
            <a:ext cx="1925637" cy="1676400"/>
          </a:xfrm>
          <a:prstGeom prst="rect">
            <a:avLst/>
          </a:prstGeom>
          <a:noFill/>
          <a:ln w="9525">
            <a:noFill/>
            <a:miter lim="800000"/>
            <a:headEnd/>
            <a:tailEnd/>
          </a:ln>
        </p:spPr>
      </p:pic>
      <p:pic>
        <p:nvPicPr>
          <p:cNvPr id="17413" name="Picture 4" descr="indicatorTape.gif"/>
          <p:cNvPicPr>
            <a:picLocks noChangeAspect="1"/>
          </p:cNvPicPr>
          <p:nvPr/>
        </p:nvPicPr>
        <p:blipFill>
          <a:blip r:embed="rId3" cstate="print"/>
          <a:srcRect/>
          <a:stretch>
            <a:fillRect/>
          </a:stretch>
        </p:blipFill>
        <p:spPr bwMode="auto">
          <a:xfrm>
            <a:off x="6400800" y="5137150"/>
            <a:ext cx="2514600" cy="83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4"/>
          <p:cNvSpPr>
            <a:spLocks noGrp="1" noChangeArrowheads="1"/>
          </p:cNvSpPr>
          <p:nvPr>
            <p:ph type="title"/>
          </p:nvPr>
        </p:nvSpPr>
        <p:spPr>
          <a:xfrm>
            <a:off x="311727" y="-304800"/>
            <a:ext cx="8229600" cy="1143000"/>
          </a:xfrm>
        </p:spPr>
        <p:txBody>
          <a:bodyPr/>
          <a:lstStyle/>
          <a:p>
            <a:pPr eaLnBrk="1" hangingPunct="1"/>
            <a:r>
              <a:rPr lang="en-US"/>
              <a:t>Pasteurization</a:t>
            </a:r>
          </a:p>
        </p:txBody>
      </p:sp>
      <p:sp>
        <p:nvSpPr>
          <p:cNvPr id="18435" name="Rectangle 5"/>
          <p:cNvSpPr>
            <a:spLocks noGrp="1" noChangeArrowheads="1"/>
          </p:cNvSpPr>
          <p:nvPr>
            <p:ph idx="1"/>
          </p:nvPr>
        </p:nvSpPr>
        <p:spPr>
          <a:xfrm>
            <a:off x="150813" y="838200"/>
            <a:ext cx="5716587" cy="5867400"/>
          </a:xfrm>
        </p:spPr>
        <p:txBody>
          <a:bodyPr/>
          <a:lstStyle/>
          <a:p>
            <a:pPr eaLnBrk="1" hangingPunct="1"/>
            <a:r>
              <a:rPr lang="en-US" b="1"/>
              <a:t>Pasteurization</a:t>
            </a:r>
            <a:r>
              <a:rPr lang="en-US"/>
              <a:t> – mild heating, eliminates pathogens, </a:t>
            </a:r>
            <a:r>
              <a:rPr lang="en-US" u="sng"/>
              <a:t>reduces</a:t>
            </a:r>
            <a:r>
              <a:rPr lang="en-US"/>
              <a:t> spoilage microbes</a:t>
            </a:r>
          </a:p>
          <a:p>
            <a:pPr lvl="1" eaLnBrk="1" hangingPunct="1"/>
            <a:r>
              <a:rPr lang="en-US"/>
              <a:t>thermoduric organisms survive</a:t>
            </a:r>
          </a:p>
          <a:p>
            <a:pPr lvl="2" eaLnBrk="1" hangingPunct="1"/>
            <a:r>
              <a:rPr lang="en-US"/>
              <a:t>unlikely to cause disease or spoilage</a:t>
            </a:r>
          </a:p>
          <a:p>
            <a:pPr lvl="1" eaLnBrk="1" hangingPunct="1">
              <a:spcAft>
                <a:spcPct val="0"/>
              </a:spcAft>
            </a:pPr>
            <a:r>
              <a:rPr lang="en-US"/>
              <a:t>phosphatase test – if enzyme denatured,  product pasteurized</a:t>
            </a:r>
          </a:p>
          <a:p>
            <a:pPr lvl="1" eaLnBrk="1" hangingPunct="1"/>
            <a:r>
              <a:rPr lang="en-US"/>
              <a:t>different products, different times &amp; temperatures</a:t>
            </a:r>
          </a:p>
          <a:p>
            <a:pPr lvl="2" eaLnBrk="1" hangingPunct="1"/>
            <a:r>
              <a:rPr lang="en-US"/>
              <a:t>usually </a:t>
            </a:r>
            <a:r>
              <a:rPr lang="en-US" b="1"/>
              <a:t>30 minutes at 63°C</a:t>
            </a:r>
          </a:p>
        </p:txBody>
      </p:sp>
      <p:pic>
        <p:nvPicPr>
          <p:cNvPr id="6" name="Picture Placeholder 1" descr="OSC_Microbio_13_02_Pasteurize.jpg"/>
          <p:cNvPicPr>
            <a:picLocks noChangeAspect="1"/>
          </p:cNvPicPr>
          <p:nvPr/>
        </p:nvPicPr>
        <p:blipFill>
          <a:blip r:embed="rId5" cstate="print">
            <a:extLst>
              <a:ext uri="{28A0092B-C50C-407E-A947-70E740481C1C}">
                <a14:useLocalDpi xmlns:a14="http://schemas.microsoft.com/office/drawing/2010/main" val="0"/>
              </a:ext>
            </a:extLst>
          </a:blip>
          <a:srcRect l="-16361" r="-16361"/>
          <a:stretch>
            <a:fillRect/>
          </a:stretch>
        </p:blipFill>
        <p:spPr>
          <a:xfrm>
            <a:off x="4267200" y="762000"/>
            <a:ext cx="5105400" cy="2216229"/>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5100" y="403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0484"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1000" y="-457200"/>
            <a:ext cx="8229600" cy="1143000"/>
          </a:xfrm>
        </p:spPr>
        <p:txBody>
          <a:bodyPr/>
          <a:lstStyle/>
          <a:p>
            <a:r>
              <a:rPr lang="en-US"/>
              <a:t>Pasteurization</a:t>
            </a:r>
          </a:p>
        </p:txBody>
      </p:sp>
      <p:sp>
        <p:nvSpPr>
          <p:cNvPr id="19459" name="Content Placeholder 2"/>
          <p:cNvSpPr>
            <a:spLocks noGrp="1"/>
          </p:cNvSpPr>
          <p:nvPr>
            <p:ph idx="1"/>
          </p:nvPr>
        </p:nvSpPr>
        <p:spPr>
          <a:xfrm>
            <a:off x="227013" y="838200"/>
            <a:ext cx="5792787" cy="5867400"/>
          </a:xfrm>
        </p:spPr>
        <p:txBody>
          <a:bodyPr/>
          <a:lstStyle/>
          <a:p>
            <a:pPr eaLnBrk="1" hangingPunct="1"/>
            <a:r>
              <a:rPr lang="en-US" b="1"/>
              <a:t>Equivalent treatments</a:t>
            </a:r>
            <a:r>
              <a:rPr lang="en-US"/>
              <a:t>: if temperature higher, time shorter</a:t>
            </a:r>
          </a:p>
          <a:p>
            <a:pPr lvl="1" eaLnBrk="1" hangingPunct="1"/>
            <a:r>
              <a:rPr lang="en-US"/>
              <a:t>high-temperature short-time (HTST): 72°C 15 sec</a:t>
            </a:r>
          </a:p>
          <a:p>
            <a:pPr lvl="2" eaLnBrk="1" hangingPunct="1"/>
            <a:r>
              <a:rPr lang="en-US"/>
              <a:t>Most common</a:t>
            </a:r>
          </a:p>
          <a:p>
            <a:pPr lvl="1" eaLnBrk="1" hangingPunct="1"/>
            <a:r>
              <a:rPr lang="en-US"/>
              <a:t>ultra-high-temperature (UHT): 140°C 4 sec</a:t>
            </a:r>
          </a:p>
          <a:p>
            <a:pPr lvl="2" eaLnBrk="1" hangingPunct="1"/>
            <a:r>
              <a:rPr lang="en-US"/>
              <a:t>sterilizes</a:t>
            </a:r>
          </a:p>
          <a:p>
            <a:pPr lvl="2" eaLnBrk="1" hangingPunct="1"/>
            <a:r>
              <a:rPr lang="en-US"/>
              <a:t>for unrefrigerated milk (coffee creamers, developing world)</a:t>
            </a:r>
          </a:p>
          <a:p>
            <a:endParaRPr lang="en-US"/>
          </a:p>
        </p:txBody>
      </p:sp>
      <p:pic>
        <p:nvPicPr>
          <p:cNvPr id="19460" name="Picture 3" descr="Photo May 17, 11 10 18 AM.JPG"/>
          <p:cNvPicPr>
            <a:picLocks noChangeAspect="1"/>
          </p:cNvPicPr>
          <p:nvPr/>
        </p:nvPicPr>
        <p:blipFill>
          <a:blip r:embed="rId2" cstate="print"/>
          <a:srcRect/>
          <a:stretch>
            <a:fillRect/>
          </a:stretch>
        </p:blipFill>
        <p:spPr bwMode="auto">
          <a:xfrm>
            <a:off x="6172200" y="2971800"/>
            <a:ext cx="2647950" cy="3530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figure_07_04_labeled"/>
          <p:cNvPicPr>
            <a:picLocks noChangeAspect="1" noChangeArrowheads="1"/>
          </p:cNvPicPr>
          <p:nvPr/>
        </p:nvPicPr>
        <p:blipFill>
          <a:blip r:embed="rId3" cstate="print"/>
          <a:srcRect b="3468"/>
          <a:stretch>
            <a:fillRect/>
          </a:stretch>
        </p:blipFill>
        <p:spPr bwMode="auto">
          <a:xfrm>
            <a:off x="5486400" y="1828800"/>
            <a:ext cx="3441700" cy="3124200"/>
          </a:xfrm>
          <a:prstGeom prst="rect">
            <a:avLst/>
          </a:prstGeom>
          <a:noFill/>
          <a:ln w="9525">
            <a:noFill/>
            <a:miter lim="800000"/>
            <a:headEnd/>
            <a:tailEnd/>
          </a:ln>
        </p:spPr>
      </p:pic>
      <p:sp>
        <p:nvSpPr>
          <p:cNvPr id="20483" name="Rectangle 19"/>
          <p:cNvSpPr>
            <a:spLocks noGrp="1" noChangeArrowheads="1"/>
          </p:cNvSpPr>
          <p:nvPr>
            <p:ph type="title"/>
          </p:nvPr>
        </p:nvSpPr>
        <p:spPr/>
        <p:txBody>
          <a:bodyPr>
            <a:normAutofit fontScale="90000"/>
          </a:bodyPr>
          <a:lstStyle/>
          <a:p>
            <a:pPr eaLnBrk="1" hangingPunct="1"/>
            <a:r>
              <a:rPr lang="en-US"/>
              <a:t>Dry Heat Sterilization and Filtration</a:t>
            </a:r>
          </a:p>
        </p:txBody>
      </p:sp>
      <p:sp>
        <p:nvSpPr>
          <p:cNvPr id="19473" name="Rectangle 20"/>
          <p:cNvSpPr>
            <a:spLocks noGrp="1" noChangeArrowheads="1"/>
          </p:cNvSpPr>
          <p:nvPr>
            <p:ph idx="1"/>
          </p:nvPr>
        </p:nvSpPr>
        <p:spPr>
          <a:xfrm>
            <a:off x="152400" y="1066800"/>
            <a:ext cx="6859587" cy="6019800"/>
          </a:xfrm>
        </p:spPr>
        <p:txBody>
          <a:bodyPr>
            <a:normAutofit fontScale="92500" lnSpcReduction="20000"/>
          </a:bodyPr>
          <a:lstStyle/>
          <a:p>
            <a:pPr eaLnBrk="1" hangingPunct="1"/>
            <a:r>
              <a:rPr lang="en-US" b="1" dirty="0"/>
              <a:t>Dry heat sterilization</a:t>
            </a:r>
            <a:r>
              <a:rPr lang="en-US" dirty="0"/>
              <a:t> – kills by oxidation</a:t>
            </a:r>
          </a:p>
          <a:p>
            <a:pPr lvl="1" eaLnBrk="1" hangingPunct="1"/>
            <a:r>
              <a:rPr lang="en-US" b="1" dirty="0"/>
              <a:t>flaming</a:t>
            </a:r>
          </a:p>
          <a:p>
            <a:pPr lvl="1" eaLnBrk="1" hangingPunct="1"/>
            <a:r>
              <a:rPr lang="en-US" b="1" dirty="0"/>
              <a:t>incineration</a:t>
            </a:r>
          </a:p>
          <a:p>
            <a:pPr lvl="1" eaLnBrk="1" hangingPunct="1">
              <a:spcAft>
                <a:spcPct val="0"/>
              </a:spcAft>
            </a:pPr>
            <a:r>
              <a:rPr lang="en-US" b="1" dirty="0"/>
              <a:t>hot-air sterilization</a:t>
            </a:r>
            <a:endParaRPr lang="en-US" dirty="0"/>
          </a:p>
          <a:p>
            <a:pPr lvl="2" eaLnBrk="1" hangingPunct="1"/>
            <a:r>
              <a:rPr lang="en-US" dirty="0"/>
              <a:t>170°C for 2 hours in oven</a:t>
            </a:r>
          </a:p>
          <a:p>
            <a:pPr lvl="2" eaLnBrk="1" hangingPunct="1">
              <a:spcAft>
                <a:spcPct val="0"/>
              </a:spcAft>
            </a:pPr>
            <a:r>
              <a:rPr lang="en-US" dirty="0"/>
              <a:t>equivalent to autoclave for</a:t>
            </a:r>
          </a:p>
          <a:p>
            <a:pPr lvl="2" eaLnBrk="1" hangingPunct="1">
              <a:buFont typeface="Symbol" pitchFamily="18" charset="2"/>
              <a:buNone/>
            </a:pPr>
            <a:r>
              <a:rPr lang="en-US" dirty="0"/>
              <a:t>	15 minutes at 121°C</a:t>
            </a:r>
          </a:p>
          <a:p>
            <a:pPr eaLnBrk="1" hangingPunct="1">
              <a:spcAft>
                <a:spcPct val="0"/>
              </a:spcAft>
            </a:pPr>
            <a:r>
              <a:rPr lang="en-US" b="1" dirty="0"/>
              <a:t>Filtration</a:t>
            </a:r>
            <a:r>
              <a:rPr lang="en-US" dirty="0"/>
              <a:t> – pressure forces</a:t>
            </a:r>
          </a:p>
          <a:p>
            <a:pPr eaLnBrk="1" hangingPunct="1">
              <a:buFont typeface="Wingdings" pitchFamily="2" charset="2"/>
              <a:buNone/>
            </a:pPr>
            <a:r>
              <a:rPr lang="en-US" dirty="0"/>
              <a:t>	 liquid through filter</a:t>
            </a:r>
          </a:p>
          <a:p>
            <a:pPr lvl="1" eaLnBrk="1" hangingPunct="1"/>
            <a:r>
              <a:rPr lang="en-US" dirty="0"/>
              <a:t>sterilizes heat-sensitive materials</a:t>
            </a:r>
          </a:p>
          <a:p>
            <a:pPr lvl="1" eaLnBrk="1" hangingPunct="1"/>
            <a:r>
              <a:rPr lang="en-US" dirty="0"/>
              <a:t>membrane filters</a:t>
            </a:r>
          </a:p>
          <a:p>
            <a:pPr lvl="2" eaLnBrk="1" hangingPunct="1"/>
            <a:r>
              <a:rPr lang="en-US" dirty="0"/>
              <a:t>remove microbes &gt;0.22 µm</a:t>
            </a:r>
          </a:p>
          <a:p>
            <a:pPr lvl="1" eaLnBrk="1" hangingPunct="1"/>
            <a:r>
              <a:rPr lang="en-US" dirty="0"/>
              <a:t>like high-efficiency particulate air (HEPA) filters</a:t>
            </a:r>
          </a:p>
          <a:p>
            <a:pPr lvl="2" eaLnBrk="1" hangingPunct="1"/>
            <a:r>
              <a:rPr lang="en-US" dirty="0"/>
              <a:t>remove microbes &gt;0.3 µm from rooms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7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47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47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7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47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47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47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47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47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7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47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4"/>
          <p:cNvSpPr>
            <a:spLocks noGrp="1" noChangeArrowheads="1"/>
          </p:cNvSpPr>
          <p:nvPr>
            <p:ph type="title"/>
          </p:nvPr>
        </p:nvSpPr>
        <p:spPr>
          <a:xfrm>
            <a:off x="762000" y="228600"/>
            <a:ext cx="8229600" cy="1143000"/>
          </a:xfrm>
        </p:spPr>
        <p:txBody>
          <a:bodyPr>
            <a:normAutofit fontScale="90000"/>
          </a:bodyPr>
          <a:lstStyle/>
          <a:p>
            <a:pPr eaLnBrk="1" hangingPunct="1"/>
            <a:r>
              <a:rPr lang="en-US" dirty="0"/>
              <a:t>Physical Methods of Microbial Control</a:t>
            </a:r>
          </a:p>
        </p:txBody>
      </p:sp>
      <p:sp>
        <p:nvSpPr>
          <p:cNvPr id="2" name="Rectangle 5"/>
          <p:cNvSpPr>
            <a:spLocks noGrp="1" noChangeArrowheads="1"/>
          </p:cNvSpPr>
          <p:nvPr>
            <p:ph idx="1"/>
          </p:nvPr>
        </p:nvSpPr>
        <p:spPr>
          <a:xfrm>
            <a:off x="0" y="762000"/>
            <a:ext cx="8610600" cy="6019800"/>
          </a:xfrm>
        </p:spPr>
        <p:txBody>
          <a:bodyPr>
            <a:normAutofit fontScale="85000" lnSpcReduction="10000"/>
          </a:bodyPr>
          <a:lstStyle/>
          <a:p>
            <a:pPr eaLnBrk="1" hangingPunct="1">
              <a:buFont typeface="Wingdings" pitchFamily="48" charset="2"/>
              <a:buChar char="§"/>
              <a:defRPr/>
            </a:pPr>
            <a:r>
              <a:rPr lang="en-US" b="1" dirty="0"/>
              <a:t>Low temperature</a:t>
            </a:r>
            <a:r>
              <a:rPr lang="en-US" dirty="0"/>
              <a:t> inhibits microbial growth</a:t>
            </a:r>
          </a:p>
          <a:p>
            <a:pPr lvl="1" eaLnBrk="1" hangingPunct="1">
              <a:defRPr/>
            </a:pPr>
            <a:r>
              <a:rPr lang="en-US" dirty="0"/>
              <a:t>refrigeration (0-7 °C): reduces metabolic rate; can’t reproduce</a:t>
            </a:r>
          </a:p>
          <a:p>
            <a:pPr lvl="1" eaLnBrk="1" hangingPunct="1">
              <a:defRPr/>
            </a:pPr>
            <a:r>
              <a:rPr lang="en-US" dirty="0"/>
              <a:t>below-freezing temperatures: make microbes dormant, kills some</a:t>
            </a:r>
          </a:p>
          <a:p>
            <a:pPr lvl="2" eaLnBrk="1" hangingPunct="1">
              <a:buFont typeface="Symbol" pitchFamily="48" charset="2"/>
              <a:buChar char=""/>
              <a:defRPr/>
            </a:pPr>
            <a:r>
              <a:rPr lang="en-US" dirty="0"/>
              <a:t>deep-freezing &amp; lyophilization</a:t>
            </a:r>
          </a:p>
          <a:p>
            <a:pPr eaLnBrk="1" hangingPunct="1">
              <a:buFont typeface="Wingdings" pitchFamily="48" charset="2"/>
              <a:buChar char="§"/>
              <a:defRPr/>
            </a:pPr>
            <a:r>
              <a:rPr lang="en-US" b="1" dirty="0"/>
              <a:t>High pressure</a:t>
            </a:r>
            <a:r>
              <a:rPr lang="en-US" dirty="0"/>
              <a:t> denatures proteins &amp; kills cells</a:t>
            </a:r>
          </a:p>
          <a:p>
            <a:pPr lvl="1" eaLnBrk="1" hangingPunct="1">
              <a:defRPr/>
            </a:pPr>
            <a:r>
              <a:rPr lang="en-US" dirty="0"/>
              <a:t>alternating pressure cycles (high, low, high) kill endospores</a:t>
            </a:r>
          </a:p>
          <a:p>
            <a:pPr lvl="1" eaLnBrk="1" hangingPunct="1">
              <a:defRPr/>
            </a:pPr>
            <a:r>
              <a:rPr lang="en-US" dirty="0"/>
              <a:t>preserves food flavor, nutrients, &amp; color</a:t>
            </a:r>
          </a:p>
          <a:p>
            <a:pPr eaLnBrk="1" hangingPunct="1">
              <a:buFont typeface="Wingdings" pitchFamily="48" charset="2"/>
              <a:buChar char="§"/>
              <a:defRPr/>
            </a:pPr>
            <a:r>
              <a:rPr lang="en-US" b="1" dirty="0"/>
              <a:t>Desiccation</a:t>
            </a:r>
            <a:r>
              <a:rPr lang="en-US" dirty="0"/>
              <a:t> (drying) prevents metabolism</a:t>
            </a:r>
          </a:p>
          <a:p>
            <a:pPr lvl="1" eaLnBrk="1" hangingPunct="1">
              <a:defRPr/>
            </a:pPr>
            <a:r>
              <a:rPr lang="en-US" dirty="0"/>
              <a:t>some microbes killed, some (viruses &amp; endospores) remain dormant</a:t>
            </a:r>
          </a:p>
          <a:p>
            <a:pPr lvl="1" eaLnBrk="1" hangingPunct="1">
              <a:defRPr/>
            </a:pPr>
            <a:r>
              <a:rPr lang="en-US" dirty="0"/>
              <a:t>freeze-drying</a:t>
            </a:r>
          </a:p>
          <a:p>
            <a:pPr eaLnBrk="1" hangingPunct="1">
              <a:buFont typeface="Wingdings" pitchFamily="48" charset="2"/>
              <a:buChar char="§"/>
              <a:defRPr/>
            </a:pPr>
            <a:r>
              <a:rPr lang="en-US" b="1" dirty="0"/>
              <a:t>Osmotic pressure</a:t>
            </a:r>
            <a:r>
              <a:rPr lang="en-US" dirty="0"/>
              <a:t> causes plasmolysis</a:t>
            </a:r>
          </a:p>
          <a:p>
            <a:pPr lvl="1" eaLnBrk="1" hangingPunct="1">
              <a:defRPr/>
            </a:pPr>
            <a:r>
              <a:rPr lang="en-US" dirty="0"/>
              <a:t>salts &amp; sugars create hypertonic environment, desiccating cells</a:t>
            </a:r>
          </a:p>
          <a:p>
            <a:pPr lvl="1" eaLnBrk="1" hangingPunct="1">
              <a:defRPr/>
            </a:pPr>
            <a:r>
              <a:rPr lang="en-US" dirty="0"/>
              <a:t>less effective preventing molds &amp; yeasts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228600" y="-152400"/>
            <a:ext cx="8229600" cy="1143000"/>
          </a:xfrm>
        </p:spPr>
        <p:txBody>
          <a:bodyPr/>
          <a:lstStyle/>
          <a:p>
            <a:pPr eaLnBrk="1" hangingPunct="1"/>
            <a:r>
              <a:rPr lang="en-US"/>
              <a:t>Radiation</a:t>
            </a:r>
          </a:p>
        </p:txBody>
      </p:sp>
      <p:sp>
        <p:nvSpPr>
          <p:cNvPr id="13315" name="Rectangle 5"/>
          <p:cNvSpPr>
            <a:spLocks noGrp="1" noChangeArrowheads="1"/>
          </p:cNvSpPr>
          <p:nvPr>
            <p:ph idx="1"/>
          </p:nvPr>
        </p:nvSpPr>
        <p:spPr>
          <a:xfrm>
            <a:off x="227013" y="838200"/>
            <a:ext cx="8683625" cy="2971800"/>
          </a:xfrm>
        </p:spPr>
        <p:txBody>
          <a:bodyPr>
            <a:normAutofit fontScale="92500" lnSpcReduction="10000"/>
          </a:bodyPr>
          <a:lstStyle/>
          <a:p>
            <a:pPr eaLnBrk="1" hangingPunct="1"/>
            <a:r>
              <a:rPr lang="en-US" b="1"/>
              <a:t>Electromagnetic spectrum </a:t>
            </a:r>
            <a:r>
              <a:rPr lang="en-US"/>
              <a:t>– frequency range of electromagnetic waves</a:t>
            </a:r>
          </a:p>
          <a:p>
            <a:pPr lvl="1" eaLnBrk="1" hangingPunct="1"/>
            <a:r>
              <a:rPr lang="en-US"/>
              <a:t>shorter wavelengths have more energy</a:t>
            </a:r>
          </a:p>
          <a:p>
            <a:pPr eaLnBrk="1" hangingPunct="1"/>
            <a:r>
              <a:rPr lang="en-US" b="1"/>
              <a:t>Radiation</a:t>
            </a:r>
            <a:r>
              <a:rPr lang="en-US"/>
              <a:t> – depends on wavelength, intensity, &amp; duration</a:t>
            </a:r>
          </a:p>
          <a:p>
            <a:pPr lvl="1" eaLnBrk="1" hangingPunct="1"/>
            <a:r>
              <a:rPr lang="en-US" b="1"/>
              <a:t>microwaves</a:t>
            </a:r>
            <a:r>
              <a:rPr lang="en-US"/>
              <a:t> kill by heat; not very antimicrobial</a:t>
            </a:r>
          </a:p>
          <a:p>
            <a:pPr lvl="2" eaLnBrk="1" hangingPunct="1"/>
            <a:r>
              <a:rPr lang="en-US"/>
              <a:t>solid foods heat unevenly in microwaves</a:t>
            </a:r>
          </a:p>
        </p:txBody>
      </p:sp>
      <p:pic>
        <p:nvPicPr>
          <p:cNvPr id="5" name="Picture Placeholder 1" descr="OSC_Microbio_13_02_UV.jpg"/>
          <p:cNvPicPr>
            <a:picLocks noChangeAspect="1"/>
          </p:cNvPicPr>
          <p:nvPr/>
        </p:nvPicPr>
        <p:blipFill>
          <a:blip r:embed="rId3">
            <a:extLst>
              <a:ext uri="{28A0092B-C50C-407E-A947-70E740481C1C}">
                <a14:useLocalDpi xmlns:a14="http://schemas.microsoft.com/office/drawing/2010/main" val="0"/>
              </a:ext>
            </a:extLst>
          </a:blip>
          <a:srcRect t="-12329" b="-12329"/>
          <a:stretch>
            <a:fillRect/>
          </a:stretch>
        </p:blipFill>
        <p:spPr>
          <a:xfrm>
            <a:off x="304800" y="3505200"/>
            <a:ext cx="8062913" cy="3500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normAutofit fontScale="90000"/>
          </a:bodyPr>
          <a:lstStyle/>
          <a:p>
            <a:pPr eaLnBrk="1" hangingPunct="1"/>
            <a:r>
              <a:rPr lang="en-US"/>
              <a:t>Terminology of Microbial Control</a:t>
            </a:r>
          </a:p>
        </p:txBody>
      </p:sp>
      <p:sp>
        <p:nvSpPr>
          <p:cNvPr id="5123" name="Rectangle 5"/>
          <p:cNvSpPr>
            <a:spLocks noGrp="1" noChangeArrowheads="1"/>
          </p:cNvSpPr>
          <p:nvPr>
            <p:ph idx="1"/>
          </p:nvPr>
        </p:nvSpPr>
        <p:spPr/>
        <p:txBody>
          <a:bodyPr>
            <a:normAutofit fontScale="85000" lnSpcReduction="20000"/>
          </a:bodyPr>
          <a:lstStyle/>
          <a:p>
            <a:pPr eaLnBrk="1" hangingPunct="1"/>
            <a:r>
              <a:rPr lang="en-US" b="1"/>
              <a:t>Sterilization</a:t>
            </a:r>
            <a:r>
              <a:rPr lang="en-US"/>
              <a:t> – removing </a:t>
            </a:r>
            <a:r>
              <a:rPr lang="en-US" b="1" i="1"/>
              <a:t>all</a:t>
            </a:r>
            <a:r>
              <a:rPr lang="en-US"/>
              <a:t> microbial life</a:t>
            </a:r>
          </a:p>
          <a:p>
            <a:pPr lvl="1" eaLnBrk="1" hangingPunct="1"/>
            <a:r>
              <a:rPr lang="en-US"/>
              <a:t>commercial sterilization – limited heat, kills endospores of </a:t>
            </a:r>
            <a:r>
              <a:rPr lang="en-US" i="1"/>
              <a:t>Clostridium botulinum</a:t>
            </a:r>
            <a:endParaRPr lang="en-US"/>
          </a:p>
          <a:p>
            <a:pPr lvl="2" eaLnBrk="1" hangingPunct="1"/>
            <a:r>
              <a:rPr lang="en-US"/>
              <a:t>Excessive heat will destroy the food</a:t>
            </a:r>
          </a:p>
          <a:p>
            <a:pPr eaLnBrk="1" hangingPunct="1"/>
            <a:r>
              <a:rPr lang="en-US" b="1"/>
              <a:t>Disinfection</a:t>
            </a:r>
            <a:r>
              <a:rPr lang="en-US"/>
              <a:t> – removing harmful microbes from surfaces</a:t>
            </a:r>
          </a:p>
          <a:p>
            <a:pPr lvl="1" eaLnBrk="1" hangingPunct="1"/>
            <a:r>
              <a:rPr lang="en-US"/>
              <a:t>Non-endospore producing pathogens</a:t>
            </a:r>
          </a:p>
          <a:p>
            <a:pPr lvl="1" eaLnBrk="1" hangingPunct="1"/>
            <a:r>
              <a:rPr lang="en-US"/>
              <a:t>NOT sterile</a:t>
            </a:r>
          </a:p>
          <a:p>
            <a:pPr lvl="1" eaLnBrk="1" hangingPunct="1"/>
            <a:r>
              <a:rPr lang="en-US"/>
              <a:t>chemicals, UV, boiling water, steam</a:t>
            </a:r>
          </a:p>
          <a:p>
            <a:pPr eaLnBrk="1" hangingPunct="1"/>
            <a:r>
              <a:rPr lang="en-US" b="1"/>
              <a:t>Antisepsis</a:t>
            </a:r>
            <a:r>
              <a:rPr lang="en-US"/>
              <a:t> – removing pathogens from living tissue</a:t>
            </a:r>
          </a:p>
          <a:p>
            <a:pPr lvl="1" eaLnBrk="1" hangingPunct="1"/>
            <a:r>
              <a:rPr lang="en-US" b="1"/>
              <a:t>sepsis</a:t>
            </a:r>
            <a:r>
              <a:rPr lang="en-US"/>
              <a:t> – (Greek for decay or putrid) microbial contamination</a:t>
            </a:r>
          </a:p>
          <a:p>
            <a:pPr lvl="1" eaLnBrk="1" hangingPunct="1"/>
            <a:r>
              <a:rPr lang="en-US" b="1"/>
              <a:t>asepsis</a:t>
            </a:r>
            <a:r>
              <a:rPr lang="en-US"/>
              <a:t> – absence of significant contamination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381000" y="0"/>
            <a:ext cx="8229600" cy="1143000"/>
          </a:xfrm>
        </p:spPr>
        <p:txBody>
          <a:bodyPr/>
          <a:lstStyle/>
          <a:p>
            <a:pPr eaLnBrk="1" hangingPunct="1"/>
            <a:r>
              <a:rPr lang="en-US"/>
              <a:t>Radiation</a:t>
            </a:r>
          </a:p>
        </p:txBody>
      </p:sp>
      <p:sp>
        <p:nvSpPr>
          <p:cNvPr id="23555" name="Rectangle 5"/>
          <p:cNvSpPr>
            <a:spLocks noGrp="1" noChangeArrowheads="1"/>
          </p:cNvSpPr>
          <p:nvPr>
            <p:ph idx="1"/>
          </p:nvPr>
        </p:nvSpPr>
        <p:spPr>
          <a:xfrm>
            <a:off x="227013" y="838200"/>
            <a:ext cx="8916987" cy="3505200"/>
          </a:xfrm>
        </p:spPr>
        <p:txBody>
          <a:bodyPr/>
          <a:lstStyle/>
          <a:p>
            <a:pPr eaLnBrk="1" hangingPunct="1"/>
            <a:r>
              <a:rPr lang="en-US" dirty="0"/>
              <a:t>2 types of </a:t>
            </a:r>
            <a:r>
              <a:rPr lang="en-US" b="1" dirty="0"/>
              <a:t>radiation</a:t>
            </a:r>
            <a:r>
              <a:rPr lang="en-US" dirty="0"/>
              <a:t>:</a:t>
            </a:r>
          </a:p>
          <a:p>
            <a:pPr lvl="1" eaLnBrk="1" hangingPunct="1"/>
            <a:r>
              <a:rPr lang="en-US" b="1" dirty="0"/>
              <a:t>ionizing radiation</a:t>
            </a:r>
            <a:r>
              <a:rPr lang="en-US" dirty="0"/>
              <a:t> (gamma rays, X rays, electron beams) </a:t>
            </a:r>
          </a:p>
          <a:p>
            <a:pPr lvl="1" eaLnBrk="1" hangingPunct="1"/>
            <a:r>
              <a:rPr lang="en-US" b="1" dirty="0"/>
              <a:t>nonionizing radiation</a:t>
            </a:r>
            <a:r>
              <a:rPr lang="en-US" dirty="0"/>
              <a:t> (UV, particularly ~260 nm) </a:t>
            </a:r>
          </a:p>
          <a:p>
            <a:pPr lvl="1" eaLnBrk="1" hangingPunct="1">
              <a:buFont typeface="Calibri" pitchFamily="34" charset="0"/>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152400" y="-152400"/>
            <a:ext cx="8229600" cy="1143000"/>
          </a:xfrm>
        </p:spPr>
        <p:txBody>
          <a:bodyPr/>
          <a:lstStyle/>
          <a:p>
            <a:pPr eaLnBrk="1" hangingPunct="1"/>
            <a:r>
              <a:rPr lang="en-US" dirty="0"/>
              <a:t>Radiation</a:t>
            </a:r>
          </a:p>
        </p:txBody>
      </p:sp>
      <p:sp>
        <p:nvSpPr>
          <p:cNvPr id="23555" name="Rectangle 5"/>
          <p:cNvSpPr>
            <a:spLocks noGrp="1" noChangeArrowheads="1"/>
          </p:cNvSpPr>
          <p:nvPr>
            <p:ph idx="1"/>
          </p:nvPr>
        </p:nvSpPr>
        <p:spPr>
          <a:xfrm>
            <a:off x="227013" y="838200"/>
            <a:ext cx="8916987" cy="3505200"/>
          </a:xfrm>
        </p:spPr>
        <p:txBody>
          <a:bodyPr>
            <a:normAutofit fontScale="92500"/>
          </a:bodyPr>
          <a:lstStyle/>
          <a:p>
            <a:pPr eaLnBrk="1" hangingPunct="1"/>
            <a:r>
              <a:rPr lang="en-US" b="1"/>
              <a:t>Ionizing radiation</a:t>
            </a:r>
            <a:r>
              <a:rPr lang="en-US"/>
              <a:t> (gamma rays, X rays, electron beams) </a:t>
            </a:r>
          </a:p>
          <a:p>
            <a:pPr lvl="1" eaLnBrk="1" hangingPunct="1"/>
            <a:r>
              <a:rPr lang="en-US"/>
              <a:t>sterilize food, pharmaceuticals, &amp; medical waste </a:t>
            </a:r>
          </a:p>
          <a:p>
            <a:pPr lvl="1" eaLnBrk="1" hangingPunct="1"/>
            <a:r>
              <a:rPr lang="en-US"/>
              <a:t>ionizes water to release hydroxyl radicals, damaging DNA</a:t>
            </a:r>
          </a:p>
          <a:p>
            <a:pPr lvl="2" eaLnBrk="1" hangingPunct="1"/>
            <a:r>
              <a:rPr lang="en-US"/>
              <a:t>mutations usually harmful enough to kill microbes</a:t>
            </a:r>
          </a:p>
          <a:p>
            <a:pPr lvl="1" eaLnBrk="1" hangingPunct="1"/>
            <a:r>
              <a:rPr lang="en-US"/>
              <a:t>high-energy</a:t>
            </a:r>
          </a:p>
          <a:p>
            <a:pPr lvl="1" eaLnBrk="1" hangingPunct="1"/>
            <a:r>
              <a:rPr lang="en-US"/>
              <a:t>gamma rays: slow &amp; penetrating</a:t>
            </a:r>
          </a:p>
          <a:p>
            <a:pPr lvl="1" eaLnBrk="1" hangingPunct="1"/>
            <a:r>
              <a:rPr lang="en-US"/>
              <a:t>electron beams: fast but not penetrating</a:t>
            </a:r>
          </a:p>
        </p:txBody>
      </p:sp>
      <p:pic>
        <p:nvPicPr>
          <p:cNvPr id="30724" name="Picture 7" descr="figure_07_05_labeled"/>
          <p:cNvPicPr>
            <a:picLocks noChangeAspect="1" noChangeArrowheads="1"/>
          </p:cNvPicPr>
          <p:nvPr/>
        </p:nvPicPr>
        <p:blipFill>
          <a:blip r:embed="rId3" cstate="print">
            <a:clrChange>
              <a:clrFrom>
                <a:srgbClr val="FFF990"/>
              </a:clrFrom>
              <a:clrTo>
                <a:srgbClr val="FFF990">
                  <a:alpha val="0"/>
                </a:srgbClr>
              </a:clrTo>
            </a:clrChange>
          </a:blip>
          <a:srcRect l="656" t="2367" b="5302"/>
          <a:stretch>
            <a:fillRect/>
          </a:stretch>
        </p:blipFill>
        <p:spPr bwMode="auto">
          <a:xfrm>
            <a:off x="1524000" y="4191000"/>
            <a:ext cx="7620000"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figure_08_20_labeled"/>
          <p:cNvPicPr>
            <a:picLocks noChangeAspect="1" noChangeArrowheads="1"/>
          </p:cNvPicPr>
          <p:nvPr/>
        </p:nvPicPr>
        <p:blipFill>
          <a:blip r:embed="rId3" cstate="print"/>
          <a:srcRect r="46288" b="60867"/>
          <a:stretch>
            <a:fillRect/>
          </a:stretch>
        </p:blipFill>
        <p:spPr bwMode="auto">
          <a:xfrm>
            <a:off x="6324600" y="3254375"/>
            <a:ext cx="2819400" cy="3603625"/>
          </a:xfrm>
          <a:prstGeom prst="rect">
            <a:avLst/>
          </a:prstGeom>
          <a:noFill/>
          <a:ln w="9525">
            <a:noFill/>
            <a:miter lim="800000"/>
            <a:headEnd/>
            <a:tailEnd/>
          </a:ln>
        </p:spPr>
      </p:pic>
      <p:pic>
        <p:nvPicPr>
          <p:cNvPr id="7" name="Picture 7" descr="figure_08_20_labeled"/>
          <p:cNvPicPr>
            <a:picLocks noChangeAspect="1" noChangeArrowheads="1"/>
          </p:cNvPicPr>
          <p:nvPr/>
        </p:nvPicPr>
        <p:blipFill>
          <a:blip r:embed="rId3" cstate="print">
            <a:clrChange>
              <a:clrFrom>
                <a:srgbClr val="FFFFFF"/>
              </a:clrFrom>
              <a:clrTo>
                <a:srgbClr val="FFFFFF">
                  <a:alpha val="0"/>
                </a:srgbClr>
              </a:clrTo>
            </a:clrChange>
          </a:blip>
          <a:srcRect l="58501" t="18201" b="70879"/>
          <a:stretch>
            <a:fillRect/>
          </a:stretch>
        </p:blipFill>
        <p:spPr bwMode="auto">
          <a:xfrm>
            <a:off x="5867400" y="5029200"/>
            <a:ext cx="1981200" cy="914400"/>
          </a:xfrm>
          <a:prstGeom prst="rect">
            <a:avLst/>
          </a:prstGeom>
          <a:noFill/>
          <a:ln w="9525">
            <a:noFill/>
            <a:miter lim="800000"/>
            <a:headEnd/>
            <a:tailEnd/>
          </a:ln>
        </p:spPr>
      </p:pic>
      <p:pic>
        <p:nvPicPr>
          <p:cNvPr id="31748" name="Picture 7" descr="figure_07_05_labeled"/>
          <p:cNvPicPr>
            <a:picLocks noChangeAspect="1" noChangeArrowheads="1"/>
          </p:cNvPicPr>
          <p:nvPr/>
        </p:nvPicPr>
        <p:blipFill>
          <a:blip r:embed="rId4" cstate="print">
            <a:clrChange>
              <a:clrFrom>
                <a:srgbClr val="FFF990"/>
              </a:clrFrom>
              <a:clrTo>
                <a:srgbClr val="FFF990">
                  <a:alpha val="0"/>
                </a:srgbClr>
              </a:clrTo>
            </a:clrChange>
          </a:blip>
          <a:srcRect l="656" t="34271" r="41913" b="5452"/>
          <a:stretch>
            <a:fillRect/>
          </a:stretch>
        </p:blipFill>
        <p:spPr bwMode="auto">
          <a:xfrm>
            <a:off x="0" y="4540250"/>
            <a:ext cx="5867400" cy="2317750"/>
          </a:xfrm>
          <a:prstGeom prst="rect">
            <a:avLst/>
          </a:prstGeom>
          <a:noFill/>
          <a:ln w="9525">
            <a:noFill/>
            <a:miter lim="800000"/>
            <a:headEnd/>
            <a:tailEnd/>
          </a:ln>
        </p:spPr>
      </p:pic>
      <p:sp>
        <p:nvSpPr>
          <p:cNvPr id="31749" name="Rectangle 4"/>
          <p:cNvSpPr>
            <a:spLocks noGrp="1" noChangeArrowheads="1"/>
          </p:cNvSpPr>
          <p:nvPr>
            <p:ph type="title"/>
          </p:nvPr>
        </p:nvSpPr>
        <p:spPr>
          <a:xfrm>
            <a:off x="152400" y="-228600"/>
            <a:ext cx="8229600" cy="1143000"/>
          </a:xfrm>
        </p:spPr>
        <p:txBody>
          <a:bodyPr/>
          <a:lstStyle/>
          <a:p>
            <a:pPr eaLnBrk="1" hangingPunct="1"/>
            <a:r>
              <a:rPr lang="en-US" dirty="0"/>
              <a:t>Radiation</a:t>
            </a:r>
          </a:p>
        </p:txBody>
      </p:sp>
      <p:sp>
        <p:nvSpPr>
          <p:cNvPr id="23555" name="Rectangle 5"/>
          <p:cNvSpPr>
            <a:spLocks noGrp="1" noChangeArrowheads="1"/>
          </p:cNvSpPr>
          <p:nvPr>
            <p:ph idx="1"/>
          </p:nvPr>
        </p:nvSpPr>
        <p:spPr>
          <a:xfrm>
            <a:off x="227013" y="838200"/>
            <a:ext cx="8683625" cy="3962400"/>
          </a:xfrm>
        </p:spPr>
        <p:txBody>
          <a:bodyPr/>
          <a:lstStyle/>
          <a:p>
            <a:pPr lvl="1" eaLnBrk="1" hangingPunct="1">
              <a:buNone/>
            </a:pPr>
            <a:r>
              <a:rPr lang="en-US" b="1" dirty="0" err="1"/>
              <a:t>Nonionizing</a:t>
            </a:r>
            <a:r>
              <a:rPr lang="en-US" b="1" dirty="0"/>
              <a:t> radiation</a:t>
            </a:r>
            <a:r>
              <a:rPr lang="en-US" dirty="0"/>
              <a:t> (UV, particularly ~260 nm) </a:t>
            </a:r>
          </a:p>
          <a:p>
            <a:pPr lvl="2" eaLnBrk="1" hangingPunct="1"/>
            <a:r>
              <a:rPr lang="en-US" dirty="0"/>
              <a:t>kills airborne microbes, disinfects medical products</a:t>
            </a:r>
          </a:p>
          <a:p>
            <a:pPr lvl="2" eaLnBrk="1" hangingPunct="1"/>
            <a:r>
              <a:rPr lang="en-US" dirty="0"/>
              <a:t>damages DNA: causes </a:t>
            </a:r>
            <a:r>
              <a:rPr lang="en-US" b="1" dirty="0"/>
              <a:t>thymine </a:t>
            </a:r>
            <a:r>
              <a:rPr lang="en-US" b="1" dirty="0" err="1"/>
              <a:t>dimers</a:t>
            </a:r>
            <a:endParaRPr lang="en-US" b="1" dirty="0"/>
          </a:p>
          <a:p>
            <a:pPr lvl="3" eaLnBrk="1" hangingPunct="1"/>
            <a:r>
              <a:rPr lang="en-US" dirty="0"/>
              <a:t>can be repaired if not extensive</a:t>
            </a:r>
          </a:p>
          <a:p>
            <a:pPr lvl="2" eaLnBrk="1" hangingPunct="1"/>
            <a:r>
              <a:rPr lang="en-US" dirty="0"/>
              <a:t>most bactericidal (UVC) UV radiation screened out by ozone</a:t>
            </a:r>
          </a:p>
          <a:p>
            <a:pPr lvl="2" eaLnBrk="1" hangingPunct="1"/>
            <a:r>
              <a:rPr lang="en-US" dirty="0"/>
              <a:t>harmful to humans (cancer)</a:t>
            </a:r>
          </a:p>
          <a:p>
            <a:pPr lvl="3" eaLnBrk="1" hangingPunct="1"/>
            <a:r>
              <a:rPr lang="en-US" dirty="0"/>
              <a:t>also UVB: sunburn &amp; UVA: aging</a:t>
            </a:r>
          </a:p>
          <a:p>
            <a:pPr lvl="2" eaLnBrk="1" hangingPunct="1"/>
            <a:r>
              <a:rPr lang="en-US" dirty="0"/>
              <a:t>not penetrating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5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5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5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antimicrobialtestlaboratories.com/penicylinders-AOAC.jpg"/>
          <p:cNvPicPr>
            <a:picLocks noChangeAspect="1" noChangeArrowheads="1"/>
          </p:cNvPicPr>
          <p:nvPr/>
        </p:nvPicPr>
        <p:blipFill>
          <a:blip r:embed="rId3" cstate="print"/>
          <a:srcRect/>
          <a:stretch>
            <a:fillRect/>
          </a:stretch>
        </p:blipFill>
        <p:spPr bwMode="auto">
          <a:xfrm>
            <a:off x="6781800" y="4724400"/>
            <a:ext cx="2247900" cy="1798320"/>
          </a:xfrm>
          <a:prstGeom prst="rect">
            <a:avLst/>
          </a:prstGeom>
          <a:noFill/>
          <a:ln w="9525">
            <a:noFill/>
            <a:miter lim="800000"/>
            <a:headEnd/>
            <a:tailEnd/>
          </a:ln>
        </p:spPr>
      </p:pic>
      <p:sp>
        <p:nvSpPr>
          <p:cNvPr id="32771" name="Rectangle 4"/>
          <p:cNvSpPr>
            <a:spLocks noGrp="1" noChangeArrowheads="1"/>
          </p:cNvSpPr>
          <p:nvPr>
            <p:ph type="title"/>
          </p:nvPr>
        </p:nvSpPr>
        <p:spPr/>
        <p:txBody>
          <a:bodyPr>
            <a:normAutofit fontScale="90000"/>
          </a:bodyPr>
          <a:lstStyle/>
          <a:p>
            <a:pPr eaLnBrk="1" hangingPunct="1"/>
            <a:r>
              <a:rPr lang="en-US"/>
              <a:t>Principles of Effective Disinfection</a:t>
            </a:r>
          </a:p>
        </p:txBody>
      </p:sp>
      <p:sp>
        <p:nvSpPr>
          <p:cNvPr id="2" name="Rectangle 5"/>
          <p:cNvSpPr>
            <a:spLocks noGrp="1" noChangeArrowheads="1"/>
          </p:cNvSpPr>
          <p:nvPr>
            <p:ph idx="1"/>
          </p:nvPr>
        </p:nvSpPr>
        <p:spPr>
          <a:xfrm>
            <a:off x="152401" y="1143000"/>
            <a:ext cx="7239000" cy="5562600"/>
          </a:xfrm>
        </p:spPr>
        <p:txBody>
          <a:bodyPr>
            <a:normAutofit fontScale="92500" lnSpcReduction="10000"/>
          </a:bodyPr>
          <a:lstStyle/>
          <a:p>
            <a:pPr eaLnBrk="1" hangingPunct="1"/>
            <a:r>
              <a:rPr lang="en-US" b="1"/>
              <a:t>Chemical disinfectants </a:t>
            </a:r>
            <a:r>
              <a:rPr lang="en-US"/>
              <a:t>– few produce sterility</a:t>
            </a:r>
          </a:p>
          <a:p>
            <a:pPr lvl="1" eaLnBrk="1" hangingPunct="1"/>
            <a:r>
              <a:rPr lang="en-US"/>
              <a:t>effectiveness based on:</a:t>
            </a:r>
          </a:p>
          <a:p>
            <a:pPr lvl="2" eaLnBrk="1" hangingPunct="1"/>
            <a:r>
              <a:rPr lang="en-US"/>
              <a:t>target microbes</a:t>
            </a:r>
          </a:p>
          <a:p>
            <a:pPr lvl="2" eaLnBrk="1" hangingPunct="1"/>
            <a:r>
              <a:rPr lang="en-US"/>
              <a:t>concentration of disinfectant</a:t>
            </a:r>
          </a:p>
          <a:p>
            <a:pPr lvl="2" eaLnBrk="1" hangingPunct="1"/>
            <a:r>
              <a:rPr lang="en-US"/>
              <a:t>organic matter that can interfere</a:t>
            </a:r>
          </a:p>
          <a:p>
            <a:pPr lvl="2" eaLnBrk="1" hangingPunct="1"/>
            <a:r>
              <a:rPr lang="en-US"/>
              <a:t>pH</a:t>
            </a:r>
          </a:p>
          <a:p>
            <a:pPr lvl="2" eaLnBrk="1" hangingPunct="1"/>
            <a:r>
              <a:rPr lang="en-US"/>
              <a:t>contact with surface (might require scrubbing)</a:t>
            </a:r>
          </a:p>
          <a:p>
            <a:pPr lvl="2" eaLnBrk="1" hangingPunct="1"/>
            <a:r>
              <a:rPr lang="en-US"/>
              <a:t>time</a:t>
            </a:r>
          </a:p>
          <a:p>
            <a:pPr eaLnBrk="1" hangingPunct="1"/>
            <a:r>
              <a:rPr lang="en-US"/>
              <a:t>Evaluated by </a:t>
            </a:r>
            <a:r>
              <a:rPr lang="en-US" b="1"/>
              <a:t>use-dilution test</a:t>
            </a:r>
            <a:r>
              <a:rPr lang="en-US"/>
              <a:t>:</a:t>
            </a:r>
          </a:p>
          <a:p>
            <a:pPr lvl="1" eaLnBrk="1" hangingPunct="1"/>
            <a:r>
              <a:rPr lang="en-US"/>
              <a:t>metal rings dipped in test bacteria, dried</a:t>
            </a:r>
          </a:p>
          <a:p>
            <a:pPr lvl="1" eaLnBrk="1" hangingPunct="1"/>
            <a:r>
              <a:rPr lang="en-US"/>
              <a:t>placed in disinfectant for 10 minutes at 20°C</a:t>
            </a:r>
          </a:p>
          <a:p>
            <a:pPr lvl="1" eaLnBrk="1" hangingPunct="1"/>
            <a:r>
              <a:rPr lang="en-US"/>
              <a:t>transferred to culture media</a:t>
            </a:r>
          </a:p>
          <a:p>
            <a:pPr lvl="1" eaLnBrk="1" hangingPunct="1"/>
            <a:r>
              <a:rPr lang="en-US"/>
              <a:t>did bacteria survived treatment?</a:t>
            </a:r>
          </a:p>
        </p:txBody>
      </p:sp>
      <p:pic>
        <p:nvPicPr>
          <p:cNvPr id="32773" name="Picture 8" descr="http://www.23hq.com/23666/641745_f6f94ed40ce61b259ba2575f18376827_standard.jpg"/>
          <p:cNvPicPr>
            <a:picLocks noChangeAspect="1" noChangeArrowheads="1"/>
          </p:cNvPicPr>
          <p:nvPr/>
        </p:nvPicPr>
        <p:blipFill>
          <a:blip r:embed="rId4" cstate="print"/>
          <a:srcRect/>
          <a:stretch>
            <a:fillRect/>
          </a:stretch>
        </p:blipFill>
        <p:spPr bwMode="auto">
          <a:xfrm>
            <a:off x="6629400" y="1736773"/>
            <a:ext cx="2133600" cy="247169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
          <p:cNvSpPr>
            <a:spLocks noGrp="1" noChangeArrowheads="1"/>
          </p:cNvSpPr>
          <p:nvPr>
            <p:ph type="title"/>
          </p:nvPr>
        </p:nvSpPr>
        <p:spPr>
          <a:xfrm>
            <a:off x="228600" y="-304800"/>
            <a:ext cx="8229600" cy="1143000"/>
          </a:xfrm>
        </p:spPr>
        <p:txBody>
          <a:bodyPr/>
          <a:lstStyle/>
          <a:p>
            <a:pPr eaLnBrk="1" hangingPunct="1"/>
            <a:r>
              <a:rPr lang="en-US"/>
              <a:t>Disk-Diffusion Method</a:t>
            </a:r>
          </a:p>
        </p:txBody>
      </p:sp>
      <p:sp>
        <p:nvSpPr>
          <p:cNvPr id="4" name="Content Placeholder 3"/>
          <p:cNvSpPr>
            <a:spLocks noGrp="1"/>
          </p:cNvSpPr>
          <p:nvPr>
            <p:ph idx="1"/>
          </p:nvPr>
        </p:nvSpPr>
        <p:spPr>
          <a:xfrm>
            <a:off x="227013" y="838200"/>
            <a:ext cx="8683625" cy="2590800"/>
          </a:xfrm>
        </p:spPr>
        <p:txBody>
          <a:bodyPr>
            <a:normAutofit fontScale="92500" lnSpcReduction="20000"/>
          </a:bodyPr>
          <a:lstStyle/>
          <a:p>
            <a:r>
              <a:rPr lang="en-US"/>
              <a:t>Chemicals also evaluated by </a:t>
            </a:r>
            <a:r>
              <a:rPr lang="en-US" b="1"/>
              <a:t>disk-diffusion method</a:t>
            </a:r>
            <a:r>
              <a:rPr lang="en-US"/>
              <a:t>:</a:t>
            </a:r>
          </a:p>
          <a:p>
            <a:pPr lvl="1"/>
            <a:r>
              <a:rPr lang="en-US"/>
              <a:t>filter paper soaked in chemical, placed on bacterial lawn</a:t>
            </a:r>
          </a:p>
          <a:p>
            <a:pPr lvl="1"/>
            <a:r>
              <a:rPr lang="en-US" b="1"/>
              <a:t>zone of inhibition</a:t>
            </a:r>
            <a:r>
              <a:rPr lang="en-US"/>
              <a:t> (no bacteria) around disks with effective chemicals</a:t>
            </a:r>
          </a:p>
          <a:p>
            <a:pPr lvl="1"/>
            <a:r>
              <a:rPr lang="en-US"/>
              <a:t>also used to evaluate antibiotics</a:t>
            </a:r>
          </a:p>
        </p:txBody>
      </p:sp>
      <p:pic>
        <p:nvPicPr>
          <p:cNvPr id="5" name="Picture Placeholder 1" descr="OSC_Microbio_13_04_Diskdiff.jpg"/>
          <p:cNvPicPr>
            <a:picLocks noChangeAspect="1"/>
          </p:cNvPicPr>
          <p:nvPr/>
        </p:nvPicPr>
        <p:blipFill>
          <a:blip r:embed="rId5">
            <a:extLst>
              <a:ext uri="{28A0092B-C50C-407E-A947-70E740481C1C}">
                <a14:useLocalDpi xmlns:a14="http://schemas.microsoft.com/office/drawing/2010/main" val="0"/>
              </a:ext>
            </a:extLst>
          </a:blip>
          <a:srcRect t="-197" b="-197"/>
          <a:stretch>
            <a:fillRect/>
          </a:stretch>
        </p:blipFill>
        <p:spPr>
          <a:xfrm>
            <a:off x="457198" y="3293186"/>
            <a:ext cx="8062913" cy="350007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275705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1777" fill="hold"/>
                                        <p:tgtEl>
                                          <p:spTgt spid="2"/>
                                        </p:tgtEl>
                                      </p:cBhvr>
                                    </p:cmd>
                                  </p:childTnLst>
                                </p:cTn>
                              </p:par>
                            </p:childTnLst>
                          </p:cTn>
                        </p:par>
                      </p:childTnLst>
                    </p:cTn>
                  </p:par>
                </p:childTnLst>
              </p:cTn>
              <p:nextCondLst>
                <p:cond evt="onClick" delay="0">
                  <p:tgtEl>
                    <p:spTgt spid="2"/>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8" name="Picture 12" descr="http://images.discountofficeitems.com/size/400/bf0/471/e7ec247316666556e3ab210ce04505a869.jpg"/>
          <p:cNvPicPr>
            <a:picLocks noChangeAspect="1" noChangeArrowheads="1"/>
          </p:cNvPicPr>
          <p:nvPr/>
        </p:nvPicPr>
        <p:blipFill>
          <a:blip r:embed="rId3" cstate="print"/>
          <a:srcRect l="28334" t="15582" r="33665" b="20418"/>
          <a:stretch>
            <a:fillRect/>
          </a:stretch>
        </p:blipFill>
        <p:spPr bwMode="auto">
          <a:xfrm>
            <a:off x="7467600" y="4800600"/>
            <a:ext cx="995362" cy="1676400"/>
          </a:xfrm>
          <a:prstGeom prst="rect">
            <a:avLst/>
          </a:prstGeom>
          <a:noFill/>
          <a:ln w="9525">
            <a:noFill/>
            <a:miter lim="800000"/>
            <a:headEnd/>
            <a:tailEnd/>
          </a:ln>
        </p:spPr>
      </p:pic>
      <p:sp>
        <p:nvSpPr>
          <p:cNvPr id="35844" name="Rectangle 9"/>
          <p:cNvSpPr>
            <a:spLocks noGrp="1" noChangeArrowheads="1"/>
          </p:cNvSpPr>
          <p:nvPr>
            <p:ph type="title"/>
          </p:nvPr>
        </p:nvSpPr>
        <p:spPr>
          <a:xfrm>
            <a:off x="304800" y="-152400"/>
            <a:ext cx="8229600" cy="1143000"/>
          </a:xfrm>
        </p:spPr>
        <p:txBody>
          <a:bodyPr/>
          <a:lstStyle/>
          <a:p>
            <a:pPr eaLnBrk="1" hangingPunct="1"/>
            <a:r>
              <a:rPr lang="en-US"/>
              <a:t>Types of Disinfectants</a:t>
            </a:r>
          </a:p>
        </p:txBody>
      </p:sp>
      <p:sp>
        <p:nvSpPr>
          <p:cNvPr id="2" name="Rectangle 10"/>
          <p:cNvSpPr>
            <a:spLocks noGrp="1" noChangeArrowheads="1"/>
          </p:cNvSpPr>
          <p:nvPr>
            <p:ph idx="1"/>
          </p:nvPr>
        </p:nvSpPr>
        <p:spPr>
          <a:xfrm>
            <a:off x="227013" y="838200"/>
            <a:ext cx="8764587" cy="5867400"/>
          </a:xfrm>
        </p:spPr>
        <p:txBody>
          <a:bodyPr>
            <a:normAutofit lnSpcReduction="10000"/>
          </a:bodyPr>
          <a:lstStyle/>
          <a:p>
            <a:pPr eaLnBrk="1" hangingPunct="1"/>
            <a:r>
              <a:rPr lang="en-US" b="1" dirty="0" err="1"/>
              <a:t>Phenolics</a:t>
            </a:r>
            <a:endParaRPr lang="en-US" dirty="0"/>
          </a:p>
          <a:p>
            <a:pPr lvl="1" eaLnBrk="1" hangingPunct="1"/>
            <a:r>
              <a:rPr lang="en-US" dirty="0"/>
              <a:t>disrupt plasma membranes, make cells leak</a:t>
            </a:r>
          </a:p>
          <a:p>
            <a:pPr lvl="1" eaLnBrk="1" hangingPunct="1"/>
            <a:r>
              <a:rPr lang="en-US" dirty="0"/>
              <a:t>derivatives of phenol (carbolic acid)</a:t>
            </a:r>
          </a:p>
          <a:p>
            <a:pPr lvl="1" eaLnBrk="1" hangingPunct="1"/>
            <a:r>
              <a:rPr lang="en-US" dirty="0"/>
              <a:t>active in presence of organic compounds</a:t>
            </a:r>
          </a:p>
          <a:p>
            <a:pPr lvl="1" eaLnBrk="1" hangingPunct="1"/>
            <a:r>
              <a:rPr lang="en-US" dirty="0"/>
              <a:t>stable; persist after application</a:t>
            </a:r>
          </a:p>
          <a:p>
            <a:pPr eaLnBrk="1" hangingPunct="1"/>
            <a:r>
              <a:rPr lang="en-US" b="1" dirty="0"/>
              <a:t>Bisphenols</a:t>
            </a:r>
            <a:endParaRPr lang="en-US" dirty="0"/>
          </a:p>
          <a:p>
            <a:pPr lvl="1" eaLnBrk="1" hangingPunct="1"/>
            <a:r>
              <a:rPr lang="en-US" dirty="0"/>
              <a:t>affect plasma membrane integrity</a:t>
            </a:r>
          </a:p>
          <a:p>
            <a:pPr lvl="1" eaLnBrk="1" hangingPunct="1"/>
            <a:r>
              <a:rPr lang="en-US" dirty="0" err="1"/>
              <a:t>hexacholorphene</a:t>
            </a:r>
            <a:r>
              <a:rPr lang="en-US" dirty="0"/>
              <a:t> in hospital antimicrobials</a:t>
            </a:r>
          </a:p>
          <a:p>
            <a:pPr lvl="1" eaLnBrk="1" hangingPunct="1"/>
            <a:r>
              <a:rPr lang="en-US" b="1" dirty="0" err="1"/>
              <a:t>triclosan</a:t>
            </a:r>
            <a:r>
              <a:rPr lang="en-US" dirty="0"/>
              <a:t> in antibacterial soaps, toothpaste, cutting boards, etc.</a:t>
            </a:r>
          </a:p>
          <a:p>
            <a:pPr lvl="2" eaLnBrk="1" hangingPunct="1"/>
            <a:r>
              <a:rPr lang="en-US" dirty="0" err="1"/>
              <a:t>triclosan</a:t>
            </a:r>
            <a:r>
              <a:rPr lang="en-US" dirty="0"/>
              <a:t>-resistant bacteria reported</a:t>
            </a:r>
          </a:p>
          <a:p>
            <a:pPr eaLnBrk="1" hangingPunct="1"/>
            <a:r>
              <a:rPr lang="en-US" dirty="0" err="1"/>
              <a:t>Biguanides</a:t>
            </a:r>
            <a:endParaRPr lang="en-US" dirty="0"/>
          </a:p>
          <a:p>
            <a:pPr lvl="1" eaLnBrk="1" hangingPunct="1"/>
            <a:r>
              <a:rPr lang="en-US" dirty="0"/>
              <a:t>affect cell membranes</a:t>
            </a:r>
          </a:p>
          <a:p>
            <a:pPr lvl="1" eaLnBrk="1" hangingPunct="1"/>
            <a:r>
              <a:rPr lang="en-US" dirty="0"/>
              <a:t>chlorhexidine in	surgical hand scrubs</a:t>
            </a:r>
          </a:p>
        </p:txBody>
      </p:sp>
      <p:pic>
        <p:nvPicPr>
          <p:cNvPr id="35846" name="Picture 7" descr="http://www.overstockdrugstore.com/product_images/n/323900009660.jpg"/>
          <p:cNvPicPr>
            <a:picLocks noChangeAspect="1" noChangeArrowheads="1"/>
          </p:cNvPicPr>
          <p:nvPr/>
        </p:nvPicPr>
        <p:blipFill>
          <a:blip r:embed="rId4" cstate="print">
            <a:clrChange>
              <a:clrFrom>
                <a:srgbClr val="FFFFFF"/>
              </a:clrFrom>
              <a:clrTo>
                <a:srgbClr val="FFFFFF">
                  <a:alpha val="0"/>
                </a:srgbClr>
              </a:clrTo>
            </a:clrChange>
          </a:blip>
          <a:srcRect l="32800" r="32001"/>
          <a:stretch>
            <a:fillRect/>
          </a:stretch>
        </p:blipFill>
        <p:spPr bwMode="auto">
          <a:xfrm>
            <a:off x="8305800" y="762000"/>
            <a:ext cx="838200" cy="2379663"/>
          </a:xfrm>
          <a:prstGeom prst="rect">
            <a:avLst/>
          </a:prstGeom>
          <a:noFill/>
          <a:ln w="9525">
            <a:noFill/>
            <a:miter lim="800000"/>
            <a:headEnd/>
            <a:tailEnd/>
          </a:ln>
        </p:spPr>
      </p:pic>
      <p:pic>
        <p:nvPicPr>
          <p:cNvPr id="35847" name="Picture 9" descr="LYSOL® Brand Concentrate"/>
          <p:cNvPicPr>
            <a:picLocks noChangeAspect="1" noChangeArrowheads="1"/>
          </p:cNvPicPr>
          <p:nvPr/>
        </p:nvPicPr>
        <p:blipFill>
          <a:blip r:embed="rId5" cstate="print">
            <a:clrChange>
              <a:clrFrom>
                <a:srgbClr val="FFFFFF"/>
              </a:clrFrom>
              <a:clrTo>
                <a:srgbClr val="FFFFFF">
                  <a:alpha val="0"/>
                </a:srgbClr>
              </a:clrTo>
            </a:clrChange>
          </a:blip>
          <a:srcRect l="24152" r="27547" b="8249"/>
          <a:stretch>
            <a:fillRect/>
          </a:stretch>
        </p:blipFill>
        <p:spPr bwMode="auto">
          <a:xfrm>
            <a:off x="6858000" y="838200"/>
            <a:ext cx="1447800" cy="2749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descr="http://www.onlinegeneralstores.com/healthbeauty/iodine/lugols16.jpg"/>
          <p:cNvPicPr>
            <a:picLocks noChangeAspect="1" noChangeArrowheads="1"/>
          </p:cNvPicPr>
          <p:nvPr/>
        </p:nvPicPr>
        <p:blipFill>
          <a:blip r:embed="rId3" cstate="print"/>
          <a:srcRect l="24445" r="24889"/>
          <a:stretch>
            <a:fillRect/>
          </a:stretch>
        </p:blipFill>
        <p:spPr bwMode="auto">
          <a:xfrm>
            <a:off x="7772400" y="750888"/>
            <a:ext cx="1371600" cy="3384550"/>
          </a:xfrm>
          <a:prstGeom prst="rect">
            <a:avLst/>
          </a:prstGeom>
          <a:noFill/>
          <a:ln w="9525">
            <a:noFill/>
            <a:miter lim="800000"/>
            <a:headEnd/>
            <a:tailEnd/>
          </a:ln>
        </p:spPr>
      </p:pic>
      <p:pic>
        <p:nvPicPr>
          <p:cNvPr id="22535" name="Picture 7" descr="http://4.bp.blogspot.com/_bQOw-WjNSGU/SYfu6-H3UHI/AAAAAAAABcI/Tq8ZURaGNns/s320/bleach.gif"/>
          <p:cNvPicPr>
            <a:picLocks noChangeAspect="1" noChangeArrowheads="1"/>
          </p:cNvPicPr>
          <p:nvPr/>
        </p:nvPicPr>
        <p:blipFill>
          <a:blip r:embed="rId4" cstate="print"/>
          <a:srcRect l="26666" r="25333"/>
          <a:stretch>
            <a:fillRect/>
          </a:stretch>
        </p:blipFill>
        <p:spPr bwMode="auto">
          <a:xfrm>
            <a:off x="7467600" y="4133850"/>
            <a:ext cx="1676400" cy="2724150"/>
          </a:xfrm>
          <a:prstGeom prst="rect">
            <a:avLst/>
          </a:prstGeom>
          <a:noFill/>
          <a:ln w="9525">
            <a:noFill/>
            <a:miter lim="800000"/>
            <a:headEnd/>
            <a:tailEnd/>
          </a:ln>
        </p:spPr>
      </p:pic>
      <p:sp>
        <p:nvSpPr>
          <p:cNvPr id="36868" name="Rectangle 4"/>
          <p:cNvSpPr>
            <a:spLocks noGrp="1" noChangeArrowheads="1"/>
          </p:cNvSpPr>
          <p:nvPr>
            <p:ph type="title"/>
          </p:nvPr>
        </p:nvSpPr>
        <p:spPr>
          <a:xfrm>
            <a:off x="-152400" y="-228600"/>
            <a:ext cx="8229600" cy="1143000"/>
          </a:xfrm>
        </p:spPr>
        <p:txBody>
          <a:bodyPr/>
          <a:lstStyle/>
          <a:p>
            <a:pPr eaLnBrk="1" hangingPunct="1"/>
            <a:r>
              <a:rPr lang="en-US"/>
              <a:t>Types of Disinfectants</a:t>
            </a:r>
          </a:p>
        </p:txBody>
      </p:sp>
      <p:sp>
        <p:nvSpPr>
          <p:cNvPr id="22531" name="Rectangle 5"/>
          <p:cNvSpPr>
            <a:spLocks noGrp="1" noChangeArrowheads="1"/>
          </p:cNvSpPr>
          <p:nvPr>
            <p:ph idx="1"/>
          </p:nvPr>
        </p:nvSpPr>
        <p:spPr>
          <a:xfrm>
            <a:off x="227013" y="838200"/>
            <a:ext cx="7088187" cy="5867400"/>
          </a:xfrm>
        </p:spPr>
        <p:txBody>
          <a:bodyPr/>
          <a:lstStyle/>
          <a:p>
            <a:pPr eaLnBrk="1" hangingPunct="1"/>
            <a:r>
              <a:rPr lang="en-US" b="1"/>
              <a:t>Halogens</a:t>
            </a:r>
          </a:p>
          <a:p>
            <a:pPr lvl="1" eaLnBrk="1" hangingPunct="1"/>
            <a:r>
              <a:rPr lang="en-US" b="1"/>
              <a:t>iodine</a:t>
            </a:r>
            <a:r>
              <a:rPr lang="en-US"/>
              <a:t>: I</a:t>
            </a:r>
            <a:r>
              <a:rPr lang="en-US" baseline="-25000"/>
              <a:t>2</a:t>
            </a:r>
          </a:p>
          <a:p>
            <a:pPr lvl="2" eaLnBrk="1" hangingPunct="1"/>
            <a:r>
              <a:rPr lang="en-US"/>
              <a:t>old, effective antiseptic</a:t>
            </a:r>
          </a:p>
          <a:p>
            <a:pPr lvl="2" eaLnBrk="1" hangingPunct="1"/>
            <a:r>
              <a:rPr lang="en-US"/>
              <a:t>impairs protein synthesis, disrupts membranes</a:t>
            </a:r>
          </a:p>
          <a:p>
            <a:pPr lvl="2" eaLnBrk="1" hangingPunct="1"/>
            <a:r>
              <a:rPr lang="en-US" b="1"/>
              <a:t>tincture</a:t>
            </a:r>
            <a:r>
              <a:rPr lang="en-US"/>
              <a:t> – in aqueous alcohol</a:t>
            </a:r>
          </a:p>
          <a:p>
            <a:pPr lvl="2" eaLnBrk="1" hangingPunct="1"/>
            <a:r>
              <a:rPr lang="en-US"/>
              <a:t>iodophors – in organic molecules</a:t>
            </a:r>
          </a:p>
          <a:p>
            <a:pPr lvl="3" eaLnBrk="1" hangingPunct="1"/>
            <a:r>
              <a:rPr lang="en-US"/>
              <a:t>povidone-iodine (Betadine)</a:t>
            </a:r>
          </a:p>
          <a:p>
            <a:pPr lvl="1" eaLnBrk="1" hangingPunct="1"/>
            <a:r>
              <a:rPr lang="en-US" b="1"/>
              <a:t>chlorine</a:t>
            </a:r>
            <a:r>
              <a:rPr lang="en-US"/>
              <a:t>: Cl</a:t>
            </a:r>
            <a:r>
              <a:rPr lang="en-US" baseline="-25000"/>
              <a:t>2</a:t>
            </a:r>
          </a:p>
          <a:p>
            <a:pPr lvl="2" eaLnBrk="1" hangingPunct="1"/>
            <a:r>
              <a:rPr lang="en-US"/>
              <a:t>disinfects drinking water, pools, sewage</a:t>
            </a:r>
          </a:p>
          <a:p>
            <a:pPr lvl="2" eaLnBrk="1" hangingPunct="1"/>
            <a:r>
              <a:rPr lang="en-US"/>
              <a:t>chlorine + water = hypochlorous acid (HOCl)</a:t>
            </a:r>
          </a:p>
          <a:p>
            <a:pPr lvl="3" eaLnBrk="1" hangingPunct="1"/>
            <a:r>
              <a:rPr lang="en-US"/>
              <a:t>strong oxidizing agent, disrupts enzymes</a:t>
            </a:r>
          </a:p>
          <a:p>
            <a:pPr lvl="2" eaLnBrk="1" hangingPunct="1"/>
            <a:r>
              <a:rPr lang="en-US"/>
              <a:t>chlorine solutions (</a:t>
            </a:r>
            <a:r>
              <a:rPr lang="en-US" b="1"/>
              <a:t>bleach</a:t>
            </a:r>
            <a:r>
              <a:rPr lang="en-US"/>
              <a:t>)</a:t>
            </a:r>
          </a:p>
          <a:p>
            <a:pPr lvl="3" eaLnBrk="1" hangingPunct="1"/>
            <a:r>
              <a:rPr lang="en-US"/>
              <a:t>disinfect restaurant equipment, hospital dressings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3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3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3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31">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31">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31">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C:\Users\Denise Steele\Documents\Teaching\River Valley Community College\Microbiology\textbook\chapter_07\b_jpeg_images_and_tables\a_labeled\table_07_06_labeled.jpg"/>
          <p:cNvPicPr>
            <a:picLocks noChangeAspect="1" noChangeArrowheads="1"/>
          </p:cNvPicPr>
          <p:nvPr/>
        </p:nvPicPr>
        <p:blipFill>
          <a:blip r:embed="rId5" cstate="print"/>
          <a:srcRect l="2364" t="2386" r="2692" b="6174"/>
          <a:stretch>
            <a:fillRect/>
          </a:stretch>
        </p:blipFill>
        <p:spPr bwMode="auto">
          <a:xfrm>
            <a:off x="5791200" y="609600"/>
            <a:ext cx="3200400" cy="3511550"/>
          </a:xfrm>
          <a:prstGeom prst="rect">
            <a:avLst/>
          </a:prstGeom>
          <a:noFill/>
          <a:ln w="9525">
            <a:noFill/>
            <a:miter lim="800000"/>
            <a:headEnd/>
            <a:tailEnd/>
          </a:ln>
        </p:spPr>
      </p:pic>
      <p:sp>
        <p:nvSpPr>
          <p:cNvPr id="37893" name="Rectangle 2"/>
          <p:cNvSpPr>
            <a:spLocks noChangeArrowheads="1"/>
          </p:cNvSpPr>
          <p:nvPr/>
        </p:nvSpPr>
        <p:spPr bwMode="auto">
          <a:xfrm>
            <a:off x="720725" y="5062538"/>
            <a:ext cx="3733800" cy="822325"/>
          </a:xfrm>
          <a:prstGeom prst="rect">
            <a:avLst/>
          </a:prstGeom>
          <a:noFill/>
          <a:ln w="9525">
            <a:noFill/>
            <a:miter lim="800000"/>
            <a:headEnd/>
            <a:tailEnd/>
          </a:ln>
        </p:spPr>
        <p:txBody>
          <a:bodyPr>
            <a:spAutoFit/>
          </a:bodyPr>
          <a:lstStyle/>
          <a:p>
            <a:pPr eaLnBrk="0" fontAlgn="base" hangingPunct="0">
              <a:spcBef>
                <a:spcPct val="0"/>
              </a:spcBef>
              <a:spcAft>
                <a:spcPct val="0"/>
              </a:spcAft>
            </a:pPr>
            <a:endParaRPr lang="en-US" sz="2400">
              <a:solidFill>
                <a:srgbClr val="000000"/>
              </a:solidFill>
              <a:latin typeface="Times New Roman" pitchFamily="18" charset="0"/>
              <a:ea typeface="ＭＳ Ｐゴシック" charset="-128"/>
            </a:endParaRPr>
          </a:p>
          <a:p>
            <a:pPr lvl="1" eaLnBrk="0" fontAlgn="base" hangingPunct="0">
              <a:spcBef>
                <a:spcPct val="0"/>
              </a:spcBef>
              <a:spcAft>
                <a:spcPct val="0"/>
              </a:spcAft>
            </a:pPr>
            <a:endParaRPr lang="en-US" sz="2400">
              <a:solidFill>
                <a:prstClr val="black"/>
              </a:solidFill>
              <a:latin typeface="Times New Roman" pitchFamily="18" charset="0"/>
              <a:ea typeface="ＭＳ Ｐゴシック" charset="-128"/>
            </a:endParaRPr>
          </a:p>
        </p:txBody>
      </p:sp>
      <p:sp>
        <p:nvSpPr>
          <p:cNvPr id="37894" name="Rectangle 11"/>
          <p:cNvSpPr>
            <a:spLocks noGrp="1" noChangeArrowheads="1"/>
          </p:cNvSpPr>
          <p:nvPr>
            <p:ph type="title"/>
          </p:nvPr>
        </p:nvSpPr>
        <p:spPr>
          <a:xfrm>
            <a:off x="-334818" y="-381000"/>
            <a:ext cx="8229600" cy="1143000"/>
          </a:xfrm>
        </p:spPr>
        <p:txBody>
          <a:bodyPr/>
          <a:lstStyle/>
          <a:p>
            <a:pPr eaLnBrk="1" hangingPunct="1"/>
            <a:r>
              <a:rPr lang="en-US"/>
              <a:t>Types of Disinfectants</a:t>
            </a:r>
          </a:p>
        </p:txBody>
      </p:sp>
      <p:sp>
        <p:nvSpPr>
          <p:cNvPr id="2" name="Rectangle 12"/>
          <p:cNvSpPr>
            <a:spLocks noGrp="1" noChangeArrowheads="1"/>
          </p:cNvSpPr>
          <p:nvPr>
            <p:ph idx="1"/>
          </p:nvPr>
        </p:nvSpPr>
        <p:spPr>
          <a:xfrm>
            <a:off x="227013" y="838200"/>
            <a:ext cx="4878387" cy="5867400"/>
          </a:xfrm>
        </p:spPr>
        <p:txBody>
          <a:bodyPr>
            <a:normAutofit fontScale="92500"/>
          </a:bodyPr>
          <a:lstStyle/>
          <a:p>
            <a:pPr eaLnBrk="1" hangingPunct="1"/>
            <a:r>
              <a:rPr lang="en-US" b="1"/>
              <a:t>Alcohols</a:t>
            </a:r>
          </a:p>
          <a:p>
            <a:pPr lvl="1" eaLnBrk="1" hangingPunct="1"/>
            <a:r>
              <a:rPr lang="en-US"/>
              <a:t>kill bacteria &amp; fungi, but not endospores or viruses</a:t>
            </a:r>
          </a:p>
          <a:p>
            <a:pPr lvl="1" eaLnBrk="1" hangingPunct="1"/>
            <a:r>
              <a:rPr lang="en-US"/>
              <a:t>denatures proteins, disrupts membranes</a:t>
            </a:r>
          </a:p>
          <a:p>
            <a:pPr lvl="1" eaLnBrk="1" hangingPunct="1"/>
            <a:r>
              <a:rPr lang="en-US"/>
              <a:t>not very effective on wounds</a:t>
            </a:r>
          </a:p>
          <a:p>
            <a:pPr lvl="2" eaLnBrk="1" hangingPunct="1"/>
            <a:r>
              <a:rPr lang="en-US"/>
              <a:t>bacteria grow under layer of denatured protein</a:t>
            </a:r>
          </a:p>
          <a:p>
            <a:pPr lvl="1" eaLnBrk="1" hangingPunct="1"/>
            <a:r>
              <a:rPr lang="en-US" b="1"/>
              <a:t>ethanol</a:t>
            </a:r>
            <a:r>
              <a:rPr lang="en-US"/>
              <a:t>, </a:t>
            </a:r>
            <a:r>
              <a:rPr lang="en-US" b="1"/>
              <a:t>isopropanol</a:t>
            </a:r>
            <a:r>
              <a:rPr lang="en-US"/>
              <a:t> (rubbing alcohol)</a:t>
            </a:r>
          </a:p>
          <a:p>
            <a:pPr lvl="2" eaLnBrk="1" hangingPunct="1"/>
            <a:r>
              <a:rPr lang="en-US"/>
              <a:t>work better when combined with water ~70%</a:t>
            </a:r>
          </a:p>
          <a:p>
            <a:pPr lvl="2" eaLnBrk="1" hangingPunct="1"/>
            <a:r>
              <a:rPr lang="en-US"/>
              <a:t>many antiseptics work better as tinctures with alcohol</a:t>
            </a:r>
          </a:p>
        </p:txBody>
      </p:sp>
      <p:pic>
        <p:nvPicPr>
          <p:cNvPr id="8" name="Picture 19" descr="C:\Users\Denise Steele\Documents\Teaching\River Valley Community College\Microbiology\textbook\chapter_07\b_jpeg_images_and_tables\a_labeled\figure_07_10_labeled.jpg"/>
          <p:cNvPicPr>
            <a:picLocks noChangeAspect="1" noChangeArrowheads="1"/>
          </p:cNvPicPr>
          <p:nvPr/>
        </p:nvPicPr>
        <p:blipFill>
          <a:blip r:embed="rId6" cstate="print">
            <a:clrChange>
              <a:clrFrom>
                <a:srgbClr val="FFFFFF"/>
              </a:clrFrom>
              <a:clrTo>
                <a:srgbClr val="FFFFFF">
                  <a:alpha val="0"/>
                </a:srgbClr>
              </a:clrTo>
            </a:clrChange>
          </a:blip>
          <a:srcRect b="2844"/>
          <a:stretch>
            <a:fillRect/>
          </a:stretch>
        </p:blipFill>
        <p:spPr bwMode="auto">
          <a:xfrm>
            <a:off x="5416550" y="3886200"/>
            <a:ext cx="3727450" cy="2971800"/>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54525" y="41834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74137" fill="hold"/>
                                        <p:tgtEl>
                                          <p:spTgt spid="3"/>
                                        </p:tgtEl>
                                      </p:cBhvr>
                                    </p:cmd>
                                  </p:childTnLst>
                                </p:cTn>
                              </p:par>
                            </p:childTnLst>
                          </p:cTn>
                        </p:par>
                      </p:childTnLst>
                    </p:cTn>
                  </p:par>
                </p:childTnLst>
              </p:cTn>
              <p:nextCondLst>
                <p:cond evt="onClick" delay="0">
                  <p:tgtEl>
                    <p:spTgt spid="3"/>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http://cache.consumerist.com/assets/images/31/2007/08/Formaldehyde.jpg"/>
          <p:cNvPicPr>
            <a:picLocks noChangeAspect="1" noChangeArrowheads="1"/>
          </p:cNvPicPr>
          <p:nvPr/>
        </p:nvPicPr>
        <p:blipFill>
          <a:blip r:embed="rId3" cstate="print"/>
          <a:srcRect/>
          <a:stretch>
            <a:fillRect/>
          </a:stretch>
        </p:blipFill>
        <p:spPr bwMode="auto">
          <a:xfrm>
            <a:off x="6869113" y="990600"/>
            <a:ext cx="2274887" cy="2286000"/>
          </a:xfrm>
          <a:prstGeom prst="rect">
            <a:avLst/>
          </a:prstGeom>
          <a:noFill/>
          <a:ln w="9525">
            <a:noFill/>
            <a:miter lim="800000"/>
            <a:headEnd/>
            <a:tailEnd/>
          </a:ln>
        </p:spPr>
      </p:pic>
      <p:pic>
        <p:nvPicPr>
          <p:cNvPr id="25607" name="Picture 7" descr="http://go2.wordpress.com/?id=725X1342&amp;site=inconvenientbody.wordpress.com&amp;url=http%3A%2F%2Finconvenientbody.files.wordpress.com%2F2009%2F09%2Fh2o2.jpg&amp;sref=http%3A%2F%2Finconvenientbody.wordpress.com%2F2009%2F09%2F15%2Fhealthcare-my-private-politic%2Fh2o2%2F"/>
          <p:cNvPicPr>
            <a:picLocks noChangeAspect="1" noChangeArrowheads="1"/>
          </p:cNvPicPr>
          <p:nvPr/>
        </p:nvPicPr>
        <p:blipFill>
          <a:blip r:embed="rId4" cstate="print"/>
          <a:srcRect l="28000" r="32001"/>
          <a:stretch>
            <a:fillRect/>
          </a:stretch>
        </p:blipFill>
        <p:spPr bwMode="auto">
          <a:xfrm>
            <a:off x="7772400" y="3429000"/>
            <a:ext cx="1371600" cy="3429000"/>
          </a:xfrm>
          <a:prstGeom prst="rect">
            <a:avLst/>
          </a:prstGeom>
          <a:noFill/>
          <a:ln w="9525">
            <a:noFill/>
            <a:miter lim="800000"/>
            <a:headEnd/>
            <a:tailEnd/>
          </a:ln>
        </p:spPr>
      </p:pic>
      <p:sp>
        <p:nvSpPr>
          <p:cNvPr id="40964" name="Rectangle 4"/>
          <p:cNvSpPr>
            <a:spLocks noGrp="1" noChangeArrowheads="1"/>
          </p:cNvSpPr>
          <p:nvPr>
            <p:ph type="title"/>
          </p:nvPr>
        </p:nvSpPr>
        <p:spPr>
          <a:xfrm>
            <a:off x="200891" y="-138545"/>
            <a:ext cx="8229600" cy="1143000"/>
          </a:xfrm>
        </p:spPr>
        <p:txBody>
          <a:bodyPr/>
          <a:lstStyle/>
          <a:p>
            <a:pPr eaLnBrk="1" hangingPunct="1"/>
            <a:r>
              <a:rPr lang="en-US"/>
              <a:t>Types of Disinfectants</a:t>
            </a:r>
          </a:p>
        </p:txBody>
      </p:sp>
      <p:sp>
        <p:nvSpPr>
          <p:cNvPr id="31747" name="Rectangle 5"/>
          <p:cNvSpPr>
            <a:spLocks noGrp="1" noChangeArrowheads="1"/>
          </p:cNvSpPr>
          <p:nvPr>
            <p:ph idx="1"/>
          </p:nvPr>
        </p:nvSpPr>
        <p:spPr>
          <a:xfrm>
            <a:off x="0" y="990600"/>
            <a:ext cx="8377238" cy="5638800"/>
          </a:xfrm>
        </p:spPr>
        <p:txBody>
          <a:bodyPr>
            <a:normAutofit fontScale="92500" lnSpcReduction="10000"/>
          </a:bodyPr>
          <a:lstStyle/>
          <a:p>
            <a:pPr eaLnBrk="1" hangingPunct="1"/>
            <a:r>
              <a:rPr lang="en-US" b="1" dirty="0"/>
              <a:t>Aldehydes </a:t>
            </a:r>
          </a:p>
          <a:p>
            <a:pPr lvl="1" eaLnBrk="1" hangingPunct="1"/>
            <a:r>
              <a:rPr lang="en-US" dirty="0"/>
              <a:t>effective antimicrobials; inactivate proteins</a:t>
            </a:r>
          </a:p>
          <a:p>
            <a:pPr lvl="1" eaLnBrk="1" hangingPunct="1"/>
            <a:r>
              <a:rPr lang="en-US" b="1" dirty="0"/>
              <a:t>formaldehyde</a:t>
            </a:r>
            <a:r>
              <a:rPr lang="en-US" dirty="0"/>
              <a:t> (formalin), glutaraldehyde</a:t>
            </a:r>
          </a:p>
          <a:p>
            <a:pPr lvl="1" eaLnBrk="1" hangingPunct="1"/>
            <a:r>
              <a:rPr lang="en-US" dirty="0"/>
              <a:t>preservatives, medical equipment disinfectants</a:t>
            </a:r>
          </a:p>
          <a:p>
            <a:pPr eaLnBrk="1" hangingPunct="1"/>
            <a:r>
              <a:rPr lang="en-US" b="1" dirty="0" err="1"/>
              <a:t>Peroxygens</a:t>
            </a:r>
            <a:r>
              <a:rPr lang="en-US" b="1" dirty="0"/>
              <a:t> </a:t>
            </a:r>
          </a:p>
          <a:p>
            <a:pPr lvl="1" eaLnBrk="1" hangingPunct="1"/>
            <a:r>
              <a:rPr lang="en-US" dirty="0"/>
              <a:t>oxidizing agents</a:t>
            </a:r>
          </a:p>
          <a:p>
            <a:pPr lvl="1" eaLnBrk="1" hangingPunct="1"/>
            <a:r>
              <a:rPr lang="en-US" b="1" dirty="0"/>
              <a:t>hydrogen peroxide </a:t>
            </a:r>
            <a:r>
              <a:rPr lang="en-US" dirty="0"/>
              <a:t>– not effective on open wounds (broken down by catalase), effective on inanimate objects</a:t>
            </a:r>
          </a:p>
          <a:p>
            <a:pPr lvl="2" eaLnBrk="1" hangingPunct="1"/>
            <a:r>
              <a:rPr lang="en-US" dirty="0"/>
              <a:t>in aseptic food packaging &amp; contact lens disinfectant</a:t>
            </a:r>
          </a:p>
          <a:p>
            <a:pPr lvl="1" eaLnBrk="1" hangingPunct="1"/>
            <a:r>
              <a:rPr lang="en-US" dirty="0" err="1"/>
              <a:t>peracetic</a:t>
            </a:r>
            <a:r>
              <a:rPr lang="en-US" dirty="0"/>
              <a:t> acid – effective on endospores &amp; viruses</a:t>
            </a:r>
          </a:p>
          <a:p>
            <a:pPr lvl="2" eaLnBrk="1" hangingPunct="1"/>
            <a:r>
              <a:rPr lang="en-US" dirty="0"/>
              <a:t>in food processing &amp; medical equipment</a:t>
            </a:r>
          </a:p>
          <a:p>
            <a:pPr lvl="2" eaLnBrk="1" hangingPunct="1"/>
            <a:r>
              <a:rPr lang="en-US" dirty="0"/>
              <a:t>no toxic residues</a:t>
            </a:r>
          </a:p>
          <a:p>
            <a:pPr lvl="1" eaLnBrk="1" hangingPunct="1"/>
            <a:r>
              <a:rPr lang="en-US" dirty="0"/>
              <a:t>benzoyl peroxide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74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6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747">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74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C:\Users\Denise\Desktop\Spam.PNG"/>
          <p:cNvPicPr>
            <a:picLocks noChangeAspect="1" noChangeArrowheads="1"/>
          </p:cNvPicPr>
          <p:nvPr/>
        </p:nvPicPr>
        <p:blipFill>
          <a:blip r:embed="rId3" cstate="print"/>
          <a:srcRect l="3394" t="8511"/>
          <a:stretch>
            <a:fillRect/>
          </a:stretch>
        </p:blipFill>
        <p:spPr bwMode="auto">
          <a:xfrm>
            <a:off x="5638800" y="3268663"/>
            <a:ext cx="3505200" cy="3589337"/>
          </a:xfrm>
          <a:prstGeom prst="rect">
            <a:avLst/>
          </a:prstGeom>
          <a:noFill/>
          <a:ln w="9525">
            <a:noFill/>
            <a:miter lim="800000"/>
            <a:headEnd/>
            <a:tailEnd/>
          </a:ln>
        </p:spPr>
      </p:pic>
      <p:pic>
        <p:nvPicPr>
          <p:cNvPr id="23561" name="Picture 9" descr="http://geekwhisperin.files.wordpress.com/2009/05/spam.jpg"/>
          <p:cNvPicPr>
            <a:picLocks noChangeAspect="1" noChangeArrowheads="1"/>
          </p:cNvPicPr>
          <p:nvPr/>
        </p:nvPicPr>
        <p:blipFill>
          <a:blip r:embed="rId4" cstate="print">
            <a:clrChange>
              <a:clrFrom>
                <a:srgbClr val="FEFFF5"/>
              </a:clrFrom>
              <a:clrTo>
                <a:srgbClr val="FEFFF5">
                  <a:alpha val="0"/>
                </a:srgbClr>
              </a:clrTo>
            </a:clrChange>
          </a:blip>
          <a:srcRect l="4776" t="9552" r="4478" b="6866"/>
          <a:stretch>
            <a:fillRect/>
          </a:stretch>
        </p:blipFill>
        <p:spPr bwMode="auto">
          <a:xfrm>
            <a:off x="6248400" y="750888"/>
            <a:ext cx="2895600" cy="2667000"/>
          </a:xfrm>
          <a:prstGeom prst="rect">
            <a:avLst/>
          </a:prstGeom>
          <a:noFill/>
          <a:ln w="9525">
            <a:noFill/>
            <a:miter lim="800000"/>
            <a:headEnd/>
            <a:tailEnd/>
          </a:ln>
        </p:spPr>
      </p:pic>
      <p:sp>
        <p:nvSpPr>
          <p:cNvPr id="41988" name="Rectangle 4"/>
          <p:cNvSpPr>
            <a:spLocks noGrp="1" noChangeArrowheads="1"/>
          </p:cNvSpPr>
          <p:nvPr>
            <p:ph type="title"/>
          </p:nvPr>
        </p:nvSpPr>
        <p:spPr>
          <a:xfrm>
            <a:off x="-152400" y="-392112"/>
            <a:ext cx="8229600" cy="1143000"/>
          </a:xfrm>
        </p:spPr>
        <p:txBody>
          <a:bodyPr/>
          <a:lstStyle/>
          <a:p>
            <a:pPr eaLnBrk="1" hangingPunct="1"/>
            <a:r>
              <a:rPr lang="en-US"/>
              <a:t>Types of Disinfectants</a:t>
            </a:r>
          </a:p>
        </p:txBody>
      </p:sp>
      <p:sp>
        <p:nvSpPr>
          <p:cNvPr id="26627" name="Rectangle 5"/>
          <p:cNvSpPr>
            <a:spLocks noGrp="1" noChangeArrowheads="1"/>
          </p:cNvSpPr>
          <p:nvPr>
            <p:ph idx="1"/>
          </p:nvPr>
        </p:nvSpPr>
        <p:spPr>
          <a:xfrm>
            <a:off x="227013" y="838200"/>
            <a:ext cx="5487987" cy="5867400"/>
          </a:xfrm>
        </p:spPr>
        <p:txBody>
          <a:bodyPr>
            <a:normAutofit fontScale="92500" lnSpcReduction="10000"/>
          </a:bodyPr>
          <a:lstStyle/>
          <a:p>
            <a:pPr eaLnBrk="1" hangingPunct="1"/>
            <a:r>
              <a:rPr lang="en-US" b="1"/>
              <a:t>Chemical food preservatives</a:t>
            </a:r>
          </a:p>
          <a:p>
            <a:pPr lvl="1" eaLnBrk="1" hangingPunct="1"/>
            <a:r>
              <a:rPr lang="en-US"/>
              <a:t>organic acids, safe in foods</a:t>
            </a:r>
          </a:p>
          <a:p>
            <a:pPr lvl="1" eaLnBrk="1" hangingPunct="1"/>
            <a:r>
              <a:rPr lang="en-US"/>
              <a:t>sulfur dioxide</a:t>
            </a:r>
          </a:p>
          <a:p>
            <a:pPr lvl="2" eaLnBrk="1" hangingPunct="1"/>
            <a:r>
              <a:rPr lang="en-US"/>
              <a:t>prevent spoilage during wine-making</a:t>
            </a:r>
          </a:p>
          <a:p>
            <a:pPr lvl="1" eaLnBrk="1" hangingPunct="1"/>
            <a:r>
              <a:rPr lang="en-US"/>
              <a:t>sorbic acid, sodium benzoate, calcium propionate</a:t>
            </a:r>
          </a:p>
          <a:p>
            <a:pPr lvl="2" eaLnBrk="1" hangingPunct="1"/>
            <a:r>
              <a:rPr lang="en-US"/>
              <a:t>prevent spoilage by mold</a:t>
            </a:r>
          </a:p>
          <a:p>
            <a:pPr lvl="1" eaLnBrk="1" hangingPunct="1"/>
            <a:r>
              <a:rPr lang="en-US" b="1"/>
              <a:t>sodium nitrite</a:t>
            </a:r>
          </a:p>
          <a:p>
            <a:pPr lvl="2" eaLnBrk="1" hangingPunct="1"/>
            <a:r>
              <a:rPr lang="en-US"/>
              <a:t>prevents endospore germination (botulism) in meat</a:t>
            </a:r>
          </a:p>
          <a:p>
            <a:pPr eaLnBrk="1" hangingPunct="1"/>
            <a:r>
              <a:rPr lang="en-US" b="1"/>
              <a:t>Antibiotics</a:t>
            </a:r>
          </a:p>
          <a:p>
            <a:pPr lvl="1" eaLnBrk="1" hangingPunct="1"/>
            <a:r>
              <a:rPr lang="en-US"/>
              <a:t>most used to treat disease</a:t>
            </a:r>
          </a:p>
          <a:p>
            <a:pPr lvl="1" eaLnBrk="1" hangingPunct="1">
              <a:spcAft>
                <a:spcPct val="0"/>
              </a:spcAft>
            </a:pPr>
            <a:r>
              <a:rPr lang="en-US"/>
              <a:t>nisin &amp; natamycin</a:t>
            </a:r>
          </a:p>
          <a:p>
            <a:pPr lvl="2" eaLnBrk="1" hangingPunct="1"/>
            <a:r>
              <a:rPr lang="en-US"/>
              <a:t>prevent spoilage of cheese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2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2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2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2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2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627">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62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normAutofit fontScale="90000"/>
          </a:bodyPr>
          <a:lstStyle/>
          <a:p>
            <a:r>
              <a:rPr lang="en-US"/>
              <a:t>Terminology of Microbial Control</a:t>
            </a:r>
          </a:p>
        </p:txBody>
      </p:sp>
      <p:sp>
        <p:nvSpPr>
          <p:cNvPr id="5123" name="Content Placeholder 2"/>
          <p:cNvSpPr>
            <a:spLocks noGrp="1"/>
          </p:cNvSpPr>
          <p:nvPr>
            <p:ph idx="1"/>
          </p:nvPr>
        </p:nvSpPr>
        <p:spPr/>
        <p:txBody>
          <a:bodyPr>
            <a:normAutofit fontScale="85000" lnSpcReduction="10000"/>
          </a:bodyPr>
          <a:lstStyle/>
          <a:p>
            <a:pPr eaLnBrk="1" hangingPunct="1"/>
            <a:r>
              <a:rPr lang="en-US" b="1"/>
              <a:t>Sanitization</a:t>
            </a:r>
            <a:r>
              <a:rPr lang="en-US"/>
              <a:t> – lowering microbial counts</a:t>
            </a:r>
          </a:p>
          <a:p>
            <a:pPr lvl="1" eaLnBrk="1" hangingPunct="1"/>
            <a:r>
              <a:rPr lang="en-US"/>
              <a:t>Restaurant glassware and china</a:t>
            </a:r>
          </a:p>
          <a:p>
            <a:pPr lvl="1" eaLnBrk="1" hangingPunct="1"/>
            <a:r>
              <a:rPr lang="en-US"/>
              <a:t>High temp washing or dip into a chemical disinfectant</a:t>
            </a:r>
          </a:p>
          <a:p>
            <a:pPr eaLnBrk="1" hangingPunct="1"/>
            <a:r>
              <a:rPr lang="en-US" b="1"/>
              <a:t>Biocide</a:t>
            </a:r>
            <a:r>
              <a:rPr lang="en-US"/>
              <a:t> &amp; </a:t>
            </a:r>
            <a:r>
              <a:rPr lang="en-US" b="1"/>
              <a:t>germicide</a:t>
            </a:r>
            <a:r>
              <a:rPr lang="en-US"/>
              <a:t> – treatment that cause microbe death</a:t>
            </a:r>
          </a:p>
          <a:p>
            <a:pPr lvl="1" eaLnBrk="1" hangingPunct="1"/>
            <a:r>
              <a:rPr lang="en-US"/>
              <a:t>Suffix –cide means kill</a:t>
            </a:r>
          </a:p>
          <a:p>
            <a:pPr lvl="1" eaLnBrk="1" hangingPunct="1"/>
            <a:r>
              <a:rPr lang="en-US"/>
              <a:t>Fungicide, virucide</a:t>
            </a:r>
          </a:p>
          <a:p>
            <a:pPr eaLnBrk="1" hangingPunct="1"/>
            <a:r>
              <a:rPr lang="en-US" b="1"/>
              <a:t>Bacteriostasis</a:t>
            </a:r>
            <a:r>
              <a:rPr lang="en-US"/>
              <a:t> – inhibiting, not killing, microbes</a:t>
            </a:r>
          </a:p>
          <a:p>
            <a:pPr lvl="1"/>
            <a:r>
              <a:rPr lang="en-US"/>
              <a:t>Suffix –stat or –stasis means to stop </a:t>
            </a:r>
          </a:p>
          <a:p>
            <a:pPr lvl="1"/>
            <a:r>
              <a:rPr lang="en-US"/>
              <a:t>Once this chemical is removed the bacteria will grow again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Antibiotic Resistance</a:t>
            </a:r>
          </a:p>
        </p:txBody>
      </p:sp>
      <p:pic>
        <p:nvPicPr>
          <p:cNvPr id="2" name="Picture Placeholder 1" descr="OSC_Microbio_14_04_Supinfect.jpg"/>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9414" b="-19414"/>
          <a:stretch>
            <a:fillRect/>
          </a:stretch>
        </p:blipFill>
        <p:spPr/>
      </p:pic>
      <p:sp>
        <p:nvSpPr>
          <p:cNvPr id="7" name="Text Placeholder 6"/>
          <p:cNvSpPr>
            <a:spLocks noGrp="1"/>
          </p:cNvSpPr>
          <p:nvPr>
            <p:ph type="body" sz="quarter" idx="14"/>
          </p:nvPr>
        </p:nvSpPr>
        <p:spPr/>
        <p:txBody>
          <a:bodyPr>
            <a:normAutofit/>
          </a:bodyPr>
          <a:lstStyle/>
          <a:p>
            <a:r>
              <a:rPr lang="en-US" sz="1600" dirty="0"/>
              <a:t>Broad-spectrum antimicrobial use may lead to the development of a </a:t>
            </a:r>
            <a:r>
              <a:rPr lang="en-US" sz="1600" dirty="0" err="1"/>
              <a:t>superinfection</a:t>
            </a:r>
            <a:r>
              <a:rPr lang="en-US" sz="1600" dirty="0"/>
              <a:t>. (credit: modification of work by Centers for Disease Control and Prevention)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47800" y="609600"/>
            <a:ext cx="609600" cy="609600"/>
          </a:xfrm>
          <a:prstGeom prst="rect">
            <a:avLst/>
          </a:prstGeom>
        </p:spPr>
      </p:pic>
    </p:spTree>
    <p:extLst>
      <p:ext uri="{BB962C8B-B14F-4D97-AF65-F5344CB8AC3E}">
        <p14:creationId xmlns:p14="http://schemas.microsoft.com/office/powerpoint/2010/main" val="5798077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Figure 14.9</a:t>
            </a:r>
          </a:p>
        </p:txBody>
      </p:sp>
      <p:pic>
        <p:nvPicPr>
          <p:cNvPr id="2" name="Picture Placeholder 1" descr="OSC_Microbio_14_02_Mod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197" r="-24197"/>
          <a:stretch>
            <a:fillRect/>
          </a:stretch>
        </p:blipFill>
        <p:spPr/>
      </p:pic>
      <p:sp>
        <p:nvSpPr>
          <p:cNvPr id="7" name="Text Placeholder 6"/>
          <p:cNvSpPr>
            <a:spLocks noGrp="1"/>
          </p:cNvSpPr>
          <p:nvPr>
            <p:ph type="body" sz="quarter" idx="14"/>
          </p:nvPr>
        </p:nvSpPr>
        <p:spPr/>
        <p:txBody>
          <a:bodyPr>
            <a:normAutofit/>
          </a:bodyPr>
          <a:lstStyle/>
          <a:p>
            <a:r>
              <a:rPr lang="en-US" sz="1600" dirty="0"/>
              <a:t>There are several classes of antibacterial compounds that are typically classified based on their bacterial target.</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2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Figure 14.11</a:t>
            </a:r>
          </a:p>
        </p:txBody>
      </p:sp>
      <p:pic>
        <p:nvPicPr>
          <p:cNvPr id="2" name="Picture Placeholder 1" descr="OSC_Microbio_14_02_ProtSynInh.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303" r="-7303"/>
          <a:stretch>
            <a:fillRect/>
          </a:stretch>
        </p:blipFill>
        <p:spPr/>
      </p:pic>
      <p:sp>
        <p:nvSpPr>
          <p:cNvPr id="7" name="Text Placeholder 6"/>
          <p:cNvSpPr>
            <a:spLocks noGrp="1"/>
          </p:cNvSpPr>
          <p:nvPr>
            <p:ph type="body" sz="quarter" idx="14"/>
          </p:nvPr>
        </p:nvSpPr>
        <p:spPr/>
        <p:txBody>
          <a:bodyPr>
            <a:normAutofit/>
          </a:bodyPr>
          <a:lstStyle/>
          <a:p>
            <a:r>
              <a:rPr lang="en-US" sz="1600" dirty="0"/>
              <a:t>The major classes of protein synthesis inhibitors target the 30S or 50S subunits of cytoplasmic ribosomes.</a:t>
            </a:r>
          </a:p>
        </p:txBody>
      </p:sp>
      <p:pic>
        <p:nvPicPr>
          <p:cNvPr id="9" name="Picture 2" descr="L:\Clients\Connexions\01_CNX_ Admin\00_OSC_Project_Resources\14_OSC_Production\PowerPoints\OSX-Stacked-TM-CMYK-300dp1-2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1" y="237744"/>
            <a:ext cx="1049775" cy="71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78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Picture Placeholder 2"/>
          <p:cNvSpPr>
            <a:spLocks noGrp="1"/>
          </p:cNvSpPr>
          <p:nvPr>
            <p:ph type="pic" sz="quarter" idx="13"/>
          </p:nvPr>
        </p:nvSpPr>
        <p:spPr/>
      </p:sp>
      <p:sp>
        <p:nvSpPr>
          <p:cNvPr id="4" name="Text Placeholder 3"/>
          <p:cNvSpPr>
            <a:spLocks noGrp="1"/>
          </p:cNvSpPr>
          <p:nvPr>
            <p:ph type="body" sz="quarter" idx="14"/>
          </p:nvPr>
        </p:nvSpPr>
        <p:spPr/>
        <p:txBody>
          <a:bodyPr/>
          <a:lstStyle/>
          <a:p>
            <a:endParaRPr lang="en-US"/>
          </a:p>
        </p:txBody>
      </p:sp>
      <p:pic>
        <p:nvPicPr>
          <p:cNvPr id="5" name="Picture Placeholder 1" descr="OSC_Microbio_13_02_PMCTable_A.jpg"/>
          <p:cNvPicPr>
            <a:picLocks noChangeAspect="1"/>
          </p:cNvPicPr>
          <p:nvPr/>
        </p:nvPicPr>
        <p:blipFill>
          <a:blip r:embed="rId3" cstate="print">
            <a:extLst>
              <a:ext uri="{28A0092B-C50C-407E-A947-70E740481C1C}">
                <a14:useLocalDpi xmlns:a14="http://schemas.microsoft.com/office/drawing/2010/main" val="0"/>
              </a:ext>
            </a:extLst>
          </a:blip>
          <a:srcRect t="-3018" b="-3018"/>
          <a:stretch>
            <a:fillRect/>
          </a:stretch>
        </p:blipFill>
        <p:spPr>
          <a:xfrm>
            <a:off x="1828800" y="-140834"/>
            <a:ext cx="5369084" cy="6998834"/>
          </a:xfrm>
          <a:prstGeom prst="rect">
            <a:avLst/>
          </a:prstGeom>
        </p:spPr>
      </p:pic>
    </p:spTree>
    <p:extLst>
      <p:ext uri="{BB962C8B-B14F-4D97-AF65-F5344CB8AC3E}">
        <p14:creationId xmlns:p14="http://schemas.microsoft.com/office/powerpoint/2010/main" val="2218227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Picture Placeholder 2"/>
          <p:cNvSpPr>
            <a:spLocks noGrp="1"/>
          </p:cNvSpPr>
          <p:nvPr>
            <p:ph type="pic" sz="quarter" idx="13"/>
          </p:nvPr>
        </p:nvSpPr>
        <p:spPr/>
      </p:sp>
      <p:sp>
        <p:nvSpPr>
          <p:cNvPr id="4" name="Text Placeholder 3"/>
          <p:cNvSpPr>
            <a:spLocks noGrp="1"/>
          </p:cNvSpPr>
          <p:nvPr>
            <p:ph type="body" sz="quarter" idx="14"/>
          </p:nvPr>
        </p:nvSpPr>
        <p:spPr/>
        <p:txBody>
          <a:bodyPr/>
          <a:lstStyle/>
          <a:p>
            <a:endParaRPr lang="en-US"/>
          </a:p>
        </p:txBody>
      </p:sp>
      <p:pic>
        <p:nvPicPr>
          <p:cNvPr id="5" name="Picture Placeholder 1" descr="OSC_Microbio_13_02_PMCTable_B.jpg"/>
          <p:cNvPicPr>
            <a:picLocks noChangeAspect="1"/>
          </p:cNvPicPr>
          <p:nvPr/>
        </p:nvPicPr>
        <p:blipFill>
          <a:blip r:embed="rId3">
            <a:extLst>
              <a:ext uri="{28A0092B-C50C-407E-A947-70E740481C1C}">
                <a14:useLocalDpi xmlns:a14="http://schemas.microsoft.com/office/drawing/2010/main" val="0"/>
              </a:ext>
            </a:extLst>
          </a:blip>
          <a:srcRect l="-3781" r="-3781"/>
          <a:stretch>
            <a:fillRect/>
          </a:stretch>
        </p:blipFill>
        <p:spPr>
          <a:xfrm>
            <a:off x="-228600" y="1254004"/>
            <a:ext cx="9526516" cy="4135414"/>
          </a:xfrm>
          <a:prstGeom prst="rect">
            <a:avLst/>
          </a:prstGeom>
        </p:spPr>
      </p:pic>
    </p:spTree>
    <p:extLst>
      <p:ext uri="{BB962C8B-B14F-4D97-AF65-F5344CB8AC3E}">
        <p14:creationId xmlns:p14="http://schemas.microsoft.com/office/powerpoint/2010/main" val="546943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Antibacterial Mechanisms</a:t>
            </a:r>
          </a:p>
        </p:txBody>
      </p:sp>
      <p:sp>
        <p:nvSpPr>
          <p:cNvPr id="5" name="Content Placeholder 4"/>
          <p:cNvSpPr>
            <a:spLocks noGrp="1"/>
          </p:cNvSpPr>
          <p:nvPr>
            <p:ph idx="1"/>
          </p:nvPr>
        </p:nvSpPr>
        <p:spPr/>
        <p:txBody>
          <a:bodyPr/>
          <a:lstStyle/>
          <a:p>
            <a:r>
              <a:rPr lang="en-US" b="1" dirty="0"/>
              <a:t>Selective Toxicity</a:t>
            </a:r>
          </a:p>
          <a:p>
            <a:pPr lvl="1"/>
            <a:r>
              <a:rPr lang="en-US" dirty="0"/>
              <a:t>Drug kills or inhibits the growth of only the targeted microorganisms while causing no harm to the host.</a:t>
            </a:r>
          </a:p>
        </p:txBody>
      </p:sp>
    </p:spTree>
    <p:extLst>
      <p:ext uri="{BB962C8B-B14F-4D97-AF65-F5344CB8AC3E}">
        <p14:creationId xmlns:p14="http://schemas.microsoft.com/office/powerpoint/2010/main" val="1045100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Antibacterial Mechanisms</a:t>
            </a:r>
          </a:p>
        </p:txBody>
      </p:sp>
      <p:sp>
        <p:nvSpPr>
          <p:cNvPr id="3" name="Content Placeholder 2"/>
          <p:cNvSpPr>
            <a:spLocks noGrp="1"/>
          </p:cNvSpPr>
          <p:nvPr>
            <p:ph idx="1"/>
          </p:nvPr>
        </p:nvSpPr>
        <p:spPr/>
        <p:txBody>
          <a:bodyPr/>
          <a:lstStyle/>
          <a:p>
            <a:r>
              <a:rPr lang="en-US" dirty="0" err="1"/>
              <a:t>Antibacterials</a:t>
            </a:r>
            <a:r>
              <a:rPr lang="en-US" dirty="0"/>
              <a:t>, such as antibiotics, limit growth or kill bacterial cells via different mechanisms:</a:t>
            </a:r>
          </a:p>
          <a:p>
            <a:pPr lvl="1"/>
            <a:r>
              <a:rPr lang="en-US" dirty="0"/>
              <a:t>Inhibiting cell wall synthesis</a:t>
            </a:r>
          </a:p>
          <a:p>
            <a:pPr lvl="1"/>
            <a:r>
              <a:rPr lang="en-US" dirty="0"/>
              <a:t>Inhibiting protein biosynthesis</a:t>
            </a:r>
          </a:p>
          <a:p>
            <a:pPr lvl="1"/>
            <a:r>
              <a:rPr lang="en-US" dirty="0"/>
              <a:t>Inhibiting membrane function</a:t>
            </a:r>
          </a:p>
          <a:p>
            <a:pPr lvl="1"/>
            <a:r>
              <a:rPr lang="en-US" dirty="0"/>
              <a:t>Inhibiting nucleic acid synthesis</a:t>
            </a:r>
          </a:p>
          <a:p>
            <a:pPr lvl="1"/>
            <a:r>
              <a:rPr lang="en-US" dirty="0"/>
              <a:t>Inhibiting metabolic pathways</a:t>
            </a:r>
          </a:p>
          <a:p>
            <a:pPr lvl="1"/>
            <a:r>
              <a:rPr lang="en-US" dirty="0"/>
              <a:t>Inhibiting ATP synthase</a:t>
            </a:r>
          </a:p>
        </p:txBody>
      </p:sp>
    </p:spTree>
    <p:extLst>
      <p:ext uri="{BB962C8B-B14F-4D97-AF65-F5344CB8AC3E}">
        <p14:creationId xmlns:p14="http://schemas.microsoft.com/office/powerpoint/2010/main" val="3800034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Inhibiting/Attacking the Cell Wall</a:t>
            </a:r>
          </a:p>
        </p:txBody>
      </p:sp>
      <p:sp>
        <p:nvSpPr>
          <p:cNvPr id="3" name="Content Placeholder 2"/>
          <p:cNvSpPr>
            <a:spLocks noGrp="1"/>
          </p:cNvSpPr>
          <p:nvPr>
            <p:ph idx="1"/>
          </p:nvPr>
        </p:nvSpPr>
        <p:spPr/>
        <p:txBody>
          <a:bodyPr/>
          <a:lstStyle/>
          <a:p>
            <a:r>
              <a:rPr lang="en-US" dirty="0"/>
              <a:t>Helpful because humans do not produce Peptidoglycan</a:t>
            </a:r>
          </a:p>
          <a:p>
            <a:r>
              <a:rPr lang="en-US" dirty="0"/>
              <a:t>Often has better effect on </a:t>
            </a:r>
            <a:r>
              <a:rPr lang="en-US" b="1" dirty="0"/>
              <a:t>Gram positive </a:t>
            </a:r>
            <a:r>
              <a:rPr lang="en-US" dirty="0"/>
              <a:t>due to the thick peptidoglycan layer and its ability to easily absorb the chemical</a:t>
            </a:r>
          </a:p>
          <a:p>
            <a:r>
              <a:rPr lang="en-US" b="1" dirty="0"/>
              <a:t>Gram Negatives </a:t>
            </a:r>
            <a:r>
              <a:rPr lang="en-US" dirty="0"/>
              <a:t>often can repel the chemical due to its outer membrane, often composed of lipopolysaccharide.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990600"/>
            <a:ext cx="609600" cy="609600"/>
          </a:xfrm>
          <a:prstGeom prst="rect">
            <a:avLst/>
          </a:prstGeom>
        </p:spPr>
      </p:pic>
    </p:spTree>
    <p:extLst>
      <p:ext uri="{BB962C8B-B14F-4D97-AF65-F5344CB8AC3E}">
        <p14:creationId xmlns:p14="http://schemas.microsoft.com/office/powerpoint/2010/main" val="2003029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5"/>
          <p:cNvSpPr>
            <a:spLocks noChangeArrowheads="1"/>
          </p:cNvSpPr>
          <p:nvPr/>
        </p:nvSpPr>
        <p:spPr bwMode="auto">
          <a:xfrm>
            <a:off x="227013" y="227013"/>
            <a:ext cx="8683625" cy="914400"/>
          </a:xfrm>
          <a:prstGeom prst="rect">
            <a:avLst/>
          </a:prstGeom>
          <a:noFill/>
          <a:ln w="9525">
            <a:noFill/>
            <a:miter lim="800000"/>
            <a:headEnd/>
            <a:tailEnd/>
          </a:ln>
        </p:spPr>
        <p:txBody>
          <a:bodyPr lIns="0" tIns="0" rIns="0" bIns="0"/>
          <a:lstStyle/>
          <a:p>
            <a:pPr fontAlgn="base">
              <a:lnSpc>
                <a:spcPct val="90000"/>
              </a:lnSpc>
              <a:spcBef>
                <a:spcPct val="0"/>
              </a:spcBef>
              <a:spcAft>
                <a:spcPct val="0"/>
              </a:spcAft>
            </a:pPr>
            <a:endParaRPr lang="en-US" b="1">
              <a:solidFill>
                <a:prstClr val="black"/>
              </a:solidFill>
              <a:ea typeface="ＭＳ Ｐゴシック" charset="-128"/>
            </a:endParaRPr>
          </a:p>
        </p:txBody>
      </p:sp>
      <p:sp>
        <p:nvSpPr>
          <p:cNvPr id="6148" name="Title 6"/>
          <p:cNvSpPr>
            <a:spLocks noGrp="1"/>
          </p:cNvSpPr>
          <p:nvPr>
            <p:ph type="title"/>
          </p:nvPr>
        </p:nvSpPr>
        <p:spPr>
          <a:xfrm>
            <a:off x="213158" y="-228600"/>
            <a:ext cx="8229600" cy="1143000"/>
          </a:xfrm>
        </p:spPr>
        <p:txBody>
          <a:bodyPr/>
          <a:lstStyle/>
          <a:p>
            <a:pPr eaLnBrk="1" hangingPunct="1"/>
            <a:r>
              <a:rPr lang="en-US"/>
              <a:t>Rate of Microbial Death</a:t>
            </a:r>
          </a:p>
        </p:txBody>
      </p:sp>
      <p:sp>
        <p:nvSpPr>
          <p:cNvPr id="5" name="Content Placeholder 4"/>
          <p:cNvSpPr>
            <a:spLocks noGrp="1"/>
          </p:cNvSpPr>
          <p:nvPr>
            <p:ph idx="1"/>
          </p:nvPr>
        </p:nvSpPr>
        <p:spPr>
          <a:xfrm>
            <a:off x="227013" y="838200"/>
            <a:ext cx="8612187" cy="3048000"/>
          </a:xfrm>
        </p:spPr>
        <p:txBody>
          <a:bodyPr>
            <a:normAutofit fontScale="92500" lnSpcReduction="20000"/>
          </a:bodyPr>
          <a:lstStyle/>
          <a:p>
            <a:pPr eaLnBrk="1" hangingPunct="1"/>
            <a:r>
              <a:rPr lang="en-US"/>
              <a:t>When bacteria are heated or treated with antimicrobial chemicals – they usually die at a constant rate</a:t>
            </a:r>
          </a:p>
          <a:p>
            <a:pPr lvl="1" eaLnBrk="1" hangingPunct="1"/>
            <a:r>
              <a:rPr lang="en-US"/>
              <a:t>regular percentage dies during each unit time</a:t>
            </a:r>
          </a:p>
          <a:p>
            <a:pPr lvl="1" eaLnBrk="1" hangingPunct="1"/>
            <a:r>
              <a:rPr lang="en-US"/>
              <a:t>For example: if 1 million microbes are treated for 1 minute and 90% of the microbes die; then..... There are 100,000 microbes and if they are heated for 1 minute, 90% will die and there will be 10,000…….</a:t>
            </a:r>
          </a:p>
        </p:txBody>
      </p:sp>
      <p:pic>
        <p:nvPicPr>
          <p:cNvPr id="6" name="Picture Placeholder 1" descr="OSC_Microbio_13_01_MDC.jpg"/>
          <p:cNvPicPr>
            <a:picLocks noChangeAspect="1"/>
          </p:cNvPicPr>
          <p:nvPr/>
        </p:nvPicPr>
        <p:blipFill>
          <a:blip r:embed="rId5">
            <a:extLst>
              <a:ext uri="{28A0092B-C50C-407E-A947-70E740481C1C}">
                <a14:useLocalDpi xmlns:a14="http://schemas.microsoft.com/office/drawing/2010/main" val="0"/>
              </a:ext>
            </a:extLst>
          </a:blip>
          <a:srcRect l="-21793" r="-21793"/>
          <a:stretch>
            <a:fillRect/>
          </a:stretch>
        </p:blipFill>
        <p:spPr>
          <a:xfrm>
            <a:off x="457199" y="3504676"/>
            <a:ext cx="7543802" cy="327472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1" y="3733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1217"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5"/>
          <p:cNvSpPr>
            <a:spLocks noChangeArrowheads="1"/>
          </p:cNvSpPr>
          <p:nvPr/>
        </p:nvSpPr>
        <p:spPr bwMode="auto">
          <a:xfrm>
            <a:off x="227013" y="227013"/>
            <a:ext cx="8683625" cy="914400"/>
          </a:xfrm>
          <a:prstGeom prst="rect">
            <a:avLst/>
          </a:prstGeom>
          <a:noFill/>
          <a:ln w="9525">
            <a:noFill/>
            <a:miter lim="800000"/>
            <a:headEnd/>
            <a:tailEnd/>
          </a:ln>
        </p:spPr>
        <p:txBody>
          <a:bodyPr lIns="0" tIns="0" rIns="0" bIns="0"/>
          <a:lstStyle/>
          <a:p>
            <a:pPr fontAlgn="base">
              <a:lnSpc>
                <a:spcPct val="90000"/>
              </a:lnSpc>
              <a:spcBef>
                <a:spcPct val="0"/>
              </a:spcBef>
              <a:spcAft>
                <a:spcPct val="0"/>
              </a:spcAft>
            </a:pPr>
            <a:endParaRPr lang="en-US" b="1">
              <a:solidFill>
                <a:prstClr val="black"/>
              </a:solidFill>
              <a:ea typeface="ＭＳ Ｐゴシック" charset="-128"/>
            </a:endParaRPr>
          </a:p>
        </p:txBody>
      </p:sp>
      <p:sp>
        <p:nvSpPr>
          <p:cNvPr id="8195" name="Title 6"/>
          <p:cNvSpPr>
            <a:spLocks noGrp="1"/>
          </p:cNvSpPr>
          <p:nvPr>
            <p:ph type="title"/>
          </p:nvPr>
        </p:nvSpPr>
        <p:spPr>
          <a:xfrm>
            <a:off x="227013" y="-51665"/>
            <a:ext cx="8229600" cy="1143000"/>
          </a:xfrm>
        </p:spPr>
        <p:txBody>
          <a:bodyPr/>
          <a:lstStyle/>
          <a:p>
            <a:pPr eaLnBrk="1" hangingPunct="1"/>
            <a:r>
              <a:rPr lang="en-US" dirty="0"/>
              <a:t>Rate of Microbial Death</a:t>
            </a:r>
          </a:p>
        </p:txBody>
      </p:sp>
      <p:sp>
        <p:nvSpPr>
          <p:cNvPr id="5" name="Content Placeholder 4"/>
          <p:cNvSpPr>
            <a:spLocks noGrp="1"/>
          </p:cNvSpPr>
          <p:nvPr>
            <p:ph idx="1"/>
          </p:nvPr>
        </p:nvSpPr>
        <p:spPr>
          <a:xfrm>
            <a:off x="227013" y="838200"/>
            <a:ext cx="8307387" cy="5867400"/>
          </a:xfrm>
        </p:spPr>
        <p:txBody>
          <a:bodyPr/>
          <a:lstStyle/>
          <a:p>
            <a:pPr eaLnBrk="1" hangingPunct="1"/>
            <a:r>
              <a:rPr lang="en-US"/>
              <a:t>Effectiveness of treatment depends on:</a:t>
            </a:r>
          </a:p>
          <a:p>
            <a:pPr lvl="1" eaLnBrk="1" hangingPunct="1"/>
            <a:r>
              <a:rPr lang="en-US"/>
              <a:t>number of microbes – the more microbes the longer it takes to eliminate the entire population</a:t>
            </a:r>
          </a:p>
          <a:p>
            <a:pPr lvl="1" eaLnBrk="1" hangingPunct="1"/>
            <a:r>
              <a:rPr lang="en-US"/>
              <a:t>Environmental influences</a:t>
            </a:r>
          </a:p>
          <a:p>
            <a:pPr lvl="2" eaLnBrk="1" hangingPunct="1"/>
            <a:r>
              <a:rPr lang="en-US"/>
              <a:t>Organic matter inhibits the action of chemical antimicrobials</a:t>
            </a:r>
          </a:p>
          <a:p>
            <a:pPr lvl="2" eaLnBrk="1" hangingPunct="1"/>
            <a:r>
              <a:rPr lang="en-US"/>
              <a:t>Temperature – more effective under acid conditions</a:t>
            </a:r>
          </a:p>
          <a:p>
            <a:pPr lvl="2" eaLnBrk="1" hangingPunct="1"/>
            <a:r>
              <a:rPr lang="en-US"/>
              <a:t>Biofilms – more difficult to affect</a:t>
            </a:r>
          </a:p>
          <a:p>
            <a:pPr lvl="2" eaLnBrk="1" hangingPunct="1"/>
            <a:r>
              <a:rPr lang="en-US"/>
              <a:t>pH</a:t>
            </a:r>
          </a:p>
          <a:p>
            <a:pPr lvl="1" eaLnBrk="1" hangingPunct="1"/>
            <a:r>
              <a:rPr lang="en-US"/>
              <a:t>Time of exposure</a:t>
            </a:r>
          </a:p>
          <a:p>
            <a:pPr lvl="2" eaLnBrk="1" hangingPunct="1"/>
            <a:r>
              <a:rPr lang="en-US"/>
              <a:t>chemical antimicrobials take longer</a:t>
            </a:r>
          </a:p>
          <a:p>
            <a:pPr lvl="1" eaLnBrk="1" hangingPunct="1"/>
            <a:r>
              <a:rPr lang="en-US"/>
              <a:t>Microbial characteristics</a:t>
            </a:r>
          </a:p>
          <a:p>
            <a:pPr lvl="2" eaLnBrk="1" hangingPunct="1"/>
            <a:r>
              <a:rPr lang="en-US"/>
              <a:t>It depends on the microbe</a:t>
            </a:r>
          </a:p>
        </p:txBody>
      </p:sp>
      <p:pic>
        <p:nvPicPr>
          <p:cNvPr id="7" name="Picture 5" descr="figure_07_01b_labeled"/>
          <p:cNvPicPr>
            <a:picLocks noChangeAspect="1" noChangeArrowheads="1"/>
          </p:cNvPicPr>
          <p:nvPr/>
        </p:nvPicPr>
        <p:blipFill>
          <a:blip r:embed="rId3" cstate="print"/>
          <a:srcRect t="291" r="3224" b="41275"/>
          <a:stretch>
            <a:fillRect/>
          </a:stretch>
        </p:blipFill>
        <p:spPr bwMode="auto">
          <a:xfrm>
            <a:off x="6096000" y="3473450"/>
            <a:ext cx="2746375" cy="269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txBody>
          <a:bodyPr>
            <a:normAutofit fontScale="90000"/>
          </a:bodyPr>
          <a:lstStyle/>
          <a:p>
            <a:pPr eaLnBrk="1" hangingPunct="1"/>
            <a:r>
              <a:rPr lang="en-US"/>
              <a:t>Actions of Microbial Control Agents</a:t>
            </a:r>
          </a:p>
        </p:txBody>
      </p:sp>
      <p:sp>
        <p:nvSpPr>
          <p:cNvPr id="11267" name="Rectangle 5"/>
          <p:cNvSpPr>
            <a:spLocks noGrp="1" noChangeArrowheads="1"/>
          </p:cNvSpPr>
          <p:nvPr>
            <p:ph idx="1"/>
          </p:nvPr>
        </p:nvSpPr>
        <p:spPr>
          <a:xfrm>
            <a:off x="227013" y="838200"/>
            <a:ext cx="5183187" cy="5867400"/>
          </a:xfrm>
        </p:spPr>
        <p:txBody>
          <a:bodyPr>
            <a:normAutofit fontScale="92500"/>
          </a:bodyPr>
          <a:lstStyle/>
          <a:p>
            <a:pPr eaLnBrk="1" hangingPunct="1"/>
            <a:r>
              <a:rPr lang="en-US" sz="2600"/>
              <a:t>Alteration of membrane permeability</a:t>
            </a:r>
          </a:p>
          <a:p>
            <a:pPr lvl="1" eaLnBrk="1" hangingPunct="1"/>
            <a:r>
              <a:rPr lang="en-US"/>
              <a:t>Chemicals alter the membrane proteins and lipids</a:t>
            </a:r>
          </a:p>
          <a:p>
            <a:pPr lvl="1" eaLnBrk="1" hangingPunct="1"/>
            <a:r>
              <a:rPr lang="en-US"/>
              <a:t>Cell contents leak into surroundings, inhibits growth</a:t>
            </a:r>
          </a:p>
          <a:p>
            <a:pPr eaLnBrk="1" hangingPunct="1"/>
            <a:r>
              <a:rPr lang="en-US" sz="2600"/>
              <a:t>Damage to proteins</a:t>
            </a:r>
          </a:p>
          <a:p>
            <a:pPr lvl="1" eaLnBrk="1" hangingPunct="1"/>
            <a:r>
              <a:rPr lang="en-US"/>
              <a:t>Denature proteins – loss of function</a:t>
            </a:r>
          </a:p>
          <a:p>
            <a:pPr lvl="1" eaLnBrk="1" hangingPunct="1"/>
            <a:r>
              <a:rPr lang="en-US"/>
              <a:t>Enzymes central to cell function, inhibit or destroy these and the cell shuts down</a:t>
            </a:r>
          </a:p>
          <a:p>
            <a:pPr eaLnBrk="1" hangingPunct="1"/>
            <a:r>
              <a:rPr lang="en-US" sz="2600"/>
              <a:t>Damage to nucleic acids</a:t>
            </a:r>
          </a:p>
          <a:p>
            <a:pPr lvl="1" eaLnBrk="1" hangingPunct="1"/>
            <a:r>
              <a:rPr lang="en-US"/>
              <a:t>Keeps cell from replicating or metabolizing (no mRNA)</a:t>
            </a:r>
          </a:p>
        </p:txBody>
      </p:sp>
      <p:pic>
        <p:nvPicPr>
          <p:cNvPr id="4" name="Picture 5" descr="C:\Users\Denise B. Steele\Desktop\Picture12.png"/>
          <p:cNvPicPr>
            <a:picLocks noChangeAspect="1" noChangeArrowheads="1"/>
          </p:cNvPicPr>
          <p:nvPr/>
        </p:nvPicPr>
        <p:blipFill>
          <a:blip r:embed="rId5" cstate="print">
            <a:clrChange>
              <a:clrFrom>
                <a:srgbClr val="FFFFFF"/>
              </a:clrFrom>
              <a:clrTo>
                <a:srgbClr val="FFFFFF">
                  <a:alpha val="0"/>
                </a:srgbClr>
              </a:clrTo>
            </a:clrChange>
          </a:blip>
          <a:srcRect t="2856"/>
          <a:stretch>
            <a:fillRect/>
          </a:stretch>
        </p:blipFill>
        <p:spPr bwMode="auto">
          <a:xfrm>
            <a:off x="5486400" y="3414713"/>
            <a:ext cx="3532188" cy="3367087"/>
          </a:xfrm>
          <a:prstGeom prst="rect">
            <a:avLst/>
          </a:prstGeom>
          <a:noFill/>
          <a:ln w="9525">
            <a:noFill/>
            <a:miter lim="800000"/>
            <a:headEnd/>
            <a:tailEnd/>
          </a:ln>
        </p:spPr>
      </p:pic>
      <p:pic>
        <p:nvPicPr>
          <p:cNvPr id="9221" name="Picture 4" descr="CellMembraneDrawing.jpg"/>
          <p:cNvPicPr>
            <a:picLocks noChangeAspect="1"/>
          </p:cNvPicPr>
          <p:nvPr/>
        </p:nvPicPr>
        <p:blipFill>
          <a:blip r:embed="rId6" cstate="print"/>
          <a:srcRect/>
          <a:stretch>
            <a:fillRect/>
          </a:stretch>
        </p:blipFill>
        <p:spPr bwMode="auto">
          <a:xfrm>
            <a:off x="5691188" y="914400"/>
            <a:ext cx="3171825" cy="1676400"/>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914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4167"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C:\Users\Denise\Documents\Teaching\River Valley Community College textbooks\Microbiology - Tortora\Chapter_04\B_JPEG_Images_and_Tables\b_Unlabeled\figure_04_13b_unlabeled.jpg"/>
          <p:cNvPicPr>
            <a:picLocks noChangeAspect="1" noChangeArrowheads="1"/>
          </p:cNvPicPr>
          <p:nvPr/>
        </p:nvPicPr>
        <p:blipFill>
          <a:blip r:embed="rId3" cstate="print"/>
          <a:srcRect l="58841" t="16341" r="9064" b="32596"/>
          <a:stretch>
            <a:fillRect/>
          </a:stretch>
        </p:blipFill>
        <p:spPr bwMode="auto">
          <a:xfrm>
            <a:off x="2667000" y="4267200"/>
            <a:ext cx="2743200" cy="1905000"/>
          </a:xfrm>
          <a:prstGeom prst="rect">
            <a:avLst/>
          </a:prstGeom>
          <a:noFill/>
          <a:ln w="9525">
            <a:noFill/>
            <a:miter lim="800000"/>
            <a:headEnd/>
            <a:tailEnd/>
          </a:ln>
        </p:spPr>
      </p:pic>
      <p:pic>
        <p:nvPicPr>
          <p:cNvPr id="32772" name="Picture 4" descr="C:\Users\Denise Steele\Documents\Teaching\River Valley Community College\Microbiology\textbook\chapter_04\b_jpeg_images_and_tables\b_unlabeled\figure_04_13c_unlabeled.jpg"/>
          <p:cNvPicPr>
            <a:picLocks noChangeAspect="1" noChangeArrowheads="1"/>
          </p:cNvPicPr>
          <p:nvPr/>
        </p:nvPicPr>
        <p:blipFill>
          <a:blip r:embed="rId4" cstate="print"/>
          <a:srcRect l="59734" t="29491" r="9064" b="4726"/>
          <a:stretch>
            <a:fillRect/>
          </a:stretch>
        </p:blipFill>
        <p:spPr bwMode="auto">
          <a:xfrm>
            <a:off x="27709" y="4267200"/>
            <a:ext cx="2759075" cy="2286000"/>
          </a:xfrm>
          <a:prstGeom prst="rect">
            <a:avLst/>
          </a:prstGeom>
          <a:noFill/>
          <a:ln w="9525">
            <a:noFill/>
            <a:miter lim="800000"/>
            <a:headEnd/>
            <a:tailEnd/>
          </a:ln>
        </p:spPr>
      </p:pic>
      <p:pic>
        <p:nvPicPr>
          <p:cNvPr id="10244" name="Picture 7" descr="figure_07_11_labeled"/>
          <p:cNvPicPr>
            <a:picLocks noChangeAspect="1" noChangeArrowheads="1"/>
          </p:cNvPicPr>
          <p:nvPr/>
        </p:nvPicPr>
        <p:blipFill>
          <a:blip r:embed="rId5" cstate="print">
            <a:clrChange>
              <a:clrFrom>
                <a:srgbClr val="FFFFFF"/>
              </a:clrFrom>
              <a:clrTo>
                <a:srgbClr val="FFFFFF">
                  <a:alpha val="0"/>
                </a:srgbClr>
              </a:clrTo>
            </a:clrChange>
          </a:blip>
          <a:srcRect b="2274"/>
          <a:stretch>
            <a:fillRect/>
          </a:stretch>
        </p:blipFill>
        <p:spPr bwMode="auto">
          <a:xfrm>
            <a:off x="5461000" y="1143000"/>
            <a:ext cx="3683000" cy="4876800"/>
          </a:xfrm>
          <a:prstGeom prst="rect">
            <a:avLst/>
          </a:prstGeom>
          <a:noFill/>
          <a:ln w="9525">
            <a:noFill/>
            <a:miter lim="800000"/>
            <a:headEnd/>
            <a:tailEnd/>
          </a:ln>
        </p:spPr>
      </p:pic>
      <p:sp>
        <p:nvSpPr>
          <p:cNvPr id="10245" name="Rectangle 8"/>
          <p:cNvSpPr>
            <a:spLocks noGrp="1" noChangeArrowheads="1"/>
          </p:cNvSpPr>
          <p:nvPr>
            <p:ph type="title"/>
          </p:nvPr>
        </p:nvSpPr>
        <p:spPr>
          <a:xfrm>
            <a:off x="381000" y="-381000"/>
            <a:ext cx="8229600" cy="1143000"/>
          </a:xfrm>
        </p:spPr>
        <p:txBody>
          <a:bodyPr/>
          <a:lstStyle/>
          <a:p>
            <a:pPr eaLnBrk="1" hangingPunct="1"/>
            <a:r>
              <a:rPr lang="en-US"/>
              <a:t>Microbial Characteristics</a:t>
            </a:r>
          </a:p>
        </p:txBody>
      </p:sp>
      <p:sp>
        <p:nvSpPr>
          <p:cNvPr id="4" name="Content Placeholder 3"/>
          <p:cNvSpPr>
            <a:spLocks noGrp="1"/>
          </p:cNvSpPr>
          <p:nvPr>
            <p:ph idx="1"/>
          </p:nvPr>
        </p:nvSpPr>
        <p:spPr>
          <a:xfrm>
            <a:off x="227013" y="838200"/>
            <a:ext cx="4573587" cy="3810000"/>
          </a:xfrm>
        </p:spPr>
        <p:txBody>
          <a:bodyPr/>
          <a:lstStyle/>
          <a:p>
            <a:r>
              <a:rPr lang="en-US" sz="2400"/>
              <a:t>Gram-negative bacteria protected by lipopolysaccharide layer</a:t>
            </a:r>
          </a:p>
          <a:p>
            <a:pPr lvl="1"/>
            <a:r>
              <a:rPr lang="en-US" sz="2200" i="1"/>
              <a:t>Pseudomonas</a:t>
            </a:r>
            <a:r>
              <a:rPr lang="en-US" sz="2200"/>
              <a:t> &amp; </a:t>
            </a:r>
            <a:r>
              <a:rPr lang="en-US" sz="2200" i="1"/>
              <a:t>Burkholderia</a:t>
            </a:r>
            <a:r>
              <a:rPr lang="en-US" sz="2200"/>
              <a:t> especially resistant to biocides &amp; antibiotics</a:t>
            </a:r>
          </a:p>
          <a:p>
            <a:r>
              <a:rPr lang="en-US" sz="2400"/>
              <a:t>Biocides more effective against gram-positive bacteria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9"/>
          <p:cNvSpPr>
            <a:spLocks noGrp="1" noChangeArrowheads="1"/>
          </p:cNvSpPr>
          <p:nvPr>
            <p:ph type="title"/>
          </p:nvPr>
        </p:nvSpPr>
        <p:spPr>
          <a:xfrm>
            <a:off x="381000" y="-304800"/>
            <a:ext cx="8229600" cy="1143000"/>
          </a:xfrm>
        </p:spPr>
        <p:txBody>
          <a:bodyPr/>
          <a:lstStyle/>
          <a:p>
            <a:pPr eaLnBrk="1" hangingPunct="1"/>
            <a:r>
              <a:rPr lang="en-US"/>
              <a:t>Microbial Characteristics</a:t>
            </a:r>
          </a:p>
        </p:txBody>
      </p:sp>
      <p:sp>
        <p:nvSpPr>
          <p:cNvPr id="4" name="Content Placeholder 3"/>
          <p:cNvSpPr>
            <a:spLocks noGrp="1"/>
          </p:cNvSpPr>
          <p:nvPr>
            <p:ph idx="1"/>
          </p:nvPr>
        </p:nvSpPr>
        <p:spPr>
          <a:xfrm>
            <a:off x="227013" y="838200"/>
            <a:ext cx="4878387" cy="5867400"/>
          </a:xfrm>
        </p:spPr>
        <p:txBody>
          <a:bodyPr/>
          <a:lstStyle/>
          <a:p>
            <a:r>
              <a:rPr lang="en-US" dirty="0"/>
              <a:t>Mycobacteria</a:t>
            </a:r>
          </a:p>
          <a:p>
            <a:pPr lvl="1"/>
            <a:r>
              <a:rPr lang="en-US" dirty="0"/>
              <a:t>especially resistant due to waxy cell wall component</a:t>
            </a:r>
          </a:p>
          <a:p>
            <a:pPr lvl="1"/>
            <a:r>
              <a:rPr lang="en-US" i="1" dirty="0"/>
              <a:t>Mycobacterium tuberculosis</a:t>
            </a:r>
          </a:p>
          <a:p>
            <a:r>
              <a:rPr lang="en-US" b="1" dirty="0"/>
              <a:t>Endospores</a:t>
            </a:r>
          </a:p>
          <a:p>
            <a:pPr lvl="1"/>
            <a:r>
              <a:rPr lang="en-US" dirty="0"/>
              <a:t>resistant to harsh environments: heat, desiccation, radiation, chemicals, &amp; acids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t>Microbial Characteristics</a:t>
            </a:r>
          </a:p>
        </p:txBody>
      </p:sp>
      <p:sp>
        <p:nvSpPr>
          <p:cNvPr id="12291" name="Content Placeholder 2"/>
          <p:cNvSpPr>
            <a:spLocks noGrp="1"/>
          </p:cNvSpPr>
          <p:nvPr>
            <p:ph idx="1"/>
          </p:nvPr>
        </p:nvSpPr>
        <p:spPr/>
        <p:txBody>
          <a:bodyPr/>
          <a:lstStyle/>
          <a:p>
            <a:r>
              <a:rPr lang="en-US" b="1" dirty="0"/>
              <a:t>Prions</a:t>
            </a:r>
            <a:endParaRPr lang="en-US" dirty="0"/>
          </a:p>
          <a:p>
            <a:pPr lvl="1"/>
            <a:r>
              <a:rPr lang="en-US" dirty="0"/>
              <a:t>Infectious proteins (not living organisms)</a:t>
            </a:r>
          </a:p>
          <a:p>
            <a:pPr lvl="1"/>
            <a:r>
              <a:rPr lang="en-US" dirty="0"/>
              <a:t>Induce abnormal folding of specific proteins</a:t>
            </a:r>
          </a:p>
          <a:p>
            <a:pPr lvl="2"/>
            <a:r>
              <a:rPr lang="en-US" dirty="0"/>
              <a:t>Typically within the brain – result in significant brain damage and death </a:t>
            </a:r>
          </a:p>
          <a:p>
            <a:pPr lvl="1"/>
            <a:r>
              <a:rPr lang="en-US" dirty="0"/>
              <a:t>Resistant even to autoclaving</a:t>
            </a:r>
          </a:p>
          <a:p>
            <a:endParaRPr lang="en-US" dirty="0"/>
          </a:p>
        </p:txBody>
      </p:sp>
      <p:pic>
        <p:nvPicPr>
          <p:cNvPr id="4" name="Picture 5" descr="http://scp-wiki.wikidot.com/local--files/scp-609/human-brain-with-mad-cow-474x300.jpg"/>
          <p:cNvPicPr>
            <a:picLocks noChangeAspect="1" noChangeArrowheads="1"/>
          </p:cNvPicPr>
          <p:nvPr/>
        </p:nvPicPr>
        <p:blipFill>
          <a:blip r:embed="rId3" cstate="print"/>
          <a:srcRect/>
          <a:stretch>
            <a:fillRect/>
          </a:stretch>
        </p:blipFill>
        <p:spPr bwMode="auto">
          <a:xfrm>
            <a:off x="5715000" y="4300084"/>
            <a:ext cx="3200400" cy="20261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orto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2462</Words>
  <Application>Microsoft Office PowerPoint</Application>
  <PresentationFormat>On-screen Show (4:3)</PresentationFormat>
  <Paragraphs>301</Paragraphs>
  <Slides>37</Slides>
  <Notes>32</Notes>
  <HiddenSlides>0</HiddenSlides>
  <MMClips>7</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Calibri</vt:lpstr>
      <vt:lpstr>Rockwell</vt:lpstr>
      <vt:lpstr>Symbol</vt:lpstr>
      <vt:lpstr>Times New Roman</vt:lpstr>
      <vt:lpstr>Wingdings</vt:lpstr>
      <vt:lpstr>Wingdings 2</vt:lpstr>
      <vt:lpstr>Office Theme</vt:lpstr>
      <vt:lpstr>Tortora</vt:lpstr>
      <vt:lpstr>Foundry</vt:lpstr>
      <vt:lpstr>Chapters 13 and 14</vt:lpstr>
      <vt:lpstr>Terminology of Microbial Control</vt:lpstr>
      <vt:lpstr>Terminology of Microbial Control</vt:lpstr>
      <vt:lpstr>Rate of Microbial Death</vt:lpstr>
      <vt:lpstr>Rate of Microbial Death</vt:lpstr>
      <vt:lpstr>Actions of Microbial Control Agents</vt:lpstr>
      <vt:lpstr>Microbial Characteristics</vt:lpstr>
      <vt:lpstr>Microbial Characteristics</vt:lpstr>
      <vt:lpstr>Microbial Characteristics</vt:lpstr>
      <vt:lpstr>Physical Methods of Microbial Control: Heat</vt:lpstr>
      <vt:lpstr>Moist Heat Sterilization</vt:lpstr>
      <vt:lpstr>Moist Heat Sterilization</vt:lpstr>
      <vt:lpstr>Moist Heat Sterilization</vt:lpstr>
      <vt:lpstr>Moist Heat Sterilization</vt:lpstr>
      <vt:lpstr>Pasteurization</vt:lpstr>
      <vt:lpstr>Pasteurization</vt:lpstr>
      <vt:lpstr>Dry Heat Sterilization and Filtration</vt:lpstr>
      <vt:lpstr>Physical Methods of Microbial Control</vt:lpstr>
      <vt:lpstr>Radiation</vt:lpstr>
      <vt:lpstr>Radiation</vt:lpstr>
      <vt:lpstr>Radiation</vt:lpstr>
      <vt:lpstr>Radiation</vt:lpstr>
      <vt:lpstr>Principles of Effective Disinfection</vt:lpstr>
      <vt:lpstr>Disk-Diffusion Method</vt:lpstr>
      <vt:lpstr>Types of Disinfectants</vt:lpstr>
      <vt:lpstr>Types of Disinfectants</vt:lpstr>
      <vt:lpstr>Types of Disinfectants</vt:lpstr>
      <vt:lpstr>Types of Disinfectants</vt:lpstr>
      <vt:lpstr>Types of Disinfectants</vt:lpstr>
      <vt:lpstr>Antibiotic Resistance</vt:lpstr>
      <vt:lpstr>Figure 14.9</vt:lpstr>
      <vt:lpstr>Figure 14.11</vt:lpstr>
      <vt:lpstr>PowerPoint Presentation</vt:lpstr>
      <vt:lpstr>PowerPoint Presentation</vt:lpstr>
      <vt:lpstr>Antibacterial Mechanisms</vt:lpstr>
      <vt:lpstr>Antibacterial Mechanisms</vt:lpstr>
      <vt:lpstr>Inhibiting/Attacking the Cell Wall</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dc:title>
  <dc:creator>Bonnie</dc:creator>
  <cp:lastModifiedBy>Dionne, Joseph</cp:lastModifiedBy>
  <cp:revision>57</cp:revision>
  <dcterms:created xsi:type="dcterms:W3CDTF">2012-12-23T20:57:28Z</dcterms:created>
  <dcterms:modified xsi:type="dcterms:W3CDTF">2021-07-22T21:59:04Z</dcterms:modified>
</cp:coreProperties>
</file>