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63" r:id="rId3"/>
    <p:sldMasterId id="2147483665" r:id="rId4"/>
    <p:sldMasterId id="2147483668" r:id="rId5"/>
    <p:sldMasterId id="2147483678" r:id="rId6"/>
    <p:sldMasterId id="2147483670" r:id="rId7"/>
    <p:sldMasterId id="2147483675" r:id="rId8"/>
    <p:sldMasterId id="2147483672" r:id="rId9"/>
    <p:sldMasterId id="2147483682" r:id="rId10"/>
    <p:sldMasterId id="2147483684" r:id="rId11"/>
    <p:sldMasterId id="2147483686" r:id="rId12"/>
    <p:sldMasterId id="2147483688" r:id="rId13"/>
    <p:sldMasterId id="2147483690" r:id="rId14"/>
  </p:sldMasterIdLst>
  <p:notesMasterIdLst>
    <p:notesMasterId r:id="rId45"/>
  </p:notesMasterIdLst>
  <p:sldIdLst>
    <p:sldId id="435" r:id="rId15"/>
    <p:sldId id="432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34" r:id="rId39"/>
    <p:sldId id="422" r:id="rId40"/>
    <p:sldId id="423" r:id="rId41"/>
    <p:sldId id="424" r:id="rId42"/>
    <p:sldId id="428" r:id="rId43"/>
    <p:sldId id="42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21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818" autoAdjust="0"/>
  </p:normalViewPr>
  <p:slideViewPr>
    <p:cSldViewPr>
      <p:cViewPr varScale="1">
        <p:scale>
          <a:sx n="91" d="100"/>
          <a:sy n="91" d="100"/>
        </p:scale>
        <p:origin x="2106" y="90"/>
      </p:cViewPr>
      <p:guideLst>
        <p:guide orient="horz" pos="2160"/>
        <p:guide pos="2880"/>
        <p:guide orient="horz" pos="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D168-A957-4784-9C8A-5438585B9AF9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792-DBE1-4461-97FA-F85A7B48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N. Gregory Mankiw </a:t>
            </a:r>
            <a:br>
              <a:rPr lang="en-US" sz="1000" dirty="0"/>
            </a:br>
            <a:r>
              <a:rPr lang="en-US" sz="1000" dirty="0" smtClean="0"/>
              <a:t>Principles Of Micro Economics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Ninth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F6792-DBE1-4461-97FA-F85A7B4881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47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6054725" y="5707063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07172" y="3276600"/>
            <a:ext cx="6936827" cy="181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AE1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05200"/>
            <a:ext cx="1981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GREGORY MANKIW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+mj-lt"/>
              </a:rPr>
              <a:t>ECONOMICS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119"/>
            <a:ext cx="8492836" cy="583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5AB8-5D89-46A9-8508-FFECD7F10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6054725" y="5707063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07172" y="3276600"/>
            <a:ext cx="6936827" cy="181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AE1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05200"/>
            <a:ext cx="1981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GREGORY MANKIW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+mj-lt"/>
              </a:rPr>
              <a:t>ECONOMICS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6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AE2A-3771-4BE5-9C85-74C66AABFB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61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C29DC-2178-4274-9150-45F8EBD31C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677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677B4C-1E4D-4D67-B211-BFDFF062FB4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5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677B4C-1E4D-4D67-B211-BFDFF062FB40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38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0939"/>
            <a:ext cx="8686800" cy="860961"/>
          </a:xfrm>
        </p:spPr>
        <p:txBody>
          <a:bodyPr/>
          <a:lstStyle>
            <a:lvl1pPr>
              <a:defRPr sz="36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7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6656387" cy="5422900"/>
          </a:xfr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10400" y="4191000"/>
            <a:ext cx="2133600" cy="12954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Picture comment </a:t>
            </a:r>
          </a:p>
        </p:txBody>
      </p:sp>
    </p:spTree>
    <p:extLst>
      <p:ext uri="{BB962C8B-B14F-4D97-AF65-F5344CB8AC3E}">
        <p14:creationId xmlns:p14="http://schemas.microsoft.com/office/powerpoint/2010/main" val="26004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100939"/>
            <a:ext cx="7803931" cy="661061"/>
          </a:xfrm>
        </p:spPr>
        <p:txBody>
          <a:bodyPr/>
          <a:lstStyle>
            <a:lvl1pPr>
              <a:defRPr sz="32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914400"/>
            <a:ext cx="8518947" cy="5534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962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69" y="0"/>
            <a:ext cx="8450262" cy="587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5788378"/>
          </a:xfrm>
        </p:spPr>
        <p:txBody>
          <a:bodyPr/>
          <a:lstStyle>
            <a:lvl1pPr>
              <a:defRPr>
                <a:solidFill>
                  <a:srgbClr val="AE122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B8-64E8-4A17-9AA1-DC0C06686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6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458200" cy="533400"/>
          </a:xfrm>
        </p:spPr>
        <p:txBody>
          <a:bodyPr/>
          <a:lstStyle>
            <a:lvl1pPr marL="0" indent="0">
              <a:buNone/>
              <a:defRPr sz="32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295400"/>
            <a:ext cx="8077200" cy="2209800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4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26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7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00800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Economics</a:t>
            </a: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307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26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8E929-2C81-42BB-92FD-6CE3916FB0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6054725" y="5647688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0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8B25E-053D-4AA2-A71D-1D9F2F8C0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014" y="1024563"/>
            <a:ext cx="7229792" cy="5422344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973759" y="6019800"/>
            <a:ext cx="7213047" cy="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V.  </a:t>
            </a:r>
            <a:r>
              <a:rPr lang="en-US" altLang="en-US" sz="900" dirty="0" err="1">
                <a:solidFill>
                  <a:schemeClr val="bg1"/>
                </a:solidFill>
              </a:rPr>
              <a:t>Andreea</a:t>
            </a:r>
            <a:r>
              <a:rPr lang="en-US" altLang="en-US" sz="900" dirty="0">
                <a:solidFill>
                  <a:schemeClr val="bg1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bg1"/>
                </a:solidFill>
              </a:rPr>
              <a:t>Eastern Illinois University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A75D65E-629B-4588-8C36-0CF382278E4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-39757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014" y="1024563"/>
            <a:ext cx="7229792" cy="5422344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875243" y="0"/>
            <a:ext cx="0" cy="83820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AA75D65E-629B-4588-8C36-0CF382278E4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-39757"/>
            <a:ext cx="9144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226519" y="5593283"/>
            <a:ext cx="1828800" cy="3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PowerPoint Slides prepared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V.  </a:t>
            </a:r>
            <a:r>
              <a:rPr lang="en-US" altLang="en-US" sz="900" dirty="0" err="1">
                <a:solidFill>
                  <a:schemeClr val="tx1"/>
                </a:solidFill>
              </a:rPr>
              <a:t>Andreea</a:t>
            </a:r>
            <a:r>
              <a:rPr lang="en-US" altLang="en-US" sz="900" dirty="0">
                <a:solidFill>
                  <a:schemeClr val="tx1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chemeClr val="tx1"/>
                </a:solidFill>
              </a:rPr>
              <a:t>Eastern Illinois University</a:t>
            </a:r>
          </a:p>
        </p:txBody>
      </p:sp>
    </p:spTree>
    <p:extLst>
      <p:ext uri="{BB962C8B-B14F-4D97-AF65-F5344CB8AC3E}">
        <p14:creationId xmlns:p14="http://schemas.microsoft.com/office/powerpoint/2010/main" val="37426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400799"/>
            <a:chOff x="0" y="1"/>
            <a:chExt cx="9144000" cy="6477001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1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58250" y="1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58456" y="101600"/>
            <a:ext cx="859979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912" y="1054100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62152" y="77788"/>
            <a:ext cx="781969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542704"/>
            <a:chOff x="0" y="1"/>
            <a:chExt cx="9144000" cy="6542704"/>
          </a:xfrm>
        </p:grpSpPr>
        <p:pic>
          <p:nvPicPr>
            <p:cNvPr id="3074" name="Picture 1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87363"/>
              <a:ext cx="8591550" cy="565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436563"/>
              <a:ext cx="342900" cy="60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1067"/>
              <a:ext cx="9144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8" y="1"/>
              <a:ext cx="247650" cy="654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Figure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539" y="77773"/>
            <a:ext cx="8929618" cy="6297167"/>
            <a:chOff x="90539" y="77773"/>
            <a:chExt cx="8929618" cy="629716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90539" y="77773"/>
              <a:ext cx="2075718" cy="583326"/>
              <a:chOff x="90539" y="77773"/>
              <a:chExt cx="2075718" cy="583326"/>
            </a:xfrm>
          </p:grpSpPr>
          <p:cxnSp>
            <p:nvCxnSpPr>
              <p:cNvPr id="16" name="Straight Connector 15"/>
              <p:cNvCxnSpPr/>
              <p:nvPr userDrawn="1"/>
            </p:nvCxnSpPr>
            <p:spPr bwMode="auto">
              <a:xfrm>
                <a:off x="90539" y="536628"/>
                <a:ext cx="207571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 userDrawn="1"/>
            </p:nvCxnSpPr>
            <p:spPr bwMode="auto">
              <a:xfrm flipV="1">
                <a:off x="202361" y="77773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 userDrawn="1"/>
          </p:nvGrpSpPr>
          <p:grpSpPr>
            <a:xfrm>
              <a:off x="8187163" y="6011640"/>
              <a:ext cx="832994" cy="363300"/>
              <a:chOff x="8187163" y="6011640"/>
              <a:chExt cx="832994" cy="363300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auto">
              <a:xfrm>
                <a:off x="8187163" y="6292878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 userDrawn="1"/>
            </p:nvCxnSpPr>
            <p:spPr bwMode="auto">
              <a:xfrm>
                <a:off x="8942003" y="6011640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spect="1" noChangeArrowheads="1"/>
          </p:cNvSpPr>
          <p:nvPr userDrawn="1"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Table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0"/>
            <a:ext cx="9144001" cy="6568831"/>
            <a:chOff x="-1" y="0"/>
            <a:chExt cx="9144001" cy="6568831"/>
          </a:xfrm>
        </p:grpSpPr>
        <p:pic>
          <p:nvPicPr>
            <p:cNvPr id="23555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418246"/>
              <a:ext cx="228600" cy="60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-1" y="0"/>
              <a:ext cx="9108746" cy="6568831"/>
              <a:chOff x="-1" y="0"/>
              <a:chExt cx="9108746" cy="6568831"/>
            </a:xfrm>
          </p:grpSpPr>
          <p:pic>
            <p:nvPicPr>
              <p:cNvPr id="23556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10551" cy="6568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23557" name="Picture 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85" y="6213232"/>
                <a:ext cx="9014960" cy="27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</p:grpSp>
        <p:pic>
          <p:nvPicPr>
            <p:cNvPr id="2355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1" y="457975"/>
              <a:ext cx="8705849" cy="586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24529" y="47182"/>
            <a:ext cx="8918525" cy="6330053"/>
            <a:chOff x="124529" y="47182"/>
            <a:chExt cx="8918525" cy="633005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124529" y="47182"/>
              <a:ext cx="1704271" cy="583326"/>
              <a:chOff x="124529" y="47182"/>
              <a:chExt cx="1704271" cy="583326"/>
            </a:xfrm>
          </p:grpSpPr>
          <p:cxnSp>
            <p:nvCxnSpPr>
              <p:cNvPr id="7" name="Straight Connector 6"/>
              <p:cNvCxnSpPr/>
              <p:nvPr userDrawn="1"/>
            </p:nvCxnSpPr>
            <p:spPr bwMode="auto">
              <a:xfrm>
                <a:off x="124529" y="506037"/>
                <a:ext cx="170427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 userDrawn="1"/>
            </p:nvCxnSpPr>
            <p:spPr bwMode="auto">
              <a:xfrm flipV="1">
                <a:off x="236351" y="47182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 userDrawn="1"/>
          </p:nvGrpSpPr>
          <p:grpSpPr>
            <a:xfrm>
              <a:off x="8210060" y="6013935"/>
              <a:ext cx="832994" cy="363300"/>
              <a:chOff x="8210060" y="6013935"/>
              <a:chExt cx="832994" cy="363300"/>
            </a:xfrm>
          </p:grpSpPr>
          <p:cxnSp>
            <p:nvCxnSpPr>
              <p:cNvPr id="22" name="Straight Connector 21"/>
              <p:cNvCxnSpPr/>
              <p:nvPr userDrawn="1"/>
            </p:nvCxnSpPr>
            <p:spPr bwMode="auto">
              <a:xfrm>
                <a:off x="8210060" y="6295173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 userDrawn="1"/>
            </p:nvCxnSpPr>
            <p:spPr bwMode="auto">
              <a:xfrm>
                <a:off x="8964900" y="6013935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47949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201" y="77788"/>
            <a:ext cx="906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250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46869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case-study #2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700088"/>
            <a:ext cx="8458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51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79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2"/>
          <p:cNvGrpSpPr>
            <a:grpSpLocks/>
          </p:cNvGrpSpPr>
          <p:nvPr userDrawn="1"/>
        </p:nvGrpSpPr>
        <p:grpSpPr bwMode="auto">
          <a:xfrm>
            <a:off x="8561388" y="0"/>
            <a:ext cx="582612" cy="609600"/>
            <a:chOff x="8513384" y="0"/>
            <a:chExt cx="582991" cy="609600"/>
          </a:xfrm>
        </p:grpSpPr>
        <p:pic>
          <p:nvPicPr>
            <p:cNvPr id="5128" name="Picture 1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384" y="138345"/>
              <a:ext cx="361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0"/>
              <a:ext cx="1809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AE12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ASK THE EXPERTS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08332" y="0"/>
            <a:ext cx="71356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Appendix master title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48811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CD5D5FD-C24C-4EC1-877A-4A06FFD43F5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592138"/>
            <a:ext cx="84820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017" y="72581"/>
            <a:ext cx="1976315" cy="6252019"/>
            <a:chOff x="26319" y="75430"/>
            <a:chExt cx="1976315" cy="6409508"/>
          </a:xfrm>
        </p:grpSpPr>
        <p:pic>
          <p:nvPicPr>
            <p:cNvPr id="6155" name="Picture 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75430"/>
              <a:ext cx="1976315" cy="52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563034"/>
              <a:ext cx="391023" cy="592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218204" y="750888"/>
            <a:ext cx="893380" cy="5573712"/>
            <a:chOff x="8229600" y="750888"/>
            <a:chExt cx="893380" cy="573405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905" y="750888"/>
              <a:ext cx="90075" cy="573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34982"/>
              <a:ext cx="893380" cy="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174625" y="6349376"/>
            <a:ext cx="8347075" cy="47528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buFontTx/>
              <a:buNone/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N. Gregory </a:t>
            </a:r>
            <a:r>
              <a:rPr kumimoji="0" lang="en-IN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Mankiw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IN" alt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Principles Of Micro Economics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, 9</a:t>
            </a:r>
            <a:r>
              <a:rPr kumimoji="0" lang="en-IN" alt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th</a:t>
            </a:r>
            <a:r>
              <a:rPr kumimoji="0" lang="en-I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Edition © 2021 Cengage. All Rights Reserved. May not be scanned, copied or duplicated, or posted to a publicly accessible website, in whole or in part.</a:t>
            </a:r>
            <a:endParaRPr kumimoji="0" lang="en-I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CAE2A-3771-4BE5-9C85-74C66AABF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0950F-B3A7-4765-BFE3-905F9A9F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6678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Principles of </a:t>
            </a:r>
            <a:r>
              <a:rPr lang="en-US" sz="4000" dirty="0" smtClean="0">
                <a:solidFill>
                  <a:schemeClr val="tx1"/>
                </a:solidFill>
              </a:rPr>
              <a:t>Micro Economics</a:t>
            </a:r>
            <a:r>
              <a:rPr lang="en-US" sz="4000" dirty="0">
                <a:solidFill>
                  <a:schemeClr val="tx1"/>
                </a:solidFill>
              </a:rPr>
              <a:t>, Ninth Edition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N. Gregory Mankiw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9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Characteristics, Part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5070475"/>
          </a:xfrm>
        </p:spPr>
        <p:txBody>
          <a:bodyPr/>
          <a:lstStyle/>
          <a:p>
            <a:r>
              <a:rPr lang="en-US" altLang="en-US" dirty="0"/>
              <a:t>Labor market</a:t>
            </a:r>
          </a:p>
          <a:p>
            <a:pPr lvl="1"/>
            <a:r>
              <a:rPr lang="en-US" altLang="en-US" dirty="0"/>
              <a:t>Workers – know their abilities better  than firms</a:t>
            </a:r>
          </a:p>
          <a:p>
            <a:pPr lvl="1"/>
            <a:r>
              <a:rPr lang="en-US" altLang="en-US" dirty="0"/>
              <a:t>Problem: Wages – above equilibrium</a:t>
            </a:r>
          </a:p>
          <a:p>
            <a:pPr lvl="2"/>
            <a:r>
              <a:rPr lang="en-US" altLang="en-US" dirty="0"/>
              <a:t>Unemployment </a:t>
            </a:r>
          </a:p>
          <a:p>
            <a:r>
              <a:rPr lang="en-US" altLang="en-US" dirty="0"/>
              <a:t>Markets for insurance</a:t>
            </a:r>
          </a:p>
          <a:p>
            <a:pPr lvl="1"/>
            <a:r>
              <a:rPr lang="en-US" altLang="en-US" dirty="0"/>
              <a:t>People buying insurance – know more than insurance company</a:t>
            </a:r>
          </a:p>
          <a:p>
            <a:pPr lvl="1"/>
            <a:r>
              <a:rPr lang="en-US" altLang="en-US" dirty="0"/>
              <a:t>Problem: Buyers with low risk – uninsured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8B4D7-77AA-402B-9074-6526C94FE409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02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Signaling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5146675"/>
          </a:xfrm>
        </p:spPr>
        <p:txBody>
          <a:bodyPr/>
          <a:lstStyle/>
          <a:p>
            <a:r>
              <a:rPr lang="en-US" altLang="en-US" dirty="0"/>
              <a:t>Signaling </a:t>
            </a:r>
          </a:p>
          <a:p>
            <a:pPr lvl="1"/>
            <a:r>
              <a:rPr lang="en-US" altLang="en-US" dirty="0"/>
              <a:t>Action taken by an informed party to reveal private information to an uninformed party</a:t>
            </a:r>
          </a:p>
          <a:p>
            <a:pPr lvl="1"/>
            <a:r>
              <a:rPr lang="en-US" altLang="en-US" dirty="0"/>
              <a:t>Firms – advertising</a:t>
            </a:r>
          </a:p>
          <a:p>
            <a:pPr lvl="1"/>
            <a:r>
              <a:rPr lang="en-US" altLang="en-US" dirty="0"/>
              <a:t>Students – college degree</a:t>
            </a:r>
          </a:p>
          <a:p>
            <a:r>
              <a:rPr lang="en-US" altLang="en-US" dirty="0"/>
              <a:t>Effective signaling</a:t>
            </a:r>
          </a:p>
          <a:p>
            <a:pPr lvl="1"/>
            <a:r>
              <a:rPr lang="en-US" altLang="en-US" dirty="0"/>
              <a:t>Costly</a:t>
            </a:r>
          </a:p>
          <a:p>
            <a:pPr lvl="1"/>
            <a:r>
              <a:rPr lang="en-US" altLang="en-US" dirty="0"/>
              <a:t>More beneficial — higher-quality product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757C06-9B64-4C81-AE6A-8757272A5336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2161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346869" y="217755"/>
            <a:ext cx="8450262" cy="587375"/>
          </a:xfrm>
        </p:spPr>
        <p:txBody>
          <a:bodyPr anchor="t"/>
          <a:lstStyle/>
          <a:p>
            <a:r>
              <a:rPr lang="en-US" altLang="en-US" dirty="0"/>
              <a:t>Gifts as Signals</a:t>
            </a:r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497136" y="637998"/>
            <a:ext cx="5638800" cy="5712178"/>
          </a:xfrm>
        </p:spPr>
        <p:txBody>
          <a:bodyPr/>
          <a:lstStyle/>
          <a:p>
            <a:r>
              <a:rPr lang="en-US" altLang="en-US" dirty="0"/>
              <a:t>Gift giving</a:t>
            </a:r>
          </a:p>
          <a:p>
            <a:pPr lvl="1"/>
            <a:r>
              <a:rPr lang="en-US" altLang="en-US" dirty="0"/>
              <a:t>Reflects asymmetric information and signaling</a:t>
            </a:r>
          </a:p>
          <a:p>
            <a:r>
              <a:rPr lang="en-US" altLang="en-US" dirty="0"/>
              <a:t>Choosing a good gift</a:t>
            </a:r>
          </a:p>
          <a:p>
            <a:pPr lvl="1"/>
            <a:r>
              <a:rPr lang="en-US" altLang="en-US" dirty="0"/>
              <a:t>Signal of love</a:t>
            </a:r>
          </a:p>
          <a:p>
            <a:pPr lvl="1"/>
            <a:r>
              <a:rPr lang="en-US" altLang="en-US" dirty="0"/>
              <a:t>Costly – it takes time</a:t>
            </a:r>
          </a:p>
          <a:p>
            <a:pPr lvl="1"/>
            <a:r>
              <a:rPr lang="en-US" altLang="en-US" dirty="0"/>
              <a:t>Cost depends on private information</a:t>
            </a:r>
          </a:p>
          <a:p>
            <a:r>
              <a:rPr lang="en-US" altLang="en-US" dirty="0"/>
              <a:t>Giving cash as gift</a:t>
            </a:r>
          </a:p>
          <a:p>
            <a:pPr lvl="1"/>
            <a:r>
              <a:rPr lang="en-US" altLang="en-US" dirty="0"/>
              <a:t>Signal: May offend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6696089" y="4170461"/>
            <a:ext cx="2455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“Now we’ll see how much he loves me.”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A man presenting a woman with a gif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25" y="2043230"/>
            <a:ext cx="2771775" cy="17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E2820-B3FB-478D-8184-1273B46E9302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998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Screening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5070475"/>
          </a:xfrm>
        </p:spPr>
        <p:txBody>
          <a:bodyPr/>
          <a:lstStyle/>
          <a:p>
            <a:r>
              <a:rPr lang="en-US" altLang="en-US" dirty="0"/>
              <a:t>Screening</a:t>
            </a:r>
          </a:p>
          <a:p>
            <a:pPr lvl="1"/>
            <a:r>
              <a:rPr lang="en-US" altLang="en-US" dirty="0"/>
              <a:t>Action taken by an uninformed party</a:t>
            </a:r>
          </a:p>
          <a:p>
            <a:pPr lvl="1"/>
            <a:r>
              <a:rPr lang="en-US" altLang="en-US" dirty="0"/>
              <a:t>To induce an informed party to reveal information</a:t>
            </a:r>
          </a:p>
          <a:p>
            <a:r>
              <a:rPr lang="en-US" altLang="en-US" dirty="0"/>
              <a:t>Seller of car insurance</a:t>
            </a:r>
          </a:p>
          <a:p>
            <a:pPr lvl="1"/>
            <a:r>
              <a:rPr lang="en-US" altLang="en-US" dirty="0"/>
              <a:t>Low premium policy (with deductible) to safe drivers</a:t>
            </a:r>
          </a:p>
          <a:p>
            <a:pPr lvl="1"/>
            <a:r>
              <a:rPr lang="en-US" altLang="en-US" dirty="0"/>
              <a:t>High premium policy (without a deductible) to risky drivers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4375C-B3BF-4816-BAC1-6C0894BC95C3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8448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Public Policy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5222875"/>
          </a:xfrm>
        </p:spPr>
        <p:txBody>
          <a:bodyPr/>
          <a:lstStyle/>
          <a:p>
            <a:r>
              <a:rPr lang="en-US" altLang="en-US" dirty="0"/>
              <a:t>Asymmetric information</a:t>
            </a:r>
          </a:p>
          <a:p>
            <a:pPr lvl="1"/>
            <a:r>
              <a:rPr lang="en-US" altLang="en-US" dirty="0"/>
              <a:t>Market may fail to put resources to their best use</a:t>
            </a:r>
          </a:p>
          <a:p>
            <a:pPr lvl="1"/>
            <a:r>
              <a:rPr lang="en-US" altLang="en-US" dirty="0"/>
              <a:t>May call for government action </a:t>
            </a:r>
          </a:p>
          <a:p>
            <a:pPr lvl="1"/>
            <a:r>
              <a:rPr lang="en-US" altLang="en-US" dirty="0"/>
              <a:t>Complications:</a:t>
            </a:r>
          </a:p>
          <a:p>
            <a:pPr lvl="2"/>
            <a:r>
              <a:rPr lang="en-US" altLang="en-US" dirty="0"/>
              <a:t>Private market – deal with information asymmetries (signaling and screening)</a:t>
            </a:r>
          </a:p>
          <a:p>
            <a:pPr lvl="2"/>
            <a:r>
              <a:rPr lang="en-US" altLang="en-US" dirty="0"/>
              <a:t>Government – rarely has more information than the private parties</a:t>
            </a:r>
          </a:p>
          <a:p>
            <a:pPr lvl="2"/>
            <a:r>
              <a:rPr lang="en-US" altLang="en-US" dirty="0"/>
              <a:t>Government – imperfect institution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B3D8C-B002-45D4-837D-5EE17BB39C36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812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Political Economy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003675"/>
          </a:xfrm>
        </p:spPr>
        <p:txBody>
          <a:bodyPr/>
          <a:lstStyle/>
          <a:p>
            <a:r>
              <a:rPr lang="en-US" altLang="en-US" dirty="0"/>
              <a:t>Political economy</a:t>
            </a:r>
          </a:p>
          <a:p>
            <a:pPr lvl="1"/>
            <a:r>
              <a:rPr lang="en-US" altLang="en-US" dirty="0"/>
              <a:t>Study of government using the analytic methods of economics</a:t>
            </a:r>
          </a:p>
          <a:p>
            <a:pPr lvl="1"/>
            <a:r>
              <a:rPr lang="en-US" altLang="en-US" dirty="0"/>
              <a:t>Public choice</a:t>
            </a:r>
          </a:p>
          <a:p>
            <a:r>
              <a:rPr lang="en-US" altLang="en-US" dirty="0"/>
              <a:t>The Condorcet voting paradox</a:t>
            </a:r>
          </a:p>
          <a:p>
            <a:pPr lvl="1"/>
            <a:r>
              <a:rPr lang="en-US" altLang="en-US" dirty="0"/>
              <a:t>Failure of majority rule to produce transitive preferences for society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F5B524-92AF-48E7-9F06-C9AF3F38EB17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460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Table 1 </a:t>
            </a:r>
            <a:r>
              <a:rPr lang="en-US" altLang="en-US" sz="2800" dirty="0"/>
              <a:t>The Condorcet Paradox</a:t>
            </a:r>
          </a:p>
        </p:txBody>
      </p:sp>
      <p:graphicFrame>
        <p:nvGraphicFramePr>
          <p:cNvPr id="3" name="Table 2" descr="A table titled, The Condorcet Paradox. It has 4 columns and 6 rows. The first column is the preference of voters. The second, third, and fourth columns are voter types 1, 2, and 3 respectively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6506"/>
              </p:ext>
            </p:extLst>
          </p:nvPr>
        </p:nvGraphicFramePr>
        <p:xfrm>
          <a:off x="1466850" y="1539952"/>
          <a:ext cx="6705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23431503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721149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3451777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98392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Voter 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Voter 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Voter 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77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38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 of electorate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choice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6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 choice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7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choice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27396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38200" y="4648200"/>
            <a:ext cx="7962900" cy="1079500"/>
          </a:xfrm>
        </p:spPr>
        <p:txBody>
          <a:bodyPr/>
          <a:lstStyle/>
          <a:p>
            <a:r>
              <a:rPr lang="en-US" dirty="0"/>
              <a:t>If voters have these preferences over outcomes A, B, and C, then in pairwise majority voting, A beats B, B beats C, and C beats A.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DF1335-9AA7-45D1-9008-266A07EA6695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590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70035" y="144069"/>
            <a:ext cx="7803931" cy="860961"/>
          </a:xfrm>
        </p:spPr>
        <p:txBody>
          <a:bodyPr wrap="square" anchor="t"/>
          <a:lstStyle/>
          <a:p>
            <a:r>
              <a:rPr lang="en-US" altLang="en-US" sz="3600" dirty="0"/>
              <a:t>Arrow’s Impossibility Theorem, Part 1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079875"/>
          </a:xfrm>
        </p:spPr>
        <p:txBody>
          <a:bodyPr/>
          <a:lstStyle/>
          <a:p>
            <a:r>
              <a:rPr lang="en-US" altLang="en-US" dirty="0"/>
              <a:t>Properties for voting system:</a:t>
            </a:r>
          </a:p>
          <a:p>
            <a:pPr lvl="1"/>
            <a:r>
              <a:rPr lang="en-US" altLang="en-US" dirty="0"/>
              <a:t>Unanimity</a:t>
            </a:r>
          </a:p>
          <a:p>
            <a:pPr lvl="2"/>
            <a:r>
              <a:rPr lang="en-US" altLang="en-US" dirty="0"/>
              <a:t>If everyone prefers A to B, then A should beat B</a:t>
            </a:r>
          </a:p>
          <a:p>
            <a:pPr lvl="1"/>
            <a:r>
              <a:rPr lang="en-US" altLang="en-US" dirty="0"/>
              <a:t>Independence of irrelevant alternatives</a:t>
            </a:r>
          </a:p>
          <a:p>
            <a:pPr lvl="2"/>
            <a:r>
              <a:rPr lang="en-US" altLang="en-US" dirty="0"/>
              <a:t>Ranking between any two outcomes A &amp; B should not depend on whether outcome C is also available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797EA1-3DFF-4218-A98B-3B41327095B5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838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70035" y="144069"/>
            <a:ext cx="7803931" cy="860961"/>
          </a:xfrm>
        </p:spPr>
        <p:txBody>
          <a:bodyPr wrap="square" anchor="t"/>
          <a:lstStyle/>
          <a:p>
            <a:r>
              <a:rPr lang="en-US" altLang="en-US" sz="3600" dirty="0"/>
              <a:t>Arrow’s Impossibility Theorem, Part 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3775075"/>
          </a:xfrm>
        </p:spPr>
        <p:txBody>
          <a:bodyPr/>
          <a:lstStyle/>
          <a:p>
            <a:r>
              <a:rPr lang="en-US" altLang="en-US" dirty="0"/>
              <a:t>Properties for voting system:</a:t>
            </a:r>
          </a:p>
          <a:p>
            <a:pPr lvl="1"/>
            <a:r>
              <a:rPr lang="en-US" altLang="en-US" dirty="0"/>
              <a:t>Transitivity</a:t>
            </a:r>
          </a:p>
          <a:p>
            <a:pPr lvl="2"/>
            <a:r>
              <a:rPr lang="en-US" altLang="en-US" dirty="0"/>
              <a:t>If A beats B, and B beats C, then A should beat C</a:t>
            </a:r>
          </a:p>
          <a:p>
            <a:pPr lvl="1"/>
            <a:r>
              <a:rPr lang="en-US" altLang="en-US" dirty="0"/>
              <a:t>No dictators</a:t>
            </a:r>
          </a:p>
          <a:p>
            <a:pPr lvl="2"/>
            <a:r>
              <a:rPr lang="en-US" altLang="en-US" dirty="0"/>
              <a:t>There is no person who always gets his way regardless of  everyone else’s preferences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DE2A7A-9E6C-41C3-B37C-06406D041E39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954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70035" y="144069"/>
            <a:ext cx="7803931" cy="860961"/>
          </a:xfrm>
        </p:spPr>
        <p:txBody>
          <a:bodyPr wrap="square" anchor="t"/>
          <a:lstStyle/>
          <a:p>
            <a:r>
              <a:rPr lang="en-US" altLang="en-US" sz="3600" dirty="0"/>
              <a:t>Arrow’s Impossibility Theorem, Part 3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3394075"/>
          </a:xfrm>
        </p:spPr>
        <p:txBody>
          <a:bodyPr/>
          <a:lstStyle/>
          <a:p>
            <a:r>
              <a:rPr lang="en-US" altLang="en-US" dirty="0"/>
              <a:t>Arrow’s impossibility theorem </a:t>
            </a:r>
          </a:p>
          <a:p>
            <a:pPr lvl="1"/>
            <a:r>
              <a:rPr lang="en-US" altLang="en-US" dirty="0"/>
              <a:t>Mathematical result</a:t>
            </a:r>
          </a:p>
          <a:p>
            <a:pPr lvl="1"/>
            <a:r>
              <a:rPr lang="en-US" altLang="en-US" dirty="0"/>
              <a:t>Under certain assumed conditions</a:t>
            </a:r>
          </a:p>
          <a:p>
            <a:pPr lvl="1"/>
            <a:r>
              <a:rPr lang="en-US" altLang="en-US" dirty="0"/>
              <a:t>There is no scheme for aggregating individual preferences</a:t>
            </a:r>
          </a:p>
          <a:p>
            <a:pPr lvl="2"/>
            <a:r>
              <a:rPr lang="en-US" altLang="en-US" dirty="0"/>
              <a:t>Into a valid set of social preferences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0B0502-DAE1-459D-978B-DB584EA1F47E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7887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7813" y="1025525"/>
            <a:ext cx="8588375" cy="1108075"/>
          </a:xfrm>
        </p:spPr>
        <p:txBody>
          <a:bodyPr anchor="ctr" anchorCtr="0"/>
          <a:lstStyle/>
          <a:p>
            <a:r>
              <a:rPr lang="en-US" dirty="0"/>
              <a:t>Frontiers of Microeconomics</a:t>
            </a:r>
          </a:p>
        </p:txBody>
      </p:sp>
      <p:sp>
        <p:nvSpPr>
          <p:cNvPr id="184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EDC3B-C35B-4EA4-97A1-418A418CDD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 descr="CO22_PrinMicro9eCover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47" y="2694825"/>
            <a:ext cx="3823704" cy="2936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84572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The Median Voter Is King, Part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003675"/>
          </a:xfrm>
        </p:spPr>
        <p:txBody>
          <a:bodyPr/>
          <a:lstStyle/>
          <a:p>
            <a:r>
              <a:rPr lang="en-US" altLang="en-US" dirty="0"/>
              <a:t>Median voter theorem</a:t>
            </a:r>
          </a:p>
          <a:p>
            <a:pPr lvl="1"/>
            <a:r>
              <a:rPr lang="en-US" altLang="en-US" dirty="0"/>
              <a:t>Mathematical result</a:t>
            </a:r>
          </a:p>
          <a:p>
            <a:pPr lvl="1"/>
            <a:r>
              <a:rPr lang="en-US" altLang="en-US" dirty="0"/>
              <a:t>If voters are choosing a point along a line</a:t>
            </a:r>
          </a:p>
          <a:p>
            <a:pPr lvl="1"/>
            <a:r>
              <a:rPr lang="en-US" altLang="en-US" dirty="0"/>
              <a:t>And each voter wants the point closest to his most preferred point</a:t>
            </a:r>
          </a:p>
          <a:p>
            <a:pPr lvl="1"/>
            <a:r>
              <a:rPr lang="en-US" altLang="en-US" dirty="0"/>
              <a:t>Then majority rule will pick the most preferred point of the median voter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7B08B-9B24-434E-8850-8D91527BEB22}" type="slidenum">
              <a:rPr lang="en-US" altLang="en-US" sz="1200" smtClean="0"/>
              <a:pPr eaLnBrk="1" hangingPunct="1"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868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Figure 1 </a:t>
            </a:r>
            <a:r>
              <a:rPr lang="en-US" altLang="en-US" sz="2800" dirty="0"/>
              <a:t>The Median Voter Theorem: An Example</a:t>
            </a:r>
            <a:endParaRPr lang="en-US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4800" y="5181600"/>
            <a:ext cx="8305800" cy="1092199"/>
          </a:xfrm>
        </p:spPr>
        <p:txBody>
          <a:bodyPr/>
          <a:lstStyle/>
          <a:p>
            <a:r>
              <a:rPr lang="en-US" dirty="0"/>
              <a:t>This bar chart shows how 100 voters’ most preferred budgets are distributed over five options, ranging from zero to $20 billion. If society makes its choice by majority rule, the median voter, who here prefers $10 billion, determines the outcome.</a:t>
            </a:r>
          </a:p>
        </p:txBody>
      </p:sp>
      <p:pic>
        <p:nvPicPr>
          <p:cNvPr id="3074" name="Picture 2" descr="A bar graph titled, The Median Voter Theorem: An Example. The x axis is Preferred Size of Budget (in billions), from $0 to $20. The y axis is Number of People, from 0 to 35. When the budget is $0, the number of people is 25. When the budget is $5 billion, the number of people is 15. When the budget is $10 billion, the number of people is 20. When the budget is $15 billion, the number of people is 35, and when the budget is $20 billion, the number of people is 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598487"/>
            <a:ext cx="7029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ln w="9525"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F4C788-BA90-4F82-A110-C5969A532892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533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The Median Voter Is King, Part 2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667000" y="1066800"/>
            <a:ext cx="6477000" cy="5029200"/>
          </a:xfrm>
        </p:spPr>
        <p:txBody>
          <a:bodyPr/>
          <a:lstStyle/>
          <a:p>
            <a:r>
              <a:rPr lang="en-US" altLang="en-US" dirty="0"/>
              <a:t>Implications of the median voter theorem</a:t>
            </a:r>
          </a:p>
          <a:p>
            <a:pPr lvl="1"/>
            <a:r>
              <a:rPr lang="en-US" altLang="en-US" dirty="0"/>
              <a:t>Parties in a two-party system</a:t>
            </a:r>
          </a:p>
          <a:p>
            <a:pPr lvl="2"/>
            <a:r>
              <a:rPr lang="en-US" altLang="en-US" dirty="0"/>
              <a:t>Move toward the median voter</a:t>
            </a:r>
          </a:p>
          <a:p>
            <a:pPr lvl="1"/>
            <a:r>
              <a:rPr lang="en-US" altLang="en-US" dirty="0"/>
              <a:t>Minority views are not given much weight</a:t>
            </a:r>
          </a:p>
          <a:p>
            <a:r>
              <a:rPr lang="en-US" altLang="en-US" dirty="0"/>
              <a:t>Majority rule</a:t>
            </a:r>
          </a:p>
          <a:p>
            <a:pPr lvl="1"/>
            <a:r>
              <a:rPr lang="en-US" altLang="en-US" dirty="0"/>
              <a:t>Looks only to the person in the exact middle of the distribution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4380036"/>
            <a:ext cx="2424113" cy="1639763"/>
          </a:xfrm>
        </p:spPr>
        <p:txBody>
          <a:bodyPr/>
          <a:lstStyle/>
          <a:p>
            <a:r>
              <a:rPr lang="en-US" dirty="0"/>
              <a:t>“Isn’t that the real genius of democracy? . . . The VOTERS are ultimately to blame.”</a:t>
            </a:r>
          </a:p>
        </p:txBody>
      </p:sp>
      <p:pic>
        <p:nvPicPr>
          <p:cNvPr id="29698" name="Picture 8" descr="Three men sitting and talking to each other. There is a teapot on the table and a flag behind the m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4241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E2819-10ED-4971-A12D-A99C58291053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84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Politicians Are People Too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90513" y="1074620"/>
            <a:ext cx="8588375" cy="5222875"/>
          </a:xfrm>
        </p:spPr>
        <p:txBody>
          <a:bodyPr/>
          <a:lstStyle/>
          <a:p>
            <a:r>
              <a:rPr lang="en-US" altLang="en-US" dirty="0"/>
              <a:t>Politicians</a:t>
            </a:r>
          </a:p>
          <a:p>
            <a:pPr lvl="1"/>
            <a:r>
              <a:rPr lang="en-US" altLang="en-US" dirty="0"/>
              <a:t>Have objectives</a:t>
            </a:r>
          </a:p>
          <a:p>
            <a:pPr lvl="1"/>
            <a:r>
              <a:rPr lang="en-US" altLang="en-US" dirty="0"/>
              <a:t>Nice to assume (not realistic)</a:t>
            </a:r>
          </a:p>
          <a:p>
            <a:pPr lvl="2"/>
            <a:r>
              <a:rPr lang="en-US" altLang="en-US" dirty="0"/>
              <a:t>Looking out for the well-being of society as a whole</a:t>
            </a:r>
          </a:p>
          <a:p>
            <a:pPr lvl="2"/>
            <a:r>
              <a:rPr lang="en-US" altLang="en-US" dirty="0"/>
              <a:t>Aiming for an optimal combination of efficiency and equality</a:t>
            </a:r>
          </a:p>
          <a:p>
            <a:pPr lvl="1"/>
            <a:r>
              <a:rPr lang="en-US" altLang="en-US" dirty="0"/>
              <a:t>Self-interest – powerful motive</a:t>
            </a:r>
          </a:p>
          <a:p>
            <a:pPr lvl="2"/>
            <a:r>
              <a:rPr lang="en-US" altLang="en-US" dirty="0"/>
              <a:t>Desire for reelection</a:t>
            </a:r>
          </a:p>
          <a:p>
            <a:pPr lvl="2"/>
            <a:r>
              <a:rPr lang="en-US" altLang="en-US" dirty="0"/>
              <a:t>Greed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12CF93-4D72-4E77-995A-3C237FFF8984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706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Behavioral Economics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3470275"/>
          </a:xfrm>
        </p:spPr>
        <p:txBody>
          <a:bodyPr/>
          <a:lstStyle/>
          <a:p>
            <a:r>
              <a:rPr lang="en-US" altLang="en-US" dirty="0"/>
              <a:t>Behavioral economics</a:t>
            </a:r>
          </a:p>
          <a:p>
            <a:pPr lvl="1"/>
            <a:r>
              <a:rPr lang="en-US" altLang="en-US" dirty="0"/>
              <a:t>Subfield of economics</a:t>
            </a:r>
          </a:p>
          <a:p>
            <a:pPr lvl="1"/>
            <a:r>
              <a:rPr lang="en-US" altLang="en-US" dirty="0"/>
              <a:t>Integrates the insights of psychology</a:t>
            </a:r>
          </a:p>
          <a:p>
            <a:r>
              <a:rPr lang="en-US" altLang="en-US" dirty="0"/>
              <a:t>Imperfections of human reasoning</a:t>
            </a:r>
          </a:p>
          <a:p>
            <a:pPr lvl="1"/>
            <a:r>
              <a:rPr lang="en-US" altLang="en-US" dirty="0"/>
              <a:t>Forgetful, impulsive, confused, emotional, and shortsighted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1429F0-F136-4B12-82AA-174C414A9CCE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638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1"/>
            <a:ext cx="8408987" cy="457200"/>
          </a:xfrm>
        </p:spPr>
        <p:txBody>
          <a:bodyPr/>
          <a:lstStyle/>
          <a:p>
            <a:r>
              <a:rPr lang="en-US" dirty="0"/>
              <a:t>ASK THE EXPERTS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Behavioral Economics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295399"/>
            <a:ext cx="7391400" cy="2133601"/>
          </a:xfrm>
        </p:spPr>
        <p:txBody>
          <a:bodyPr/>
          <a:lstStyle/>
          <a:p>
            <a:r>
              <a:rPr lang="en-IN" sz="2400" dirty="0"/>
              <a:t>“Insights from psychology about individual </a:t>
            </a:r>
            <a:r>
              <a:rPr lang="en-IN" sz="2400" dirty="0" err="1"/>
              <a:t>behavior</a:t>
            </a:r>
            <a:r>
              <a:rPr lang="en-IN" sz="2400" dirty="0"/>
              <a:t>—examples of which include limited rationality, low self-control, or a taste for fairness—predict several important types of observed market outcomes that fully-rational economic models do not.”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536BC-3ED5-4293-8323-16A4258B4A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pie chart titled what do economists say? 0% disagree, 100% agree, and 0% are uncertain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70" y="3482914"/>
            <a:ext cx="4306200" cy="24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70035" y="144069"/>
            <a:ext cx="7803931" cy="860961"/>
          </a:xfrm>
        </p:spPr>
        <p:txBody>
          <a:bodyPr wrap="square" anchor="t"/>
          <a:lstStyle/>
          <a:p>
            <a:r>
              <a:rPr lang="en-US" altLang="en-US" sz="3600" dirty="0"/>
              <a:t>People Aren’t Always Rational, Part 1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003675"/>
          </a:xfrm>
        </p:spPr>
        <p:txBody>
          <a:bodyPr/>
          <a:lstStyle/>
          <a:p>
            <a:r>
              <a:rPr lang="en-US" altLang="en-US" dirty="0"/>
              <a:t>People aren’t always rational</a:t>
            </a:r>
          </a:p>
          <a:p>
            <a:pPr lvl="1"/>
            <a:r>
              <a:rPr lang="en-US" altLang="en-US" dirty="0"/>
              <a:t>Not rational maximizers</a:t>
            </a:r>
          </a:p>
          <a:p>
            <a:pPr lvl="2"/>
            <a:r>
              <a:rPr lang="en-US" altLang="en-US" dirty="0"/>
              <a:t>Always choosing the best course of action</a:t>
            </a:r>
          </a:p>
          <a:p>
            <a:pPr lvl="1"/>
            <a:r>
              <a:rPr lang="en-US" altLang="en-US" dirty="0"/>
              <a:t>Satisfiers</a:t>
            </a:r>
          </a:p>
          <a:p>
            <a:pPr lvl="2"/>
            <a:r>
              <a:rPr lang="en-US" altLang="en-US" dirty="0"/>
              <a:t>Make decisions that are merely good enough</a:t>
            </a:r>
          </a:p>
          <a:p>
            <a:pPr lvl="1"/>
            <a:r>
              <a:rPr lang="en-US" altLang="en-US" dirty="0"/>
              <a:t>Near rational</a:t>
            </a:r>
          </a:p>
          <a:p>
            <a:pPr lvl="1"/>
            <a:r>
              <a:rPr lang="en-US" altLang="en-US" dirty="0"/>
              <a:t>Bounded rationality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65045-30FC-4711-953D-3A991E761CDB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725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70035" y="144069"/>
            <a:ext cx="7803931" cy="860961"/>
          </a:xfrm>
        </p:spPr>
        <p:txBody>
          <a:bodyPr wrap="square" anchor="t"/>
          <a:lstStyle/>
          <a:p>
            <a:r>
              <a:rPr lang="en-US" altLang="en-US" sz="3600" dirty="0"/>
              <a:t>People Aren’t Always Rational, Part 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3851275"/>
          </a:xfrm>
        </p:spPr>
        <p:txBody>
          <a:bodyPr/>
          <a:lstStyle/>
          <a:p>
            <a:r>
              <a:rPr lang="en-US" altLang="en-US" dirty="0"/>
              <a:t>Systematic mistakes that people make</a:t>
            </a:r>
          </a:p>
          <a:p>
            <a:pPr lvl="1"/>
            <a:r>
              <a:rPr lang="en-US" altLang="en-US" dirty="0"/>
              <a:t>People are overconfident</a:t>
            </a:r>
          </a:p>
          <a:p>
            <a:pPr lvl="1"/>
            <a:r>
              <a:rPr lang="en-US" altLang="en-US" dirty="0"/>
              <a:t>People give too much weight to a small number of vivid observations</a:t>
            </a:r>
          </a:p>
          <a:p>
            <a:pPr lvl="1"/>
            <a:r>
              <a:rPr lang="en-US" altLang="en-US" dirty="0"/>
              <a:t>People are reluctant to change their minds</a:t>
            </a:r>
          </a:p>
          <a:p>
            <a:pPr lvl="2"/>
            <a:r>
              <a:rPr lang="en-US" altLang="en-US" dirty="0"/>
              <a:t>Confirmation bias: Two groups interpreting the same evidence in exactly opposite ways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A60FB5-81CC-4806-AD66-EEFF854AF620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2456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70035" y="144069"/>
            <a:ext cx="7803931" cy="860961"/>
          </a:xfrm>
        </p:spPr>
        <p:txBody>
          <a:bodyPr wrap="square" anchor="t"/>
          <a:lstStyle/>
          <a:p>
            <a:r>
              <a:rPr lang="en-US" altLang="en-US" sz="3600" dirty="0"/>
              <a:t>People Aren’t Always Rational, Part 3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3317875"/>
          </a:xfrm>
        </p:spPr>
        <p:txBody>
          <a:bodyPr/>
          <a:lstStyle/>
          <a:p>
            <a:r>
              <a:rPr lang="en-US" altLang="en-US" dirty="0"/>
              <a:t>Economics – built on the rationality assumption</a:t>
            </a:r>
          </a:p>
          <a:p>
            <a:pPr lvl="1"/>
            <a:r>
              <a:rPr lang="en-US" altLang="en-US" dirty="0"/>
              <a:t>Yields reasonably accurate models of behavior</a:t>
            </a:r>
          </a:p>
          <a:p>
            <a:pPr lvl="1"/>
            <a:r>
              <a:rPr lang="en-US" altLang="en-US" dirty="0"/>
              <a:t>Economists are themselves not rational maximizers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55A2B1-8DF2-420C-AD13-F1F127570C36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9425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People Care About Fairness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918075"/>
          </a:xfrm>
        </p:spPr>
        <p:txBody>
          <a:bodyPr/>
          <a:lstStyle/>
          <a:p>
            <a:r>
              <a:rPr lang="en-US" altLang="en-US" dirty="0"/>
              <a:t>Ultimatum game: split $100 between two players</a:t>
            </a:r>
          </a:p>
          <a:p>
            <a:pPr lvl="1"/>
            <a:r>
              <a:rPr lang="en-US" altLang="en-US" dirty="0"/>
              <a:t>Only one player decides the shares</a:t>
            </a:r>
          </a:p>
          <a:p>
            <a:pPr lvl="2"/>
            <a:r>
              <a:rPr lang="en-US" altLang="en-US" dirty="0"/>
              <a:t>99–1: acceptable and rational</a:t>
            </a:r>
          </a:p>
          <a:p>
            <a:pPr lvl="2"/>
            <a:r>
              <a:rPr lang="en-US" altLang="en-US" dirty="0"/>
              <a:t>60–40: fair</a:t>
            </a:r>
          </a:p>
          <a:p>
            <a:r>
              <a:rPr lang="en-US" altLang="en-US" dirty="0"/>
              <a:t>Perceived fairness of what a firm pays its workers</a:t>
            </a:r>
          </a:p>
          <a:p>
            <a:pPr lvl="1"/>
            <a:r>
              <a:rPr lang="en-US" altLang="en-US" dirty="0"/>
              <a:t>Especially profitable year: workers may expect to be paid a fair share of the prize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974A11-6B8A-4450-9D4D-BC84F8820379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948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Asymmetric Information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88375" cy="4613275"/>
          </a:xfrm>
        </p:spPr>
        <p:txBody>
          <a:bodyPr/>
          <a:lstStyle/>
          <a:p>
            <a:r>
              <a:rPr lang="en-US" altLang="en-US" dirty="0"/>
              <a:t>Information asymmetry</a:t>
            </a:r>
          </a:p>
          <a:p>
            <a:pPr lvl="1"/>
            <a:r>
              <a:rPr lang="en-US" altLang="en-US" dirty="0"/>
              <a:t>“I know something you don’t know”</a:t>
            </a:r>
          </a:p>
          <a:p>
            <a:pPr lvl="1"/>
            <a:r>
              <a:rPr lang="en-US" altLang="en-US" dirty="0"/>
              <a:t>A difference in access to relevant knowledge </a:t>
            </a:r>
          </a:p>
          <a:p>
            <a:pPr lvl="1"/>
            <a:r>
              <a:rPr lang="en-US" altLang="en-US" dirty="0"/>
              <a:t>Hidden action: Moral hazard</a:t>
            </a:r>
          </a:p>
          <a:p>
            <a:pPr lvl="2"/>
            <a:r>
              <a:rPr lang="en-US" altLang="en-US" dirty="0"/>
              <a:t>The principal-agent problem</a:t>
            </a:r>
          </a:p>
          <a:p>
            <a:pPr lvl="1"/>
            <a:r>
              <a:rPr lang="en-US" altLang="en-US" dirty="0"/>
              <a:t>Hidden characteristic: Adverse selection</a:t>
            </a:r>
          </a:p>
          <a:p>
            <a:pPr lvl="2"/>
            <a:r>
              <a:rPr lang="en-US" altLang="en-US" dirty="0"/>
              <a:t>The lemons problem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6DDAB-E7AF-40D9-BF74-9C475DD855F1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09336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sz="3900" dirty="0"/>
              <a:t>People Are Inconsistent over Time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3241675"/>
          </a:xfrm>
        </p:spPr>
        <p:txBody>
          <a:bodyPr/>
          <a:lstStyle/>
          <a:p>
            <a:r>
              <a:rPr lang="en-US" altLang="en-US" dirty="0"/>
              <a:t>People are inconsistent over time</a:t>
            </a:r>
          </a:p>
          <a:p>
            <a:pPr lvl="1"/>
            <a:r>
              <a:rPr lang="en-US" altLang="en-US" dirty="0"/>
              <a:t>People make plans for themselves</a:t>
            </a:r>
          </a:p>
          <a:p>
            <a:pPr lvl="2"/>
            <a:r>
              <a:rPr lang="en-US" altLang="en-US" dirty="0"/>
              <a:t>But then they fail to follow through</a:t>
            </a:r>
          </a:p>
          <a:p>
            <a:pPr lvl="1"/>
            <a:r>
              <a:rPr lang="en-US" altLang="en-US" dirty="0"/>
              <a:t>People should try to find ways to commit their future selves to following through on their plans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767C5-81A0-44B9-AD30-5EF6C34A7580}" type="slidenum">
              <a:rPr lang="en-US" altLang="en-US" sz="1200" smtClean="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161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Actions, Part 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079875"/>
          </a:xfrm>
        </p:spPr>
        <p:txBody>
          <a:bodyPr/>
          <a:lstStyle/>
          <a:p>
            <a:r>
              <a:rPr lang="en-US" altLang="en-US" dirty="0"/>
              <a:t>Moral hazard</a:t>
            </a:r>
          </a:p>
          <a:p>
            <a:pPr lvl="1"/>
            <a:r>
              <a:rPr lang="en-US" altLang="en-US" dirty="0"/>
              <a:t>Person who is imperfectly monitored</a:t>
            </a:r>
          </a:p>
          <a:p>
            <a:pPr lvl="1"/>
            <a:r>
              <a:rPr lang="en-US" altLang="en-US" dirty="0"/>
              <a:t>Tendency to engage in dishonest or otherwise undesirable behavior</a:t>
            </a:r>
          </a:p>
          <a:p>
            <a:r>
              <a:rPr lang="en-US" altLang="en-US" dirty="0"/>
              <a:t>Agent</a:t>
            </a:r>
          </a:p>
          <a:p>
            <a:pPr lvl="1"/>
            <a:r>
              <a:rPr lang="en-US" altLang="en-US" dirty="0"/>
              <a:t>Person who is performing an act for another person (the principal)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387E6-A5B9-4946-8619-E513CCC723C6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3444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Actions, Part 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079875"/>
          </a:xfrm>
        </p:spPr>
        <p:txBody>
          <a:bodyPr/>
          <a:lstStyle/>
          <a:p>
            <a:r>
              <a:rPr lang="en-US" altLang="en-US" dirty="0"/>
              <a:t>Principal</a:t>
            </a:r>
          </a:p>
          <a:p>
            <a:pPr lvl="1"/>
            <a:r>
              <a:rPr lang="en-US" altLang="en-US" dirty="0"/>
              <a:t>Person for whom another person (the agent) is performing some act</a:t>
            </a:r>
          </a:p>
          <a:p>
            <a:r>
              <a:rPr lang="en-US" altLang="en-US" dirty="0"/>
              <a:t>Employment relationship</a:t>
            </a:r>
          </a:p>
          <a:p>
            <a:pPr lvl="1"/>
            <a:r>
              <a:rPr lang="en-US" altLang="en-US" dirty="0"/>
              <a:t>Moral hazard</a:t>
            </a:r>
          </a:p>
          <a:p>
            <a:pPr lvl="1"/>
            <a:r>
              <a:rPr lang="en-US" altLang="en-US" dirty="0"/>
              <a:t>Employer is the principal</a:t>
            </a:r>
          </a:p>
          <a:p>
            <a:pPr lvl="1"/>
            <a:r>
              <a:rPr lang="en-US" altLang="en-US" dirty="0"/>
              <a:t>Worker is the agent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BD9BF4-9173-401B-A8D5-8831AF2A77AA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48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Actions, Part 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69310" y="1066800"/>
            <a:ext cx="8588375" cy="4689475"/>
          </a:xfrm>
        </p:spPr>
        <p:txBody>
          <a:bodyPr/>
          <a:lstStyle/>
          <a:p>
            <a:r>
              <a:rPr lang="en-US" altLang="en-US" dirty="0"/>
              <a:t>Moral-hazard problem (employer–employee)</a:t>
            </a:r>
          </a:p>
          <a:p>
            <a:pPr lvl="1"/>
            <a:r>
              <a:rPr lang="en-US" altLang="en-US" dirty="0"/>
              <a:t>The temptation of imperfectly monitored workers to shirk their responsibilities </a:t>
            </a:r>
          </a:p>
          <a:p>
            <a:r>
              <a:rPr lang="en-US" altLang="en-US" dirty="0"/>
              <a:t>Responses to moral-hazard problem</a:t>
            </a:r>
          </a:p>
          <a:p>
            <a:pPr lvl="1"/>
            <a:r>
              <a:rPr lang="en-US" altLang="en-US" dirty="0"/>
              <a:t>Better monitoring</a:t>
            </a:r>
          </a:p>
          <a:p>
            <a:pPr lvl="1"/>
            <a:r>
              <a:rPr lang="en-US" altLang="en-US" dirty="0"/>
              <a:t>High wages (efficiency-wage theories)</a:t>
            </a:r>
          </a:p>
          <a:p>
            <a:pPr lvl="1"/>
            <a:r>
              <a:rPr lang="en-US" altLang="en-US" dirty="0"/>
              <a:t>Delayed payment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3DEA18-12BE-4ECE-B7DE-BD0B2766E6EC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565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Actions, Part 4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73051" y="1066800"/>
            <a:ext cx="8866187" cy="5070475"/>
          </a:xfrm>
        </p:spPr>
        <p:txBody>
          <a:bodyPr/>
          <a:lstStyle/>
          <a:p>
            <a:r>
              <a:rPr lang="en-US" altLang="en-US" sz="3000" dirty="0"/>
              <a:t>Moral-hazard problems</a:t>
            </a:r>
          </a:p>
          <a:p>
            <a:pPr lvl="1"/>
            <a:r>
              <a:rPr lang="en-US" altLang="en-US" sz="3000" dirty="0"/>
              <a:t>A homeowner with fire insurance buys too few fire extinguishers</a:t>
            </a:r>
          </a:p>
          <a:p>
            <a:pPr lvl="2"/>
            <a:r>
              <a:rPr lang="en-US" altLang="en-US" dirty="0"/>
              <a:t>Homeowner bears the cost of the extinguisher</a:t>
            </a:r>
          </a:p>
          <a:p>
            <a:pPr lvl="2"/>
            <a:r>
              <a:rPr lang="en-US" altLang="en-US" dirty="0"/>
              <a:t>Insurance company receives much of the benefit</a:t>
            </a:r>
          </a:p>
          <a:p>
            <a:pPr lvl="1"/>
            <a:r>
              <a:rPr lang="en-US" altLang="en-US" sz="3000" dirty="0"/>
              <a:t>Family lives near a river with a high risk of flooding</a:t>
            </a:r>
          </a:p>
          <a:p>
            <a:pPr lvl="2"/>
            <a:r>
              <a:rPr lang="en-US" altLang="en-US" dirty="0"/>
              <a:t>Family enjoys the scenic views</a:t>
            </a:r>
          </a:p>
          <a:p>
            <a:pPr lvl="2"/>
            <a:r>
              <a:rPr lang="en-US" altLang="en-US" dirty="0"/>
              <a:t>Government bears the cost of disaster relief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97B0AF-E018-445C-A69C-060F8E6C7063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853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Actions, Part 5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77813" y="1066800"/>
            <a:ext cx="8866187" cy="4765675"/>
          </a:xfrm>
        </p:spPr>
        <p:txBody>
          <a:bodyPr/>
          <a:lstStyle/>
          <a:p>
            <a:r>
              <a:rPr lang="en-US" altLang="en-US" dirty="0"/>
              <a:t>Regulations aimed at addressing the problem</a:t>
            </a:r>
          </a:p>
          <a:p>
            <a:pPr lvl="1"/>
            <a:r>
              <a:rPr lang="en-US" altLang="en-US" sz="3000" dirty="0"/>
              <a:t>Insurance company – require homeowners to buy fire extinguishers</a:t>
            </a:r>
          </a:p>
          <a:p>
            <a:pPr lvl="1"/>
            <a:r>
              <a:rPr lang="en-US" altLang="en-US" sz="3000" dirty="0"/>
              <a:t>Government – prohibit building homes on land with high risk of flooding</a:t>
            </a:r>
          </a:p>
          <a:p>
            <a:pPr lvl="1"/>
            <a:r>
              <a:rPr lang="en-US" altLang="en-US" sz="3000" dirty="0"/>
              <a:t>The insurance company and the government</a:t>
            </a:r>
          </a:p>
          <a:p>
            <a:pPr lvl="2"/>
            <a:r>
              <a:rPr lang="en-US" altLang="en-US" dirty="0"/>
              <a:t>Don’t have perfect information </a:t>
            </a:r>
          </a:p>
          <a:p>
            <a:pPr lvl="2"/>
            <a:r>
              <a:rPr lang="en-US" altLang="en-US" dirty="0"/>
              <a:t>The problem of moral hazard persists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47D74E-6C22-4432-8465-165715780D5D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0479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0035" y="100939"/>
            <a:ext cx="7803931" cy="860961"/>
          </a:xfrm>
        </p:spPr>
        <p:txBody>
          <a:bodyPr wrap="square" anchor="t"/>
          <a:lstStyle/>
          <a:p>
            <a:r>
              <a:rPr lang="en-US" altLang="en-US" dirty="0"/>
              <a:t>Hidden Characteristics, Part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8375" cy="4994275"/>
          </a:xfrm>
        </p:spPr>
        <p:txBody>
          <a:bodyPr/>
          <a:lstStyle/>
          <a:p>
            <a:r>
              <a:rPr lang="en-US" altLang="en-US" dirty="0"/>
              <a:t>Adverse selection</a:t>
            </a:r>
          </a:p>
          <a:p>
            <a:pPr lvl="1"/>
            <a:r>
              <a:rPr lang="en-US" altLang="en-US" dirty="0"/>
              <a:t>Mix of unobserved attributes</a:t>
            </a:r>
          </a:p>
          <a:p>
            <a:pPr lvl="1"/>
            <a:r>
              <a:rPr lang="en-US" altLang="en-US" dirty="0"/>
              <a:t>Tendency to become undesirable from the standpoint of an uninformed party</a:t>
            </a:r>
          </a:p>
          <a:p>
            <a:r>
              <a:rPr lang="en-US" altLang="en-US" dirty="0"/>
              <a:t>Market for used cars</a:t>
            </a:r>
          </a:p>
          <a:p>
            <a:pPr lvl="1"/>
            <a:r>
              <a:rPr lang="en-US" altLang="en-US" dirty="0"/>
              <a:t>Sellers know the defects of cars better than prospective buyers</a:t>
            </a:r>
          </a:p>
          <a:p>
            <a:pPr lvl="1"/>
            <a:r>
              <a:rPr lang="en-US" altLang="en-US" dirty="0"/>
              <a:t>Problem: Owners of good cars keep them rather than sell them at the low price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8B867-DF5C-4C0F-9D29-0EBFDD913320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41997245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/ Summary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ctiveLearning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sk Experts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10130</TotalTime>
  <Words>1234</Words>
  <Application>Microsoft Office PowerPoint</Application>
  <PresentationFormat>On-screen Show (4:3)</PresentationFormat>
  <Paragraphs>238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Arial</vt:lpstr>
      <vt:lpstr>Arial Narrow</vt:lpstr>
      <vt:lpstr>Calibri</vt:lpstr>
      <vt:lpstr>Cambria</vt:lpstr>
      <vt:lpstr>Sabon-Bold</vt:lpstr>
      <vt:lpstr>Times New Roman</vt:lpstr>
      <vt:lpstr>Wingdings</vt:lpstr>
      <vt:lpstr>Chapter title</vt:lpstr>
      <vt:lpstr>Intro / Summary</vt:lpstr>
      <vt:lpstr>Chapter content</vt:lpstr>
      <vt:lpstr>Figure</vt:lpstr>
      <vt:lpstr>Table</vt:lpstr>
      <vt:lpstr>ActiveLearning</vt:lpstr>
      <vt:lpstr>Case study</vt:lpstr>
      <vt:lpstr>Ask Experts</vt:lpstr>
      <vt:lpstr>Appendix</vt:lpstr>
      <vt:lpstr>1_Chapter title</vt:lpstr>
      <vt:lpstr>2_Chapter title</vt:lpstr>
      <vt:lpstr>1_Chapter content</vt:lpstr>
      <vt:lpstr>3_Chapter title</vt:lpstr>
      <vt:lpstr>4_Chapter title</vt:lpstr>
      <vt:lpstr>Principles of Micro Economics, Ninth Edition N. Gregory Mankiw </vt:lpstr>
      <vt:lpstr>Chapter 22</vt:lpstr>
      <vt:lpstr>Asymmetric Information</vt:lpstr>
      <vt:lpstr>Hidden Actions, Part 1</vt:lpstr>
      <vt:lpstr>Hidden Actions, Part 2</vt:lpstr>
      <vt:lpstr>Hidden Actions, Part 3</vt:lpstr>
      <vt:lpstr>Hidden Actions, Part 4</vt:lpstr>
      <vt:lpstr>Hidden Actions, Part 5</vt:lpstr>
      <vt:lpstr>Hidden Characteristics, Part 1</vt:lpstr>
      <vt:lpstr>Hidden Characteristics, Part 2</vt:lpstr>
      <vt:lpstr>Signaling</vt:lpstr>
      <vt:lpstr>Gifts as Signals</vt:lpstr>
      <vt:lpstr>Screening </vt:lpstr>
      <vt:lpstr>Public Policy </vt:lpstr>
      <vt:lpstr>Political Economy</vt:lpstr>
      <vt:lpstr>Table 1 The Condorcet Paradox</vt:lpstr>
      <vt:lpstr>Arrow’s Impossibility Theorem, Part 1</vt:lpstr>
      <vt:lpstr>Arrow’s Impossibility Theorem, Part 2</vt:lpstr>
      <vt:lpstr>Arrow’s Impossibility Theorem, Part 3</vt:lpstr>
      <vt:lpstr>The Median Voter Is King, Part 1</vt:lpstr>
      <vt:lpstr>Figure 1 The Median Voter Theorem: An Example</vt:lpstr>
      <vt:lpstr>The Median Voter Is King, Part 2</vt:lpstr>
      <vt:lpstr>Politicians Are People Too</vt:lpstr>
      <vt:lpstr>Behavioral Economics</vt:lpstr>
      <vt:lpstr>ASK THE EXPERTS</vt:lpstr>
      <vt:lpstr>People Aren’t Always Rational, Part 1</vt:lpstr>
      <vt:lpstr>People Aren’t Always Rational, Part 2</vt:lpstr>
      <vt:lpstr>People Aren’t Always Rational, Part 3</vt:lpstr>
      <vt:lpstr>People Care About Fairness</vt:lpstr>
      <vt:lpstr>People Are Inconsistent over Time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Chiritescu</dc:creator>
  <cp:lastModifiedBy>Saba UV</cp:lastModifiedBy>
  <cp:revision>529</cp:revision>
  <dcterms:created xsi:type="dcterms:W3CDTF">2016-03-16T19:41:09Z</dcterms:created>
  <dcterms:modified xsi:type="dcterms:W3CDTF">2020-02-21T05:44:39Z</dcterms:modified>
</cp:coreProperties>
</file>