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 id="2147483690" r:id="rId14"/>
  </p:sldMasterIdLst>
  <p:notesMasterIdLst>
    <p:notesMasterId r:id="rId62"/>
  </p:notesMasterIdLst>
  <p:sldIdLst>
    <p:sldId id="407" r:id="rId15"/>
    <p:sldId id="406" r:id="rId16"/>
    <p:sldId id="359" r:id="rId17"/>
    <p:sldId id="360" r:id="rId18"/>
    <p:sldId id="361" r:id="rId19"/>
    <p:sldId id="362" r:id="rId20"/>
    <p:sldId id="363" r:id="rId21"/>
    <p:sldId id="364" r:id="rId22"/>
    <p:sldId id="365" r:id="rId23"/>
    <p:sldId id="366" r:id="rId24"/>
    <p:sldId id="367" r:id="rId25"/>
    <p:sldId id="368" r:id="rId26"/>
    <p:sldId id="369" r:id="rId27"/>
    <p:sldId id="370" r:id="rId28"/>
    <p:sldId id="371" r:id="rId29"/>
    <p:sldId id="403"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396" r:id="rId55"/>
    <p:sldId id="397" r:id="rId56"/>
    <p:sldId id="398" r:id="rId57"/>
    <p:sldId id="399" r:id="rId58"/>
    <p:sldId id="400" r:id="rId59"/>
    <p:sldId id="401" r:id="rId60"/>
    <p:sldId id="40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079" userDrawn="1">
          <p15:clr>
            <a:srgbClr val="A4A3A4"/>
          </p15:clr>
        </p15:guide>
        <p15:guide id="4" orient="horz" pos="3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2606" autoAdjust="0"/>
  </p:normalViewPr>
  <p:slideViewPr>
    <p:cSldViewPr>
      <p:cViewPr varScale="1">
        <p:scale>
          <a:sx n="99" d="100"/>
          <a:sy n="99" d="100"/>
        </p:scale>
        <p:origin x="2028" y="72"/>
      </p:cViewPr>
      <p:guideLst>
        <p:guide orient="horz" pos="2160"/>
        <p:guide pos="2880"/>
        <p:guide pos="1079"/>
        <p:guide orient="horz" pos="34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353336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09370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fld id="{073C29DC-2178-4274-9150-45F8EBD31C2D}" type="slidenum">
              <a:rPr kumimoji="0" lang="en-US" sz="1200" b="0" i="0" u="none" strike="noStrike" kern="1200" cap="none" spc="0" normalizeH="0" baseline="0" noProof="0">
                <a:ln>
                  <a:noFill/>
                </a:ln>
                <a:solidFill>
                  <a:srgbClr val="002060"/>
                </a:solidFill>
                <a:effectLst/>
                <a:uLnTx/>
                <a:uFillTx/>
                <a:latin typeface="Arial"/>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a:t>
            </a:fld>
            <a:endParaRPr kumimoji="0" lang="en-US" sz="1200" b="0" i="0" u="none" strike="noStrike" kern="1200" cap="none" spc="0" normalizeH="0" baseline="0" noProof="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21633837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631976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51763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4"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grpSp>
        <p:nvGrpSpPr>
          <p:cNvPr id="4" name="Group 3"/>
          <p:cNvGrpSpPr/>
          <p:nvPr userDrawn="1"/>
        </p:nvGrpSpPr>
        <p:grpSpPr>
          <a:xfrm>
            <a:off x="0" y="0"/>
            <a:ext cx="9144000" cy="6858000"/>
            <a:chOff x="0" y="0"/>
            <a:chExt cx="9144000" cy="6858000"/>
          </a:xfrm>
        </p:grpSpPr>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706254291"/>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marL="0" marR="0" lvl="0" indent="0" algn="r" defTabSz="914400" rtl="0" eaLnBrk="1" fontAlgn="base" latinLnBrk="0" hangingPunct="1">
              <a:lnSpc>
                <a:spcPct val="100000"/>
              </a:lnSpc>
              <a:spcBef>
                <a:spcPct val="20000"/>
              </a:spcBef>
              <a:spcAft>
                <a:spcPct val="0"/>
              </a:spcAft>
              <a:buClrTx/>
              <a:buSzTx/>
              <a:buFontTx/>
              <a:buNone/>
              <a:tabLst/>
              <a:defRPr/>
            </a:pPr>
            <a:fld id="{C148E929-2C81-42BB-92FD-6CE3916FB07A}"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2200" b="0"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53898"/>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29290626"/>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378B25E-053D-4AA2-A71D-1D9F2F8C0927}" type="slidenum">
              <a:rPr kumimoji="0" lang="en-US" sz="1200" b="0" i="0" u="none" strike="noStrike" kern="1200" cap="none" spc="0" normalizeH="0" baseline="0" noProof="0">
                <a:ln>
                  <a:noFill/>
                </a:ln>
                <a:solidFill>
                  <a:srgbClr val="00206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002060"/>
              </a:solidFill>
              <a:effectLst/>
              <a:uLnTx/>
              <a:uFillTx/>
              <a:latin typeface="Arial"/>
              <a:ea typeface="+mn-ea"/>
              <a:cs typeface="+mn-cs"/>
            </a:endParaRPr>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148172566"/>
      </p:ext>
    </p:extLst>
  </p:cSld>
  <p:clrMap bg1="lt1" tx1="dk1" bg2="lt2" tx2="dk2" accent1="accent1" accent2="accent2" accent3="accent3" accent4="accent4" accent5="accent5" accent6="accent6" hlink="hlink" folHlink="folHlink"/>
  <p:sldLayoutIdLst>
    <p:sldLayoutId id="2147483687"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179510955"/>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5039" y="5593626"/>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1801467804"/>
      </p:ext>
    </p:extLst>
  </p:cSld>
  <p:clrMap bg1="lt1" tx1="dk1" bg2="lt2" tx2="dk2" accent1="accent1" accent2="accent2" accent3="accent3" accent4="accent4" accent5="accent5" accent6="accent6" hlink="hlink" folHlink="folHlink"/>
  <p:sldLayoutIdLst>
    <p:sldLayoutId id="214748369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76201"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229406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70035" y="59374"/>
            <a:ext cx="7803931" cy="860961"/>
          </a:xfrm>
        </p:spPr>
        <p:txBody>
          <a:bodyPr wrap="square" anchor="t"/>
          <a:lstStyle/>
          <a:p>
            <a:r>
              <a:rPr lang="en-US" altLang="en-US" sz="3600" dirty="0"/>
              <a:t>Equilibrium for an Oligopoly, Part 1 </a:t>
            </a:r>
          </a:p>
        </p:txBody>
      </p:sp>
      <p:sp>
        <p:nvSpPr>
          <p:cNvPr id="17411" name="Content Placeholder 2"/>
          <p:cNvSpPr>
            <a:spLocks noGrp="1"/>
          </p:cNvSpPr>
          <p:nvPr>
            <p:ph idx="1"/>
          </p:nvPr>
        </p:nvSpPr>
        <p:spPr>
          <a:xfrm>
            <a:off x="304800" y="1066800"/>
            <a:ext cx="8588375" cy="3317875"/>
          </a:xfrm>
        </p:spPr>
        <p:txBody>
          <a:bodyPr/>
          <a:lstStyle/>
          <a:p>
            <a:r>
              <a:rPr lang="en-US" altLang="en-US" dirty="0"/>
              <a:t>Nash equilibrium</a:t>
            </a:r>
          </a:p>
          <a:p>
            <a:pPr lvl="1"/>
            <a:r>
              <a:rPr lang="en-US" altLang="en-US" dirty="0"/>
              <a:t>Economic actors interacting with one another</a:t>
            </a:r>
          </a:p>
          <a:p>
            <a:pPr lvl="1"/>
            <a:r>
              <a:rPr lang="en-US" altLang="en-US" dirty="0"/>
              <a:t>Each choose their best strategy</a:t>
            </a:r>
          </a:p>
          <a:p>
            <a:pPr lvl="1"/>
            <a:r>
              <a:rPr lang="en-US" altLang="en-US" dirty="0"/>
              <a:t>Given the strategies that all the other actors have chosen</a:t>
            </a:r>
          </a:p>
        </p:txBody>
      </p:sp>
      <p:sp>
        <p:nvSpPr>
          <p:cNvPr id="1741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CAB80CF-3EB2-4094-BF62-5C9682C5BCC5}" type="slidenum">
              <a:rPr lang="en-US" altLang="en-US" sz="1200" smtClean="0">
                <a:solidFill>
                  <a:srgbClr val="002060"/>
                </a:solidFill>
              </a:rPr>
              <a:pPr eaLnBrk="1" hangingPunct="1"/>
              <a:t>10</a:t>
            </a:fld>
            <a:endParaRPr lang="en-US" altLang="en-US" sz="1200">
              <a:solidFill>
                <a:srgbClr val="002060"/>
              </a:solidFill>
            </a:endParaRPr>
          </a:p>
        </p:txBody>
      </p:sp>
    </p:spTree>
    <p:extLst>
      <p:ext uri="{BB962C8B-B14F-4D97-AF65-F5344CB8AC3E}">
        <p14:creationId xmlns:p14="http://schemas.microsoft.com/office/powerpoint/2010/main" val="3238774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70035" y="59374"/>
            <a:ext cx="7803931" cy="860961"/>
          </a:xfrm>
        </p:spPr>
        <p:txBody>
          <a:bodyPr wrap="square" anchor="t"/>
          <a:lstStyle/>
          <a:p>
            <a:r>
              <a:rPr lang="en-US" altLang="en-US" sz="3600" dirty="0"/>
              <a:t>Equilibrium for an Oligopoly, Part 2 </a:t>
            </a:r>
          </a:p>
        </p:txBody>
      </p:sp>
      <p:sp>
        <p:nvSpPr>
          <p:cNvPr id="18435" name="Content Placeholder 2"/>
          <p:cNvSpPr>
            <a:spLocks noGrp="1"/>
          </p:cNvSpPr>
          <p:nvPr>
            <p:ph idx="1"/>
          </p:nvPr>
        </p:nvSpPr>
        <p:spPr>
          <a:xfrm>
            <a:off x="304800" y="1066800"/>
            <a:ext cx="8588375" cy="4689475"/>
          </a:xfrm>
        </p:spPr>
        <p:txBody>
          <a:bodyPr/>
          <a:lstStyle/>
          <a:p>
            <a:r>
              <a:rPr lang="en-US" altLang="en-US" dirty="0"/>
              <a:t>Oligopolists</a:t>
            </a:r>
          </a:p>
          <a:p>
            <a:pPr lvl="1"/>
            <a:r>
              <a:rPr lang="en-US" altLang="en-US" dirty="0"/>
              <a:t>Better off cooperating and reaching the monopoly outcome</a:t>
            </a:r>
          </a:p>
          <a:p>
            <a:pPr lvl="1"/>
            <a:r>
              <a:rPr lang="en-US" altLang="en-US" dirty="0"/>
              <a:t>They pursue their own self-interest</a:t>
            </a:r>
          </a:p>
          <a:p>
            <a:pPr lvl="2"/>
            <a:r>
              <a:rPr lang="en-US" altLang="en-US" dirty="0"/>
              <a:t>Do not end up reaching the monopoly outcome and maximizing their joint profit</a:t>
            </a:r>
          </a:p>
          <a:p>
            <a:pPr lvl="2"/>
            <a:r>
              <a:rPr lang="en-US" altLang="en-US" dirty="0"/>
              <a:t>Each is tempted to raise production and capture a larger share of the market</a:t>
            </a:r>
          </a:p>
          <a:p>
            <a:pPr lvl="2"/>
            <a:r>
              <a:rPr lang="en-US" altLang="en-US" dirty="0"/>
              <a:t>Total production rises and price falls</a:t>
            </a:r>
          </a:p>
        </p:txBody>
      </p:sp>
      <p:sp>
        <p:nvSpPr>
          <p:cNvPr id="1843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69AC0BF-F13D-45BB-9201-B42C5F74B3FC}" type="slidenum">
              <a:rPr lang="en-US" altLang="en-US" sz="1200" smtClean="0">
                <a:solidFill>
                  <a:srgbClr val="002060"/>
                </a:solidFill>
              </a:rPr>
              <a:pPr eaLnBrk="1" hangingPunct="1"/>
              <a:t>11</a:t>
            </a:fld>
            <a:endParaRPr lang="en-US" altLang="en-US" sz="1200">
              <a:solidFill>
                <a:srgbClr val="002060"/>
              </a:solidFill>
            </a:endParaRPr>
          </a:p>
        </p:txBody>
      </p:sp>
    </p:spTree>
    <p:extLst>
      <p:ext uri="{BB962C8B-B14F-4D97-AF65-F5344CB8AC3E}">
        <p14:creationId xmlns:p14="http://schemas.microsoft.com/office/powerpoint/2010/main" val="2339224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70035" y="59374"/>
            <a:ext cx="7803931" cy="860961"/>
          </a:xfrm>
        </p:spPr>
        <p:txBody>
          <a:bodyPr wrap="square" anchor="t"/>
          <a:lstStyle/>
          <a:p>
            <a:r>
              <a:rPr lang="en-US" altLang="en-US" sz="3600" dirty="0"/>
              <a:t>Equilibrium for an Oligopoly, Part 3 </a:t>
            </a:r>
          </a:p>
        </p:txBody>
      </p:sp>
      <p:sp>
        <p:nvSpPr>
          <p:cNvPr id="19459" name="Content Placeholder 2"/>
          <p:cNvSpPr>
            <a:spLocks noGrp="1"/>
          </p:cNvSpPr>
          <p:nvPr>
            <p:ph idx="1"/>
          </p:nvPr>
        </p:nvSpPr>
        <p:spPr>
          <a:xfrm>
            <a:off x="304800" y="1066800"/>
            <a:ext cx="8588375" cy="4384675"/>
          </a:xfrm>
        </p:spPr>
        <p:txBody>
          <a:bodyPr/>
          <a:lstStyle/>
          <a:p>
            <a:r>
              <a:rPr lang="en-US" altLang="en-US" dirty="0"/>
              <a:t>When firms in an oligopoly individually choose production to maximize profit</a:t>
            </a:r>
          </a:p>
          <a:p>
            <a:pPr lvl="1"/>
            <a:r>
              <a:rPr lang="en-US" altLang="en-US" dirty="0"/>
              <a:t>Produce a quantity of output</a:t>
            </a:r>
          </a:p>
          <a:p>
            <a:pPr lvl="2"/>
            <a:r>
              <a:rPr lang="en-US" altLang="en-US" dirty="0"/>
              <a:t>Greater than the level produced by monopoly</a:t>
            </a:r>
          </a:p>
          <a:p>
            <a:pPr lvl="2"/>
            <a:r>
              <a:rPr lang="en-US" altLang="en-US" dirty="0"/>
              <a:t>Less than the level produced by competition</a:t>
            </a:r>
          </a:p>
          <a:p>
            <a:pPr lvl="1"/>
            <a:r>
              <a:rPr lang="en-US" altLang="en-US" dirty="0"/>
              <a:t>The price is </a:t>
            </a:r>
          </a:p>
          <a:p>
            <a:pPr lvl="2"/>
            <a:r>
              <a:rPr lang="en-US" altLang="en-US" dirty="0"/>
              <a:t>Less than the monopoly price</a:t>
            </a:r>
          </a:p>
          <a:p>
            <a:pPr lvl="2"/>
            <a:r>
              <a:rPr lang="en-US" altLang="en-US" dirty="0"/>
              <a:t>Greater than the competitive price (MC)</a:t>
            </a:r>
          </a:p>
        </p:txBody>
      </p:sp>
      <p:sp>
        <p:nvSpPr>
          <p:cNvPr id="1946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50C473B-B656-4CA8-9C44-5960523F7880}" type="slidenum">
              <a:rPr lang="en-US" altLang="en-US" sz="1200" smtClean="0">
                <a:solidFill>
                  <a:srgbClr val="002060"/>
                </a:solidFill>
              </a:rPr>
              <a:pPr eaLnBrk="1" hangingPunct="1"/>
              <a:t>12</a:t>
            </a:fld>
            <a:endParaRPr lang="en-US" altLang="en-US" sz="1200">
              <a:solidFill>
                <a:srgbClr val="002060"/>
              </a:solidFill>
            </a:endParaRPr>
          </a:p>
        </p:txBody>
      </p:sp>
    </p:spTree>
    <p:extLst>
      <p:ext uri="{BB962C8B-B14F-4D97-AF65-F5344CB8AC3E}">
        <p14:creationId xmlns:p14="http://schemas.microsoft.com/office/powerpoint/2010/main" val="3819063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wrap="square" anchor="t"/>
          <a:lstStyle/>
          <a:p>
            <a:r>
              <a:rPr lang="en-US" altLang="en-US" sz="3200" dirty="0"/>
              <a:t>Markets with Only a Few Sellers, Part 6</a:t>
            </a:r>
          </a:p>
        </p:txBody>
      </p:sp>
      <p:sp>
        <p:nvSpPr>
          <p:cNvPr id="20483" name="Content Placeholder 2"/>
          <p:cNvSpPr>
            <a:spLocks noGrp="1"/>
          </p:cNvSpPr>
          <p:nvPr>
            <p:ph idx="1"/>
          </p:nvPr>
        </p:nvSpPr>
        <p:spPr>
          <a:xfrm>
            <a:off x="304800" y="1066800"/>
            <a:ext cx="8588375" cy="3927475"/>
          </a:xfrm>
        </p:spPr>
        <p:txBody>
          <a:bodyPr/>
          <a:lstStyle/>
          <a:p>
            <a:r>
              <a:rPr lang="en-US" altLang="en-US" dirty="0"/>
              <a:t>If oligopolists form a cartel</a:t>
            </a:r>
          </a:p>
          <a:p>
            <a:pPr lvl="1"/>
            <a:r>
              <a:rPr lang="en-US" altLang="en-US" dirty="0"/>
              <a:t>Maximize total profit</a:t>
            </a:r>
          </a:p>
          <a:p>
            <a:pPr lvl="1"/>
            <a:r>
              <a:rPr lang="en-US" altLang="en-US" dirty="0"/>
              <a:t>Produce monopoly quantity</a:t>
            </a:r>
          </a:p>
          <a:p>
            <a:pPr lvl="1"/>
            <a:r>
              <a:rPr lang="en-US" altLang="en-US" dirty="0"/>
              <a:t>Charge monopoly price</a:t>
            </a:r>
          </a:p>
          <a:p>
            <a:pPr lvl="1"/>
            <a:r>
              <a:rPr lang="en-US" altLang="en-US" dirty="0"/>
              <a:t>Difficult to reach and enforce an agreement as the size of the group increases</a:t>
            </a:r>
          </a:p>
        </p:txBody>
      </p:sp>
      <p:sp>
        <p:nvSpPr>
          <p:cNvPr id="2048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0F4E08C-CE60-4C61-8ED2-35228CC806C5}" type="slidenum">
              <a:rPr lang="en-US" altLang="en-US" sz="1200" smtClean="0">
                <a:solidFill>
                  <a:srgbClr val="002060"/>
                </a:solidFill>
              </a:rPr>
              <a:pPr eaLnBrk="1" hangingPunct="1"/>
              <a:t>13</a:t>
            </a:fld>
            <a:endParaRPr lang="en-US" altLang="en-US" sz="1200">
              <a:solidFill>
                <a:srgbClr val="002060"/>
              </a:solidFill>
            </a:endParaRPr>
          </a:p>
        </p:txBody>
      </p:sp>
    </p:spTree>
    <p:extLst>
      <p:ext uri="{BB962C8B-B14F-4D97-AF65-F5344CB8AC3E}">
        <p14:creationId xmlns:p14="http://schemas.microsoft.com/office/powerpoint/2010/main" val="991028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wrap="square" anchor="t"/>
          <a:lstStyle/>
          <a:p>
            <a:r>
              <a:rPr lang="en-US" altLang="en-US" sz="3200" dirty="0"/>
              <a:t>Markets with Only a Few Sellers, Part 7</a:t>
            </a:r>
          </a:p>
        </p:txBody>
      </p:sp>
      <p:sp>
        <p:nvSpPr>
          <p:cNvPr id="21507" name="Content Placeholder 2"/>
          <p:cNvSpPr>
            <a:spLocks noGrp="1"/>
          </p:cNvSpPr>
          <p:nvPr>
            <p:ph idx="1"/>
          </p:nvPr>
        </p:nvSpPr>
        <p:spPr>
          <a:xfrm>
            <a:off x="304800" y="1066800"/>
            <a:ext cx="8588375" cy="4765675"/>
          </a:xfrm>
        </p:spPr>
        <p:txBody>
          <a:bodyPr/>
          <a:lstStyle/>
          <a:p>
            <a:r>
              <a:rPr lang="en-US" altLang="en-US" dirty="0"/>
              <a:t>If oligopolists do not form a cartel, each firm has to take into account:</a:t>
            </a:r>
          </a:p>
          <a:p>
            <a:pPr lvl="1"/>
            <a:r>
              <a:rPr lang="en-US" altLang="en-US" dirty="0"/>
              <a:t>The output effect</a:t>
            </a:r>
          </a:p>
          <a:p>
            <a:pPr lvl="2"/>
            <a:r>
              <a:rPr lang="en-US" altLang="en-US" dirty="0"/>
              <a:t>Because P &gt; MC, selling one more unit increases profit</a:t>
            </a:r>
          </a:p>
          <a:p>
            <a:pPr lvl="1"/>
            <a:r>
              <a:rPr lang="en-US" altLang="en-US" dirty="0"/>
              <a:t>The price effect</a:t>
            </a:r>
          </a:p>
          <a:p>
            <a:pPr lvl="2"/>
            <a:r>
              <a:rPr lang="en-US" altLang="en-US" dirty="0"/>
              <a:t>Increasing production increases total amount sold</a:t>
            </a:r>
          </a:p>
          <a:p>
            <a:pPr lvl="2"/>
            <a:r>
              <a:rPr lang="en-US" altLang="en-US" dirty="0"/>
              <a:t>Decrease in price and lower the profit</a:t>
            </a:r>
          </a:p>
        </p:txBody>
      </p:sp>
      <p:sp>
        <p:nvSpPr>
          <p:cNvPr id="2150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4E86803-561A-424A-8CC6-5B7182F99A4D}" type="slidenum">
              <a:rPr lang="en-US" altLang="en-US" sz="1200" smtClean="0">
                <a:solidFill>
                  <a:srgbClr val="002060"/>
                </a:solidFill>
              </a:rPr>
              <a:pPr eaLnBrk="1" hangingPunct="1"/>
              <a:t>14</a:t>
            </a:fld>
            <a:endParaRPr lang="en-US" altLang="en-US" sz="1200">
              <a:solidFill>
                <a:srgbClr val="002060"/>
              </a:solidFill>
            </a:endParaRPr>
          </a:p>
        </p:txBody>
      </p:sp>
    </p:spTree>
    <p:extLst>
      <p:ext uri="{BB962C8B-B14F-4D97-AF65-F5344CB8AC3E}">
        <p14:creationId xmlns:p14="http://schemas.microsoft.com/office/powerpoint/2010/main" val="99677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wrap="square" anchor="t"/>
          <a:lstStyle/>
          <a:p>
            <a:r>
              <a:rPr lang="en-US" altLang="en-US" sz="3200" dirty="0"/>
              <a:t>Markets with Only a Few Sellers, Part 8</a:t>
            </a:r>
          </a:p>
        </p:txBody>
      </p:sp>
      <p:sp>
        <p:nvSpPr>
          <p:cNvPr id="22531" name="Content Placeholder 2"/>
          <p:cNvSpPr>
            <a:spLocks noGrp="1"/>
          </p:cNvSpPr>
          <p:nvPr>
            <p:ph idx="1"/>
          </p:nvPr>
        </p:nvSpPr>
        <p:spPr>
          <a:xfrm>
            <a:off x="304800" y="1066800"/>
            <a:ext cx="8588375" cy="4613275"/>
          </a:xfrm>
        </p:spPr>
        <p:txBody>
          <a:bodyPr/>
          <a:lstStyle/>
          <a:p>
            <a:r>
              <a:rPr lang="en-US" altLang="en-US" dirty="0"/>
              <a:t>The size of an oligopoly affects the market outcome </a:t>
            </a:r>
          </a:p>
          <a:p>
            <a:pPr lvl="1"/>
            <a:r>
              <a:rPr lang="en-US" altLang="en-US" dirty="0"/>
              <a:t>As the number of sellers in an oligopoly grows larger</a:t>
            </a:r>
          </a:p>
          <a:p>
            <a:pPr lvl="2"/>
            <a:r>
              <a:rPr lang="en-US" altLang="en-US" dirty="0"/>
              <a:t>Oligopolistic market looks more like a competitive market</a:t>
            </a:r>
          </a:p>
          <a:p>
            <a:pPr lvl="2"/>
            <a:r>
              <a:rPr lang="en-US" altLang="en-US" dirty="0"/>
              <a:t>Price approaches marginal cost</a:t>
            </a:r>
          </a:p>
          <a:p>
            <a:pPr lvl="2"/>
            <a:r>
              <a:rPr lang="en-US" altLang="en-US" dirty="0"/>
              <a:t>Quantity produced approaches socially efficient level</a:t>
            </a:r>
          </a:p>
        </p:txBody>
      </p:sp>
      <p:sp>
        <p:nvSpPr>
          <p:cNvPr id="2253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132A19A-BCBE-4A51-9D94-15BCF77671E1}" type="slidenum">
              <a:rPr lang="en-US" altLang="en-US" sz="1200" smtClean="0">
                <a:solidFill>
                  <a:srgbClr val="002060"/>
                </a:solidFill>
              </a:rPr>
              <a:pPr eaLnBrk="1" hangingPunct="1"/>
              <a:t>15</a:t>
            </a:fld>
            <a:endParaRPr lang="en-US" altLang="en-US" sz="1200">
              <a:solidFill>
                <a:srgbClr val="002060"/>
              </a:solidFill>
            </a:endParaRPr>
          </a:p>
        </p:txBody>
      </p:sp>
    </p:spTree>
    <p:extLst>
      <p:ext uri="{BB962C8B-B14F-4D97-AF65-F5344CB8AC3E}">
        <p14:creationId xmlns:p14="http://schemas.microsoft.com/office/powerpoint/2010/main" val="2948001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
            <a:ext cx="8450262" cy="533400"/>
          </a:xfrm>
        </p:spPr>
        <p:txBody>
          <a:bodyPr/>
          <a:lstStyle/>
          <a:p>
            <a:r>
              <a:rPr lang="en-US" dirty="0"/>
              <a:t>ASK THE EXPERTS</a:t>
            </a:r>
          </a:p>
        </p:txBody>
      </p:sp>
      <p:sp>
        <p:nvSpPr>
          <p:cNvPr id="5" name="Text Placeholder 4"/>
          <p:cNvSpPr>
            <a:spLocks noGrp="1"/>
          </p:cNvSpPr>
          <p:nvPr>
            <p:ph type="body" sz="quarter" idx="12"/>
          </p:nvPr>
        </p:nvSpPr>
        <p:spPr>
          <a:xfrm>
            <a:off x="457200" y="587374"/>
            <a:ext cx="8458200" cy="479425"/>
          </a:xfrm>
        </p:spPr>
        <p:txBody>
          <a:bodyPr/>
          <a:lstStyle/>
          <a:p>
            <a:r>
              <a:rPr lang="en-US" dirty="0"/>
              <a:t>Nash Equilibrium</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16</a:t>
            </a:fld>
            <a:endParaRPr lang="en-US" dirty="0"/>
          </a:p>
        </p:txBody>
      </p:sp>
      <p:pic>
        <p:nvPicPr>
          <p:cNvPr id="4" name="Picture 3" descr="A pie chart titled what do economists say? According to the pie chart, 100 percent of economists agree, while 0 percent of economists are uncertain or disagre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9068" y="1290140"/>
            <a:ext cx="4245864" cy="4854470"/>
          </a:xfrm>
          <a:prstGeom prst="rect">
            <a:avLst/>
          </a:prstGeom>
        </p:spPr>
      </p:pic>
    </p:spTree>
    <p:extLst>
      <p:ext uri="{BB962C8B-B14F-4D97-AF65-F5344CB8AC3E}">
        <p14:creationId xmlns:p14="http://schemas.microsoft.com/office/powerpoint/2010/main" val="157778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70035" y="100939"/>
            <a:ext cx="7803931" cy="661061"/>
          </a:xfrm>
        </p:spPr>
        <p:txBody>
          <a:bodyPr wrap="square" anchor="t"/>
          <a:lstStyle/>
          <a:p>
            <a:r>
              <a:rPr lang="en-US" altLang="en-US" sz="3200" dirty="0"/>
              <a:t>The Economics of Cooperation, Part 1</a:t>
            </a:r>
          </a:p>
        </p:txBody>
      </p:sp>
      <p:sp>
        <p:nvSpPr>
          <p:cNvPr id="23555" name="Content Placeholder 2"/>
          <p:cNvSpPr>
            <a:spLocks noGrp="1"/>
          </p:cNvSpPr>
          <p:nvPr>
            <p:ph idx="1"/>
          </p:nvPr>
        </p:nvSpPr>
        <p:spPr>
          <a:xfrm>
            <a:off x="290513" y="925346"/>
            <a:ext cx="8588375" cy="5334332"/>
          </a:xfrm>
        </p:spPr>
        <p:txBody>
          <a:bodyPr/>
          <a:lstStyle/>
          <a:p>
            <a:r>
              <a:rPr lang="en-US" altLang="en-US" dirty="0"/>
              <a:t>The prisoners’ dilemma</a:t>
            </a:r>
          </a:p>
          <a:p>
            <a:pPr lvl="1"/>
            <a:r>
              <a:rPr lang="en-US" altLang="en-US" dirty="0"/>
              <a:t>Particular “game” between two captured prisoners</a:t>
            </a:r>
          </a:p>
          <a:p>
            <a:pPr lvl="1"/>
            <a:r>
              <a:rPr lang="en-US" altLang="en-US" dirty="0"/>
              <a:t>Illustrates why cooperation is difficult to maintain even when it is mutually beneficial</a:t>
            </a:r>
          </a:p>
          <a:p>
            <a:r>
              <a:rPr lang="en-US" altLang="en-US" dirty="0"/>
              <a:t>Dominant strategy</a:t>
            </a:r>
          </a:p>
          <a:p>
            <a:pPr lvl="1"/>
            <a:r>
              <a:rPr lang="en-US" altLang="en-US" dirty="0"/>
              <a:t>Strategy that is best for a player in a game</a:t>
            </a:r>
          </a:p>
          <a:p>
            <a:pPr lvl="2"/>
            <a:r>
              <a:rPr lang="en-US" altLang="en-US" dirty="0"/>
              <a:t>Regardless of the strategies chosen by the other players</a:t>
            </a:r>
          </a:p>
        </p:txBody>
      </p:sp>
      <p:sp>
        <p:nvSpPr>
          <p:cNvPr id="2355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1CB4CC0-0A66-444C-A6E3-4ED7B936D05F}" type="slidenum">
              <a:rPr lang="en-US" altLang="en-US" sz="1200" smtClean="0">
                <a:solidFill>
                  <a:srgbClr val="002060"/>
                </a:solidFill>
              </a:rPr>
              <a:pPr eaLnBrk="1" hangingPunct="1"/>
              <a:t>17</a:t>
            </a:fld>
            <a:endParaRPr lang="en-US" altLang="en-US" sz="1200">
              <a:solidFill>
                <a:srgbClr val="002060"/>
              </a:solidFill>
            </a:endParaRPr>
          </a:p>
        </p:txBody>
      </p:sp>
    </p:spTree>
    <p:extLst>
      <p:ext uri="{BB962C8B-B14F-4D97-AF65-F5344CB8AC3E}">
        <p14:creationId xmlns:p14="http://schemas.microsoft.com/office/powerpoint/2010/main" val="2383805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Figure 1 </a:t>
            </a:r>
            <a:r>
              <a:rPr lang="en-US" altLang="en-US" sz="2800" dirty="0"/>
              <a:t>The Prisoners’ Dilemma</a:t>
            </a:r>
          </a:p>
        </p:txBody>
      </p:sp>
      <p:sp>
        <p:nvSpPr>
          <p:cNvPr id="24579"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6DD3A69-6541-4231-9FF0-644F65ED3468}" type="slidenum">
              <a:rPr lang="en-US" altLang="en-US" sz="1200" smtClean="0">
                <a:solidFill>
                  <a:srgbClr val="002060"/>
                </a:solidFill>
              </a:rPr>
              <a:pPr eaLnBrk="1" hangingPunct="1"/>
              <a:t>18</a:t>
            </a:fld>
            <a:endParaRPr lang="en-US" altLang="en-US" sz="1200">
              <a:solidFill>
                <a:srgbClr val="002060"/>
              </a:solidFill>
            </a:endParaRPr>
          </a:p>
        </p:txBody>
      </p:sp>
      <p:pic>
        <p:nvPicPr>
          <p:cNvPr id="6" name="Picture 5" descr="A Punnett square titled the Prisoners' Dilemma. On the left is Clyde's decision, which is either confess or remain silent. At the top is Bonnie's decision, which is either confess or remain silent. According to the figure, if both Clyde and Bonnie confess, then both Clyde and Bonnie get an 8 year sentence. If Clyde confesses but Bonnie remains silent, then Clyde goes free and Bonnie gets a 20 year sentence. If Clyde remains silent and Bonnie confesses, then Clyde gets a 20 year sentence and Bonnie goes free. If both Bonnie and Clyde remain silent, then they both get a 1 year sent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45" y="1676400"/>
            <a:ext cx="8171910" cy="2734806"/>
          </a:xfrm>
          <a:prstGeom prst="rect">
            <a:avLst/>
          </a:prstGeom>
        </p:spPr>
      </p:pic>
    </p:spTree>
    <p:extLst>
      <p:ext uri="{BB962C8B-B14F-4D97-AF65-F5344CB8AC3E}">
        <p14:creationId xmlns:p14="http://schemas.microsoft.com/office/powerpoint/2010/main" val="3006675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70035" y="100939"/>
            <a:ext cx="7803931" cy="860961"/>
          </a:xfrm>
        </p:spPr>
        <p:txBody>
          <a:bodyPr wrap="square" anchor="t"/>
          <a:lstStyle/>
          <a:p>
            <a:r>
              <a:rPr lang="en-US" altLang="en-US" sz="3200" dirty="0"/>
              <a:t>The Economics of Cooperation, Part 2</a:t>
            </a:r>
          </a:p>
        </p:txBody>
      </p:sp>
      <p:sp>
        <p:nvSpPr>
          <p:cNvPr id="25603" name="Content Placeholder 2"/>
          <p:cNvSpPr>
            <a:spLocks noGrp="1"/>
          </p:cNvSpPr>
          <p:nvPr>
            <p:ph idx="1"/>
          </p:nvPr>
        </p:nvSpPr>
        <p:spPr>
          <a:xfrm>
            <a:off x="304800" y="1066800"/>
            <a:ext cx="8588375" cy="4232275"/>
          </a:xfrm>
        </p:spPr>
        <p:txBody>
          <a:bodyPr/>
          <a:lstStyle/>
          <a:p>
            <a:r>
              <a:rPr lang="en-US" altLang="en-US" dirty="0"/>
              <a:t>The prisoners’ dilemma</a:t>
            </a:r>
          </a:p>
          <a:p>
            <a:pPr lvl="1"/>
            <a:r>
              <a:rPr lang="en-US" altLang="en-US" dirty="0"/>
              <a:t>Because each pursues his or her own interests</a:t>
            </a:r>
          </a:p>
          <a:p>
            <a:pPr lvl="2"/>
            <a:r>
              <a:rPr lang="en-US" altLang="en-US" dirty="0"/>
              <a:t>The two prisoners together reach an outcome that is worse for each of them</a:t>
            </a:r>
          </a:p>
          <a:p>
            <a:pPr lvl="1"/>
            <a:r>
              <a:rPr lang="en-US" altLang="en-US" dirty="0"/>
              <a:t>Cooperation between the two prisoners is difficult to maintain</a:t>
            </a:r>
          </a:p>
          <a:p>
            <a:pPr lvl="2"/>
            <a:r>
              <a:rPr lang="en-US" altLang="en-US" dirty="0"/>
              <a:t>Because cooperation is individually irrational</a:t>
            </a:r>
          </a:p>
        </p:txBody>
      </p:sp>
      <p:sp>
        <p:nvSpPr>
          <p:cNvPr id="2560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7617873-10C1-4B9B-A4CF-9DB4C0DCCD2E}" type="slidenum">
              <a:rPr lang="en-US" altLang="en-US" sz="1200" smtClean="0">
                <a:solidFill>
                  <a:srgbClr val="002060"/>
                </a:solidFill>
              </a:rPr>
              <a:pPr eaLnBrk="1" hangingPunct="1"/>
              <a:t>19</a:t>
            </a:fld>
            <a:endParaRPr lang="en-US" altLang="en-US" sz="1200">
              <a:solidFill>
                <a:srgbClr val="002060"/>
              </a:solidFill>
            </a:endParaRPr>
          </a:p>
        </p:txBody>
      </p:sp>
    </p:spTree>
    <p:extLst>
      <p:ext uri="{BB962C8B-B14F-4D97-AF65-F5344CB8AC3E}">
        <p14:creationId xmlns:p14="http://schemas.microsoft.com/office/powerpoint/2010/main" val="3462603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17</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Oligopoly</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17_PrinMi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8053" y="2478221"/>
            <a:ext cx="4387893" cy="33692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520129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70035" y="100939"/>
            <a:ext cx="7803931" cy="860961"/>
          </a:xfrm>
        </p:spPr>
        <p:txBody>
          <a:bodyPr wrap="square" anchor="t"/>
          <a:lstStyle/>
          <a:p>
            <a:r>
              <a:rPr lang="en-US" altLang="en-US" sz="3200" dirty="0"/>
              <a:t>The Economics of Cooperation, Part 3</a:t>
            </a:r>
          </a:p>
        </p:txBody>
      </p:sp>
      <p:sp>
        <p:nvSpPr>
          <p:cNvPr id="26627" name="Content Placeholder 2"/>
          <p:cNvSpPr>
            <a:spLocks noGrp="1"/>
          </p:cNvSpPr>
          <p:nvPr>
            <p:ph idx="1"/>
          </p:nvPr>
        </p:nvSpPr>
        <p:spPr>
          <a:xfrm>
            <a:off x="304800" y="1066800"/>
            <a:ext cx="8588375" cy="4994275"/>
          </a:xfrm>
        </p:spPr>
        <p:txBody>
          <a:bodyPr/>
          <a:lstStyle/>
          <a:p>
            <a:r>
              <a:rPr lang="en-US" altLang="en-US" dirty="0"/>
              <a:t>Game </a:t>
            </a:r>
            <a:r>
              <a:rPr lang="en-US" altLang="en-US" dirty="0" err="1"/>
              <a:t>oligopolists</a:t>
            </a:r>
            <a:r>
              <a:rPr lang="en-US" altLang="en-US" dirty="0"/>
              <a:t> play</a:t>
            </a:r>
          </a:p>
          <a:p>
            <a:pPr lvl="1"/>
            <a:r>
              <a:rPr lang="en-US" altLang="en-US" dirty="0"/>
              <a:t>In trying to reach the monopoly outcome</a:t>
            </a:r>
          </a:p>
          <a:p>
            <a:pPr lvl="1"/>
            <a:r>
              <a:rPr lang="en-US" altLang="en-US" dirty="0"/>
              <a:t>Similar to the game that the two prisoners play in the prisoners’ dilemma</a:t>
            </a:r>
          </a:p>
          <a:p>
            <a:r>
              <a:rPr lang="en-US" altLang="en-US" dirty="0"/>
              <a:t>Firms are self-interested </a:t>
            </a:r>
          </a:p>
          <a:p>
            <a:pPr lvl="1"/>
            <a:r>
              <a:rPr lang="en-US" altLang="en-US" dirty="0"/>
              <a:t>And do not cooperate</a:t>
            </a:r>
          </a:p>
          <a:p>
            <a:pPr lvl="2"/>
            <a:r>
              <a:rPr lang="en-US" altLang="en-US" dirty="0"/>
              <a:t>Even though cooperation (cartel) would increase profits</a:t>
            </a:r>
          </a:p>
          <a:p>
            <a:pPr lvl="1"/>
            <a:r>
              <a:rPr lang="en-US" altLang="en-US" dirty="0"/>
              <a:t>Each firm has incentive to cheat</a:t>
            </a:r>
          </a:p>
        </p:txBody>
      </p:sp>
      <p:sp>
        <p:nvSpPr>
          <p:cNvPr id="2662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2DF1D66-0682-4C60-9A4C-11225893B450}" type="slidenum">
              <a:rPr lang="en-US" altLang="en-US" sz="1200" smtClean="0">
                <a:solidFill>
                  <a:srgbClr val="002060"/>
                </a:solidFill>
              </a:rPr>
              <a:pPr eaLnBrk="1" hangingPunct="1"/>
              <a:t>20</a:t>
            </a:fld>
            <a:endParaRPr lang="en-US" altLang="en-US" sz="1200">
              <a:solidFill>
                <a:srgbClr val="002060"/>
              </a:solidFill>
            </a:endParaRPr>
          </a:p>
        </p:txBody>
      </p:sp>
    </p:spTree>
    <p:extLst>
      <p:ext uri="{BB962C8B-B14F-4D97-AF65-F5344CB8AC3E}">
        <p14:creationId xmlns:p14="http://schemas.microsoft.com/office/powerpoint/2010/main" val="370333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t>Figure 2 </a:t>
            </a:r>
            <a:r>
              <a:rPr lang="en-US" altLang="en-US" sz="2800" dirty="0"/>
              <a:t>Jack and Jill’s Oligopoly Game</a:t>
            </a:r>
            <a:endParaRPr lang="en-US" altLang="en-US" dirty="0"/>
          </a:p>
        </p:txBody>
      </p:sp>
      <p:sp>
        <p:nvSpPr>
          <p:cNvPr id="27651"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7EDFAE2-42EB-4955-8EB7-0761AED8DD89}" type="slidenum">
              <a:rPr lang="en-US" altLang="en-US" sz="1200" smtClean="0">
                <a:solidFill>
                  <a:srgbClr val="002060"/>
                </a:solidFill>
              </a:rPr>
              <a:pPr eaLnBrk="1" hangingPunct="1"/>
              <a:t>21</a:t>
            </a:fld>
            <a:endParaRPr lang="en-US" altLang="en-US" sz="1200">
              <a:solidFill>
                <a:srgbClr val="002060"/>
              </a:solidFill>
            </a:endParaRPr>
          </a:p>
        </p:txBody>
      </p:sp>
      <p:pic>
        <p:nvPicPr>
          <p:cNvPr id="6" name="Picture 5" descr="A Punnett square titled Jack and Jill's Oligopoly Game. On the left is Jill's decision, which is either high production of 40 gallons or low production of 30 gallons. On the top is Jack's decision, which is also either high production of 40 gallons or low production of 30 gallons. If both Jack and Jill have high production, then they both receive $1,600 profit. If Jill has high production but Jack has low production, then Jill receives $2,000 profit and Jack receives $1,500 profit. If Jill has low production but Jack has high production, then Jill receives $1,500 profit and Jack receives $2,000 profit. If both Jack and Jill have low production, then they both receive $1,800 prof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1828800"/>
            <a:ext cx="8458202" cy="2827867"/>
          </a:xfrm>
          <a:prstGeom prst="rect">
            <a:avLst/>
          </a:prstGeom>
        </p:spPr>
      </p:pic>
    </p:spTree>
    <p:extLst>
      <p:ext uri="{BB962C8B-B14F-4D97-AF65-F5344CB8AC3E}">
        <p14:creationId xmlns:p14="http://schemas.microsoft.com/office/powerpoint/2010/main" val="3742339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a:xfrm>
            <a:off x="346869" y="133008"/>
            <a:ext cx="8450262" cy="587375"/>
          </a:xfrm>
        </p:spPr>
        <p:txBody>
          <a:bodyPr anchor="t"/>
          <a:lstStyle/>
          <a:p>
            <a:r>
              <a:rPr lang="en-US" altLang="en-US" dirty="0"/>
              <a:t>OPEC and the World Oil Market, Part 1</a:t>
            </a:r>
          </a:p>
        </p:txBody>
      </p:sp>
      <p:sp>
        <p:nvSpPr>
          <p:cNvPr id="28675" name="Content Placeholder 1"/>
          <p:cNvSpPr>
            <a:spLocks noGrp="1"/>
          </p:cNvSpPr>
          <p:nvPr>
            <p:ph idx="1"/>
          </p:nvPr>
        </p:nvSpPr>
        <p:spPr>
          <a:xfrm>
            <a:off x="381000" y="762000"/>
            <a:ext cx="8458200" cy="4873978"/>
          </a:xfrm>
        </p:spPr>
        <p:txBody>
          <a:bodyPr/>
          <a:lstStyle/>
          <a:p>
            <a:r>
              <a:rPr lang="en-US" altLang="en-US" dirty="0"/>
              <a:t>Organization of Petroleum Exporting Countries (OPEC) is a cartel </a:t>
            </a:r>
          </a:p>
          <a:p>
            <a:pPr lvl="1"/>
            <a:r>
              <a:rPr lang="en-US" altLang="en-US" dirty="0"/>
              <a:t>Formed in 1960: Iran, Iraq, Kuwait, Saudi Arabia, Venezuela</a:t>
            </a:r>
          </a:p>
          <a:p>
            <a:pPr lvl="1"/>
            <a:r>
              <a:rPr lang="en-US" altLang="en-US" dirty="0"/>
              <a:t>By 1973: Qatar, Indonesia, Libya, the United Arab Emirates, Algeria, Nigeria, Ecuador, Gabon</a:t>
            </a:r>
          </a:p>
          <a:p>
            <a:pPr lvl="1"/>
            <a:r>
              <a:rPr lang="en-US" altLang="en-US" dirty="0"/>
              <a:t>Control about 80 percent of the world’s oil reserves</a:t>
            </a:r>
          </a:p>
        </p:txBody>
      </p:sp>
      <p:sp>
        <p:nvSpPr>
          <p:cNvPr id="2867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9BD4088-7ECA-4F02-9B1A-DF64AC621393}" type="slidenum">
              <a:rPr lang="en-US" altLang="en-US" sz="1200" smtClean="0">
                <a:solidFill>
                  <a:srgbClr val="002060"/>
                </a:solidFill>
              </a:rPr>
              <a:pPr eaLnBrk="1" hangingPunct="1"/>
              <a:t>22</a:t>
            </a:fld>
            <a:endParaRPr lang="en-US" altLang="en-US" sz="1200">
              <a:solidFill>
                <a:srgbClr val="002060"/>
              </a:solidFill>
            </a:endParaRPr>
          </a:p>
        </p:txBody>
      </p:sp>
    </p:spTree>
    <p:extLst>
      <p:ext uri="{BB962C8B-B14F-4D97-AF65-F5344CB8AC3E}">
        <p14:creationId xmlns:p14="http://schemas.microsoft.com/office/powerpoint/2010/main" val="2997161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346869" y="133005"/>
            <a:ext cx="8450262" cy="587375"/>
          </a:xfrm>
        </p:spPr>
        <p:txBody>
          <a:bodyPr anchor="t"/>
          <a:lstStyle/>
          <a:p>
            <a:r>
              <a:rPr lang="en-US" altLang="en-US" dirty="0"/>
              <a:t>OPEC and the World Oil Market, Part 2</a:t>
            </a:r>
          </a:p>
        </p:txBody>
      </p:sp>
      <p:sp>
        <p:nvSpPr>
          <p:cNvPr id="29699" name="Content Placeholder 1"/>
          <p:cNvSpPr>
            <a:spLocks noGrp="1"/>
          </p:cNvSpPr>
          <p:nvPr>
            <p:ph idx="1"/>
          </p:nvPr>
        </p:nvSpPr>
        <p:spPr>
          <a:xfrm>
            <a:off x="381000" y="838200"/>
            <a:ext cx="8458200" cy="4569178"/>
          </a:xfrm>
        </p:spPr>
        <p:txBody>
          <a:bodyPr/>
          <a:lstStyle/>
          <a:p>
            <a:r>
              <a:rPr lang="en-US" altLang="en-US" dirty="0"/>
              <a:t>OPEC</a:t>
            </a:r>
          </a:p>
          <a:p>
            <a:pPr lvl="1"/>
            <a:r>
              <a:rPr lang="en-US" altLang="en-US" dirty="0"/>
              <a:t>Tries to raise the price of its product</a:t>
            </a:r>
          </a:p>
          <a:p>
            <a:pPr lvl="2"/>
            <a:r>
              <a:rPr lang="en-US" altLang="en-US" dirty="0"/>
              <a:t>Coordinated reduction in quantity produced</a:t>
            </a:r>
          </a:p>
          <a:p>
            <a:pPr lvl="1"/>
            <a:r>
              <a:rPr lang="en-US" altLang="en-US" dirty="0"/>
              <a:t>Tries to set production levels for each of the member countries</a:t>
            </a:r>
          </a:p>
          <a:p>
            <a:r>
              <a:rPr lang="en-US" altLang="en-US" dirty="0"/>
              <a:t>Problem</a:t>
            </a:r>
          </a:p>
          <a:p>
            <a:pPr lvl="1"/>
            <a:r>
              <a:rPr lang="en-US" altLang="en-US" dirty="0"/>
              <a:t>The countries want to maintain a high price of oil</a:t>
            </a:r>
          </a:p>
        </p:txBody>
      </p:sp>
      <p:sp>
        <p:nvSpPr>
          <p:cNvPr id="2970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F3B5CAC-08E5-46F7-812F-39F579CFD6E6}" type="slidenum">
              <a:rPr lang="en-US" altLang="en-US" sz="1200" smtClean="0">
                <a:solidFill>
                  <a:srgbClr val="002060"/>
                </a:solidFill>
              </a:rPr>
              <a:pPr eaLnBrk="1" hangingPunct="1"/>
              <a:t>23</a:t>
            </a:fld>
            <a:endParaRPr lang="en-US" altLang="en-US" sz="1200">
              <a:solidFill>
                <a:srgbClr val="002060"/>
              </a:solidFill>
            </a:endParaRPr>
          </a:p>
        </p:txBody>
      </p:sp>
    </p:spTree>
    <p:extLst>
      <p:ext uri="{BB962C8B-B14F-4D97-AF65-F5344CB8AC3E}">
        <p14:creationId xmlns:p14="http://schemas.microsoft.com/office/powerpoint/2010/main" val="149167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346869" y="133006"/>
            <a:ext cx="8450262" cy="587375"/>
          </a:xfrm>
        </p:spPr>
        <p:txBody>
          <a:bodyPr anchor="t"/>
          <a:lstStyle/>
          <a:p>
            <a:r>
              <a:rPr lang="en-US" altLang="en-US" dirty="0"/>
              <a:t>OPEC and the World Oil Market, Part 3</a:t>
            </a:r>
          </a:p>
        </p:txBody>
      </p:sp>
      <p:sp>
        <p:nvSpPr>
          <p:cNvPr id="30723" name="Content Placeholder 1"/>
          <p:cNvSpPr>
            <a:spLocks noGrp="1"/>
          </p:cNvSpPr>
          <p:nvPr>
            <p:ph idx="1"/>
          </p:nvPr>
        </p:nvSpPr>
        <p:spPr>
          <a:xfrm>
            <a:off x="381000" y="762000"/>
            <a:ext cx="8458200" cy="4645378"/>
          </a:xfrm>
        </p:spPr>
        <p:txBody>
          <a:bodyPr/>
          <a:lstStyle/>
          <a:p>
            <a:r>
              <a:rPr lang="en-US" altLang="en-US" dirty="0"/>
              <a:t>Problem</a:t>
            </a:r>
          </a:p>
          <a:p>
            <a:pPr lvl="1"/>
            <a:r>
              <a:rPr lang="en-US" altLang="en-US" dirty="0"/>
              <a:t>Each member of the cartel</a:t>
            </a:r>
          </a:p>
          <a:p>
            <a:pPr lvl="2"/>
            <a:r>
              <a:rPr lang="en-US" altLang="en-US" dirty="0"/>
              <a:t>Tempted to increase its production</a:t>
            </a:r>
          </a:p>
          <a:p>
            <a:pPr lvl="2"/>
            <a:r>
              <a:rPr lang="en-US" altLang="en-US" dirty="0"/>
              <a:t>Get a larger share of the total profit</a:t>
            </a:r>
          </a:p>
          <a:p>
            <a:pPr lvl="2"/>
            <a:r>
              <a:rPr lang="en-US" altLang="en-US" dirty="0"/>
              <a:t>Cheat on agreement</a:t>
            </a:r>
          </a:p>
          <a:p>
            <a:r>
              <a:rPr lang="en-US" altLang="en-US" dirty="0"/>
              <a:t>OPEC – successful at maintaining cooperation and high prices</a:t>
            </a:r>
          </a:p>
          <a:p>
            <a:pPr lvl="1"/>
            <a:r>
              <a:rPr lang="en-US" altLang="en-US" dirty="0"/>
              <a:t>From 1973 to 1985: increase in price</a:t>
            </a:r>
          </a:p>
        </p:txBody>
      </p:sp>
      <p:sp>
        <p:nvSpPr>
          <p:cNvPr id="3072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1069499-3D2F-499A-B292-47419F9B6E4A}" type="slidenum">
              <a:rPr lang="en-US" altLang="en-US" sz="1200" smtClean="0">
                <a:solidFill>
                  <a:srgbClr val="002060"/>
                </a:solidFill>
              </a:rPr>
              <a:pPr eaLnBrk="1" hangingPunct="1"/>
              <a:t>24</a:t>
            </a:fld>
            <a:endParaRPr lang="en-US" altLang="en-US" sz="1200">
              <a:solidFill>
                <a:srgbClr val="002060"/>
              </a:solidFill>
            </a:endParaRPr>
          </a:p>
        </p:txBody>
      </p:sp>
    </p:spTree>
    <p:extLst>
      <p:ext uri="{BB962C8B-B14F-4D97-AF65-F5344CB8AC3E}">
        <p14:creationId xmlns:p14="http://schemas.microsoft.com/office/powerpoint/2010/main" val="4117354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346869" y="133007"/>
            <a:ext cx="8450262" cy="587375"/>
          </a:xfrm>
        </p:spPr>
        <p:txBody>
          <a:bodyPr anchor="t"/>
          <a:lstStyle/>
          <a:p>
            <a:r>
              <a:rPr lang="en-US" altLang="en-US" dirty="0"/>
              <a:t>OPEC and the World Oil Market, Part 4</a:t>
            </a:r>
          </a:p>
        </p:txBody>
      </p:sp>
      <p:sp>
        <p:nvSpPr>
          <p:cNvPr id="31747" name="Content Placeholder 1"/>
          <p:cNvSpPr>
            <a:spLocks noGrp="1"/>
          </p:cNvSpPr>
          <p:nvPr>
            <p:ph idx="1"/>
          </p:nvPr>
        </p:nvSpPr>
        <p:spPr>
          <a:xfrm>
            <a:off x="381000" y="762000"/>
            <a:ext cx="8458200" cy="5102578"/>
          </a:xfrm>
          <a:ln>
            <a:noFill/>
            <a:miter lim="800000"/>
            <a:headEnd/>
            <a:tailEnd/>
          </a:ln>
        </p:spPr>
        <p:txBody>
          <a:bodyPr/>
          <a:lstStyle/>
          <a:p>
            <a:r>
              <a:rPr lang="en-US" altLang="en-US" dirty="0"/>
              <a:t>Mid-1980s </a:t>
            </a:r>
            <a:r>
              <a:rPr lang="en-US" dirty="0"/>
              <a:t>—</a:t>
            </a:r>
            <a:r>
              <a:rPr lang="en-US" altLang="en-US" dirty="0"/>
              <a:t> member countries began arguing about production levels</a:t>
            </a:r>
          </a:p>
          <a:p>
            <a:pPr lvl="1"/>
            <a:r>
              <a:rPr lang="en-US" altLang="en-US" dirty="0"/>
              <a:t>OPEC </a:t>
            </a:r>
            <a:r>
              <a:rPr lang="en-US" dirty="0"/>
              <a:t>—</a:t>
            </a:r>
            <a:r>
              <a:rPr lang="en-US" altLang="en-US" dirty="0"/>
              <a:t> ineffective at maintaining cooperation</a:t>
            </a:r>
          </a:p>
          <a:p>
            <a:pPr lvl="1"/>
            <a:r>
              <a:rPr lang="en-US" altLang="en-US" dirty="0"/>
              <a:t>Decrease in price</a:t>
            </a:r>
          </a:p>
          <a:p>
            <a:pPr lvl="1"/>
            <a:r>
              <a:rPr lang="en-US" altLang="en-US" dirty="0"/>
              <a:t>Recent years: less successful at reaching and enforcing agreements</a:t>
            </a:r>
          </a:p>
          <a:p>
            <a:r>
              <a:rPr lang="en-US" altLang="en-US" dirty="0"/>
              <a:t>Fluctuations in oil prices</a:t>
            </a:r>
          </a:p>
          <a:p>
            <a:pPr lvl="1"/>
            <a:r>
              <a:rPr lang="en-US" altLang="en-US" dirty="0"/>
              <a:t>Driven by supply and demand </a:t>
            </a:r>
          </a:p>
        </p:txBody>
      </p:sp>
      <p:sp>
        <p:nvSpPr>
          <p:cNvPr id="3174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5F6018C-03D1-4D6A-A9D9-0323E295E031}" type="slidenum">
              <a:rPr lang="en-US" altLang="en-US" sz="1200" smtClean="0">
                <a:solidFill>
                  <a:srgbClr val="002060"/>
                </a:solidFill>
              </a:rPr>
              <a:pPr eaLnBrk="1" hangingPunct="1"/>
              <a:t>25</a:t>
            </a:fld>
            <a:endParaRPr lang="en-US" altLang="en-US" sz="1200">
              <a:solidFill>
                <a:srgbClr val="002060"/>
              </a:solidFill>
            </a:endParaRPr>
          </a:p>
        </p:txBody>
      </p:sp>
    </p:spTree>
    <p:extLst>
      <p:ext uri="{BB962C8B-B14F-4D97-AF65-F5344CB8AC3E}">
        <p14:creationId xmlns:p14="http://schemas.microsoft.com/office/powerpoint/2010/main" val="194689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70035" y="100939"/>
            <a:ext cx="7803931" cy="860961"/>
          </a:xfrm>
        </p:spPr>
        <p:txBody>
          <a:bodyPr wrap="square" anchor="t"/>
          <a:lstStyle/>
          <a:p>
            <a:r>
              <a:rPr lang="en-US" altLang="en-US" sz="3200" dirty="0"/>
              <a:t>The Economics of Cooperation, Part 4</a:t>
            </a:r>
          </a:p>
        </p:txBody>
      </p:sp>
      <p:sp>
        <p:nvSpPr>
          <p:cNvPr id="32771" name="Content Placeholder 2"/>
          <p:cNvSpPr>
            <a:spLocks noGrp="1"/>
          </p:cNvSpPr>
          <p:nvPr>
            <p:ph idx="1"/>
          </p:nvPr>
        </p:nvSpPr>
        <p:spPr>
          <a:xfrm>
            <a:off x="304800" y="1066800"/>
            <a:ext cx="8588375" cy="4841875"/>
          </a:xfrm>
        </p:spPr>
        <p:txBody>
          <a:bodyPr/>
          <a:lstStyle/>
          <a:p>
            <a:r>
              <a:rPr lang="en-US" altLang="en-US" dirty="0"/>
              <a:t>Arms races</a:t>
            </a:r>
          </a:p>
          <a:p>
            <a:pPr lvl="1"/>
            <a:r>
              <a:rPr lang="en-US" altLang="en-US" dirty="0"/>
              <a:t>After World War II, United States and the Soviet Union</a:t>
            </a:r>
          </a:p>
          <a:p>
            <a:pPr lvl="2"/>
            <a:r>
              <a:rPr lang="en-US" altLang="en-US" dirty="0"/>
              <a:t>Engaged in a prolonged competition over military power</a:t>
            </a:r>
          </a:p>
          <a:p>
            <a:pPr lvl="1"/>
            <a:r>
              <a:rPr lang="en-US" altLang="en-US" dirty="0"/>
              <a:t>Strategies</a:t>
            </a:r>
          </a:p>
          <a:p>
            <a:pPr lvl="2"/>
            <a:r>
              <a:rPr lang="en-US" altLang="en-US" dirty="0"/>
              <a:t>Build new weapons</a:t>
            </a:r>
          </a:p>
          <a:p>
            <a:pPr lvl="2"/>
            <a:r>
              <a:rPr lang="en-US" altLang="en-US" dirty="0"/>
              <a:t>Disarm</a:t>
            </a:r>
          </a:p>
          <a:p>
            <a:pPr lvl="1"/>
            <a:r>
              <a:rPr lang="en-US" altLang="en-US" dirty="0"/>
              <a:t>Dominant strategy: Arm</a:t>
            </a:r>
          </a:p>
        </p:txBody>
      </p:sp>
      <p:sp>
        <p:nvSpPr>
          <p:cNvPr id="3277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B1C83DB-7ABA-4465-AE44-AB8AE4565305}" type="slidenum">
              <a:rPr lang="en-US" altLang="en-US" sz="1200" smtClean="0">
                <a:solidFill>
                  <a:srgbClr val="002060"/>
                </a:solidFill>
              </a:rPr>
              <a:pPr eaLnBrk="1" hangingPunct="1"/>
              <a:t>26</a:t>
            </a:fld>
            <a:endParaRPr lang="en-US" altLang="en-US" sz="1200">
              <a:solidFill>
                <a:srgbClr val="002060"/>
              </a:solidFill>
            </a:endParaRPr>
          </a:p>
        </p:txBody>
      </p:sp>
    </p:spTree>
    <p:extLst>
      <p:ext uri="{BB962C8B-B14F-4D97-AF65-F5344CB8AC3E}">
        <p14:creationId xmlns:p14="http://schemas.microsoft.com/office/powerpoint/2010/main" val="2236543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a:t>Figure 3 </a:t>
            </a:r>
            <a:r>
              <a:rPr lang="en-US" altLang="en-US" sz="2800" dirty="0"/>
              <a:t>An Arms-Race Game</a:t>
            </a:r>
          </a:p>
        </p:txBody>
      </p:sp>
      <p:sp>
        <p:nvSpPr>
          <p:cNvPr id="33795"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0F23E64-F1C3-4FDE-BBE6-B742FBEC5B8B}" type="slidenum">
              <a:rPr lang="en-US" altLang="en-US" sz="1200" smtClean="0">
                <a:solidFill>
                  <a:srgbClr val="002060"/>
                </a:solidFill>
              </a:rPr>
              <a:pPr eaLnBrk="1" hangingPunct="1"/>
              <a:t>27</a:t>
            </a:fld>
            <a:endParaRPr lang="en-US" altLang="en-US" sz="1200">
              <a:solidFill>
                <a:srgbClr val="002060"/>
              </a:solidFill>
            </a:endParaRPr>
          </a:p>
        </p:txBody>
      </p:sp>
      <p:pic>
        <p:nvPicPr>
          <p:cNvPr id="6" name="Picture 5" descr="A Punnett square titled an arms-race game. On the left is decision of the Soviet Union (USSR), which is either arm or disarm. On the top is decision of the United States (US), which is also either arm or disarm. If both the Soviet Union and the United States arm, then both the Soviet Union and the United States are at risk. If the Soviet Union arms but the United States disarms, then the Soviet Union is safe and powerful but the United States is at risk and weak. If the Soviet Union disarms but the United States arms, then the Soviet Union is at risk and weak and the United States is safe and powerful. If both the United States and the Soviet Union disarm, then they both are saf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1828800"/>
            <a:ext cx="8458202" cy="2805380"/>
          </a:xfrm>
          <a:prstGeom prst="rect">
            <a:avLst/>
          </a:prstGeom>
        </p:spPr>
      </p:pic>
    </p:spTree>
    <p:extLst>
      <p:ext uri="{BB962C8B-B14F-4D97-AF65-F5344CB8AC3E}">
        <p14:creationId xmlns:p14="http://schemas.microsoft.com/office/powerpoint/2010/main" val="1680353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70035" y="100939"/>
            <a:ext cx="7803931" cy="860961"/>
          </a:xfrm>
        </p:spPr>
        <p:txBody>
          <a:bodyPr wrap="square" anchor="t"/>
          <a:lstStyle/>
          <a:p>
            <a:r>
              <a:rPr lang="en-US" altLang="en-US" sz="3200" dirty="0"/>
              <a:t>The Economics of Cooperation, Part 5</a:t>
            </a:r>
          </a:p>
        </p:txBody>
      </p:sp>
      <p:sp>
        <p:nvSpPr>
          <p:cNvPr id="34819" name="Content Placeholder 2"/>
          <p:cNvSpPr>
            <a:spLocks noGrp="1"/>
          </p:cNvSpPr>
          <p:nvPr>
            <p:ph idx="1"/>
          </p:nvPr>
        </p:nvSpPr>
        <p:spPr>
          <a:xfrm>
            <a:off x="304800" y="1066800"/>
            <a:ext cx="8588375" cy="4384675"/>
          </a:xfrm>
        </p:spPr>
        <p:txBody>
          <a:bodyPr/>
          <a:lstStyle/>
          <a:p>
            <a:r>
              <a:rPr lang="en-US" altLang="en-US" dirty="0"/>
              <a:t>Common resources</a:t>
            </a:r>
          </a:p>
          <a:p>
            <a:pPr lvl="1"/>
            <a:r>
              <a:rPr lang="en-US" altLang="en-US" dirty="0"/>
              <a:t>Two companies own a common pool of oil</a:t>
            </a:r>
          </a:p>
          <a:p>
            <a:pPr lvl="1"/>
            <a:r>
              <a:rPr lang="en-US" altLang="en-US" dirty="0"/>
              <a:t>Strategies</a:t>
            </a:r>
          </a:p>
          <a:p>
            <a:pPr lvl="2"/>
            <a:r>
              <a:rPr lang="en-US" altLang="en-US" dirty="0"/>
              <a:t>Each company drills one well</a:t>
            </a:r>
          </a:p>
          <a:p>
            <a:pPr lvl="2"/>
            <a:r>
              <a:rPr lang="en-US" altLang="en-US" dirty="0"/>
              <a:t>Each company drills a second well and get more oil</a:t>
            </a:r>
          </a:p>
          <a:p>
            <a:pPr lvl="1"/>
            <a:r>
              <a:rPr lang="en-US" altLang="en-US" dirty="0"/>
              <a:t>Dominant strategy</a:t>
            </a:r>
          </a:p>
          <a:p>
            <a:pPr lvl="2"/>
            <a:r>
              <a:rPr lang="en-US" altLang="en-US" dirty="0"/>
              <a:t>Each company drills two wells: lower profit</a:t>
            </a:r>
          </a:p>
        </p:txBody>
      </p:sp>
      <p:sp>
        <p:nvSpPr>
          <p:cNvPr id="3482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2856D66-A971-40A1-9102-1C9405D0FA83}" type="slidenum">
              <a:rPr lang="en-US" altLang="en-US" sz="1200" smtClean="0">
                <a:solidFill>
                  <a:srgbClr val="002060"/>
                </a:solidFill>
              </a:rPr>
              <a:pPr eaLnBrk="1" hangingPunct="1"/>
              <a:t>28</a:t>
            </a:fld>
            <a:endParaRPr lang="en-US" altLang="en-US" sz="1200">
              <a:solidFill>
                <a:srgbClr val="002060"/>
              </a:solidFill>
            </a:endParaRPr>
          </a:p>
        </p:txBody>
      </p:sp>
    </p:spTree>
    <p:extLst>
      <p:ext uri="{BB962C8B-B14F-4D97-AF65-F5344CB8AC3E}">
        <p14:creationId xmlns:p14="http://schemas.microsoft.com/office/powerpoint/2010/main" val="2114019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Figure 4 </a:t>
            </a:r>
            <a:r>
              <a:rPr lang="en-US" altLang="en-US" sz="2800" dirty="0"/>
              <a:t>A Common-Resources Game</a:t>
            </a:r>
            <a:endParaRPr lang="en-US" altLang="en-US" dirty="0"/>
          </a:p>
        </p:txBody>
      </p:sp>
      <p:sp>
        <p:nvSpPr>
          <p:cNvPr id="35843"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54DEB40-83D0-4A94-8576-637671593230}" type="slidenum">
              <a:rPr lang="en-US" altLang="en-US" sz="1200" smtClean="0">
                <a:solidFill>
                  <a:srgbClr val="002060"/>
                </a:solidFill>
              </a:rPr>
              <a:pPr eaLnBrk="1" hangingPunct="1"/>
              <a:t>29</a:t>
            </a:fld>
            <a:endParaRPr lang="en-US" altLang="en-US" sz="1200">
              <a:solidFill>
                <a:srgbClr val="002060"/>
              </a:solidFill>
            </a:endParaRPr>
          </a:p>
        </p:txBody>
      </p:sp>
      <p:pic>
        <p:nvPicPr>
          <p:cNvPr id="6" name="Picture 5" descr="A Punnett square titled a common-resource game. On the left is Texaco's Decision, which is either Drill Two Wells or Drill One Well. On the top is Exxon's Decision, which is also either Drill Two Wells or Drill One Well. If both Texaco and Exxon drill two wells each, then they both receive $4 million profit. If Texaco drills two wells but Exxon drills one well, then Texaco gets $6 million profit and Exxon gets $3 million profit. If Texaco drills one well but Exxon drills two wells, then Texaco receives $3 million profit and Exxon gets $6 million profit. If both Texaco and Exxon drill one well each, then both receive $5 million prof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34" y="1752600"/>
            <a:ext cx="8441331" cy="2827867"/>
          </a:xfrm>
          <a:prstGeom prst="rect">
            <a:avLst/>
          </a:prstGeom>
        </p:spPr>
      </p:pic>
    </p:spTree>
    <p:extLst>
      <p:ext uri="{BB962C8B-B14F-4D97-AF65-F5344CB8AC3E}">
        <p14:creationId xmlns:p14="http://schemas.microsoft.com/office/powerpoint/2010/main" val="3966672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wrap="square" anchor="t"/>
          <a:lstStyle/>
          <a:p>
            <a:r>
              <a:rPr lang="en-US" altLang="en-US" dirty="0"/>
              <a:t>Oligopoly </a:t>
            </a:r>
          </a:p>
        </p:txBody>
      </p:sp>
      <p:sp>
        <p:nvSpPr>
          <p:cNvPr id="10243" name="Content Placeholder 2"/>
          <p:cNvSpPr>
            <a:spLocks noGrp="1"/>
          </p:cNvSpPr>
          <p:nvPr>
            <p:ph idx="1"/>
          </p:nvPr>
        </p:nvSpPr>
        <p:spPr>
          <a:xfrm>
            <a:off x="304800" y="1066800"/>
            <a:ext cx="8588375" cy="4994275"/>
          </a:xfrm>
        </p:spPr>
        <p:txBody>
          <a:bodyPr/>
          <a:lstStyle/>
          <a:p>
            <a:r>
              <a:rPr lang="en-US" altLang="en-US" dirty="0"/>
              <a:t>Oligopoly</a:t>
            </a:r>
          </a:p>
          <a:p>
            <a:pPr lvl="1"/>
            <a:r>
              <a:rPr lang="en-US" altLang="en-US" dirty="0"/>
              <a:t>Only a few sellers</a:t>
            </a:r>
          </a:p>
          <a:p>
            <a:pPr lvl="1"/>
            <a:r>
              <a:rPr lang="en-US" altLang="en-US" dirty="0"/>
              <a:t>Offer similar or identical products</a:t>
            </a:r>
          </a:p>
          <a:p>
            <a:pPr lvl="1"/>
            <a:r>
              <a:rPr lang="en-US" altLang="en-US" dirty="0"/>
              <a:t>Interdependent</a:t>
            </a:r>
          </a:p>
          <a:p>
            <a:r>
              <a:rPr lang="en-US" altLang="en-US" dirty="0"/>
              <a:t>Game theory</a:t>
            </a:r>
          </a:p>
          <a:p>
            <a:pPr lvl="1"/>
            <a:r>
              <a:rPr lang="en-US" altLang="en-US" dirty="0"/>
              <a:t>How people behave in strategic situations</a:t>
            </a:r>
          </a:p>
          <a:p>
            <a:pPr lvl="2"/>
            <a:r>
              <a:rPr lang="en-US" altLang="en-US" dirty="0"/>
              <a:t>Choose among alternative courses of action</a:t>
            </a:r>
          </a:p>
          <a:p>
            <a:pPr lvl="2"/>
            <a:r>
              <a:rPr lang="en-US" altLang="en-US" dirty="0"/>
              <a:t>Must consider how others might respond to the action he takes</a:t>
            </a:r>
          </a:p>
        </p:txBody>
      </p:sp>
      <p:sp>
        <p:nvSpPr>
          <p:cNvPr id="102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39431DB-F132-4196-B857-A048E42BFCA1}" type="slidenum">
              <a:rPr lang="en-US" altLang="en-US" sz="1200" smtClean="0">
                <a:solidFill>
                  <a:srgbClr val="002060"/>
                </a:solidFill>
              </a:rPr>
              <a:pPr eaLnBrk="1" hangingPunct="1"/>
              <a:t>3</a:t>
            </a:fld>
            <a:endParaRPr lang="en-US" altLang="en-US" sz="1200">
              <a:solidFill>
                <a:srgbClr val="002060"/>
              </a:solidFill>
            </a:endParaRPr>
          </a:p>
        </p:txBody>
      </p:sp>
    </p:spTree>
    <p:extLst>
      <p:ext uri="{BB962C8B-B14F-4D97-AF65-F5344CB8AC3E}">
        <p14:creationId xmlns:p14="http://schemas.microsoft.com/office/powerpoint/2010/main" val="1534314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70035" y="9496"/>
            <a:ext cx="7803931" cy="860961"/>
          </a:xfrm>
        </p:spPr>
        <p:txBody>
          <a:bodyPr wrap="square" anchor="t"/>
          <a:lstStyle/>
          <a:p>
            <a:r>
              <a:rPr lang="en-US" altLang="en-US" dirty="0"/>
              <a:t>Welfare of Society</a:t>
            </a:r>
          </a:p>
        </p:txBody>
      </p:sp>
      <p:sp>
        <p:nvSpPr>
          <p:cNvPr id="36867" name="Content Placeholder 2"/>
          <p:cNvSpPr>
            <a:spLocks noGrp="1"/>
          </p:cNvSpPr>
          <p:nvPr>
            <p:ph idx="1"/>
          </p:nvPr>
        </p:nvSpPr>
        <p:spPr>
          <a:xfrm>
            <a:off x="304800" y="1066800"/>
            <a:ext cx="8588375" cy="4765675"/>
          </a:xfrm>
        </p:spPr>
        <p:txBody>
          <a:bodyPr/>
          <a:lstStyle/>
          <a:p>
            <a:r>
              <a:rPr lang="en-US" altLang="en-US" dirty="0"/>
              <a:t>Dominant strategy</a:t>
            </a:r>
          </a:p>
          <a:p>
            <a:pPr lvl="1"/>
            <a:r>
              <a:rPr lang="en-US" altLang="en-US" dirty="0"/>
              <a:t>Noncooperative equilibrium may be bad for society and the players</a:t>
            </a:r>
          </a:p>
          <a:p>
            <a:pPr lvl="2"/>
            <a:r>
              <a:rPr lang="en-US" altLang="en-US" dirty="0"/>
              <a:t>Examples: Arms race game, Common resource game</a:t>
            </a:r>
          </a:p>
          <a:p>
            <a:pPr lvl="1"/>
            <a:r>
              <a:rPr lang="en-US" altLang="en-US" dirty="0"/>
              <a:t>Noncooperative equilibrium may be good for society</a:t>
            </a:r>
          </a:p>
          <a:p>
            <a:pPr lvl="2"/>
            <a:r>
              <a:rPr lang="en-US" altLang="en-US" dirty="0"/>
              <a:t>Oligopolists trying to obtain monopoly profits</a:t>
            </a:r>
          </a:p>
          <a:p>
            <a:pPr lvl="2"/>
            <a:r>
              <a:rPr lang="en-US" altLang="en-US" dirty="0"/>
              <a:t>Quantity and price – closer to optimal level</a:t>
            </a:r>
          </a:p>
        </p:txBody>
      </p:sp>
      <p:sp>
        <p:nvSpPr>
          <p:cNvPr id="368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39400F5-AB92-4E2C-9E91-A6FEAB00B458}" type="slidenum">
              <a:rPr lang="en-US" altLang="en-US" sz="1200" smtClean="0">
                <a:solidFill>
                  <a:srgbClr val="002060"/>
                </a:solidFill>
              </a:rPr>
              <a:pPr eaLnBrk="1" hangingPunct="1"/>
              <a:t>30</a:t>
            </a:fld>
            <a:endParaRPr lang="en-US" altLang="en-US" sz="1200" dirty="0">
              <a:solidFill>
                <a:srgbClr val="002060"/>
              </a:solidFill>
            </a:endParaRPr>
          </a:p>
        </p:txBody>
      </p:sp>
    </p:spTree>
    <p:extLst>
      <p:ext uri="{BB962C8B-B14F-4D97-AF65-F5344CB8AC3E}">
        <p14:creationId xmlns:p14="http://schemas.microsoft.com/office/powerpoint/2010/main" val="3951717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70035" y="42748"/>
            <a:ext cx="7803931" cy="860961"/>
          </a:xfrm>
        </p:spPr>
        <p:txBody>
          <a:bodyPr wrap="square" anchor="t"/>
          <a:lstStyle/>
          <a:p>
            <a:r>
              <a:rPr lang="en-US" altLang="en-US" sz="3800" dirty="0"/>
              <a:t>Why People Sometimes Cooperate</a:t>
            </a:r>
          </a:p>
        </p:txBody>
      </p:sp>
      <p:sp>
        <p:nvSpPr>
          <p:cNvPr id="37891" name="Content Placeholder 2"/>
          <p:cNvSpPr>
            <a:spLocks noGrp="1"/>
          </p:cNvSpPr>
          <p:nvPr>
            <p:ph idx="1"/>
          </p:nvPr>
        </p:nvSpPr>
        <p:spPr>
          <a:xfrm>
            <a:off x="304800" y="1066800"/>
            <a:ext cx="8588375" cy="4003675"/>
          </a:xfrm>
        </p:spPr>
        <p:txBody>
          <a:bodyPr/>
          <a:lstStyle/>
          <a:p>
            <a:r>
              <a:rPr lang="en-US" altLang="en-US" dirty="0"/>
              <a:t>Game of repeated prisoners’ dilemma</a:t>
            </a:r>
          </a:p>
          <a:p>
            <a:pPr lvl="1"/>
            <a:r>
              <a:rPr lang="en-US" altLang="en-US" dirty="0"/>
              <a:t>Repeat the game</a:t>
            </a:r>
          </a:p>
          <a:p>
            <a:pPr lvl="1"/>
            <a:r>
              <a:rPr lang="en-US" altLang="en-US" dirty="0"/>
              <a:t>Agree on penalties if one cheats</a:t>
            </a:r>
          </a:p>
          <a:p>
            <a:pPr lvl="1"/>
            <a:r>
              <a:rPr lang="en-US" altLang="en-US" dirty="0"/>
              <a:t>Both have incentive to cooperate</a:t>
            </a:r>
          </a:p>
          <a:p>
            <a:pPr lvl="1"/>
            <a:r>
              <a:rPr lang="en-US" altLang="en-US" dirty="0"/>
              <a:t>As long as the players care enough about future profits, they will choose to forgo the one-time gain from defection</a:t>
            </a:r>
          </a:p>
        </p:txBody>
      </p:sp>
      <p:sp>
        <p:nvSpPr>
          <p:cNvPr id="378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9890D6E-9F1D-42E1-880E-FB3282E54C15}" type="slidenum">
              <a:rPr lang="en-US" altLang="en-US" sz="1200" smtClean="0">
                <a:solidFill>
                  <a:srgbClr val="002060"/>
                </a:solidFill>
              </a:rPr>
              <a:pPr eaLnBrk="1" hangingPunct="1"/>
              <a:t>31</a:t>
            </a:fld>
            <a:endParaRPr lang="en-US" altLang="en-US" sz="1200">
              <a:solidFill>
                <a:srgbClr val="002060"/>
              </a:solidFill>
            </a:endParaRPr>
          </a:p>
        </p:txBody>
      </p:sp>
    </p:spTree>
    <p:extLst>
      <p:ext uri="{BB962C8B-B14F-4D97-AF65-F5344CB8AC3E}">
        <p14:creationId xmlns:p14="http://schemas.microsoft.com/office/powerpoint/2010/main" val="3816130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346869" y="133007"/>
            <a:ext cx="8450262" cy="587375"/>
          </a:xfrm>
        </p:spPr>
        <p:txBody>
          <a:bodyPr anchor="t"/>
          <a:lstStyle/>
          <a:p>
            <a:r>
              <a:rPr lang="en-US" altLang="en-US" dirty="0"/>
              <a:t>The Prisoners’ Dilemma Tournament, Part 1</a:t>
            </a:r>
          </a:p>
        </p:txBody>
      </p:sp>
      <p:sp>
        <p:nvSpPr>
          <p:cNvPr id="2" name="Content Placeholder 1"/>
          <p:cNvSpPr>
            <a:spLocks noGrp="1"/>
          </p:cNvSpPr>
          <p:nvPr>
            <p:ph idx="1"/>
          </p:nvPr>
        </p:nvSpPr>
        <p:spPr>
          <a:xfrm>
            <a:off x="381000" y="762000"/>
            <a:ext cx="8458200" cy="4340578"/>
          </a:xfrm>
        </p:spPr>
        <p:txBody>
          <a:bodyPr/>
          <a:lstStyle/>
          <a:p>
            <a:pPr>
              <a:defRPr/>
            </a:pPr>
            <a:r>
              <a:rPr lang="en-US" dirty="0"/>
              <a:t>Repeated prisoners’ dilemma</a:t>
            </a:r>
          </a:p>
          <a:p>
            <a:pPr lvl="1">
              <a:defRPr/>
            </a:pPr>
            <a:r>
              <a:rPr lang="en-US" dirty="0">
                <a:ea typeface="+mn-ea"/>
                <a:cs typeface="+mn-cs"/>
              </a:rPr>
              <a:t>The score at the end of the game is the total number of years in jail</a:t>
            </a:r>
            <a:endParaRPr lang="en-US" dirty="0"/>
          </a:p>
          <a:p>
            <a:pPr lvl="1">
              <a:defRPr/>
            </a:pPr>
            <a:r>
              <a:rPr lang="en-US" dirty="0"/>
              <a:t>Encourage cooperation</a:t>
            </a:r>
          </a:p>
          <a:p>
            <a:pPr lvl="2">
              <a:defRPr/>
            </a:pPr>
            <a:r>
              <a:rPr lang="en-US" dirty="0"/>
              <a:t>Penalty for not cooperating</a:t>
            </a:r>
          </a:p>
          <a:p>
            <a:pPr lvl="1">
              <a:defRPr/>
            </a:pPr>
            <a:r>
              <a:rPr lang="en-US" dirty="0"/>
              <a:t>Better strategy</a:t>
            </a:r>
          </a:p>
          <a:p>
            <a:pPr lvl="2">
              <a:defRPr/>
            </a:pPr>
            <a:r>
              <a:rPr lang="en-US" dirty="0"/>
              <a:t>Return to cooperative outcome after a period of noncooperation </a:t>
            </a:r>
          </a:p>
        </p:txBody>
      </p:sp>
      <p:sp>
        <p:nvSpPr>
          <p:cNvPr id="3891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A738487-EA6C-4643-B0FB-5DBB2B270480}" type="slidenum">
              <a:rPr lang="en-US" altLang="en-US" sz="1200" smtClean="0">
                <a:solidFill>
                  <a:srgbClr val="002060"/>
                </a:solidFill>
              </a:rPr>
              <a:pPr eaLnBrk="1" hangingPunct="1"/>
              <a:t>32</a:t>
            </a:fld>
            <a:endParaRPr lang="en-US" altLang="en-US" sz="1200">
              <a:solidFill>
                <a:srgbClr val="002060"/>
              </a:solidFill>
            </a:endParaRPr>
          </a:p>
        </p:txBody>
      </p:sp>
    </p:spTree>
    <p:extLst>
      <p:ext uri="{BB962C8B-B14F-4D97-AF65-F5344CB8AC3E}">
        <p14:creationId xmlns:p14="http://schemas.microsoft.com/office/powerpoint/2010/main" val="3835849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a:xfrm>
            <a:off x="346869" y="124692"/>
            <a:ext cx="8450262" cy="587375"/>
          </a:xfrm>
        </p:spPr>
        <p:txBody>
          <a:bodyPr anchor="t"/>
          <a:lstStyle/>
          <a:p>
            <a:r>
              <a:rPr lang="en-US" altLang="en-US" dirty="0"/>
              <a:t>The Prisoners’ Dilemma Tournament, Part 2</a:t>
            </a:r>
          </a:p>
        </p:txBody>
      </p:sp>
      <p:sp>
        <p:nvSpPr>
          <p:cNvPr id="39939" name="Content Placeholder 1"/>
          <p:cNvSpPr>
            <a:spLocks noGrp="1"/>
          </p:cNvSpPr>
          <p:nvPr>
            <p:ph idx="1"/>
          </p:nvPr>
        </p:nvSpPr>
        <p:spPr>
          <a:xfrm>
            <a:off x="457200" y="762000"/>
            <a:ext cx="8458200" cy="4035778"/>
          </a:xfrm>
        </p:spPr>
        <p:txBody>
          <a:bodyPr/>
          <a:lstStyle/>
          <a:p>
            <a:r>
              <a:rPr lang="en-US" altLang="en-US" dirty="0"/>
              <a:t>Repeated prisoners’ dilemma</a:t>
            </a:r>
          </a:p>
          <a:p>
            <a:pPr lvl="1"/>
            <a:r>
              <a:rPr lang="en-US" altLang="en-US" dirty="0"/>
              <a:t>Best strategy: tit-for-tat</a:t>
            </a:r>
          </a:p>
          <a:p>
            <a:pPr lvl="1"/>
            <a:r>
              <a:rPr lang="en-US" altLang="en-US" dirty="0"/>
              <a:t>Player starts by cooperating, then do whatever the other player did last time</a:t>
            </a:r>
          </a:p>
          <a:p>
            <a:pPr lvl="1"/>
            <a:r>
              <a:rPr lang="en-US" altLang="en-US" dirty="0"/>
              <a:t>Starts out friendly</a:t>
            </a:r>
          </a:p>
          <a:p>
            <a:pPr lvl="1"/>
            <a:r>
              <a:rPr lang="en-US" altLang="en-US" dirty="0"/>
              <a:t>Penalizes unfriendly players</a:t>
            </a:r>
          </a:p>
          <a:p>
            <a:pPr lvl="1"/>
            <a:r>
              <a:rPr lang="en-US" altLang="en-US" dirty="0"/>
              <a:t>Forgives them if warranted</a:t>
            </a:r>
          </a:p>
        </p:txBody>
      </p:sp>
      <p:sp>
        <p:nvSpPr>
          <p:cNvPr id="3994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7B7232C-D4EC-4DC8-BC04-68AF22537026}" type="slidenum">
              <a:rPr lang="en-US" altLang="en-US" sz="1200" smtClean="0">
                <a:solidFill>
                  <a:srgbClr val="002060"/>
                </a:solidFill>
              </a:rPr>
              <a:pPr eaLnBrk="1" hangingPunct="1"/>
              <a:t>33</a:t>
            </a:fld>
            <a:endParaRPr lang="en-US" altLang="en-US" sz="1200">
              <a:solidFill>
                <a:srgbClr val="002060"/>
              </a:solidFill>
            </a:endParaRPr>
          </a:p>
        </p:txBody>
      </p:sp>
    </p:spTree>
    <p:extLst>
      <p:ext uri="{BB962C8B-B14F-4D97-AF65-F5344CB8AC3E}">
        <p14:creationId xmlns:p14="http://schemas.microsoft.com/office/powerpoint/2010/main" val="4163830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70035" y="100939"/>
            <a:ext cx="7803931" cy="860961"/>
          </a:xfrm>
        </p:spPr>
        <p:txBody>
          <a:bodyPr wrap="square" anchor="t"/>
          <a:lstStyle/>
          <a:p>
            <a:r>
              <a:rPr lang="en-US" altLang="en-US" sz="3200" dirty="0"/>
              <a:t>Public Policy Toward Oligopolies, Part 1</a:t>
            </a:r>
          </a:p>
        </p:txBody>
      </p:sp>
      <p:sp>
        <p:nvSpPr>
          <p:cNvPr id="40963" name="Content Placeholder 2"/>
          <p:cNvSpPr>
            <a:spLocks noGrp="1"/>
          </p:cNvSpPr>
          <p:nvPr>
            <p:ph idx="1"/>
          </p:nvPr>
        </p:nvSpPr>
        <p:spPr>
          <a:xfrm>
            <a:off x="304800" y="1066800"/>
            <a:ext cx="8588375" cy="4003675"/>
          </a:xfrm>
        </p:spPr>
        <p:txBody>
          <a:bodyPr/>
          <a:lstStyle/>
          <a:p>
            <a:r>
              <a:rPr lang="en-US" altLang="en-US" dirty="0"/>
              <a:t>Governments</a:t>
            </a:r>
          </a:p>
          <a:p>
            <a:pPr lvl="1"/>
            <a:r>
              <a:rPr lang="en-US" altLang="en-US" dirty="0"/>
              <a:t>Can sometimes improve market outcomes</a:t>
            </a:r>
          </a:p>
          <a:p>
            <a:r>
              <a:rPr lang="en-US" altLang="en-US" dirty="0"/>
              <a:t>Policymakers</a:t>
            </a:r>
          </a:p>
          <a:p>
            <a:pPr lvl="1"/>
            <a:r>
              <a:rPr lang="en-US" altLang="en-US" dirty="0"/>
              <a:t>Try to induce firms in an oligopoly to compete rather than cooperate</a:t>
            </a:r>
          </a:p>
          <a:p>
            <a:pPr lvl="1"/>
            <a:r>
              <a:rPr lang="en-US" altLang="en-US" dirty="0"/>
              <a:t>Move the allocation of resources closer to the social optimum</a:t>
            </a:r>
          </a:p>
        </p:txBody>
      </p:sp>
      <p:sp>
        <p:nvSpPr>
          <p:cNvPr id="4096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8F2BF2B-2E29-4670-8893-B4336E24612B}" type="slidenum">
              <a:rPr lang="en-US" altLang="en-US" sz="1200" smtClean="0">
                <a:solidFill>
                  <a:srgbClr val="002060"/>
                </a:solidFill>
              </a:rPr>
              <a:pPr eaLnBrk="1" hangingPunct="1"/>
              <a:t>34</a:t>
            </a:fld>
            <a:endParaRPr lang="en-US" altLang="en-US" sz="1200">
              <a:solidFill>
                <a:srgbClr val="002060"/>
              </a:solidFill>
            </a:endParaRPr>
          </a:p>
        </p:txBody>
      </p:sp>
    </p:spTree>
    <p:extLst>
      <p:ext uri="{BB962C8B-B14F-4D97-AF65-F5344CB8AC3E}">
        <p14:creationId xmlns:p14="http://schemas.microsoft.com/office/powerpoint/2010/main" val="118034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70035" y="100939"/>
            <a:ext cx="7803931" cy="860961"/>
          </a:xfrm>
        </p:spPr>
        <p:txBody>
          <a:bodyPr wrap="square" anchor="t"/>
          <a:lstStyle/>
          <a:p>
            <a:r>
              <a:rPr lang="en-US" altLang="en-US" sz="3200" dirty="0"/>
              <a:t>Public Policy Toward Oligopolies, Part 2</a:t>
            </a:r>
          </a:p>
        </p:txBody>
      </p:sp>
      <p:sp>
        <p:nvSpPr>
          <p:cNvPr id="41987" name="Content Placeholder 2"/>
          <p:cNvSpPr>
            <a:spLocks noGrp="1"/>
          </p:cNvSpPr>
          <p:nvPr>
            <p:ph idx="1"/>
          </p:nvPr>
        </p:nvSpPr>
        <p:spPr>
          <a:xfrm>
            <a:off x="228600" y="1066800"/>
            <a:ext cx="8588375" cy="4841875"/>
          </a:xfrm>
        </p:spPr>
        <p:txBody>
          <a:bodyPr/>
          <a:lstStyle/>
          <a:p>
            <a:r>
              <a:rPr lang="en-US" altLang="en-US" dirty="0"/>
              <a:t>Antitrust laws</a:t>
            </a:r>
          </a:p>
          <a:p>
            <a:pPr lvl="1"/>
            <a:r>
              <a:rPr lang="en-US" altLang="en-US" dirty="0"/>
              <a:t>The Sherman Antitrust Act, 1890</a:t>
            </a:r>
          </a:p>
          <a:p>
            <a:pPr lvl="2"/>
            <a:r>
              <a:rPr lang="en-US" altLang="en-US" dirty="0"/>
              <a:t>Elevated agreements among </a:t>
            </a:r>
            <a:r>
              <a:rPr lang="en-US" altLang="en-US" dirty="0" err="1"/>
              <a:t>oligopolists</a:t>
            </a:r>
            <a:r>
              <a:rPr lang="en-US" altLang="en-US" dirty="0"/>
              <a:t> from an unenforceable contract to a criminal conspiracy</a:t>
            </a:r>
          </a:p>
          <a:p>
            <a:pPr lvl="1"/>
            <a:r>
              <a:rPr lang="en-US" altLang="en-US" dirty="0"/>
              <a:t>The Clayton Act, 1914</a:t>
            </a:r>
          </a:p>
          <a:p>
            <a:pPr lvl="2"/>
            <a:r>
              <a:rPr lang="en-US" altLang="en-US" dirty="0"/>
              <a:t>Further strengthened the antitrust laws</a:t>
            </a:r>
          </a:p>
          <a:p>
            <a:pPr lvl="1"/>
            <a:r>
              <a:rPr lang="en-US" altLang="en-US" dirty="0"/>
              <a:t>Used to prevent mergers</a:t>
            </a:r>
          </a:p>
          <a:p>
            <a:pPr lvl="1"/>
            <a:r>
              <a:rPr lang="en-US" altLang="en-US" dirty="0"/>
              <a:t>Used to prevent </a:t>
            </a:r>
            <a:r>
              <a:rPr lang="en-US" altLang="en-US" dirty="0" err="1"/>
              <a:t>oligopolists</a:t>
            </a:r>
            <a:r>
              <a:rPr lang="en-US" altLang="en-US" dirty="0"/>
              <a:t> from colluding</a:t>
            </a:r>
          </a:p>
        </p:txBody>
      </p:sp>
      <p:sp>
        <p:nvSpPr>
          <p:cNvPr id="419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A7E58C8-F9C8-40F7-B609-D39031E8B607}" type="slidenum">
              <a:rPr lang="en-US" altLang="en-US" sz="1200" smtClean="0">
                <a:solidFill>
                  <a:srgbClr val="002060"/>
                </a:solidFill>
              </a:rPr>
              <a:pPr eaLnBrk="1" hangingPunct="1"/>
              <a:t>35</a:t>
            </a:fld>
            <a:endParaRPr lang="en-US" altLang="en-US" sz="1200">
              <a:solidFill>
                <a:srgbClr val="002060"/>
              </a:solidFill>
            </a:endParaRPr>
          </a:p>
        </p:txBody>
      </p:sp>
    </p:spTree>
    <p:extLst>
      <p:ext uri="{BB962C8B-B14F-4D97-AF65-F5344CB8AC3E}">
        <p14:creationId xmlns:p14="http://schemas.microsoft.com/office/powerpoint/2010/main" val="663659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a:xfrm>
            <a:off x="346869" y="133008"/>
            <a:ext cx="8450262" cy="587375"/>
          </a:xfrm>
        </p:spPr>
        <p:txBody>
          <a:bodyPr anchor="t"/>
          <a:lstStyle/>
          <a:p>
            <a:r>
              <a:rPr lang="en-US" altLang="en-US" dirty="0"/>
              <a:t>An Illegal Phone Call, Part 1</a:t>
            </a:r>
          </a:p>
        </p:txBody>
      </p:sp>
      <p:sp>
        <p:nvSpPr>
          <p:cNvPr id="43011" name="Content Placeholder 1"/>
          <p:cNvSpPr>
            <a:spLocks noGrp="1"/>
          </p:cNvSpPr>
          <p:nvPr>
            <p:ph idx="1"/>
          </p:nvPr>
        </p:nvSpPr>
        <p:spPr>
          <a:xfrm>
            <a:off x="457200" y="688622"/>
            <a:ext cx="8458200" cy="5559778"/>
          </a:xfrm>
        </p:spPr>
        <p:txBody>
          <a:bodyPr/>
          <a:lstStyle/>
          <a:p>
            <a:r>
              <a:rPr lang="en-US" altLang="en-US" sz="3200" dirty="0"/>
              <a:t>Robert Crandall </a:t>
            </a:r>
            <a:r>
              <a:rPr lang="en-US" sz="3200" dirty="0"/>
              <a:t>—</a:t>
            </a:r>
            <a:r>
              <a:rPr lang="en-US" altLang="en-US" sz="3200" dirty="0"/>
              <a:t> president of American Airlines</a:t>
            </a:r>
          </a:p>
          <a:p>
            <a:r>
              <a:rPr lang="en-US" altLang="en-US" sz="3200" dirty="0"/>
              <a:t>Howard Putnam </a:t>
            </a:r>
            <a:r>
              <a:rPr lang="en-US" sz="3200" dirty="0"/>
              <a:t>—</a:t>
            </a:r>
            <a:r>
              <a:rPr lang="en-US" altLang="en-US" sz="3200" dirty="0"/>
              <a:t> president of </a:t>
            </a:r>
            <a:r>
              <a:rPr lang="en-US" altLang="en-US" sz="3200" dirty="0" err="1"/>
              <a:t>Braniff</a:t>
            </a:r>
            <a:r>
              <a:rPr lang="en-US" altLang="en-US" sz="3200" dirty="0"/>
              <a:t> Airways</a:t>
            </a:r>
          </a:p>
          <a:p>
            <a:pPr lvl="1"/>
            <a:r>
              <a:rPr lang="en-US" altLang="en-US" sz="3000" dirty="0"/>
              <a:t>Crandall: I think it’s dumb as hell . . . to sit here and pound the @#$% out of each other and neither one of us making a #$%&amp; dime.</a:t>
            </a:r>
          </a:p>
          <a:p>
            <a:pPr lvl="1"/>
            <a:r>
              <a:rPr lang="en-US" altLang="en-US" sz="3000" dirty="0"/>
              <a:t>Putnam: Do you have a suggestion for me?</a:t>
            </a:r>
          </a:p>
          <a:p>
            <a:pPr lvl="1"/>
            <a:r>
              <a:rPr lang="en-US" altLang="en-US" sz="3000" dirty="0"/>
              <a:t>Crandall: Yes, I have a suggestion for you. Raise your $%*&amp; fares 20 percent. I’ll raise mine the next morning.</a:t>
            </a:r>
          </a:p>
        </p:txBody>
      </p:sp>
      <p:sp>
        <p:nvSpPr>
          <p:cNvPr id="4301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DCE1083-F4A1-49D1-BF9A-05FC98A4D6A9}" type="slidenum">
              <a:rPr lang="en-US" altLang="en-US" sz="1200" smtClean="0">
                <a:solidFill>
                  <a:srgbClr val="002060"/>
                </a:solidFill>
              </a:rPr>
              <a:pPr eaLnBrk="1" hangingPunct="1"/>
              <a:t>36</a:t>
            </a:fld>
            <a:endParaRPr lang="en-US" altLang="en-US" sz="1200">
              <a:solidFill>
                <a:srgbClr val="002060"/>
              </a:solidFill>
            </a:endParaRPr>
          </a:p>
        </p:txBody>
      </p:sp>
    </p:spTree>
    <p:extLst>
      <p:ext uri="{BB962C8B-B14F-4D97-AF65-F5344CB8AC3E}">
        <p14:creationId xmlns:p14="http://schemas.microsoft.com/office/powerpoint/2010/main" val="92146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346869" y="124694"/>
            <a:ext cx="8450262" cy="587375"/>
          </a:xfrm>
        </p:spPr>
        <p:txBody>
          <a:bodyPr anchor="t"/>
          <a:lstStyle/>
          <a:p>
            <a:r>
              <a:rPr lang="en-US" altLang="en-US" dirty="0"/>
              <a:t>An Illegal Phone Call, Part 2</a:t>
            </a:r>
          </a:p>
        </p:txBody>
      </p:sp>
      <p:sp>
        <p:nvSpPr>
          <p:cNvPr id="2" name="Content Placeholder 1"/>
          <p:cNvSpPr>
            <a:spLocks noGrp="1"/>
          </p:cNvSpPr>
          <p:nvPr>
            <p:ph idx="1"/>
          </p:nvPr>
        </p:nvSpPr>
        <p:spPr>
          <a:xfrm>
            <a:off x="464947" y="762000"/>
            <a:ext cx="8458200" cy="4797778"/>
          </a:xfrm>
        </p:spPr>
        <p:txBody>
          <a:bodyPr/>
          <a:lstStyle/>
          <a:p>
            <a:pPr lvl="1">
              <a:defRPr/>
            </a:pPr>
            <a:r>
              <a:rPr lang="en-US" sz="3000" dirty="0"/>
              <a:t>Putnam: Robert, we . . .</a:t>
            </a:r>
          </a:p>
          <a:p>
            <a:pPr lvl="1">
              <a:defRPr/>
            </a:pPr>
            <a:r>
              <a:rPr lang="en-US" sz="3000" dirty="0"/>
              <a:t>Crandall: You’ll make more money, and I will, too.</a:t>
            </a:r>
          </a:p>
          <a:p>
            <a:pPr lvl="1">
              <a:defRPr/>
            </a:pPr>
            <a:r>
              <a:rPr lang="en-US" sz="3000" dirty="0"/>
              <a:t>Putnam: We can’t talk about pricing!</a:t>
            </a:r>
          </a:p>
          <a:p>
            <a:pPr lvl="1">
              <a:defRPr/>
            </a:pPr>
            <a:r>
              <a:rPr lang="en-US" sz="3000" dirty="0"/>
              <a:t>Crandall: Oh @#$%, Howard. We can talk about any &amp;*#@ thing we want to talk about.</a:t>
            </a:r>
          </a:p>
          <a:p>
            <a:pPr>
              <a:defRPr/>
            </a:pPr>
            <a:r>
              <a:rPr lang="en-US" sz="3200" dirty="0"/>
              <a:t>The Sherman Antitrust Act </a:t>
            </a:r>
          </a:p>
          <a:p>
            <a:pPr lvl="1">
              <a:defRPr/>
            </a:pPr>
            <a:r>
              <a:rPr lang="en-US" sz="3000" dirty="0">
                <a:ea typeface="+mn-ea"/>
                <a:cs typeface="+mn-cs"/>
              </a:rPr>
              <a:t>Prohibits competing executives from even talking about fixing prices</a:t>
            </a:r>
            <a:endParaRPr lang="en-US" sz="3000" dirty="0"/>
          </a:p>
        </p:txBody>
      </p:sp>
      <p:sp>
        <p:nvSpPr>
          <p:cNvPr id="4403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DDA9CA7-FB6E-46E6-A8A6-1777BF63FE17}" type="slidenum">
              <a:rPr lang="en-US" altLang="en-US" sz="1200" smtClean="0">
                <a:solidFill>
                  <a:srgbClr val="002060"/>
                </a:solidFill>
              </a:rPr>
              <a:pPr eaLnBrk="1" hangingPunct="1"/>
              <a:t>37</a:t>
            </a:fld>
            <a:endParaRPr lang="en-US" altLang="en-US" sz="1200">
              <a:solidFill>
                <a:srgbClr val="002060"/>
              </a:solidFill>
            </a:endParaRPr>
          </a:p>
        </p:txBody>
      </p:sp>
    </p:spTree>
    <p:extLst>
      <p:ext uri="{BB962C8B-B14F-4D97-AF65-F5344CB8AC3E}">
        <p14:creationId xmlns:p14="http://schemas.microsoft.com/office/powerpoint/2010/main" val="1021303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70035" y="100939"/>
            <a:ext cx="7803931" cy="860961"/>
          </a:xfrm>
        </p:spPr>
        <p:txBody>
          <a:bodyPr wrap="square" anchor="t"/>
          <a:lstStyle/>
          <a:p>
            <a:r>
              <a:rPr lang="en-US" altLang="en-US" sz="3200" dirty="0"/>
              <a:t>Public Policy Toward Oligopolies, Part 3</a:t>
            </a:r>
          </a:p>
        </p:txBody>
      </p:sp>
      <p:sp>
        <p:nvSpPr>
          <p:cNvPr id="45059" name="Content Placeholder 2"/>
          <p:cNvSpPr>
            <a:spLocks noGrp="1"/>
          </p:cNvSpPr>
          <p:nvPr>
            <p:ph idx="1"/>
          </p:nvPr>
        </p:nvSpPr>
        <p:spPr>
          <a:xfrm>
            <a:off x="304800" y="1066800"/>
            <a:ext cx="8588375" cy="3470275"/>
          </a:xfrm>
        </p:spPr>
        <p:txBody>
          <a:bodyPr/>
          <a:lstStyle/>
          <a:p>
            <a:r>
              <a:rPr lang="en-US" altLang="en-US" dirty="0"/>
              <a:t>Controversies over antitrust policies</a:t>
            </a:r>
          </a:p>
          <a:p>
            <a:pPr lvl="1"/>
            <a:r>
              <a:rPr lang="en-US" altLang="en-US" dirty="0"/>
              <a:t>Used to condemn some business practices whose effects are not obvious</a:t>
            </a:r>
          </a:p>
          <a:p>
            <a:pPr lvl="1"/>
            <a:r>
              <a:rPr lang="en-US" altLang="en-US" dirty="0"/>
              <a:t>Resale price maintenance</a:t>
            </a:r>
          </a:p>
          <a:p>
            <a:pPr lvl="1"/>
            <a:r>
              <a:rPr lang="en-US" altLang="en-US" dirty="0"/>
              <a:t>Predatory pricing</a:t>
            </a:r>
          </a:p>
          <a:p>
            <a:pPr lvl="1"/>
            <a:r>
              <a:rPr lang="en-US" altLang="en-US" dirty="0"/>
              <a:t>Tying </a:t>
            </a:r>
          </a:p>
        </p:txBody>
      </p:sp>
      <p:sp>
        <p:nvSpPr>
          <p:cNvPr id="4506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9C6C31E-50A3-4A93-8743-C1BDE1948C7D}" type="slidenum">
              <a:rPr lang="en-US" altLang="en-US" sz="1200" smtClean="0">
                <a:solidFill>
                  <a:srgbClr val="002060"/>
                </a:solidFill>
              </a:rPr>
              <a:pPr eaLnBrk="1" hangingPunct="1"/>
              <a:t>38</a:t>
            </a:fld>
            <a:endParaRPr lang="en-US" altLang="en-US" sz="1200">
              <a:solidFill>
                <a:srgbClr val="002060"/>
              </a:solidFill>
            </a:endParaRPr>
          </a:p>
        </p:txBody>
      </p:sp>
    </p:spTree>
    <p:extLst>
      <p:ext uri="{BB962C8B-B14F-4D97-AF65-F5344CB8AC3E}">
        <p14:creationId xmlns:p14="http://schemas.microsoft.com/office/powerpoint/2010/main" val="3248002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70035" y="100939"/>
            <a:ext cx="7803931" cy="860961"/>
          </a:xfrm>
        </p:spPr>
        <p:txBody>
          <a:bodyPr wrap="square" anchor="t"/>
          <a:lstStyle/>
          <a:p>
            <a:r>
              <a:rPr lang="en-US" altLang="en-US" sz="3200" dirty="0"/>
              <a:t>Public Policy Toward Oligopolies, Part 4</a:t>
            </a:r>
          </a:p>
        </p:txBody>
      </p:sp>
      <p:sp>
        <p:nvSpPr>
          <p:cNvPr id="46083" name="Content Placeholder 2"/>
          <p:cNvSpPr>
            <a:spLocks noGrp="1"/>
          </p:cNvSpPr>
          <p:nvPr>
            <p:ph idx="1"/>
          </p:nvPr>
        </p:nvSpPr>
        <p:spPr>
          <a:xfrm>
            <a:off x="304800" y="1066800"/>
            <a:ext cx="8588375" cy="4841875"/>
          </a:xfrm>
        </p:spPr>
        <p:txBody>
          <a:bodyPr/>
          <a:lstStyle/>
          <a:p>
            <a:r>
              <a:rPr lang="en-US" altLang="en-US" dirty="0"/>
              <a:t>Resale price maintenance (fair trade)</a:t>
            </a:r>
          </a:p>
          <a:p>
            <a:pPr lvl="1"/>
            <a:r>
              <a:rPr lang="en-US" altLang="en-US" dirty="0"/>
              <a:t>Require retailers to charge customers a given price</a:t>
            </a:r>
          </a:p>
          <a:p>
            <a:pPr lvl="1"/>
            <a:r>
              <a:rPr lang="en-US" altLang="en-US" dirty="0"/>
              <a:t>Might seem anticompetitive</a:t>
            </a:r>
          </a:p>
          <a:p>
            <a:pPr lvl="2"/>
            <a:r>
              <a:rPr lang="en-US" altLang="en-US" dirty="0"/>
              <a:t>Prevents the retailers from competing on price</a:t>
            </a:r>
          </a:p>
          <a:p>
            <a:pPr lvl="1"/>
            <a:r>
              <a:rPr lang="en-US" altLang="en-US" dirty="0"/>
              <a:t>Defenders:</a:t>
            </a:r>
          </a:p>
          <a:p>
            <a:pPr lvl="2"/>
            <a:r>
              <a:rPr lang="en-US" altLang="en-US" dirty="0"/>
              <a:t>Not aimed at reducing competition</a:t>
            </a:r>
          </a:p>
          <a:p>
            <a:pPr lvl="2"/>
            <a:r>
              <a:rPr lang="en-US" altLang="en-US" dirty="0"/>
              <a:t>Legitimate goal: some retailers offer service</a:t>
            </a:r>
          </a:p>
        </p:txBody>
      </p:sp>
      <p:sp>
        <p:nvSpPr>
          <p:cNvPr id="4608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C89DBE3-06DF-44E7-AE66-42567FA5EC58}" type="slidenum">
              <a:rPr lang="en-US" altLang="en-US" sz="1200" smtClean="0">
                <a:solidFill>
                  <a:srgbClr val="002060"/>
                </a:solidFill>
              </a:rPr>
              <a:pPr eaLnBrk="1" hangingPunct="1"/>
              <a:t>39</a:t>
            </a:fld>
            <a:endParaRPr lang="en-US" altLang="en-US" sz="1200">
              <a:solidFill>
                <a:srgbClr val="002060"/>
              </a:solidFill>
            </a:endParaRPr>
          </a:p>
        </p:txBody>
      </p:sp>
    </p:spTree>
    <p:extLst>
      <p:ext uri="{BB962C8B-B14F-4D97-AF65-F5344CB8AC3E}">
        <p14:creationId xmlns:p14="http://schemas.microsoft.com/office/powerpoint/2010/main" val="148948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wrap="square" anchor="t"/>
          <a:lstStyle/>
          <a:p>
            <a:r>
              <a:rPr lang="en-US" altLang="en-US" sz="3200" dirty="0"/>
              <a:t>Markets with Only a Few Sellers, Part 1</a:t>
            </a:r>
          </a:p>
        </p:txBody>
      </p:sp>
      <p:sp>
        <p:nvSpPr>
          <p:cNvPr id="11267" name="Content Placeholder 2"/>
          <p:cNvSpPr>
            <a:spLocks noGrp="1"/>
          </p:cNvSpPr>
          <p:nvPr>
            <p:ph idx="1"/>
          </p:nvPr>
        </p:nvSpPr>
        <p:spPr>
          <a:xfrm>
            <a:off x="304800" y="1066800"/>
            <a:ext cx="8588375" cy="4841875"/>
          </a:xfrm>
        </p:spPr>
        <p:txBody>
          <a:bodyPr/>
          <a:lstStyle/>
          <a:p>
            <a:r>
              <a:rPr lang="en-US" altLang="en-US" dirty="0"/>
              <a:t>A small group of sellers, oligopolists</a:t>
            </a:r>
          </a:p>
          <a:p>
            <a:pPr lvl="1"/>
            <a:r>
              <a:rPr lang="en-US" altLang="en-US" dirty="0"/>
              <a:t>Tension between cooperation and self-interest</a:t>
            </a:r>
          </a:p>
          <a:p>
            <a:pPr lvl="1"/>
            <a:r>
              <a:rPr lang="en-US" altLang="en-US" dirty="0"/>
              <a:t>Best off cooperating, acting like a monopolist</a:t>
            </a:r>
          </a:p>
          <a:p>
            <a:pPr lvl="2"/>
            <a:r>
              <a:rPr lang="en-US" altLang="en-US" dirty="0"/>
              <a:t>Produce a small quantity of output</a:t>
            </a:r>
          </a:p>
          <a:p>
            <a:pPr lvl="2"/>
            <a:r>
              <a:rPr lang="en-US" altLang="en-US" dirty="0"/>
              <a:t>Charge P &gt;MC </a:t>
            </a:r>
          </a:p>
          <a:p>
            <a:pPr lvl="1"/>
            <a:r>
              <a:rPr lang="en-US" altLang="en-US" dirty="0"/>
              <a:t>Each firm cares only about its own profit</a:t>
            </a:r>
          </a:p>
          <a:p>
            <a:pPr lvl="2"/>
            <a:r>
              <a:rPr lang="en-US" altLang="en-US" dirty="0"/>
              <a:t>Powerful incentives not to cooperate</a:t>
            </a:r>
          </a:p>
        </p:txBody>
      </p:sp>
      <p:sp>
        <p:nvSpPr>
          <p:cNvPr id="112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905F194-E4EC-45DB-9D9E-2B501F0FA1C8}" type="slidenum">
              <a:rPr lang="en-US" altLang="en-US" sz="1200" smtClean="0">
                <a:solidFill>
                  <a:srgbClr val="002060"/>
                </a:solidFill>
              </a:rPr>
              <a:pPr eaLnBrk="1" hangingPunct="1"/>
              <a:t>4</a:t>
            </a:fld>
            <a:endParaRPr lang="en-US" altLang="en-US" sz="1200">
              <a:solidFill>
                <a:srgbClr val="002060"/>
              </a:solidFill>
            </a:endParaRPr>
          </a:p>
        </p:txBody>
      </p:sp>
    </p:spTree>
    <p:extLst>
      <p:ext uri="{BB962C8B-B14F-4D97-AF65-F5344CB8AC3E}">
        <p14:creationId xmlns:p14="http://schemas.microsoft.com/office/powerpoint/2010/main" val="2248511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70035" y="100939"/>
            <a:ext cx="7803931" cy="860961"/>
          </a:xfrm>
        </p:spPr>
        <p:txBody>
          <a:bodyPr wrap="square" anchor="t"/>
          <a:lstStyle/>
          <a:p>
            <a:r>
              <a:rPr lang="en-US" altLang="en-US" sz="3200" dirty="0"/>
              <a:t>Public Policy Toward Oligopolies, Part 5</a:t>
            </a:r>
          </a:p>
        </p:txBody>
      </p:sp>
      <p:sp>
        <p:nvSpPr>
          <p:cNvPr id="47107" name="Content Placeholder 2"/>
          <p:cNvSpPr>
            <a:spLocks noGrp="1"/>
          </p:cNvSpPr>
          <p:nvPr>
            <p:ph idx="1"/>
          </p:nvPr>
        </p:nvSpPr>
        <p:spPr>
          <a:xfrm>
            <a:off x="304800" y="1066800"/>
            <a:ext cx="8588375" cy="4765675"/>
          </a:xfrm>
        </p:spPr>
        <p:txBody>
          <a:bodyPr/>
          <a:lstStyle/>
          <a:p>
            <a:r>
              <a:rPr lang="en-US" altLang="en-US" dirty="0"/>
              <a:t>Predatory pricing</a:t>
            </a:r>
          </a:p>
          <a:p>
            <a:pPr lvl="1"/>
            <a:r>
              <a:rPr lang="en-US" altLang="en-US" dirty="0"/>
              <a:t>Charge prices that are too low</a:t>
            </a:r>
          </a:p>
          <a:p>
            <a:pPr lvl="2"/>
            <a:r>
              <a:rPr lang="en-US" altLang="en-US" dirty="0"/>
              <a:t>Anticompetitive</a:t>
            </a:r>
          </a:p>
          <a:p>
            <a:pPr lvl="2"/>
            <a:r>
              <a:rPr lang="en-US" altLang="en-US" dirty="0"/>
              <a:t>Price cuts may be intended to drive other firms out of the market</a:t>
            </a:r>
          </a:p>
          <a:p>
            <a:pPr lvl="1"/>
            <a:r>
              <a:rPr lang="en-US" altLang="en-US" dirty="0"/>
              <a:t>Skeptics</a:t>
            </a:r>
          </a:p>
          <a:p>
            <a:pPr lvl="2"/>
            <a:r>
              <a:rPr lang="en-US" altLang="en-US" dirty="0"/>
              <a:t>Predatory pricing </a:t>
            </a:r>
            <a:r>
              <a:rPr lang="en-US" dirty="0"/>
              <a:t>—</a:t>
            </a:r>
            <a:r>
              <a:rPr lang="en-US" altLang="en-US" dirty="0"/>
              <a:t> not a profitable strategy</a:t>
            </a:r>
          </a:p>
          <a:p>
            <a:pPr lvl="2"/>
            <a:r>
              <a:rPr lang="en-US" altLang="en-US" dirty="0"/>
              <a:t>Price war </a:t>
            </a:r>
            <a:r>
              <a:rPr lang="en-US" dirty="0"/>
              <a:t>—</a:t>
            </a:r>
            <a:r>
              <a:rPr lang="en-US" altLang="en-US" dirty="0"/>
              <a:t> to drive out a rival’ prices are driven below cost</a:t>
            </a:r>
          </a:p>
        </p:txBody>
      </p:sp>
      <p:sp>
        <p:nvSpPr>
          <p:cNvPr id="4710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714C959-545E-4ED9-B92B-39DC1BF86F32}" type="slidenum">
              <a:rPr lang="en-US" altLang="en-US" sz="1200" smtClean="0">
                <a:solidFill>
                  <a:srgbClr val="002060"/>
                </a:solidFill>
              </a:rPr>
              <a:pPr eaLnBrk="1" hangingPunct="1"/>
              <a:t>40</a:t>
            </a:fld>
            <a:endParaRPr lang="en-US" altLang="en-US" sz="1200">
              <a:solidFill>
                <a:srgbClr val="002060"/>
              </a:solidFill>
            </a:endParaRPr>
          </a:p>
        </p:txBody>
      </p:sp>
    </p:spTree>
    <p:extLst>
      <p:ext uri="{BB962C8B-B14F-4D97-AF65-F5344CB8AC3E}">
        <p14:creationId xmlns:p14="http://schemas.microsoft.com/office/powerpoint/2010/main" val="948499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70035" y="100939"/>
            <a:ext cx="7803931" cy="860961"/>
          </a:xfrm>
        </p:spPr>
        <p:txBody>
          <a:bodyPr wrap="square" anchor="t"/>
          <a:lstStyle/>
          <a:p>
            <a:r>
              <a:rPr lang="en-US" altLang="en-US" sz="3200" dirty="0"/>
              <a:t>Public Policy Toward Oligopolies, Part 6</a:t>
            </a:r>
          </a:p>
        </p:txBody>
      </p:sp>
      <p:sp>
        <p:nvSpPr>
          <p:cNvPr id="48131" name="Content Placeholder 2"/>
          <p:cNvSpPr>
            <a:spLocks noGrp="1"/>
          </p:cNvSpPr>
          <p:nvPr>
            <p:ph idx="1"/>
          </p:nvPr>
        </p:nvSpPr>
        <p:spPr>
          <a:xfrm>
            <a:off x="228600" y="1066800"/>
            <a:ext cx="8588375" cy="4384675"/>
          </a:xfrm>
        </p:spPr>
        <p:txBody>
          <a:bodyPr/>
          <a:lstStyle/>
          <a:p>
            <a:r>
              <a:rPr lang="en-US" altLang="en-US" dirty="0"/>
              <a:t>Tying</a:t>
            </a:r>
          </a:p>
          <a:p>
            <a:pPr lvl="1"/>
            <a:r>
              <a:rPr lang="en-US" altLang="en-US" dirty="0"/>
              <a:t>Offer two goods together at a single price</a:t>
            </a:r>
          </a:p>
          <a:p>
            <a:pPr lvl="2"/>
            <a:r>
              <a:rPr lang="en-US" altLang="en-US" dirty="0"/>
              <a:t>Expand market power</a:t>
            </a:r>
          </a:p>
          <a:p>
            <a:pPr lvl="1"/>
            <a:r>
              <a:rPr lang="en-US" altLang="en-US" dirty="0"/>
              <a:t> Skeptics</a:t>
            </a:r>
          </a:p>
          <a:p>
            <a:pPr lvl="2"/>
            <a:r>
              <a:rPr lang="en-US" altLang="en-US" dirty="0"/>
              <a:t>Cannot increase market power by binding two goods together</a:t>
            </a:r>
            <a:endParaRPr lang="en-US" altLang="en-US" i="1" dirty="0"/>
          </a:p>
          <a:p>
            <a:pPr lvl="1"/>
            <a:r>
              <a:rPr lang="en-US" altLang="en-US" dirty="0"/>
              <a:t>Form of price discrimination</a:t>
            </a:r>
          </a:p>
          <a:p>
            <a:pPr lvl="2"/>
            <a:r>
              <a:rPr lang="en-US" altLang="en-US" dirty="0"/>
              <a:t>Tying may increase profit</a:t>
            </a:r>
          </a:p>
        </p:txBody>
      </p:sp>
      <p:sp>
        <p:nvSpPr>
          <p:cNvPr id="4813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F39459C-7089-467E-80E1-6D47EBDE5E6B}" type="slidenum">
              <a:rPr lang="en-US" altLang="en-US" sz="1200" smtClean="0">
                <a:solidFill>
                  <a:srgbClr val="002060"/>
                </a:solidFill>
              </a:rPr>
              <a:pPr eaLnBrk="1" hangingPunct="1"/>
              <a:t>41</a:t>
            </a:fld>
            <a:endParaRPr lang="en-US" altLang="en-US" sz="1200">
              <a:solidFill>
                <a:srgbClr val="002060"/>
              </a:solidFill>
            </a:endParaRPr>
          </a:p>
        </p:txBody>
      </p:sp>
    </p:spTree>
    <p:extLst>
      <p:ext uri="{BB962C8B-B14F-4D97-AF65-F5344CB8AC3E}">
        <p14:creationId xmlns:p14="http://schemas.microsoft.com/office/powerpoint/2010/main" val="2653516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a:xfrm>
            <a:off x="346869" y="124691"/>
            <a:ext cx="8450262" cy="587375"/>
          </a:xfrm>
        </p:spPr>
        <p:txBody>
          <a:bodyPr anchor="t"/>
          <a:lstStyle/>
          <a:p>
            <a:r>
              <a:rPr lang="en-US" altLang="en-US" dirty="0"/>
              <a:t>The Microsoft Case, Part 1</a:t>
            </a:r>
          </a:p>
        </p:txBody>
      </p:sp>
      <p:sp>
        <p:nvSpPr>
          <p:cNvPr id="49155" name="Content Placeholder 1"/>
          <p:cNvSpPr>
            <a:spLocks noGrp="1"/>
          </p:cNvSpPr>
          <p:nvPr>
            <p:ph idx="1"/>
          </p:nvPr>
        </p:nvSpPr>
        <p:spPr>
          <a:xfrm>
            <a:off x="381000" y="654050"/>
            <a:ext cx="8458200" cy="5483578"/>
          </a:xfrm>
        </p:spPr>
        <p:txBody>
          <a:bodyPr/>
          <a:lstStyle/>
          <a:p>
            <a:r>
              <a:rPr lang="en-US" altLang="en-US" dirty="0"/>
              <a:t>U.S. government’s suit against the Microsoft Corporation, 1998</a:t>
            </a:r>
          </a:p>
          <a:p>
            <a:pPr lvl="1"/>
            <a:r>
              <a:rPr lang="en-US" altLang="en-US" dirty="0"/>
              <a:t>Central issue: tying</a:t>
            </a:r>
          </a:p>
          <a:p>
            <a:pPr lvl="2"/>
            <a:r>
              <a:rPr lang="en-US" altLang="en-US" dirty="0"/>
              <a:t>Should Microsoft be allowed to integrate its Internet browser into its Windows operating system</a:t>
            </a:r>
          </a:p>
          <a:p>
            <a:pPr lvl="1"/>
            <a:r>
              <a:rPr lang="en-US" altLang="en-US" dirty="0"/>
              <a:t>Bundling to expand market power into the market of Internet browsers</a:t>
            </a:r>
          </a:p>
          <a:p>
            <a:pPr lvl="2"/>
            <a:r>
              <a:rPr lang="en-US" altLang="en-US" dirty="0"/>
              <a:t>Would deter other software companies from entering the market and offering new products</a:t>
            </a:r>
          </a:p>
        </p:txBody>
      </p:sp>
      <p:sp>
        <p:nvSpPr>
          <p:cNvPr id="4915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B1BEC0C-2338-4087-AB75-442C60FFEE60}" type="slidenum">
              <a:rPr lang="en-US" altLang="en-US" sz="1200" smtClean="0">
                <a:solidFill>
                  <a:srgbClr val="002060"/>
                </a:solidFill>
              </a:rPr>
              <a:pPr eaLnBrk="1" hangingPunct="1"/>
              <a:t>42</a:t>
            </a:fld>
            <a:endParaRPr lang="en-US" altLang="en-US" sz="1200">
              <a:solidFill>
                <a:srgbClr val="002060"/>
              </a:solidFill>
            </a:endParaRPr>
          </a:p>
        </p:txBody>
      </p:sp>
    </p:spTree>
    <p:extLst>
      <p:ext uri="{BB962C8B-B14F-4D97-AF65-F5344CB8AC3E}">
        <p14:creationId xmlns:p14="http://schemas.microsoft.com/office/powerpoint/2010/main" val="2222323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a:xfrm>
            <a:off x="346869" y="124691"/>
            <a:ext cx="8450262" cy="587375"/>
          </a:xfrm>
        </p:spPr>
        <p:txBody>
          <a:bodyPr anchor="t"/>
          <a:lstStyle/>
          <a:p>
            <a:r>
              <a:rPr lang="en-US" altLang="en-US" dirty="0"/>
              <a:t>The Microsoft Case, Part 2</a:t>
            </a:r>
          </a:p>
        </p:txBody>
      </p:sp>
      <p:sp>
        <p:nvSpPr>
          <p:cNvPr id="50179" name="Content Placeholder 1"/>
          <p:cNvSpPr>
            <a:spLocks noGrp="1"/>
          </p:cNvSpPr>
          <p:nvPr>
            <p:ph idx="1"/>
          </p:nvPr>
        </p:nvSpPr>
        <p:spPr>
          <a:xfrm>
            <a:off x="457200" y="688622"/>
            <a:ext cx="8458200" cy="5559778"/>
          </a:xfrm>
        </p:spPr>
        <p:txBody>
          <a:bodyPr/>
          <a:lstStyle/>
          <a:p>
            <a:r>
              <a:rPr lang="en-US" altLang="en-US" dirty="0"/>
              <a:t>Microsoft responded</a:t>
            </a:r>
          </a:p>
          <a:p>
            <a:pPr lvl="1"/>
            <a:r>
              <a:rPr lang="en-US" altLang="en-US" dirty="0"/>
              <a:t>New features into old products - natural part of technological progress</a:t>
            </a:r>
          </a:p>
          <a:p>
            <a:pPr lvl="2"/>
            <a:r>
              <a:rPr lang="en-US" altLang="en-US" dirty="0"/>
              <a:t>Cars </a:t>
            </a:r>
            <a:r>
              <a:rPr lang="en-US" dirty="0"/>
              <a:t>—</a:t>
            </a:r>
            <a:r>
              <a:rPr lang="en-US" altLang="en-US" dirty="0"/>
              <a:t> include CD players, air conditioners</a:t>
            </a:r>
          </a:p>
          <a:p>
            <a:pPr lvl="2"/>
            <a:r>
              <a:rPr lang="en-US" altLang="en-US" dirty="0"/>
              <a:t>Cameras </a:t>
            </a:r>
            <a:r>
              <a:rPr lang="en-US" dirty="0"/>
              <a:t>—</a:t>
            </a:r>
            <a:r>
              <a:rPr lang="en-US" altLang="en-US" dirty="0"/>
              <a:t> built-in flashes</a:t>
            </a:r>
          </a:p>
          <a:p>
            <a:pPr lvl="2"/>
            <a:r>
              <a:rPr lang="en-US" altLang="en-US" dirty="0"/>
              <a:t>Operating systems </a:t>
            </a:r>
            <a:r>
              <a:rPr lang="en-US" dirty="0"/>
              <a:t>—</a:t>
            </a:r>
            <a:r>
              <a:rPr lang="en-US" altLang="en-US" dirty="0"/>
              <a:t> added many features to Windows</a:t>
            </a:r>
          </a:p>
          <a:p>
            <a:pPr lvl="3"/>
            <a:r>
              <a:rPr lang="en-US" altLang="en-US" dirty="0"/>
              <a:t>Previously stand-alone products</a:t>
            </a:r>
          </a:p>
          <a:p>
            <a:pPr lvl="3"/>
            <a:r>
              <a:rPr lang="en-US" altLang="en-US" dirty="0"/>
              <a:t>Computers - more reliable and easier to use</a:t>
            </a:r>
          </a:p>
          <a:p>
            <a:pPr lvl="1"/>
            <a:r>
              <a:rPr lang="en-US" altLang="en-US" dirty="0"/>
              <a:t>Integration of Internet technology</a:t>
            </a:r>
          </a:p>
          <a:p>
            <a:pPr lvl="2"/>
            <a:r>
              <a:rPr lang="en-US" altLang="en-US" dirty="0"/>
              <a:t>The next natural next step</a:t>
            </a:r>
          </a:p>
        </p:txBody>
      </p:sp>
      <p:sp>
        <p:nvSpPr>
          <p:cNvPr id="5018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EF8A12F-E088-497A-8A6B-D812B8C7FED7}" type="slidenum">
              <a:rPr lang="en-US" altLang="en-US" sz="1200" smtClean="0">
                <a:solidFill>
                  <a:srgbClr val="002060"/>
                </a:solidFill>
              </a:rPr>
              <a:pPr eaLnBrk="1" hangingPunct="1"/>
              <a:t>43</a:t>
            </a:fld>
            <a:endParaRPr lang="en-US" altLang="en-US" sz="1200">
              <a:solidFill>
                <a:srgbClr val="002060"/>
              </a:solidFill>
            </a:endParaRPr>
          </a:p>
        </p:txBody>
      </p:sp>
    </p:spTree>
    <p:extLst>
      <p:ext uri="{BB962C8B-B14F-4D97-AF65-F5344CB8AC3E}">
        <p14:creationId xmlns:p14="http://schemas.microsoft.com/office/powerpoint/2010/main" val="2923218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p:nvPr>
        </p:nvSpPr>
        <p:spPr>
          <a:xfrm>
            <a:off x="346869" y="124693"/>
            <a:ext cx="8450262" cy="587375"/>
          </a:xfrm>
        </p:spPr>
        <p:txBody>
          <a:bodyPr anchor="t"/>
          <a:lstStyle/>
          <a:p>
            <a:r>
              <a:rPr lang="en-US" altLang="en-US" dirty="0"/>
              <a:t>The Microsoft Case, Part 3</a:t>
            </a:r>
          </a:p>
        </p:txBody>
      </p:sp>
      <p:sp>
        <p:nvSpPr>
          <p:cNvPr id="51203" name="Content Placeholder 1"/>
          <p:cNvSpPr>
            <a:spLocks noGrp="1"/>
          </p:cNvSpPr>
          <p:nvPr>
            <p:ph idx="1"/>
          </p:nvPr>
        </p:nvSpPr>
        <p:spPr>
          <a:xfrm>
            <a:off x="381000" y="637998"/>
            <a:ext cx="4953000" cy="5712178"/>
          </a:xfrm>
        </p:spPr>
        <p:txBody>
          <a:bodyPr/>
          <a:lstStyle/>
          <a:p>
            <a:r>
              <a:rPr lang="en-US" altLang="en-US" dirty="0"/>
              <a:t>Disagreement</a:t>
            </a:r>
          </a:p>
          <a:p>
            <a:pPr lvl="1"/>
            <a:r>
              <a:rPr lang="en-US" altLang="en-US" dirty="0"/>
              <a:t>Extent of Microsoft’s market power</a:t>
            </a:r>
          </a:p>
          <a:p>
            <a:r>
              <a:rPr lang="en-US" altLang="en-US" dirty="0"/>
              <a:t>The government</a:t>
            </a:r>
          </a:p>
          <a:p>
            <a:pPr lvl="1"/>
            <a:r>
              <a:rPr lang="en-US" altLang="en-US" dirty="0"/>
              <a:t>More than 80% of new personal computers</a:t>
            </a:r>
          </a:p>
          <a:p>
            <a:pPr lvl="2"/>
            <a:r>
              <a:rPr lang="en-US" altLang="en-US" dirty="0"/>
              <a:t>Used a Microsoft operating system</a:t>
            </a:r>
          </a:p>
          <a:p>
            <a:pPr lvl="2"/>
            <a:r>
              <a:rPr lang="en-US" altLang="en-US" dirty="0"/>
              <a:t>Substantial monopoly power</a:t>
            </a:r>
          </a:p>
        </p:txBody>
      </p:sp>
      <p:sp>
        <p:nvSpPr>
          <p:cNvPr id="51207" name="TextBox 1"/>
          <p:cNvSpPr txBox="1">
            <a:spLocks noChangeArrowheads="1"/>
          </p:cNvSpPr>
          <p:nvPr/>
        </p:nvSpPr>
        <p:spPr bwMode="auto">
          <a:xfrm>
            <a:off x="6010847" y="3833559"/>
            <a:ext cx="2987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algn="l" eaLnBrk="1" hangingPunct="1">
              <a:buFontTx/>
              <a:buNone/>
            </a:pPr>
            <a:r>
              <a:rPr lang="en-US" altLang="en-US" sz="2400" i="1" dirty="0">
                <a:solidFill>
                  <a:srgbClr val="002060"/>
                </a:solidFill>
                <a:latin typeface="Cambria" panose="02040503050406030204" pitchFamily="18" charset="0"/>
              </a:rPr>
              <a:t>“Me? A monopolist? Now just wait a minute . . .”</a:t>
            </a:r>
            <a:endParaRPr lang="en-US" altLang="en-US" sz="2400" dirty="0">
              <a:solidFill>
                <a:srgbClr val="002060"/>
              </a:solidFill>
              <a:latin typeface="Cambria" panose="02040503050406030204" pitchFamily="18" charset="0"/>
            </a:endParaRPr>
          </a:p>
        </p:txBody>
      </p:sp>
      <p:pic>
        <p:nvPicPr>
          <p:cNvPr id="2" name="Picture 1" descr="A man raising his arms while talking. The word Microsoft is written on the podium in front of the man. Copyright information reads: A P Photo / Laura Rauch."/>
          <p:cNvPicPr>
            <a:picLocks noChangeAspect="1"/>
          </p:cNvPicPr>
          <p:nvPr/>
        </p:nvPicPr>
        <p:blipFill>
          <a:blip r:embed="rId2"/>
          <a:stretch>
            <a:fillRect/>
          </a:stretch>
        </p:blipFill>
        <p:spPr>
          <a:xfrm>
            <a:off x="5486400" y="1193291"/>
            <a:ext cx="3493615" cy="2540001"/>
          </a:xfrm>
          <a:prstGeom prst="rect">
            <a:avLst/>
          </a:prstGeom>
        </p:spPr>
      </p:pic>
      <p:sp>
        <p:nvSpPr>
          <p:cNvPr id="5120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E28153C-9FD4-4100-939E-50DF88C8E6DD}" type="slidenum">
              <a:rPr lang="en-US" altLang="en-US" sz="1200" smtClean="0">
                <a:solidFill>
                  <a:srgbClr val="002060"/>
                </a:solidFill>
              </a:rPr>
              <a:pPr eaLnBrk="1" hangingPunct="1"/>
              <a:t>44</a:t>
            </a:fld>
            <a:endParaRPr lang="en-US" altLang="en-US" sz="1200">
              <a:solidFill>
                <a:srgbClr val="002060"/>
              </a:solidFill>
            </a:endParaRPr>
          </a:p>
        </p:txBody>
      </p:sp>
    </p:spTree>
    <p:extLst>
      <p:ext uri="{BB962C8B-B14F-4D97-AF65-F5344CB8AC3E}">
        <p14:creationId xmlns:p14="http://schemas.microsoft.com/office/powerpoint/2010/main" val="3088679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a:spLocks noGrp="1"/>
          </p:cNvSpPr>
          <p:nvPr>
            <p:ph type="title"/>
          </p:nvPr>
        </p:nvSpPr>
        <p:spPr>
          <a:xfrm>
            <a:off x="346869" y="124693"/>
            <a:ext cx="8450262" cy="587375"/>
          </a:xfrm>
        </p:spPr>
        <p:txBody>
          <a:bodyPr anchor="t"/>
          <a:lstStyle/>
          <a:p>
            <a:r>
              <a:rPr lang="en-US" altLang="en-US" dirty="0"/>
              <a:t>The Microsoft Case, Part 4</a:t>
            </a:r>
          </a:p>
        </p:txBody>
      </p:sp>
      <p:sp>
        <p:nvSpPr>
          <p:cNvPr id="52227" name="Content Placeholder 1"/>
          <p:cNvSpPr>
            <a:spLocks noGrp="1"/>
          </p:cNvSpPr>
          <p:nvPr>
            <p:ph idx="1"/>
          </p:nvPr>
        </p:nvSpPr>
        <p:spPr>
          <a:xfrm>
            <a:off x="457200" y="762000"/>
            <a:ext cx="8458200" cy="4721578"/>
          </a:xfrm>
        </p:spPr>
        <p:txBody>
          <a:bodyPr/>
          <a:lstStyle/>
          <a:p>
            <a:r>
              <a:rPr lang="en-US" altLang="en-US" dirty="0"/>
              <a:t>Microsoft</a:t>
            </a:r>
          </a:p>
          <a:p>
            <a:pPr lvl="1"/>
            <a:r>
              <a:rPr lang="en-US" altLang="en-US" dirty="0"/>
              <a:t>Software market is always changing</a:t>
            </a:r>
          </a:p>
          <a:p>
            <a:pPr lvl="1"/>
            <a:r>
              <a:rPr lang="en-US" altLang="en-US" dirty="0"/>
              <a:t>Competitors: Apple Mac &amp; Linux operating systems</a:t>
            </a:r>
          </a:p>
          <a:p>
            <a:pPr lvl="1"/>
            <a:r>
              <a:rPr lang="en-US" altLang="en-US" dirty="0"/>
              <a:t>Low price – limited market power</a:t>
            </a:r>
          </a:p>
          <a:p>
            <a:r>
              <a:rPr lang="en-US" altLang="en-US" dirty="0"/>
              <a:t>November 1999 ruling</a:t>
            </a:r>
          </a:p>
          <a:p>
            <a:pPr lvl="1"/>
            <a:r>
              <a:rPr lang="en-US" altLang="en-US" dirty="0"/>
              <a:t>Microsoft </a:t>
            </a:r>
            <a:r>
              <a:rPr lang="en-US" dirty="0"/>
              <a:t>—</a:t>
            </a:r>
            <a:r>
              <a:rPr lang="en-US" altLang="en-US" dirty="0"/>
              <a:t> great monopoly power</a:t>
            </a:r>
          </a:p>
          <a:p>
            <a:pPr lvl="1"/>
            <a:r>
              <a:rPr lang="en-US" altLang="en-US" dirty="0"/>
              <a:t>Illegally abused that power</a:t>
            </a:r>
          </a:p>
        </p:txBody>
      </p:sp>
      <p:sp>
        <p:nvSpPr>
          <p:cNvPr id="5222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2F7518A-1E23-4F1F-A3C6-DE298A71389C}" type="slidenum">
              <a:rPr lang="en-US" altLang="en-US" sz="1200" smtClean="0">
                <a:solidFill>
                  <a:srgbClr val="002060"/>
                </a:solidFill>
              </a:rPr>
              <a:pPr eaLnBrk="1" hangingPunct="1"/>
              <a:t>45</a:t>
            </a:fld>
            <a:endParaRPr lang="en-US" altLang="en-US" sz="1200">
              <a:solidFill>
                <a:srgbClr val="002060"/>
              </a:solidFill>
            </a:endParaRPr>
          </a:p>
        </p:txBody>
      </p:sp>
    </p:spTree>
    <p:extLst>
      <p:ext uri="{BB962C8B-B14F-4D97-AF65-F5344CB8AC3E}">
        <p14:creationId xmlns:p14="http://schemas.microsoft.com/office/powerpoint/2010/main" val="1420284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
          <p:cNvSpPr>
            <a:spLocks noGrp="1"/>
          </p:cNvSpPr>
          <p:nvPr>
            <p:ph type="title"/>
          </p:nvPr>
        </p:nvSpPr>
        <p:spPr>
          <a:xfrm>
            <a:off x="346869" y="124693"/>
            <a:ext cx="8450262" cy="587375"/>
          </a:xfrm>
        </p:spPr>
        <p:txBody>
          <a:bodyPr anchor="t"/>
          <a:lstStyle/>
          <a:p>
            <a:r>
              <a:rPr lang="en-US" altLang="en-US" dirty="0"/>
              <a:t>The Microsoft Case, Part 5</a:t>
            </a:r>
          </a:p>
        </p:txBody>
      </p:sp>
      <p:sp>
        <p:nvSpPr>
          <p:cNvPr id="53251" name="Content Placeholder 1"/>
          <p:cNvSpPr>
            <a:spLocks noGrp="1"/>
          </p:cNvSpPr>
          <p:nvPr>
            <p:ph idx="1"/>
          </p:nvPr>
        </p:nvSpPr>
        <p:spPr>
          <a:xfrm>
            <a:off x="457200" y="762000"/>
            <a:ext cx="8458200" cy="5102578"/>
          </a:xfrm>
        </p:spPr>
        <p:txBody>
          <a:bodyPr/>
          <a:lstStyle/>
          <a:p>
            <a:r>
              <a:rPr lang="en-US" altLang="en-US" dirty="0"/>
              <a:t>June 2000</a:t>
            </a:r>
          </a:p>
          <a:p>
            <a:pPr lvl="1"/>
            <a:r>
              <a:rPr lang="en-US" altLang="en-US" dirty="0"/>
              <a:t>Microsoft – to be broken up into two companies</a:t>
            </a:r>
          </a:p>
          <a:p>
            <a:pPr lvl="2"/>
            <a:r>
              <a:rPr lang="en-US" altLang="en-US" dirty="0"/>
              <a:t>Operating system &amp; Applications software</a:t>
            </a:r>
          </a:p>
          <a:p>
            <a:r>
              <a:rPr lang="en-US" altLang="en-US" dirty="0"/>
              <a:t>2001, appeals court</a:t>
            </a:r>
          </a:p>
          <a:p>
            <a:pPr lvl="1"/>
            <a:r>
              <a:rPr lang="en-US" altLang="en-US" dirty="0"/>
              <a:t>Overturned the breakup order</a:t>
            </a:r>
          </a:p>
          <a:p>
            <a:r>
              <a:rPr lang="en-US" altLang="en-US" dirty="0"/>
              <a:t>September 2001</a:t>
            </a:r>
          </a:p>
          <a:p>
            <a:pPr lvl="1"/>
            <a:r>
              <a:rPr lang="en-US" altLang="en-US" dirty="0"/>
              <a:t>Justice Department </a:t>
            </a:r>
            <a:r>
              <a:rPr lang="en-US" dirty="0"/>
              <a:t>— </a:t>
            </a:r>
            <a:r>
              <a:rPr lang="en-US" altLang="en-US" dirty="0"/>
              <a:t>wanted to settle the case quickly</a:t>
            </a:r>
          </a:p>
        </p:txBody>
      </p:sp>
      <p:sp>
        <p:nvSpPr>
          <p:cNvPr id="5325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6487FE1-5218-4923-841A-6D50B9DA9AF9}" type="slidenum">
              <a:rPr lang="en-US" altLang="en-US" sz="1200" smtClean="0">
                <a:solidFill>
                  <a:srgbClr val="002060"/>
                </a:solidFill>
              </a:rPr>
              <a:pPr eaLnBrk="1" hangingPunct="1"/>
              <a:t>46</a:t>
            </a:fld>
            <a:endParaRPr lang="en-US" altLang="en-US" sz="1200">
              <a:solidFill>
                <a:srgbClr val="002060"/>
              </a:solidFill>
            </a:endParaRPr>
          </a:p>
        </p:txBody>
      </p:sp>
    </p:spTree>
    <p:extLst>
      <p:ext uri="{BB962C8B-B14F-4D97-AF65-F5344CB8AC3E}">
        <p14:creationId xmlns:p14="http://schemas.microsoft.com/office/powerpoint/2010/main" val="2507134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346869" y="133006"/>
            <a:ext cx="8450262" cy="587375"/>
          </a:xfrm>
        </p:spPr>
        <p:txBody>
          <a:bodyPr anchor="t"/>
          <a:lstStyle/>
          <a:p>
            <a:r>
              <a:rPr lang="en-US" altLang="en-US" dirty="0"/>
              <a:t>The Microsoft Case, Part 6</a:t>
            </a:r>
          </a:p>
        </p:txBody>
      </p:sp>
      <p:sp>
        <p:nvSpPr>
          <p:cNvPr id="54275" name="Content Placeholder 1"/>
          <p:cNvSpPr>
            <a:spLocks noGrp="1"/>
          </p:cNvSpPr>
          <p:nvPr>
            <p:ph idx="1"/>
          </p:nvPr>
        </p:nvSpPr>
        <p:spPr>
          <a:xfrm>
            <a:off x="381000" y="762000"/>
            <a:ext cx="8458200" cy="4569178"/>
          </a:xfrm>
        </p:spPr>
        <p:txBody>
          <a:bodyPr/>
          <a:lstStyle/>
          <a:p>
            <a:r>
              <a:rPr lang="en-US" altLang="en-US" dirty="0"/>
              <a:t>Settlement: November 2002</a:t>
            </a:r>
          </a:p>
          <a:p>
            <a:pPr lvl="1"/>
            <a:r>
              <a:rPr lang="en-US" altLang="en-US" dirty="0"/>
              <a:t>Microsoft – some restrictions</a:t>
            </a:r>
          </a:p>
          <a:p>
            <a:pPr lvl="1"/>
            <a:r>
              <a:rPr lang="en-US" altLang="en-US" dirty="0"/>
              <a:t>Government – browser would remain part of the Windows operating system</a:t>
            </a:r>
          </a:p>
          <a:p>
            <a:r>
              <a:rPr lang="en-US" altLang="en-US" dirty="0"/>
              <a:t>Private antitrust suits</a:t>
            </a:r>
          </a:p>
          <a:p>
            <a:r>
              <a:rPr lang="en-US" altLang="en-US" dirty="0"/>
              <a:t>Suits brought by the European Union</a:t>
            </a:r>
          </a:p>
          <a:p>
            <a:pPr lvl="1"/>
            <a:r>
              <a:rPr lang="en-US" altLang="en-US" dirty="0"/>
              <a:t>Alleging a variety of anticompetitive behaviors</a:t>
            </a:r>
          </a:p>
        </p:txBody>
      </p:sp>
      <p:sp>
        <p:nvSpPr>
          <p:cNvPr id="5427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8A5198C-B0DA-4AF7-8CAF-D2747E7AC1E1}" type="slidenum">
              <a:rPr lang="en-US" altLang="en-US" sz="1200" smtClean="0">
                <a:solidFill>
                  <a:srgbClr val="002060"/>
                </a:solidFill>
              </a:rPr>
              <a:pPr eaLnBrk="1" hangingPunct="1"/>
              <a:t>47</a:t>
            </a:fld>
            <a:endParaRPr lang="en-US" altLang="en-US" sz="1200">
              <a:solidFill>
                <a:srgbClr val="002060"/>
              </a:solidFill>
            </a:endParaRPr>
          </a:p>
        </p:txBody>
      </p:sp>
    </p:spTree>
    <p:extLst>
      <p:ext uri="{BB962C8B-B14F-4D97-AF65-F5344CB8AC3E}">
        <p14:creationId xmlns:p14="http://schemas.microsoft.com/office/powerpoint/2010/main" val="1138160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wrap="square" anchor="t"/>
          <a:lstStyle/>
          <a:p>
            <a:r>
              <a:rPr lang="en-US" altLang="en-US" sz="3200" dirty="0"/>
              <a:t>Markets with Only a Few Sellers, Part 2</a:t>
            </a:r>
          </a:p>
        </p:txBody>
      </p:sp>
      <p:sp>
        <p:nvSpPr>
          <p:cNvPr id="12291" name="Content Placeholder 2"/>
          <p:cNvSpPr>
            <a:spLocks noGrp="1"/>
          </p:cNvSpPr>
          <p:nvPr>
            <p:ph idx="1"/>
          </p:nvPr>
        </p:nvSpPr>
        <p:spPr>
          <a:xfrm>
            <a:off x="228600" y="1066800"/>
            <a:ext cx="8588375" cy="2860675"/>
          </a:xfrm>
        </p:spPr>
        <p:txBody>
          <a:bodyPr/>
          <a:lstStyle/>
          <a:p>
            <a:r>
              <a:rPr lang="en-US" altLang="en-US" dirty="0"/>
              <a:t>Duopoly</a:t>
            </a:r>
          </a:p>
          <a:p>
            <a:pPr lvl="1"/>
            <a:r>
              <a:rPr lang="en-US" altLang="en-US" dirty="0"/>
              <a:t>Oligopoly with only two members</a:t>
            </a:r>
          </a:p>
          <a:p>
            <a:pPr lvl="1"/>
            <a:r>
              <a:rPr lang="en-US" altLang="en-US" dirty="0"/>
              <a:t>Decide what quantity to sell</a:t>
            </a:r>
          </a:p>
          <a:p>
            <a:pPr lvl="1"/>
            <a:r>
              <a:rPr lang="en-US" altLang="en-US" dirty="0"/>
              <a:t>Price is determined on the market by the demand </a:t>
            </a:r>
          </a:p>
        </p:txBody>
      </p:sp>
      <p:sp>
        <p:nvSpPr>
          <p:cNvPr id="122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C65D124-9215-439F-8961-D52D6A1B8C9E}" type="slidenum">
              <a:rPr lang="en-US" altLang="en-US" sz="1200" smtClean="0">
                <a:solidFill>
                  <a:srgbClr val="002060"/>
                </a:solidFill>
              </a:rPr>
              <a:pPr eaLnBrk="1" hangingPunct="1"/>
              <a:t>5</a:t>
            </a:fld>
            <a:endParaRPr lang="en-US" altLang="en-US" sz="1200">
              <a:solidFill>
                <a:srgbClr val="002060"/>
              </a:solidFill>
            </a:endParaRPr>
          </a:p>
        </p:txBody>
      </p:sp>
    </p:spTree>
    <p:extLst>
      <p:ext uri="{BB962C8B-B14F-4D97-AF65-F5344CB8AC3E}">
        <p14:creationId xmlns:p14="http://schemas.microsoft.com/office/powerpoint/2010/main" val="2788995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Table 1 </a:t>
            </a:r>
            <a:r>
              <a:rPr lang="en-US" altLang="en-US" sz="2800" dirty="0"/>
              <a:t>The Demand Schedule for Water</a:t>
            </a:r>
            <a:endParaRPr lang="en-US" altLang="en-US" dirty="0"/>
          </a:p>
        </p:txBody>
      </p:sp>
      <p:graphicFrame>
        <p:nvGraphicFramePr>
          <p:cNvPr id="2" name="Table 1" descr="A table titled, The Demand Schedule for Water. It has 3 columns and 14 rows. The column headers are Quantity, Price, and Total Revenue (and total profit)."/>
          <p:cNvGraphicFramePr>
            <a:graphicFrameLocks noGrp="1"/>
          </p:cNvGraphicFramePr>
          <p:nvPr>
            <p:extLst>
              <p:ext uri="{D42A27DB-BD31-4B8C-83A1-F6EECF244321}">
                <p14:modId xmlns:p14="http://schemas.microsoft.com/office/powerpoint/2010/main" val="2903291981"/>
              </p:ext>
            </p:extLst>
          </p:nvPr>
        </p:nvGraphicFramePr>
        <p:xfrm>
          <a:off x="1547019" y="665717"/>
          <a:ext cx="6096000" cy="5461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027497080"/>
                    </a:ext>
                  </a:extLst>
                </a:gridCol>
                <a:gridCol w="2032000">
                  <a:extLst>
                    <a:ext uri="{9D8B030D-6E8A-4147-A177-3AD203B41FA5}">
                      <a16:colId xmlns:a16="http://schemas.microsoft.com/office/drawing/2014/main" val="3308885955"/>
                    </a:ext>
                  </a:extLst>
                </a:gridCol>
                <a:gridCol w="2032000">
                  <a:extLst>
                    <a:ext uri="{9D8B030D-6E8A-4147-A177-3AD203B41FA5}">
                      <a16:colId xmlns:a16="http://schemas.microsoft.com/office/drawing/2014/main" val="1038925075"/>
                    </a:ext>
                  </a:extLst>
                </a:gridCol>
              </a:tblGrid>
              <a:tr h="370840">
                <a:tc>
                  <a:txBody>
                    <a:bodyPr/>
                    <a:lstStyle/>
                    <a:p>
                      <a:pPr algn="ctr"/>
                      <a:r>
                        <a:rPr lang="en-US" dirty="0">
                          <a:solidFill>
                            <a:schemeClr val="tx1"/>
                          </a:solidFill>
                        </a:rPr>
                        <a:t>Quantity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Price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Total Revenue (and total profit)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8469527"/>
                  </a:ext>
                </a:extLst>
              </a:tr>
              <a:tr h="370840">
                <a:tc>
                  <a:txBody>
                    <a:bodyPr/>
                    <a:lstStyle/>
                    <a:p>
                      <a:pPr algn="ctr"/>
                      <a:r>
                        <a:rPr lang="en-US" dirty="0">
                          <a:solidFill>
                            <a:schemeClr val="tx1"/>
                          </a:solidFill>
                        </a:rPr>
                        <a:t>0 gallons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$120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7654860"/>
                  </a:ext>
                </a:extLst>
              </a:tr>
              <a:tr h="370840">
                <a:tc>
                  <a:txBody>
                    <a:bodyPr/>
                    <a:lstStyle/>
                    <a:p>
                      <a:pPr algn="ctr"/>
                      <a:r>
                        <a:rPr lang="en-US" dirty="0">
                          <a:solidFill>
                            <a:schemeClr val="tx1"/>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110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1,100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384568"/>
                  </a:ext>
                </a:extLst>
              </a:tr>
              <a:tr h="370840">
                <a:tc>
                  <a:txBody>
                    <a:bodyPr/>
                    <a:lstStyle/>
                    <a:p>
                      <a:pPr algn="ctr"/>
                      <a:r>
                        <a:rPr lang="en-US" dirty="0">
                          <a:solidFill>
                            <a:schemeClr val="tx1"/>
                          </a:solidFill>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9220846"/>
                  </a:ext>
                </a:extLst>
              </a:tr>
              <a:tr h="370840">
                <a:tc>
                  <a:txBody>
                    <a:bodyPr/>
                    <a:lstStyle/>
                    <a:p>
                      <a:pPr algn="ctr"/>
                      <a:r>
                        <a:rPr lang="en-US" dirty="0">
                          <a:solidFill>
                            <a:schemeClr val="tx1"/>
                          </a:solidFill>
                        </a:rPr>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2,700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8608555"/>
                  </a:ext>
                </a:extLst>
              </a:tr>
              <a:tr h="370840">
                <a:tc>
                  <a:txBody>
                    <a:bodyPr/>
                    <a:lstStyle/>
                    <a:p>
                      <a:pPr algn="ctr"/>
                      <a:r>
                        <a:rPr lang="en-US" dirty="0">
                          <a:solidFill>
                            <a:schemeClr val="tx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3,200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3734056"/>
                  </a:ext>
                </a:extLst>
              </a:tr>
              <a:tr h="370840">
                <a:tc>
                  <a:txBody>
                    <a:bodyPr/>
                    <a:lstStyle/>
                    <a:p>
                      <a:pPr algn="ctr"/>
                      <a:r>
                        <a:rPr lang="en-US" dirty="0">
                          <a:solidFill>
                            <a:schemeClr val="tx1"/>
                          </a:solidFill>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3,500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8921393"/>
                  </a:ext>
                </a:extLst>
              </a:tr>
              <a:tr h="370840">
                <a:tc>
                  <a:txBody>
                    <a:bodyPr/>
                    <a:lstStyle/>
                    <a:p>
                      <a:pPr algn="ctr"/>
                      <a:r>
                        <a:rPr lang="en-US" dirty="0">
                          <a:solidFill>
                            <a:schemeClr val="tx1"/>
                          </a:solidFill>
                        </a:rPr>
                        <a:t>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3,600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1219026"/>
                  </a:ext>
                </a:extLst>
              </a:tr>
              <a:tr h="370840">
                <a:tc>
                  <a:txBody>
                    <a:bodyPr/>
                    <a:lstStyle/>
                    <a:p>
                      <a:pPr algn="ctr"/>
                      <a:r>
                        <a:rPr lang="en-US" dirty="0">
                          <a:solidFill>
                            <a:schemeClr val="tx1"/>
                          </a:solidFill>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3,500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8489054"/>
                  </a:ext>
                </a:extLst>
              </a:tr>
              <a:tr h="370840">
                <a:tc>
                  <a:txBody>
                    <a:bodyPr/>
                    <a:lstStyle/>
                    <a:p>
                      <a:pPr algn="ctr"/>
                      <a:r>
                        <a:rPr lang="en-US" dirty="0">
                          <a:solidFill>
                            <a:schemeClr val="tx1"/>
                          </a:solidFill>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3,200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2371967"/>
                  </a:ext>
                </a:extLst>
              </a:tr>
              <a:tr h="370840">
                <a:tc>
                  <a:txBody>
                    <a:bodyPr/>
                    <a:lstStyle/>
                    <a:p>
                      <a:pPr algn="ctr"/>
                      <a:r>
                        <a:rPr lang="en-US" dirty="0">
                          <a:solidFill>
                            <a:schemeClr val="tx1"/>
                          </a:solidFill>
                        </a:rPr>
                        <a:t>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2,700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2601367"/>
                  </a:ext>
                </a:extLst>
              </a:tr>
              <a:tr h="370840">
                <a:tc>
                  <a:txBody>
                    <a:bodyPr/>
                    <a:lstStyle/>
                    <a:p>
                      <a:pPr algn="ctr"/>
                      <a:r>
                        <a:rPr lang="en-US" dirty="0">
                          <a:solidFill>
                            <a:schemeClr val="tx1"/>
                          </a:solidFill>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2,000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157955"/>
                  </a:ext>
                </a:extLst>
              </a:tr>
              <a:tr h="370840">
                <a:tc>
                  <a:txBody>
                    <a:bodyPr/>
                    <a:lstStyle/>
                    <a:p>
                      <a:pPr algn="ctr"/>
                      <a:r>
                        <a:rPr lang="en-US" dirty="0">
                          <a:solidFill>
                            <a:schemeClr val="tx1"/>
                          </a:solidFill>
                        </a:rPr>
                        <a:t>110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1,100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880044"/>
                  </a:ext>
                </a:extLst>
              </a:tr>
              <a:tr h="370840">
                <a:tc>
                  <a:txBody>
                    <a:bodyPr/>
                    <a:lstStyle/>
                    <a:p>
                      <a:pPr algn="ctr"/>
                      <a:r>
                        <a:rPr lang="en-US" dirty="0">
                          <a:solidFill>
                            <a:schemeClr val="tx1"/>
                          </a:solidFill>
                        </a:rPr>
                        <a:t>120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5425923"/>
                  </a:ext>
                </a:extLst>
              </a:tr>
            </a:tbl>
          </a:graphicData>
        </a:graphic>
      </p:graphicFrame>
      <p:sp>
        <p:nvSpPr>
          <p:cNvPr id="13315"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50DFF52-AAAF-4AD5-8485-EA8BA008F7A1}" type="slidenum">
              <a:rPr lang="en-US" altLang="en-US" sz="1200" smtClean="0">
                <a:solidFill>
                  <a:srgbClr val="002060"/>
                </a:solidFill>
              </a:rPr>
              <a:pPr eaLnBrk="1" hangingPunct="1"/>
              <a:t>6</a:t>
            </a:fld>
            <a:endParaRPr lang="en-US" altLang="en-US" sz="1200">
              <a:solidFill>
                <a:srgbClr val="002060"/>
              </a:solidFill>
            </a:endParaRPr>
          </a:p>
        </p:txBody>
      </p:sp>
    </p:spTree>
    <p:extLst>
      <p:ext uri="{BB962C8B-B14F-4D97-AF65-F5344CB8AC3E}">
        <p14:creationId xmlns:p14="http://schemas.microsoft.com/office/powerpoint/2010/main" val="700428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nchor="t"/>
          <a:lstStyle/>
          <a:p>
            <a:r>
              <a:rPr lang="en-US" altLang="en-US" sz="3200" dirty="0"/>
              <a:t>Markets with Only a Few Sellers, Part 3</a:t>
            </a:r>
          </a:p>
        </p:txBody>
      </p:sp>
      <p:sp>
        <p:nvSpPr>
          <p:cNvPr id="14339" name="Content Placeholder 2"/>
          <p:cNvSpPr>
            <a:spLocks noGrp="1"/>
          </p:cNvSpPr>
          <p:nvPr>
            <p:ph idx="1"/>
          </p:nvPr>
        </p:nvSpPr>
        <p:spPr>
          <a:xfrm>
            <a:off x="304800" y="1066800"/>
            <a:ext cx="8588375" cy="3546475"/>
          </a:xfrm>
        </p:spPr>
        <p:txBody>
          <a:bodyPr/>
          <a:lstStyle/>
          <a:p>
            <a:r>
              <a:rPr lang="en-US" altLang="en-US" dirty="0"/>
              <a:t>For a perfectly competitive firm</a:t>
            </a:r>
          </a:p>
          <a:p>
            <a:pPr lvl="1"/>
            <a:r>
              <a:rPr lang="en-US" altLang="en-US" dirty="0"/>
              <a:t>Price = marginal cost</a:t>
            </a:r>
          </a:p>
          <a:p>
            <a:pPr lvl="1"/>
            <a:r>
              <a:rPr lang="en-US" altLang="en-US" dirty="0"/>
              <a:t>Quantity is efficient</a:t>
            </a:r>
          </a:p>
          <a:p>
            <a:r>
              <a:rPr lang="en-US" altLang="en-US" dirty="0"/>
              <a:t>For a monopoly</a:t>
            </a:r>
          </a:p>
          <a:p>
            <a:pPr lvl="1"/>
            <a:r>
              <a:rPr lang="en-US" altLang="en-US" dirty="0"/>
              <a:t>Price &gt; marginal cost</a:t>
            </a:r>
          </a:p>
          <a:p>
            <a:pPr lvl="1"/>
            <a:r>
              <a:rPr lang="en-US" altLang="en-US" dirty="0"/>
              <a:t>Quantity is lower than the efficient quantity</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ED36EF2-983E-4AAE-96FB-B1306E85CD8C}" type="slidenum">
              <a:rPr lang="en-US" altLang="en-US" sz="1200" smtClean="0">
                <a:solidFill>
                  <a:srgbClr val="002060"/>
                </a:solidFill>
              </a:rPr>
              <a:pPr eaLnBrk="1" hangingPunct="1"/>
              <a:t>7</a:t>
            </a:fld>
            <a:endParaRPr lang="en-US" altLang="en-US" sz="1200">
              <a:solidFill>
                <a:srgbClr val="002060"/>
              </a:solidFill>
            </a:endParaRPr>
          </a:p>
        </p:txBody>
      </p:sp>
    </p:spTree>
    <p:extLst>
      <p:ext uri="{BB962C8B-B14F-4D97-AF65-F5344CB8AC3E}">
        <p14:creationId xmlns:p14="http://schemas.microsoft.com/office/powerpoint/2010/main" val="27381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70035" y="100939"/>
            <a:ext cx="7803931" cy="737261"/>
          </a:xfrm>
        </p:spPr>
        <p:txBody>
          <a:bodyPr wrap="square" anchor="t"/>
          <a:lstStyle/>
          <a:p>
            <a:r>
              <a:rPr lang="en-US" altLang="en-US" sz="3200" dirty="0"/>
              <a:t>Markets with Only a Few Sellers, Part 4</a:t>
            </a:r>
          </a:p>
        </p:txBody>
      </p:sp>
      <p:sp>
        <p:nvSpPr>
          <p:cNvPr id="15363" name="Content Placeholder 2"/>
          <p:cNvSpPr>
            <a:spLocks noGrp="1"/>
          </p:cNvSpPr>
          <p:nvPr>
            <p:ph idx="1"/>
          </p:nvPr>
        </p:nvSpPr>
        <p:spPr>
          <a:xfrm>
            <a:off x="281369" y="981075"/>
            <a:ext cx="8588375" cy="5299075"/>
          </a:xfrm>
        </p:spPr>
        <p:txBody>
          <a:bodyPr/>
          <a:lstStyle/>
          <a:p>
            <a:r>
              <a:rPr lang="en-US" altLang="en-US" dirty="0"/>
              <a:t>A duopoly can:</a:t>
            </a:r>
          </a:p>
          <a:p>
            <a:pPr lvl="1"/>
            <a:r>
              <a:rPr lang="en-US" altLang="en-US" dirty="0"/>
              <a:t>Collude and form a cartel, act as a monopoly and agree on:</a:t>
            </a:r>
          </a:p>
          <a:p>
            <a:pPr lvl="2"/>
            <a:r>
              <a:rPr lang="en-US" altLang="en-US" dirty="0"/>
              <a:t>Total level of production</a:t>
            </a:r>
          </a:p>
          <a:p>
            <a:pPr lvl="2"/>
            <a:r>
              <a:rPr lang="en-US" altLang="en-US" dirty="0"/>
              <a:t>Quantity produced by each member</a:t>
            </a:r>
          </a:p>
          <a:p>
            <a:pPr lvl="1"/>
            <a:r>
              <a:rPr lang="en-US" altLang="en-US" dirty="0"/>
              <a:t>Don’t collude, act in self-interest</a:t>
            </a:r>
          </a:p>
          <a:p>
            <a:pPr lvl="2"/>
            <a:r>
              <a:rPr lang="en-US" altLang="en-US" dirty="0"/>
              <a:t>Difficult to agree; Antitrust laws</a:t>
            </a:r>
          </a:p>
          <a:p>
            <a:pPr lvl="2"/>
            <a:r>
              <a:rPr lang="en-US" altLang="en-US" dirty="0"/>
              <a:t>Higher quantity; lower price; lower profit</a:t>
            </a:r>
          </a:p>
          <a:p>
            <a:pPr lvl="2"/>
            <a:r>
              <a:rPr lang="en-US" altLang="en-US" dirty="0"/>
              <a:t>Not competitive allocation</a:t>
            </a:r>
          </a:p>
          <a:p>
            <a:pPr lvl="2"/>
            <a:r>
              <a:rPr lang="en-US" altLang="en-US" dirty="0"/>
              <a:t>Nash equilibrium</a:t>
            </a:r>
          </a:p>
        </p:txBody>
      </p:sp>
      <p:sp>
        <p:nvSpPr>
          <p:cNvPr id="1536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E7900B5-D32C-4491-91EA-48024A0057C3}" type="slidenum">
              <a:rPr lang="en-US" altLang="en-US" sz="1200" smtClean="0">
                <a:solidFill>
                  <a:srgbClr val="002060"/>
                </a:solidFill>
              </a:rPr>
              <a:pPr eaLnBrk="1" hangingPunct="1"/>
              <a:t>8</a:t>
            </a:fld>
            <a:endParaRPr lang="en-US" altLang="en-US" sz="1200">
              <a:solidFill>
                <a:srgbClr val="002060"/>
              </a:solidFill>
            </a:endParaRPr>
          </a:p>
        </p:txBody>
      </p:sp>
    </p:spTree>
    <p:extLst>
      <p:ext uri="{BB962C8B-B14F-4D97-AF65-F5344CB8AC3E}">
        <p14:creationId xmlns:p14="http://schemas.microsoft.com/office/powerpoint/2010/main" val="2460325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wrap="square" anchor="t"/>
          <a:lstStyle/>
          <a:p>
            <a:r>
              <a:rPr lang="en-US" altLang="en-US" sz="3200" dirty="0"/>
              <a:t>Markets with Only a Few Sellers, Part 5</a:t>
            </a:r>
          </a:p>
        </p:txBody>
      </p:sp>
      <p:sp>
        <p:nvSpPr>
          <p:cNvPr id="16387" name="Content Placeholder 2"/>
          <p:cNvSpPr>
            <a:spLocks noGrp="1"/>
          </p:cNvSpPr>
          <p:nvPr>
            <p:ph idx="1"/>
          </p:nvPr>
        </p:nvSpPr>
        <p:spPr>
          <a:xfrm>
            <a:off x="304800" y="1066800"/>
            <a:ext cx="8588375" cy="3546475"/>
          </a:xfrm>
        </p:spPr>
        <p:txBody>
          <a:bodyPr/>
          <a:lstStyle/>
          <a:p>
            <a:r>
              <a:rPr lang="en-US" altLang="en-US" dirty="0"/>
              <a:t>Collusion</a:t>
            </a:r>
          </a:p>
          <a:p>
            <a:pPr lvl="1"/>
            <a:r>
              <a:rPr lang="en-US" altLang="en-US" dirty="0"/>
              <a:t>Agreement among firms in a market</a:t>
            </a:r>
          </a:p>
          <a:p>
            <a:pPr lvl="2"/>
            <a:r>
              <a:rPr lang="en-US" altLang="en-US" dirty="0"/>
              <a:t>Quantities to produce or</a:t>
            </a:r>
          </a:p>
          <a:p>
            <a:pPr lvl="2"/>
            <a:r>
              <a:rPr lang="en-US" altLang="en-US" dirty="0"/>
              <a:t>Prices to charge</a:t>
            </a:r>
          </a:p>
          <a:p>
            <a:r>
              <a:rPr lang="en-US" altLang="en-US" dirty="0"/>
              <a:t>Cartel</a:t>
            </a:r>
          </a:p>
          <a:p>
            <a:pPr lvl="1"/>
            <a:r>
              <a:rPr lang="en-US" altLang="en-US" dirty="0"/>
              <a:t>Group of firms acting in unison</a:t>
            </a:r>
          </a:p>
        </p:txBody>
      </p:sp>
      <p:sp>
        <p:nvSpPr>
          <p:cNvPr id="163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759E09A-970A-42C0-91E6-32EE96EFB053}" type="slidenum">
              <a:rPr lang="en-US" altLang="en-US" sz="1200" smtClean="0">
                <a:solidFill>
                  <a:srgbClr val="002060"/>
                </a:solidFill>
              </a:rPr>
              <a:pPr eaLnBrk="1" hangingPunct="1"/>
              <a:t>9</a:t>
            </a:fld>
            <a:endParaRPr lang="en-US" altLang="en-US" sz="1200">
              <a:solidFill>
                <a:srgbClr val="002060"/>
              </a:solidFill>
            </a:endParaRPr>
          </a:p>
        </p:txBody>
      </p:sp>
    </p:spTree>
    <p:extLst>
      <p:ext uri="{BB962C8B-B14F-4D97-AF65-F5344CB8AC3E}">
        <p14:creationId xmlns:p14="http://schemas.microsoft.com/office/powerpoint/2010/main" val="1501385412"/>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8030</TotalTime>
  <Words>1960</Words>
  <Application>Microsoft Office PowerPoint</Application>
  <PresentationFormat>On-screen Show (4:3)</PresentationFormat>
  <Paragraphs>381</Paragraphs>
  <Slides>47</Slides>
  <Notes>1</Notes>
  <HiddenSlides>0</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47</vt:i4>
      </vt:variant>
    </vt:vector>
  </HeadingPairs>
  <TitlesOfParts>
    <vt:vector size="68"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2_Chapter title</vt:lpstr>
      <vt:lpstr>1_Chapter content</vt:lpstr>
      <vt:lpstr>3_Chapter title</vt:lpstr>
      <vt:lpstr>4_Chapter title</vt:lpstr>
      <vt:lpstr>Principles of Micro Economics, Ninth Edition N. Gregory Mankiw </vt:lpstr>
      <vt:lpstr>Chapter 17</vt:lpstr>
      <vt:lpstr>Oligopoly </vt:lpstr>
      <vt:lpstr>Markets with Only a Few Sellers, Part 1</vt:lpstr>
      <vt:lpstr>Markets with Only a Few Sellers, Part 2</vt:lpstr>
      <vt:lpstr>Table 1 The Demand Schedule for Water</vt:lpstr>
      <vt:lpstr>Markets with Only a Few Sellers, Part 3</vt:lpstr>
      <vt:lpstr>Markets with Only a Few Sellers, Part 4</vt:lpstr>
      <vt:lpstr>Markets with Only a Few Sellers, Part 5</vt:lpstr>
      <vt:lpstr>Equilibrium for an Oligopoly, Part 1 </vt:lpstr>
      <vt:lpstr>Equilibrium for an Oligopoly, Part 2 </vt:lpstr>
      <vt:lpstr>Equilibrium for an Oligopoly, Part 3 </vt:lpstr>
      <vt:lpstr>Markets with Only a Few Sellers, Part 6</vt:lpstr>
      <vt:lpstr>Markets with Only a Few Sellers, Part 7</vt:lpstr>
      <vt:lpstr>Markets with Only a Few Sellers, Part 8</vt:lpstr>
      <vt:lpstr>ASK THE EXPERTS</vt:lpstr>
      <vt:lpstr>The Economics of Cooperation, Part 1</vt:lpstr>
      <vt:lpstr>Figure 1 The Prisoners’ Dilemma</vt:lpstr>
      <vt:lpstr>The Economics of Cooperation, Part 2</vt:lpstr>
      <vt:lpstr>The Economics of Cooperation, Part 3</vt:lpstr>
      <vt:lpstr>Figure 2 Jack and Jill’s Oligopoly Game</vt:lpstr>
      <vt:lpstr>OPEC and the World Oil Market, Part 1</vt:lpstr>
      <vt:lpstr>OPEC and the World Oil Market, Part 2</vt:lpstr>
      <vt:lpstr>OPEC and the World Oil Market, Part 3</vt:lpstr>
      <vt:lpstr>OPEC and the World Oil Market, Part 4</vt:lpstr>
      <vt:lpstr>The Economics of Cooperation, Part 4</vt:lpstr>
      <vt:lpstr>Figure 3 An Arms-Race Game</vt:lpstr>
      <vt:lpstr>The Economics of Cooperation, Part 5</vt:lpstr>
      <vt:lpstr>Figure 4 A Common-Resources Game</vt:lpstr>
      <vt:lpstr>Welfare of Society</vt:lpstr>
      <vt:lpstr>Why People Sometimes Cooperate</vt:lpstr>
      <vt:lpstr>The Prisoners’ Dilemma Tournament, Part 1</vt:lpstr>
      <vt:lpstr>The Prisoners’ Dilemma Tournament, Part 2</vt:lpstr>
      <vt:lpstr>Public Policy Toward Oligopolies, Part 1</vt:lpstr>
      <vt:lpstr>Public Policy Toward Oligopolies, Part 2</vt:lpstr>
      <vt:lpstr>An Illegal Phone Call, Part 1</vt:lpstr>
      <vt:lpstr>An Illegal Phone Call, Part 2</vt:lpstr>
      <vt:lpstr>Public Policy Toward Oligopolies, Part 3</vt:lpstr>
      <vt:lpstr>Public Policy Toward Oligopolies, Part 4</vt:lpstr>
      <vt:lpstr>Public Policy Toward Oligopolies, Part 5</vt:lpstr>
      <vt:lpstr>Public Policy Toward Oligopolies, Part 6</vt:lpstr>
      <vt:lpstr>The Microsoft Case, Part 1</vt:lpstr>
      <vt:lpstr>The Microsoft Case, Part 2</vt:lpstr>
      <vt:lpstr>The Microsoft Case, Part 3</vt:lpstr>
      <vt:lpstr>The Microsoft Case, Part 4</vt:lpstr>
      <vt:lpstr>The Microsoft Case, Part 5</vt:lpstr>
      <vt:lpstr>The Microsoft Case, Part 6</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430</cp:revision>
  <dcterms:created xsi:type="dcterms:W3CDTF">2016-03-16T19:41:09Z</dcterms:created>
  <dcterms:modified xsi:type="dcterms:W3CDTF">2020-02-21T05:30:04Z</dcterms:modified>
</cp:coreProperties>
</file>