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70" r:id="rId14"/>
    <p:sldId id="269" r:id="rId15"/>
    <p:sldId id="271" r:id="rId16"/>
    <p:sldId id="272" r:id="rId17"/>
    <p:sldId id="273" r:id="rId18"/>
    <p:sldId id="279" r:id="rId19"/>
    <p:sldId id="312" r:id="rId20"/>
    <p:sldId id="313" r:id="rId21"/>
    <p:sldId id="278" r:id="rId22"/>
    <p:sldId id="301" r:id="rId23"/>
    <p:sldId id="302" r:id="rId24"/>
    <p:sldId id="294" r:id="rId25"/>
    <p:sldId id="28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  <p:sldId id="292" r:id="rId35"/>
    <p:sldId id="291" r:id="rId36"/>
    <p:sldId id="290" r:id="rId37"/>
    <p:sldId id="296" r:id="rId38"/>
    <p:sldId id="293" r:id="rId39"/>
    <p:sldId id="297" r:id="rId40"/>
    <p:sldId id="287" r:id="rId41"/>
    <p:sldId id="298" r:id="rId42"/>
    <p:sldId id="299" r:id="rId43"/>
    <p:sldId id="306" r:id="rId44"/>
    <p:sldId id="307" r:id="rId45"/>
    <p:sldId id="308" r:id="rId46"/>
    <p:sldId id="309" r:id="rId47"/>
    <p:sldId id="310" r:id="rId48"/>
    <p:sldId id="314" r:id="rId49"/>
    <p:sldId id="300" r:id="rId50"/>
    <p:sldId id="303" r:id="rId51"/>
    <p:sldId id="315" r:id="rId52"/>
    <p:sldId id="31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D9651-C511-4798-82F6-97202B1229B0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7DA15-BE97-4D81-B198-1EFB4C48BF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6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649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227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062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33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160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508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587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91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7174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646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A7D72EA-B2E8-40E6-A6BA-8A6D9AD9CD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2E95CA-997F-4D90-9AF3-8B66994ED7C1}" type="datetimeFigureOut">
              <a:rPr lang="en-US" smtClean="0"/>
              <a:t>6/15/2016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Viruses &amp; Prions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CCV</a:t>
            </a:r>
          </a:p>
          <a:p>
            <a:r>
              <a:rPr lang="en-US" dirty="0" smtClean="0"/>
              <a:t>Dr. Melanie Meyer</a:t>
            </a:r>
          </a:p>
        </p:txBody>
      </p:sp>
    </p:spTree>
    <p:extLst>
      <p:ext uri="{BB962C8B-B14F-4D97-AF65-F5344CB8AC3E}">
        <p14:creationId xmlns:p14="http://schemas.microsoft.com/office/powerpoint/2010/main" val="1827656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/>
              <a:t>Envelope:</a:t>
            </a:r>
          </a:p>
          <a:p>
            <a:pPr marL="114300" indent="0">
              <a:buNone/>
            </a:pPr>
            <a:r>
              <a:rPr lang="en-US" dirty="0" smtClean="0"/>
              <a:t>In some viruses, the capsid is covered by an envelope, which usually consists of some combination of lipids, proteins, and carbohydrates</a:t>
            </a:r>
          </a:p>
          <a:p>
            <a:r>
              <a:rPr lang="en-US" dirty="0" smtClean="0"/>
              <a:t>Some animal viruses are released from the host cell by an extrusion process that coats the virus with a layer of the host’s plasma membrane—this layer becomes the viral envelope</a:t>
            </a:r>
          </a:p>
          <a:p>
            <a:r>
              <a:rPr lang="en-US" dirty="0" smtClean="0"/>
              <a:t>Depending on the virus, envelopes may or may not be covered by spikes</a:t>
            </a:r>
          </a:p>
          <a:p>
            <a:pPr marL="114300" indent="0">
              <a:buNone/>
            </a:pPr>
            <a:r>
              <a:rPr lang="en-US" b="1" dirty="0" smtClean="0"/>
              <a:t>Spikes = </a:t>
            </a:r>
            <a:r>
              <a:rPr lang="en-US" dirty="0" smtClean="0"/>
              <a:t>carbohydrate-protein complexes that project from the surface of the envelope</a:t>
            </a:r>
          </a:p>
          <a:p>
            <a:r>
              <a:rPr lang="en-US" dirty="0" smtClean="0"/>
              <a:t>Some viruses attach to host cells by means of spikes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8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/>
              <a:t>Non-enveloped Viruses (</a:t>
            </a:r>
            <a:r>
              <a:rPr lang="en-US" b="1" i="1" dirty="0" smtClean="0"/>
              <a:t>naked viruses)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Viruses whose capsids are not covered by an envelope </a:t>
            </a:r>
          </a:p>
          <a:p>
            <a:r>
              <a:rPr lang="en-US" dirty="0" smtClean="0"/>
              <a:t>The capsid of a non-enveloped virus protects the nucleic acid from nuclease enzymes in biological fluids and promotes the viruses’s attachment to susceptible host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1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altLang="en-US" dirty="0"/>
              <a:t>Morphology of an Enveloped Virus</a:t>
            </a:r>
          </a:p>
        </p:txBody>
      </p:sp>
      <p:pic>
        <p:nvPicPr>
          <p:cNvPr id="111625" name="Picture 9" descr="figure_13_03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"/>
          <a:stretch>
            <a:fillRect/>
          </a:stretch>
        </p:blipFill>
        <p:spPr bwMode="auto">
          <a:xfrm>
            <a:off x="152400" y="1447800"/>
            <a:ext cx="88391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/>
              <a:t>1) Helical Viruses: </a:t>
            </a:r>
            <a:r>
              <a:rPr lang="en-US" dirty="0" smtClean="0"/>
              <a:t>consist of a series of rod-shapes capsomeres that form a continuous helical tube 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2) Polyhedral: </a:t>
            </a:r>
            <a:r>
              <a:rPr lang="en-US" dirty="0" smtClean="0"/>
              <a:t>many-sided</a:t>
            </a:r>
          </a:p>
          <a:p>
            <a:r>
              <a:rPr lang="en-US" b="1" dirty="0" smtClean="0"/>
              <a:t>Icosahedral—</a:t>
            </a:r>
            <a:r>
              <a:rPr lang="en-US" dirty="0" smtClean="0"/>
              <a:t>most polyhedral viruses are in this shape = 3-dimensional, 20-sided triangular stuctures that confer a geodesic shape to the virus</a:t>
            </a:r>
          </a:p>
          <a:p>
            <a:endParaRPr lang="en-US" b="1" dirty="0"/>
          </a:p>
          <a:p>
            <a:pPr marL="114300" indent="0">
              <a:buNone/>
            </a:pPr>
            <a:r>
              <a:rPr lang="en-US" b="1" dirty="0" smtClean="0"/>
              <a:t>3) Complex: </a:t>
            </a:r>
            <a:r>
              <a:rPr lang="en-US" dirty="0" smtClean="0"/>
              <a:t>consist of a polyhedral head, a helical tail, and tail fibers that serve for attachment to the host cell</a:t>
            </a:r>
            <a:r>
              <a:rPr lang="en-US" b="1" dirty="0" smtClean="0"/>
              <a:t> </a:t>
            </a:r>
            <a:r>
              <a:rPr lang="en-US" dirty="0" smtClean="0"/>
              <a:t>(resemble a spacecraft)</a:t>
            </a:r>
          </a:p>
        </p:txBody>
      </p:sp>
    </p:spTree>
    <p:extLst>
      <p:ext uri="{BB962C8B-B14F-4D97-AF65-F5344CB8AC3E}">
        <p14:creationId xmlns:p14="http://schemas.microsoft.com/office/powerpoint/2010/main" val="217292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447800"/>
          </a:xfrm>
        </p:spPr>
        <p:txBody>
          <a:bodyPr/>
          <a:lstStyle/>
          <a:p>
            <a:r>
              <a:rPr lang="en-US" sz="3200" dirty="0"/>
              <a:t>General Morphology—classification by capsid architecture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1" descr="73338_CH05_FIGF03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1143000"/>
            <a:ext cx="838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3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Taxonomy of Viruses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Family names end in -</a:t>
            </a:r>
            <a:r>
              <a:rPr lang="en-US" altLang="en-US" sz="3200" i="1" dirty="0"/>
              <a:t>viridae</a:t>
            </a:r>
            <a:r>
              <a:rPr lang="en-US" altLang="en-US" sz="3200" dirty="0"/>
              <a:t>.</a:t>
            </a:r>
          </a:p>
          <a:p>
            <a:r>
              <a:rPr lang="en-US" altLang="en-US" sz="3200" dirty="0"/>
              <a:t>Genus names end in -</a:t>
            </a:r>
            <a:r>
              <a:rPr lang="en-US" altLang="en-US" sz="3200" i="1" dirty="0"/>
              <a:t>virus</a:t>
            </a:r>
            <a:r>
              <a:rPr lang="en-US" altLang="en-US" sz="3200" dirty="0"/>
              <a:t>.</a:t>
            </a:r>
          </a:p>
          <a:p>
            <a:r>
              <a:rPr lang="en-US" altLang="en-US" sz="3200" b="1" dirty="0"/>
              <a:t>Viral species</a:t>
            </a:r>
            <a:r>
              <a:rPr lang="en-US" altLang="en-US" sz="3200" dirty="0"/>
              <a:t>: A group of viruses sharing the same genetic information and ecological niche (host). Common names are used for species.</a:t>
            </a:r>
          </a:p>
          <a:p>
            <a:r>
              <a:rPr lang="en-US" altLang="en-US" sz="3200" dirty="0"/>
              <a:t>Subspecies are designated by a number.</a:t>
            </a:r>
          </a:p>
        </p:txBody>
      </p:sp>
    </p:spTree>
    <p:extLst>
      <p:ext uri="{BB962C8B-B14F-4D97-AF65-F5344CB8AC3E}">
        <p14:creationId xmlns:p14="http://schemas.microsoft.com/office/powerpoint/2010/main" val="14620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Taxonomy of Viruses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343025"/>
            <a:ext cx="4116387" cy="521017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Herpesviridae</a:t>
            </a:r>
          </a:p>
          <a:p>
            <a:r>
              <a:rPr lang="en-US" altLang="en-US" sz="3600" i="1" dirty="0"/>
              <a:t>Herpesvirus</a:t>
            </a:r>
            <a:endParaRPr lang="en-US" altLang="en-US" sz="3600" dirty="0"/>
          </a:p>
          <a:p>
            <a:r>
              <a:rPr lang="en-US" altLang="en-US" sz="3600" dirty="0"/>
              <a:t>Human herpes virus HHV-1, HHV-2, HHV-3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08100"/>
            <a:ext cx="3962400" cy="4525963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Retroviridae</a:t>
            </a:r>
          </a:p>
          <a:p>
            <a:r>
              <a:rPr lang="en-US" altLang="en-US" sz="3600" i="1" dirty="0"/>
              <a:t>Lentivirus</a:t>
            </a:r>
            <a:endParaRPr lang="en-US" altLang="en-US" sz="3600" dirty="0"/>
          </a:p>
          <a:p>
            <a:r>
              <a:rPr lang="en-US" altLang="en-US" sz="3600" dirty="0"/>
              <a:t>Human immunodeficiency virus HIV-1, HIV-2</a:t>
            </a:r>
          </a:p>
        </p:txBody>
      </p:sp>
    </p:spTree>
    <p:extLst>
      <p:ext uri="{BB962C8B-B14F-4D97-AF65-F5344CB8AC3E}">
        <p14:creationId xmlns:p14="http://schemas.microsoft.com/office/powerpoint/2010/main" val="18061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b="1" dirty="0">
                <a:latin typeface="Times" charset="0"/>
                <a:ea typeface="ＭＳ Ｐゴシック" charset="0"/>
                <a:cs typeface="Times" charset="0"/>
              </a:rPr>
              <a:t>Structure</a:t>
            </a:r>
            <a:r>
              <a:rPr lang="en-US" sz="2800" dirty="0">
                <a:latin typeface="Times" charset="0"/>
                <a:ea typeface="ＭＳ Ｐゴシック" charset="0"/>
                <a:cs typeface="Times" charset="0"/>
              </a:rPr>
              <a:t>: by type of nucleic acid and shape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>
                <a:latin typeface="Times" charset="0"/>
                <a:ea typeface="ＭＳ Ｐゴシック" charset="0"/>
                <a:cs typeface="Times" charset="0"/>
              </a:rPr>
              <a:t>Host</a:t>
            </a:r>
            <a:r>
              <a:rPr lang="en-US" sz="2800" dirty="0">
                <a:latin typeface="Times" charset="0"/>
                <a:ea typeface="ＭＳ Ｐゴシック" charset="0"/>
                <a:cs typeface="Times" charset="0"/>
              </a:rPr>
              <a:t> </a:t>
            </a:r>
            <a:r>
              <a:rPr lang="en-US" sz="2800" b="1" dirty="0">
                <a:latin typeface="Times" charset="0"/>
                <a:ea typeface="ＭＳ Ｐゴシック" charset="0"/>
                <a:cs typeface="Times" charset="0"/>
              </a:rPr>
              <a:t>Cell</a:t>
            </a:r>
            <a:r>
              <a:rPr lang="en-US" sz="2800" dirty="0">
                <a:latin typeface="Times" charset="0"/>
                <a:ea typeface="ＭＳ Ｐゴシック" charset="0"/>
                <a:cs typeface="Times" charset="0"/>
              </a:rPr>
              <a:t>: (microbe, plant, or animal)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800" dirty="0">
                <a:latin typeface="Times" charset="0"/>
                <a:ea typeface="ＭＳ Ｐゴシック" charset="0"/>
                <a:cs typeface="Times" charset="0"/>
              </a:rPr>
              <a:t>Bacterial viruses termed </a:t>
            </a:r>
            <a:r>
              <a:rPr lang="en-US" sz="2800" b="1" dirty="0">
                <a:latin typeface="Times" charset="0"/>
                <a:ea typeface="ＭＳ Ｐゴシック" charset="0"/>
                <a:cs typeface="Times" charset="0"/>
              </a:rPr>
              <a:t>bacteriophage </a:t>
            </a:r>
            <a:r>
              <a:rPr lang="en-US" sz="2800" dirty="0">
                <a:latin typeface="Times" charset="0"/>
                <a:ea typeface="ＭＳ Ｐゴシック" charset="0"/>
                <a:cs typeface="Times" charset="0"/>
              </a:rPr>
              <a:t>or </a:t>
            </a:r>
            <a:r>
              <a:rPr lang="en-US" sz="2800" b="1" dirty="0">
                <a:latin typeface="Times" charset="0"/>
                <a:ea typeface="ＭＳ Ｐゴシック" charset="0"/>
                <a:cs typeface="Times" charset="0"/>
              </a:rPr>
              <a:t>phage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>
                <a:latin typeface="Times" charset="0"/>
                <a:ea typeface="ＭＳ Ｐゴシック" charset="0"/>
                <a:cs typeface="Times" charset="0"/>
              </a:rPr>
              <a:t>Clinical</a:t>
            </a:r>
            <a:r>
              <a:rPr lang="en-US" sz="2800" dirty="0">
                <a:latin typeface="Times" charset="0"/>
                <a:ea typeface="ＭＳ Ｐゴシック" charset="0"/>
                <a:cs typeface="Times" charset="0"/>
              </a:rPr>
              <a:t>: organ or organ system </a:t>
            </a:r>
            <a:endParaRPr lang="en-US" sz="2800" dirty="0" smtClean="0"/>
          </a:p>
          <a:p>
            <a:pPr lvl="1"/>
            <a:r>
              <a:rPr lang="en-US" sz="2800" b="1" dirty="0" smtClean="0"/>
              <a:t>Dermotropic</a:t>
            </a:r>
            <a:r>
              <a:rPr lang="en-US" sz="2800" dirty="0" smtClean="0"/>
              <a:t> (skin)</a:t>
            </a:r>
          </a:p>
          <a:p>
            <a:pPr lvl="1"/>
            <a:r>
              <a:rPr lang="en-US" sz="2800" b="1" dirty="0" smtClean="0"/>
              <a:t>Viscerotropic</a:t>
            </a:r>
            <a:r>
              <a:rPr lang="en-US" sz="2800" dirty="0" smtClean="0"/>
              <a:t> (internal organs)</a:t>
            </a:r>
          </a:p>
          <a:p>
            <a:pPr lvl="1"/>
            <a:r>
              <a:rPr lang="en-US" sz="2800" b="1" dirty="0" smtClean="0"/>
              <a:t>Pneumotropic </a:t>
            </a:r>
            <a:r>
              <a:rPr lang="en-US" sz="2800" dirty="0" smtClean="0"/>
              <a:t>(respiratory system)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0351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73338_CH05_TABT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7013" y="1279525"/>
            <a:ext cx="3278187" cy="52101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Virus remains in asymptomatic host cell for long periods</a:t>
            </a:r>
            <a:endParaRPr lang="en-US" altLang="en-US" sz="2400" dirty="0" smtClean="0"/>
          </a:p>
          <a:p>
            <a:pPr lvl="1" eaLnBrk="1" hangingPunct="1"/>
            <a:r>
              <a:rPr lang="en-US" altLang="en-US" dirty="0" smtClean="0"/>
              <a:t>Cold sores, shingles</a:t>
            </a:r>
          </a:p>
          <a:p>
            <a:pPr eaLnBrk="1" hangingPunct="1">
              <a:buFont typeface="Wingdings" pitchFamily="48" charset="2"/>
              <a:buNone/>
            </a:pPr>
            <a:endParaRPr lang="en-US" altLang="en-US" sz="240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Latent Viral Infections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7823200" y="64817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altLang="en-US" sz="1200" dirty="0"/>
              <a:t>Figure 13.21</a:t>
            </a:r>
          </a:p>
        </p:txBody>
      </p:sp>
      <p:pic>
        <p:nvPicPr>
          <p:cNvPr id="63493" name="Picture 6" descr="figure_13_21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3457575" y="1247775"/>
            <a:ext cx="55848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Times" charset="0"/>
                <a:ea typeface="ＭＳ Ｐゴシック" pitchFamily="34" charset="-128"/>
              </a:rPr>
              <a:t>Viruses were first described in scientific terms </a:t>
            </a:r>
            <a:br>
              <a:rPr lang="en-US" altLang="en-US" sz="3200" dirty="0" smtClean="0">
                <a:latin typeface="Times" charset="0"/>
                <a:ea typeface="ＭＳ Ｐゴシック" pitchFamily="34" charset="-128"/>
              </a:rPr>
            </a:br>
            <a:r>
              <a:rPr lang="en-US" altLang="en-US" sz="3200" dirty="0" smtClean="0">
                <a:latin typeface="Times" charset="0"/>
                <a:ea typeface="ＭＳ Ｐゴシック" pitchFamily="34" charset="-128"/>
              </a:rPr>
              <a:t>as </a:t>
            </a:r>
            <a:r>
              <a:rPr lang="ja-JP" altLang="en-US" sz="3200" smtClean="0">
                <a:latin typeface="Times" charset="0"/>
                <a:ea typeface="ＭＳ Ｐゴシック" pitchFamily="34" charset="-128"/>
              </a:rPr>
              <a:t>“</a:t>
            </a:r>
            <a:r>
              <a:rPr lang="en-US" altLang="ja-JP" sz="3200" dirty="0" smtClean="0">
                <a:latin typeface="Times" charset="0"/>
                <a:ea typeface="ＭＳ Ｐゴシック" pitchFamily="34" charset="-128"/>
              </a:rPr>
              <a:t>filterable agents”</a:t>
            </a:r>
            <a:endParaRPr lang="en-US" altLang="en-US" sz="3200" dirty="0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Russian Dmitri Ivanowski, 1892, passed diseased tobacco leaf extract through filters that removed bacteria, filtrate caused disease (tobacco mosaic virus)</a:t>
            </a:r>
          </a:p>
          <a:p>
            <a:pPr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In 1935 Wendell Stanley crystallized TMV</a:t>
            </a:r>
          </a:p>
          <a:p>
            <a:pPr eaLnBrk="1" hangingPunct="1"/>
            <a:endParaRPr lang="en-US" altLang="en-US" sz="2400" dirty="0" smtClean="0">
              <a:latin typeface="Times" charset="0"/>
              <a:ea typeface="ＭＳ Ｐゴシック" pitchFamily="34" charset="-128"/>
            </a:endParaRPr>
          </a:p>
        </p:txBody>
      </p: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152400" y="3414712"/>
            <a:ext cx="8839200" cy="3290887"/>
            <a:chOff x="744538" y="3413941"/>
            <a:chExt cx="7816849" cy="3053534"/>
          </a:xfrm>
        </p:grpSpPr>
        <p:grpSp>
          <p:nvGrpSpPr>
            <p:cNvPr id="19461" name="Group 3"/>
            <p:cNvGrpSpPr>
              <a:grpSpLocks/>
            </p:cNvGrpSpPr>
            <p:nvPr/>
          </p:nvGrpSpPr>
          <p:grpSpPr bwMode="auto">
            <a:xfrm>
              <a:off x="744538" y="3413941"/>
              <a:ext cx="3598862" cy="3053534"/>
              <a:chOff x="287338" y="3413941"/>
              <a:chExt cx="3598862" cy="3053534"/>
            </a:xfrm>
          </p:grpSpPr>
          <p:sp>
            <p:nvSpPr>
              <p:cNvPr id="19465" name="Text Box 6"/>
              <p:cNvSpPr txBox="1">
                <a:spLocks noChangeArrowheads="1"/>
              </p:cNvSpPr>
              <p:nvPr/>
            </p:nvSpPr>
            <p:spPr bwMode="auto">
              <a:xfrm>
                <a:off x="287338" y="5784850"/>
                <a:ext cx="3598862" cy="68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63500" rIns="63500" bIns="635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800" dirty="0">
                    <a:latin typeface="Calibri" pitchFamily="34" charset="0"/>
                    <a:ea typeface="ヒラギノ角ゴ Pro W3" charset="-128"/>
                  </a:rPr>
                  <a:t>Figure 05.02A: Discovery of </a:t>
                </a:r>
                <a:r>
                  <a:rPr lang="ja-JP" altLang="en-US" sz="1800">
                    <a:latin typeface="Calibri" pitchFamily="34" charset="0"/>
                    <a:ea typeface="ヒラギノ角ゴ Pro W3" charset="-128"/>
                  </a:rPr>
                  <a:t>“</a:t>
                </a:r>
                <a:r>
                  <a:rPr lang="en-US" altLang="ja-JP" sz="1800" dirty="0">
                    <a:latin typeface="Calibri" pitchFamily="34" charset="0"/>
                    <a:ea typeface="ヒラギノ角ゴ Pro W3" charset="-128"/>
                  </a:rPr>
                  <a:t>filterable</a:t>
                </a:r>
                <a:r>
                  <a:rPr lang="ja-JP" altLang="en-US" sz="1800">
                    <a:latin typeface="Calibri" pitchFamily="34" charset="0"/>
                    <a:ea typeface="ヒラギノ角ゴ Pro W3" charset="-128"/>
                  </a:rPr>
                  <a:t>”</a:t>
                </a:r>
                <a:r>
                  <a:rPr lang="en-US" altLang="ja-JP" sz="1800" dirty="0">
                    <a:latin typeface="Calibri" pitchFamily="34" charset="0"/>
                    <a:ea typeface="ヒラギノ角ゴ Pro W3" charset="-128"/>
                  </a:rPr>
                  <a:t> viruses.</a:t>
                </a:r>
                <a:endParaRPr lang="en-US" altLang="en-US" sz="1800" dirty="0">
                  <a:latin typeface="Calibri" pitchFamily="34" charset="0"/>
                  <a:ea typeface="ヒラギノ角ゴ Pro W3" charset="-128"/>
                </a:endParaRPr>
              </a:p>
            </p:txBody>
          </p:sp>
          <p:pic>
            <p:nvPicPr>
              <p:cNvPr id="19466" name="Picture 1" descr="73338_CH05_FIGF02A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001" y="3413941"/>
                <a:ext cx="3145536" cy="236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2" name="Group 4"/>
            <p:cNvGrpSpPr>
              <a:grpSpLocks/>
            </p:cNvGrpSpPr>
            <p:nvPr/>
          </p:nvGrpSpPr>
          <p:grpSpPr bwMode="auto">
            <a:xfrm>
              <a:off x="4903787" y="3413941"/>
              <a:ext cx="3657600" cy="2775722"/>
              <a:chOff x="4903787" y="3413941"/>
              <a:chExt cx="3657600" cy="2775722"/>
            </a:xfrm>
          </p:grpSpPr>
          <p:sp>
            <p:nvSpPr>
              <p:cNvPr id="19463" name="Text Box 7"/>
              <p:cNvSpPr txBox="1">
                <a:spLocks noChangeArrowheads="1"/>
              </p:cNvSpPr>
              <p:nvPr/>
            </p:nvSpPr>
            <p:spPr bwMode="auto">
              <a:xfrm>
                <a:off x="5170487" y="5784850"/>
                <a:ext cx="3124200" cy="40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63500" rIns="63500" bIns="635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800" dirty="0">
                    <a:latin typeface="Calibri" pitchFamily="34" charset="0"/>
                    <a:ea typeface="ヒラギノ角ゴ Pro W3" charset="-128"/>
                  </a:rPr>
                  <a:t>Figure 05.02B: TEM of TMV.</a:t>
                </a:r>
              </a:p>
            </p:txBody>
          </p:sp>
          <p:pic>
            <p:nvPicPr>
              <p:cNvPr id="19464" name="Picture 2" descr="73338_CH05_FIGF02B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3787" y="3413941"/>
                <a:ext cx="3657600" cy="2304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623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66825"/>
            <a:ext cx="3048000" cy="52101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Disease processes occurs over a long period; generally is fatal</a:t>
            </a:r>
          </a:p>
          <a:p>
            <a:pPr lvl="1" eaLnBrk="1" hangingPunct="1"/>
            <a:r>
              <a:rPr lang="en-US" altLang="en-US" dirty="0" smtClean="0"/>
              <a:t>Subacute sclerosing panencephalitis (measles virus)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Persistent Viral Infections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7823200" y="64817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altLang="en-US" sz="1200" dirty="0"/>
              <a:t>Figure 13.21</a:t>
            </a:r>
          </a:p>
        </p:txBody>
      </p:sp>
      <p:pic>
        <p:nvPicPr>
          <p:cNvPr id="64517" name="Picture 9" descr="figure_13_21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3457575" y="1247775"/>
            <a:ext cx="55848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dirty="0" smtClean="0"/>
              <a:t>Viral Replication—5 Stages</a:t>
            </a:r>
            <a:endParaRPr lang="en-US" dirty="0"/>
          </a:p>
        </p:txBody>
      </p:sp>
      <p:pic>
        <p:nvPicPr>
          <p:cNvPr id="4" name="Picture 1" descr="73338_CH05_TABT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7543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990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virus to multiply, it must invade a host cell and take over the host’s metabolic machinery</a:t>
            </a:r>
          </a:p>
          <a:p>
            <a:r>
              <a:rPr lang="en-US" dirty="0" smtClean="0"/>
              <a:t>A single virion can give rise to several or even thousands of similar viruses in a single host cell.</a:t>
            </a:r>
          </a:p>
          <a:p>
            <a:r>
              <a:rPr lang="en-US" dirty="0" smtClean="0"/>
              <a:t>This process can drastically change the host cell and usually causes its death</a:t>
            </a:r>
          </a:p>
          <a:p>
            <a:r>
              <a:rPr lang="en-US" dirty="0" smtClean="0"/>
              <a:t>In a few viral infections, cells survive and continue to produce viruses indefinitely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8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One-Step Growth Curve</a:t>
            </a:r>
            <a:endParaRPr lang="en-US" dirty="0"/>
          </a:p>
        </p:txBody>
      </p:sp>
      <p:pic>
        <p:nvPicPr>
          <p:cNvPr id="4" name="Picture 9" descr="figure_13_10_labe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1549856" y="1600200"/>
            <a:ext cx="54346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97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Bacteriophage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Lytic cycle</a:t>
            </a:r>
            <a:endParaRPr lang="en-US" altLang="en-US" sz="3200" dirty="0"/>
          </a:p>
          <a:p>
            <a:pPr lvl="1"/>
            <a:r>
              <a:rPr lang="en-US" altLang="en-US" sz="3200" dirty="0"/>
              <a:t>Phage causes lysis and death of host cell</a:t>
            </a:r>
          </a:p>
          <a:p>
            <a:r>
              <a:rPr lang="en-US" altLang="en-US" sz="3200" b="1" dirty="0"/>
              <a:t>Lysogenic cycle</a:t>
            </a:r>
            <a:endParaRPr lang="en-US" altLang="en-US" sz="3200" dirty="0"/>
          </a:p>
          <a:p>
            <a:pPr lvl="1"/>
            <a:r>
              <a:rPr lang="en-US" altLang="en-US" sz="3200" dirty="0"/>
              <a:t>Prophage DNA incorporated in host DNA</a:t>
            </a:r>
          </a:p>
          <a:p>
            <a:pPr lvl="1"/>
            <a:r>
              <a:rPr lang="en-US" altLang="en-US" sz="3200" dirty="0"/>
              <a:t>Phage conversion</a:t>
            </a:r>
          </a:p>
          <a:p>
            <a:pPr lvl="1"/>
            <a:r>
              <a:rPr lang="en-US" altLang="en-US" sz="3200" dirty="0"/>
              <a:t>Specialized transduction</a:t>
            </a:r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8009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Times" charset="0"/>
                <a:ea typeface="ＭＳ Ｐゴシック" pitchFamily="34" charset="-128"/>
              </a:rPr>
              <a:t>T</a:t>
            </a:r>
            <a:r>
              <a:rPr lang="en-US" altLang="en-US" sz="3200" dirty="0" smtClean="0">
                <a:latin typeface="Times" charset="0"/>
                <a:ea typeface="ＭＳ Ｐゴシック" pitchFamily="34" charset="-128"/>
              </a:rPr>
              <a:t>wo types of bacteriophage infection: </a:t>
            </a:r>
            <a:r>
              <a:rPr lang="en-US" altLang="en-US" sz="3200" b="1" dirty="0" smtClean="0">
                <a:latin typeface="Times" charset="0"/>
                <a:ea typeface="ＭＳ Ｐゴシック" pitchFamily="34" charset="-128"/>
              </a:rPr>
              <a:t>lytic</a:t>
            </a:r>
            <a:r>
              <a:rPr lang="en-US" altLang="en-US" sz="3200" dirty="0" smtClean="0">
                <a:latin typeface="Times" charset="0"/>
                <a:ea typeface="ＭＳ Ｐゴシック" pitchFamily="34" charset="-128"/>
              </a:rPr>
              <a:t> or </a:t>
            </a:r>
            <a:r>
              <a:rPr lang="en-US" altLang="en-US" sz="3200" b="1" dirty="0" smtClean="0">
                <a:latin typeface="Times" charset="0"/>
                <a:ea typeface="ＭＳ Ｐゴシック" pitchFamily="34" charset="-128"/>
              </a:rPr>
              <a:t>lysogenic</a:t>
            </a: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685800" y="5516563"/>
            <a:ext cx="7772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itchFamily="34" charset="0"/>
                <a:ea typeface="ヒラギノ角ゴ Pro W3" charset="-128"/>
              </a:rPr>
              <a:t>Figure 05.05: Replication cycle of a bacterial virus.</a:t>
            </a:r>
          </a:p>
        </p:txBody>
      </p:sp>
      <p:pic>
        <p:nvPicPr>
          <p:cNvPr id="28675" name="Picture 1" descr="73338_CH05_FIGF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782763"/>
            <a:ext cx="81216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Times" charset="0"/>
                <a:ea typeface="ＭＳ Ｐゴシック" pitchFamily="34" charset="-128"/>
              </a:rPr>
              <a:t>1) Adsorption (Attachment)</a:t>
            </a:r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800" dirty="0" smtClean="0">
                <a:latin typeface="Times" charset="0"/>
                <a:ea typeface="ＭＳ Ｐゴシック" pitchFamily="34" charset="-128"/>
              </a:rPr>
              <a:t>Virus docks with specific cell surface </a:t>
            </a:r>
            <a:r>
              <a:rPr lang="en-US" altLang="en-US" sz="2800" b="1" dirty="0" smtClean="0">
                <a:latin typeface="Times" charset="0"/>
                <a:ea typeface="ＭＳ Ｐゴシック" pitchFamily="34" charset="-128"/>
              </a:rPr>
              <a:t>receptors</a:t>
            </a:r>
          </a:p>
          <a:p>
            <a:pPr lvl="1" eaLnBrk="1" hangingPunct="1"/>
            <a:r>
              <a:rPr lang="en-US" altLang="en-US" sz="2800" dirty="0" smtClean="0">
                <a:latin typeface="Times" charset="0"/>
                <a:ea typeface="ＭＳ Ｐゴシック" pitchFamily="34" charset="-128"/>
              </a:rPr>
              <a:t>Recognition specificity establishes </a:t>
            </a:r>
            <a:r>
              <a:rPr lang="en-US" altLang="en-US" sz="2800" b="1" dirty="0" smtClean="0">
                <a:latin typeface="Times" charset="0"/>
                <a:ea typeface="ＭＳ Ｐゴシック" pitchFamily="34" charset="-128"/>
              </a:rPr>
              <a:t>host</a:t>
            </a:r>
            <a:r>
              <a:rPr lang="en-US" altLang="en-US" sz="2800" dirty="0" smtClean="0">
                <a:latin typeface="Times" charset="0"/>
                <a:ea typeface="ＭＳ Ｐゴシック" pitchFamily="34" charset="-128"/>
              </a:rPr>
              <a:t> </a:t>
            </a:r>
            <a:r>
              <a:rPr lang="en-US" altLang="en-US" sz="2800" b="1" dirty="0" smtClean="0">
                <a:latin typeface="Times" charset="0"/>
                <a:ea typeface="ＭＳ Ｐゴシック" pitchFamily="34" charset="-128"/>
              </a:rPr>
              <a:t>range</a:t>
            </a:r>
          </a:p>
          <a:p>
            <a:pPr lvl="1" eaLnBrk="1" hangingPunct="1"/>
            <a:endParaRPr lang="en-US" altLang="en-US" sz="2800" dirty="0" smtClean="0">
              <a:latin typeface="Times" charset="0"/>
              <a:ea typeface="ＭＳ Ｐゴシック" pitchFamily="34" charset="-128"/>
            </a:endParaRPr>
          </a:p>
        </p:txBody>
      </p:sp>
      <p:pic>
        <p:nvPicPr>
          <p:cNvPr id="29700" name="Picture 1" descr="73338_CH05_FIGF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45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Times" charset="0"/>
                <a:ea typeface="ＭＳ Ｐゴシック" pitchFamily="34" charset="-128"/>
              </a:rPr>
              <a:t>2) Penetration</a:t>
            </a:r>
          </a:p>
        </p:txBody>
      </p:sp>
      <p:sp>
        <p:nvSpPr>
          <p:cNvPr id="30722" name="Content Placeholder 5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5105400"/>
          </a:xfrm>
        </p:spPr>
        <p:txBody>
          <a:bodyPr/>
          <a:lstStyle/>
          <a:p>
            <a:pPr marL="411480" lvl="1" indent="0" eaLnBrk="1" hangingPunct="1">
              <a:buNone/>
            </a:pP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Viruses have evolved various strategies for delivering the genome to the cytoplasm</a:t>
            </a:r>
          </a:p>
          <a:p>
            <a:pPr lvl="2"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The nucleic acid alone enters the cell and the virion remains outside the cell (e.g., phage, polio).</a:t>
            </a:r>
          </a:p>
          <a:p>
            <a:pPr lvl="2"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For some enveloped viruses (e.g., measles, mumps) the viral and cell membranes </a:t>
            </a:r>
            <a:r>
              <a:rPr lang="en-US" altLang="en-US" sz="2400" b="1" dirty="0" smtClean="0">
                <a:latin typeface="Times" charset="0"/>
                <a:ea typeface="ＭＳ Ｐゴシック" pitchFamily="34" charset="-128"/>
              </a:rPr>
              <a:t>fuse</a:t>
            </a: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 to release nucleocapsid.</a:t>
            </a:r>
          </a:p>
          <a:p>
            <a:pPr lvl="2"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For other enveloped viruses (e.g., poxviruses, influenza) the entire virion is </a:t>
            </a:r>
            <a:r>
              <a:rPr lang="en-US" altLang="en-US" sz="2400" b="1" dirty="0" smtClean="0">
                <a:latin typeface="Times" charset="0"/>
                <a:ea typeface="ＭＳ Ｐゴシック" pitchFamily="34" charset="-128"/>
              </a:rPr>
              <a:t>endocytosed</a:t>
            </a: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.  The vesicle and viral membranes fuse to release the nucleocapsid</a:t>
            </a:r>
            <a:r>
              <a:rPr lang="en-US" altLang="en-US" dirty="0" smtClean="0">
                <a:latin typeface="Times" charset="0"/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1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228600" y="5918200"/>
            <a:ext cx="86868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itchFamily="34" charset="0"/>
                <a:ea typeface="ヒラギノ角ゴ Pro W3" charset="-128"/>
              </a:rPr>
              <a:t>Figure 05.07: Strategies of viral penetration of cells.</a:t>
            </a:r>
          </a:p>
        </p:txBody>
      </p:sp>
      <p:grpSp>
        <p:nvGrpSpPr>
          <p:cNvPr id="31746" name="Group 3"/>
          <p:cNvGrpSpPr>
            <a:grpSpLocks/>
          </p:cNvGrpSpPr>
          <p:nvPr/>
        </p:nvGrpSpPr>
        <p:grpSpPr bwMode="auto">
          <a:xfrm>
            <a:off x="228600" y="152400"/>
            <a:ext cx="8763000" cy="5605463"/>
            <a:chOff x="-310147" y="237156"/>
            <a:chExt cx="5930659" cy="5717727"/>
          </a:xfrm>
        </p:grpSpPr>
        <p:pic>
          <p:nvPicPr>
            <p:cNvPr id="31747" name="Picture 1" descr="73338_CH05_FIGF07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800" y="237156"/>
              <a:ext cx="5925312" cy="417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8" name="Picture 2" descr="73338_CH05_FIGF07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0147" y="4436979"/>
              <a:ext cx="5925312" cy="1517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26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Times" charset="0"/>
                <a:ea typeface="ＭＳ Ｐゴシック" pitchFamily="34" charset="-128"/>
              </a:rPr>
              <a:t>3) Viral Replication</a:t>
            </a:r>
          </a:p>
        </p:txBody>
      </p:sp>
      <p:sp>
        <p:nvSpPr>
          <p:cNvPr id="3277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sz="2800" dirty="0" smtClean="0">
                <a:latin typeface="Times" charset="0"/>
                <a:ea typeface="ＭＳ Ｐゴシック" pitchFamily="34" charset="-128"/>
              </a:rPr>
              <a:t>The replication process is dependent upon the genome type of the virus  (DNA or RNA, ss or ds)</a:t>
            </a:r>
          </a:p>
          <a:p>
            <a:pPr lvl="1" eaLnBrk="1" hangingPunct="1"/>
            <a:r>
              <a:rPr lang="en-US" altLang="en-US" sz="2800" dirty="0" smtClean="0">
                <a:latin typeface="Times" charset="0"/>
                <a:ea typeface="ＭＳ Ｐゴシック" pitchFamily="34" charset="-128"/>
              </a:rPr>
              <a:t>The genome contains the blueprints for making the parts of the virus</a:t>
            </a:r>
          </a:p>
          <a:p>
            <a:pPr lvl="1" eaLnBrk="1" hangingPunct="1"/>
            <a:r>
              <a:rPr lang="en-US" altLang="en-US" sz="2800" dirty="0" smtClean="0">
                <a:latin typeface="Times" charset="0"/>
                <a:ea typeface="ＭＳ Ｐゴシック" pitchFamily="34" charset="-128"/>
              </a:rPr>
              <a:t>The various viral parts (protein and nucleic acid) are manufactured (usually) using machinery and building block molecules from the host</a:t>
            </a:r>
          </a:p>
          <a:p>
            <a:pPr lvl="1" eaLnBrk="1" hangingPunct="1"/>
            <a:endParaRPr lang="en-US" altLang="en-US" sz="2800" dirty="0" smtClean="0">
              <a:latin typeface="Times" charset="0"/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None/>
            </a:pPr>
            <a:endParaRPr lang="en-US" altLang="en-US" sz="3200" b="1" dirty="0" smtClean="0">
              <a:latin typeface="Times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3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Characteristics of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50170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Obligatory intracellular parasites—require living host cells in order to multiply</a:t>
            </a:r>
          </a:p>
          <a:p>
            <a:r>
              <a:rPr lang="en-US" dirty="0" smtClean="0"/>
              <a:t>Inert outside of living host cells</a:t>
            </a:r>
          </a:p>
          <a:p>
            <a:r>
              <a:rPr lang="en-US" dirty="0" smtClean="0"/>
              <a:t>Enter host</a:t>
            </a:r>
            <a:r>
              <a:rPr lang="en-US" dirty="0" smtClean="0">
                <a:sym typeface="Wingdings" panose="05000000000000000000" pitchFamily="2" charset="2"/>
              </a:rPr>
              <a:t>viral nucleic acids become active and viral multiplication occurs</a:t>
            </a:r>
            <a:endParaRPr lang="en-US" dirty="0" smtClean="0"/>
          </a:p>
          <a:p>
            <a:r>
              <a:rPr lang="en-US" dirty="0" smtClean="0"/>
              <a:t>Especially small organisms—filterable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28800"/>
            <a:ext cx="3886200" cy="4191000"/>
          </a:xfrm>
        </p:spPr>
      </p:pic>
    </p:spTree>
    <p:extLst>
      <p:ext uri="{BB962C8B-B14F-4D97-AF65-F5344CB8AC3E}">
        <p14:creationId xmlns:p14="http://schemas.microsoft.com/office/powerpoint/2010/main" val="3833766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Times" charset="0"/>
                <a:ea typeface="ＭＳ Ｐゴシック" pitchFamily="34" charset="-128"/>
              </a:rPr>
              <a:t>4) Assembly</a:t>
            </a:r>
          </a:p>
        </p:txBody>
      </p:sp>
      <p:sp>
        <p:nvSpPr>
          <p:cNvPr id="33794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altLang="en-US" dirty="0" smtClean="0">
                <a:latin typeface="Times" charset="0"/>
                <a:ea typeface="ＭＳ Ｐゴシック" pitchFamily="34" charset="-128"/>
              </a:rPr>
              <a:t>Once the parts are made (proteins, genome, etc.), they </a:t>
            </a:r>
            <a:r>
              <a:rPr lang="ja-JP" altLang="en-US" dirty="0" smtClean="0">
                <a:latin typeface="Times" charset="0"/>
                <a:ea typeface="ＭＳ Ｐゴシック" pitchFamily="34" charset="-128"/>
              </a:rPr>
              <a:t>“</a:t>
            </a:r>
            <a:r>
              <a:rPr lang="en-US" altLang="ja-JP" dirty="0" smtClean="0">
                <a:latin typeface="Times" charset="0"/>
                <a:ea typeface="ＭＳ Ｐゴシック" pitchFamily="34" charset="-128"/>
              </a:rPr>
              <a:t>self-assemble,” in an assembly line fashion, to make new virions </a:t>
            </a:r>
          </a:p>
          <a:p>
            <a:pPr lvl="1" eaLnBrk="1" hangingPunct="1"/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None/>
            </a:pPr>
            <a:endParaRPr lang="en-US" altLang="en-US" sz="3200" b="1" dirty="0" smtClean="0">
              <a:latin typeface="Times" charset="0"/>
              <a:ea typeface="ＭＳ Ｐゴシック" pitchFamily="34" charset="-128"/>
            </a:endParaRPr>
          </a:p>
        </p:txBody>
      </p:sp>
      <p:pic>
        <p:nvPicPr>
          <p:cNvPr id="33797" name="Picture 1" descr="73338_CH05_FIGF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1059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>
          <a:xfrm>
            <a:off x="430213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Times" charset="0"/>
                <a:ea typeface="ＭＳ Ｐゴシック" pitchFamily="34" charset="-128"/>
              </a:rPr>
              <a:t>5) Release</a:t>
            </a:r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>
          <a:xfrm>
            <a:off x="304800" y="1066800"/>
            <a:ext cx="8355013" cy="4525963"/>
          </a:xfrm>
        </p:spPr>
        <p:txBody>
          <a:bodyPr/>
          <a:lstStyle/>
          <a:p>
            <a:pPr marL="411480" lvl="1" indent="0" eaLnBrk="1" hangingPunct="1"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New virions exit the cell by one of several virus-specific mechanisms </a:t>
            </a:r>
          </a:p>
          <a:p>
            <a:pPr lvl="2" eaLnBrk="1" hangingPunct="1"/>
            <a:r>
              <a:rPr lang="en-US" altLang="en-US" sz="2000" dirty="0" smtClean="0">
                <a:ea typeface="ＭＳ Ｐゴシック" pitchFamily="34" charset="-128"/>
              </a:rPr>
              <a:t>Phage and some animal viruses rupture (lyse) the cell (the host cell dies).</a:t>
            </a:r>
          </a:p>
          <a:p>
            <a:pPr lvl="2" eaLnBrk="1" hangingPunct="1"/>
            <a:r>
              <a:rPr lang="en-US" altLang="en-US" sz="2000" dirty="0" smtClean="0">
                <a:ea typeface="ＭＳ Ｐゴシック" pitchFamily="34" charset="-128"/>
              </a:rPr>
              <a:t>Some enveloped viruses are released by </a:t>
            </a:r>
            <a:r>
              <a:rPr lang="en-US" altLang="en-US" sz="2000" b="1" dirty="0" smtClean="0">
                <a:ea typeface="ＭＳ Ｐゴシック" pitchFamily="34" charset="-128"/>
              </a:rPr>
              <a:t>budding</a:t>
            </a:r>
            <a:r>
              <a:rPr lang="en-US" altLang="en-US" sz="2000" dirty="0" smtClean="0">
                <a:ea typeface="ＭＳ Ｐゴシック" pitchFamily="34" charset="-128"/>
              </a:rPr>
              <a:t>, or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endocytosis in reverse.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3" eaLnBrk="1" hangingPunct="1"/>
            <a:r>
              <a:rPr lang="en-US" altLang="en-US" dirty="0" smtClean="0">
                <a:ea typeface="ＭＳ Ｐゴシック" pitchFamily="34" charset="-128"/>
              </a:rPr>
              <a:t>budding is gradual and does not necessarily </a:t>
            </a:r>
            <a:r>
              <a:rPr lang="en-US" altLang="en-US" dirty="0" smtClean="0">
                <a:latin typeface="Times" charset="0"/>
                <a:ea typeface="ＭＳ Ｐゴシック" pitchFamily="34" charset="-128"/>
              </a:rPr>
              <a:t>kill the cell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 sz="3600" b="1" dirty="0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139950" y="5842000"/>
            <a:ext cx="481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Figure 05.09: Lysis of bacterial host cell by phage.</a:t>
            </a:r>
          </a:p>
        </p:txBody>
      </p:sp>
      <p:pic>
        <p:nvPicPr>
          <p:cNvPr id="34820" name="Picture 1" descr="73338_CH05_FIGF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1"/>
            <a:ext cx="777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0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" charset="0"/>
                <a:ea typeface="ＭＳ Ｐゴシック" pitchFamily="34" charset="-128"/>
              </a:rPr>
              <a:t>Budding of enveloped viruses</a:t>
            </a:r>
          </a:p>
        </p:txBody>
      </p:sp>
      <p:grpSp>
        <p:nvGrpSpPr>
          <p:cNvPr id="35842" name="Group 4"/>
          <p:cNvGrpSpPr>
            <a:grpSpLocks/>
          </p:cNvGrpSpPr>
          <p:nvPr/>
        </p:nvGrpSpPr>
        <p:grpSpPr bwMode="auto">
          <a:xfrm>
            <a:off x="193675" y="1616074"/>
            <a:ext cx="4641850" cy="4937125"/>
            <a:chOff x="152400" y="1616841"/>
            <a:chExt cx="4642945" cy="3360398"/>
          </a:xfrm>
        </p:grpSpPr>
        <p:sp>
          <p:nvSpPr>
            <p:cNvPr id="35847" name="Text Box 5"/>
            <p:cNvSpPr txBox="1">
              <a:spLocks noChangeArrowheads="1"/>
            </p:cNvSpPr>
            <p:nvPr/>
          </p:nvSpPr>
          <p:spPr bwMode="auto">
            <a:xfrm>
              <a:off x="152400" y="4572000"/>
              <a:ext cx="4642945" cy="405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63500" rIns="63500" bIns="635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800" dirty="0">
                  <a:latin typeface="Calibri" pitchFamily="34" charset="0"/>
                  <a:ea typeface="ヒラギノ角ゴ Pro W3" charset="-128"/>
                </a:rPr>
                <a:t>Figure 05.10A: Release by budding.</a:t>
              </a:r>
            </a:p>
          </p:txBody>
        </p:sp>
        <p:pic>
          <p:nvPicPr>
            <p:cNvPr id="35848" name="Picture 1" descr="73338_CH05_FIGF10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616841"/>
              <a:ext cx="4642945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5170488" y="1616075"/>
            <a:ext cx="3744912" cy="4784725"/>
            <a:chOff x="5130216" y="1633482"/>
            <a:chExt cx="3744310" cy="3584631"/>
          </a:xfrm>
        </p:grpSpPr>
        <p:sp>
          <p:nvSpPr>
            <p:cNvPr id="35845" name="TextBox 1"/>
            <p:cNvSpPr txBox="1">
              <a:spLocks noChangeArrowheads="1"/>
            </p:cNvSpPr>
            <p:nvPr/>
          </p:nvSpPr>
          <p:spPr bwMode="auto">
            <a:xfrm>
              <a:off x="5211671" y="4572000"/>
              <a:ext cx="3581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Calibri" pitchFamily="34" charset="0"/>
                </a:rPr>
                <a:t>Figure 05.10B: SEM of HIV-budding from T lymphocyte.</a:t>
              </a:r>
            </a:p>
          </p:txBody>
        </p:sp>
        <p:pic>
          <p:nvPicPr>
            <p:cNvPr id="35846" name="Picture 2" descr="73338_CH05_FIGF10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216" y="1633482"/>
              <a:ext cx="3744310" cy="287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34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Viruses in the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grow and study due to status as obligate intracellular parasites</a:t>
            </a:r>
          </a:p>
          <a:p>
            <a:r>
              <a:rPr lang="en-US" dirty="0" smtClean="0"/>
              <a:t>Cultivation of viruses requires the presence of living cells</a:t>
            </a:r>
          </a:p>
          <a:p>
            <a:r>
              <a:rPr lang="en-US" dirty="0" smtClean="0"/>
              <a:t>Bacteriophages are relatively easy to study due to the ease of using readily grown bacteria as the host</a:t>
            </a:r>
          </a:p>
          <a:p>
            <a:r>
              <a:rPr lang="en-US" dirty="0" smtClean="0"/>
              <a:t>Bacteriophages have served a model for animal viruses</a:t>
            </a:r>
          </a:p>
          <a:p>
            <a:r>
              <a:rPr lang="en-US" dirty="0" smtClean="0"/>
              <a:t>Mostly the T4 bacteriophase with </a:t>
            </a:r>
            <a:r>
              <a:rPr lang="en-US" i="1" dirty="0" smtClean="0"/>
              <a:t>E. coli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5294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7823200" y="64817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dirty="0"/>
              <a:t>Figure 13.8</a:t>
            </a:r>
          </a:p>
        </p:txBody>
      </p:sp>
      <p:sp>
        <p:nvSpPr>
          <p:cNvPr id="1177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Growing Viruses</a:t>
            </a:r>
          </a:p>
        </p:txBody>
      </p:sp>
      <p:sp>
        <p:nvSpPr>
          <p:cNvPr id="1177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Animal and plant viruses may be grown in cell culture</a:t>
            </a:r>
          </a:p>
          <a:p>
            <a:pPr lvl="1"/>
            <a:r>
              <a:rPr lang="en-US" altLang="en-US" dirty="0"/>
              <a:t>Continuous cell lines may be maintained indefinitely</a:t>
            </a:r>
          </a:p>
        </p:txBody>
      </p:sp>
      <p:pic>
        <p:nvPicPr>
          <p:cNvPr id="117770" name="Picture 10" descr="figure_13_08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"/>
          <a:stretch>
            <a:fillRect/>
          </a:stretch>
        </p:blipFill>
        <p:spPr bwMode="auto">
          <a:xfrm>
            <a:off x="296863" y="2801938"/>
            <a:ext cx="8548687" cy="33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7835900" y="6481763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dirty="0"/>
              <a:t>Figure 13.7</a:t>
            </a:r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Growing Viruses</a:t>
            </a:r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7013" y="1279525"/>
            <a:ext cx="3049587" cy="5210175"/>
          </a:xfrm>
        </p:spPr>
        <p:txBody>
          <a:bodyPr/>
          <a:lstStyle/>
          <a:p>
            <a:r>
              <a:rPr lang="en-US" altLang="en-US" dirty="0"/>
              <a:t>Animal viruses may be grown in living animals or in embryonated eggs</a:t>
            </a:r>
          </a:p>
        </p:txBody>
      </p:sp>
      <p:pic>
        <p:nvPicPr>
          <p:cNvPr id="116746" name="Picture 10" descr="figure_13_07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" b="1929"/>
          <a:stretch>
            <a:fillRect/>
          </a:stretch>
        </p:blipFill>
        <p:spPr bwMode="auto">
          <a:xfrm>
            <a:off x="3454400" y="1308100"/>
            <a:ext cx="5486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7823200" y="64770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 dirty="0"/>
              <a:t>Figure 13.6</a:t>
            </a: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Growing Viruses</a:t>
            </a:r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7013" y="1279525"/>
            <a:ext cx="3506787" cy="5210175"/>
          </a:xfrm>
        </p:spPr>
        <p:txBody>
          <a:bodyPr/>
          <a:lstStyle/>
          <a:p>
            <a:pPr lvl="1"/>
            <a:r>
              <a:rPr lang="en-US" altLang="en-US" dirty="0" smtClean="0"/>
              <a:t>Bacteriophages </a:t>
            </a:r>
            <a:r>
              <a:rPr lang="en-US" altLang="en-US" dirty="0"/>
              <a:t>form plaques on a lawn of bacteria</a:t>
            </a:r>
          </a:p>
        </p:txBody>
      </p:sp>
      <p:pic>
        <p:nvPicPr>
          <p:cNvPr id="115723" name="Picture 11" descr="figure_13_06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4044950" y="1320800"/>
            <a:ext cx="48704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Enders, Weller and Robbins successfully cultivated poliovirus in monkey kidney cells in culture.</a:t>
            </a:r>
          </a:p>
        </p:txBody>
      </p:sp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685800" y="5948363"/>
            <a:ext cx="7772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itchFamily="34" charset="0"/>
                <a:ea typeface="ヒラギノ角ゴ Pro W3" charset="-128"/>
              </a:rPr>
              <a:t>Figure 05.14: John F. Enders Pediatric Research Laboratories.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830263" y="2057400"/>
            <a:ext cx="7483475" cy="3890963"/>
            <a:chOff x="1066800" y="2362200"/>
            <a:chExt cx="5334000" cy="2773680"/>
          </a:xfrm>
        </p:grpSpPr>
        <p:pic>
          <p:nvPicPr>
            <p:cNvPr id="39942" name="Picture 1" descr="73338_CH05_FIGF14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362200"/>
              <a:ext cx="2133600" cy="277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2" descr="73338_CH05_FIGF14B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801112"/>
              <a:ext cx="3048000" cy="1895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0" name="TextBox 4"/>
          <p:cNvSpPr txBox="1">
            <a:spLocks noChangeArrowheads="1"/>
          </p:cNvSpPr>
          <p:nvPr/>
        </p:nvSpPr>
        <p:spPr bwMode="auto">
          <a:xfrm rot="-5400000">
            <a:off x="-1427956" y="3753644"/>
            <a:ext cx="4256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Calibri" pitchFamily="34" charset="0"/>
              </a:rPr>
              <a:t>Courtesy of The Children's Hospital Boston Archives, Boston, MA. </a:t>
            </a: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037013" y="5362575"/>
            <a:ext cx="1455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Calibri" pitchFamily="34" charset="0"/>
              </a:rPr>
              <a:t>Author's Photo (RIK) </a:t>
            </a:r>
          </a:p>
        </p:txBody>
      </p:sp>
    </p:spTree>
    <p:extLst>
      <p:ext uri="{BB962C8B-B14F-4D97-AF65-F5344CB8AC3E}">
        <p14:creationId xmlns:p14="http://schemas.microsoft.com/office/powerpoint/2010/main" val="1413819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" charset="0"/>
                <a:ea typeface="ＭＳ Ｐゴシック" pitchFamily="34" charset="-128"/>
              </a:rPr>
              <a:t>Cell culture in the </a:t>
            </a:r>
            <a:r>
              <a:rPr lang="ja-JP" altLang="en-US" sz="2800" smtClean="0">
                <a:latin typeface="Times" charset="0"/>
                <a:ea typeface="ＭＳ Ｐゴシック" pitchFamily="34" charset="-128"/>
              </a:rPr>
              <a:t>’</a:t>
            </a:r>
            <a:r>
              <a:rPr lang="en-US" altLang="ja-JP" sz="2800" dirty="0" smtClean="0">
                <a:latin typeface="Times" charset="0"/>
                <a:ea typeface="ＭＳ Ｐゴシック" pitchFamily="34" charset="-128"/>
              </a:rPr>
              <a:t>40s and </a:t>
            </a:r>
            <a:r>
              <a:rPr lang="ja-JP" altLang="en-US" sz="2800" smtClean="0">
                <a:latin typeface="Times" charset="0"/>
                <a:ea typeface="ＭＳ Ｐゴシック" pitchFamily="34" charset="-128"/>
              </a:rPr>
              <a:t>’</a:t>
            </a:r>
            <a:r>
              <a:rPr lang="en-US" altLang="ja-JP" sz="2800" dirty="0" smtClean="0">
                <a:latin typeface="Times" charset="0"/>
                <a:ea typeface="ＭＳ Ｐゴシック" pitchFamily="34" charset="-128"/>
              </a:rPr>
              <a:t>50s replaced use of live monkeys for growth of polio virus and led to Salk and Sabin vaccines</a:t>
            </a:r>
            <a:endParaRPr lang="en-US" altLang="en-US" sz="2800" dirty="0" smtClean="0">
              <a:latin typeface="Times" charset="0"/>
              <a:ea typeface="ＭＳ Ｐゴシック" pitchFamily="34" charset="-128"/>
            </a:endParaRPr>
          </a:p>
        </p:txBody>
      </p:sp>
      <p:grpSp>
        <p:nvGrpSpPr>
          <p:cNvPr id="40962" name="Group 7"/>
          <p:cNvGrpSpPr>
            <a:grpSpLocks/>
          </p:cNvGrpSpPr>
          <p:nvPr/>
        </p:nvGrpSpPr>
        <p:grpSpPr bwMode="auto">
          <a:xfrm>
            <a:off x="4930775" y="2263775"/>
            <a:ext cx="3984625" cy="3440113"/>
            <a:chOff x="4979713" y="2159751"/>
            <a:chExt cx="3985174" cy="3440113"/>
          </a:xfrm>
        </p:grpSpPr>
        <p:sp>
          <p:nvSpPr>
            <p:cNvPr id="40972" name="Text Box 5"/>
            <p:cNvSpPr txBox="1">
              <a:spLocks noChangeArrowheads="1"/>
            </p:cNvSpPr>
            <p:nvPr/>
          </p:nvSpPr>
          <p:spPr bwMode="auto">
            <a:xfrm>
              <a:off x="5029200" y="4979151"/>
              <a:ext cx="3886200" cy="62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63500" rIns="63500" bIns="635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>
                  <a:latin typeface="Calibri" pitchFamily="34" charset="0"/>
                  <a:ea typeface="ヒラギノ角ゴ Pro W3" charset="-128"/>
                </a:rPr>
                <a:t>Figure 05.13A: Cultivation of viruses in cell culture.</a:t>
              </a:r>
            </a:p>
          </p:txBody>
        </p:sp>
        <p:pic>
          <p:nvPicPr>
            <p:cNvPr id="40973" name="Picture 1" descr="73338_CH05_FIGF13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713" y="2159751"/>
              <a:ext cx="3985174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63" name="Group 8"/>
          <p:cNvGrpSpPr>
            <a:grpSpLocks/>
          </p:cNvGrpSpPr>
          <p:nvPr/>
        </p:nvGrpSpPr>
        <p:grpSpPr bwMode="auto">
          <a:xfrm>
            <a:off x="381000" y="1565275"/>
            <a:ext cx="4343400" cy="4835525"/>
            <a:chOff x="381000" y="1565506"/>
            <a:chExt cx="4343399" cy="4835294"/>
          </a:xfrm>
        </p:grpSpPr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381000" y="1565506"/>
              <a:ext cx="4114800" cy="2267712"/>
              <a:chOff x="381000" y="1456980"/>
              <a:chExt cx="4114800" cy="2267712"/>
            </a:xfrm>
          </p:grpSpPr>
          <p:sp>
            <p:nvSpPr>
              <p:cNvPr id="40970" name="TextBox 1"/>
              <p:cNvSpPr txBox="1">
                <a:spLocks noChangeArrowheads="1"/>
              </p:cNvSpPr>
              <p:nvPr/>
            </p:nvSpPr>
            <p:spPr bwMode="auto">
              <a:xfrm>
                <a:off x="2743200" y="2175338"/>
                <a:ext cx="17526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600" dirty="0">
                    <a:latin typeface="Calibri" pitchFamily="34" charset="0"/>
                  </a:rPr>
                  <a:t>Figure 05.13B: Monkey kidney cells in culture.</a:t>
                </a:r>
              </a:p>
            </p:txBody>
          </p:sp>
          <p:pic>
            <p:nvPicPr>
              <p:cNvPr id="40971" name="Picture 2" descr="73338_CH05_FIGF13B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1456980"/>
                <a:ext cx="2362200" cy="2267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0967" name="Group 5"/>
            <p:cNvGrpSpPr>
              <a:grpSpLocks/>
            </p:cNvGrpSpPr>
            <p:nvPr/>
          </p:nvGrpSpPr>
          <p:grpSpPr bwMode="auto">
            <a:xfrm>
              <a:off x="381000" y="4109466"/>
              <a:ext cx="4343399" cy="2291334"/>
              <a:chOff x="381000" y="3848540"/>
              <a:chExt cx="4343399" cy="2291334"/>
            </a:xfrm>
          </p:grpSpPr>
          <p:sp>
            <p:nvSpPr>
              <p:cNvPr id="40968" name="TextBox 5"/>
              <p:cNvSpPr txBox="1">
                <a:spLocks noChangeArrowheads="1"/>
              </p:cNvSpPr>
              <p:nvPr/>
            </p:nvSpPr>
            <p:spPr bwMode="auto">
              <a:xfrm>
                <a:off x="2743200" y="4086266"/>
                <a:ext cx="1981199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600" dirty="0">
                    <a:latin typeface="Calibri" pitchFamily="34" charset="0"/>
                  </a:rPr>
                  <a:t>Figure 05.13C: Monkey kidney cells in culture infected with vaccinia virus. CPEs include detachment and rounding of cells.</a:t>
                </a:r>
              </a:p>
            </p:txBody>
          </p:sp>
          <p:pic>
            <p:nvPicPr>
              <p:cNvPr id="40969" name="Picture 3" descr="73338_CH05_FIGF13C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3848540"/>
                <a:ext cx="2362200" cy="2291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64" name="TextBox 9"/>
          <p:cNvSpPr txBox="1">
            <a:spLocks noChangeArrowheads="1"/>
          </p:cNvSpPr>
          <p:nvPr/>
        </p:nvSpPr>
        <p:spPr bwMode="auto">
          <a:xfrm rot="-5400000">
            <a:off x="-466725" y="2995613"/>
            <a:ext cx="1400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Calibri" pitchFamily="34" charset="0"/>
              </a:rPr>
              <a:t>Author's photo (TS) </a:t>
            </a:r>
          </a:p>
        </p:txBody>
      </p:sp>
      <p:sp>
        <p:nvSpPr>
          <p:cNvPr id="40965" name="TextBox 17"/>
          <p:cNvSpPr txBox="1">
            <a:spLocks noChangeArrowheads="1"/>
          </p:cNvSpPr>
          <p:nvPr/>
        </p:nvSpPr>
        <p:spPr bwMode="auto">
          <a:xfrm rot="-5400000">
            <a:off x="-463550" y="5588000"/>
            <a:ext cx="1400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Calibri" pitchFamily="34" charset="0"/>
              </a:rPr>
              <a:t>Author's photo (TS) </a:t>
            </a:r>
          </a:p>
        </p:txBody>
      </p:sp>
    </p:spTree>
    <p:extLst>
      <p:ext uri="{BB962C8B-B14F-4D97-AF65-F5344CB8AC3E}">
        <p14:creationId xmlns:p14="http://schemas.microsoft.com/office/powerpoint/2010/main" val="41492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latin typeface="Times" charset="0"/>
                <a:ea typeface="ＭＳ Ｐゴシック" pitchFamily="34" charset="-128"/>
              </a:rPr>
              <a:t>Diagnosis of Viral Infection</a:t>
            </a:r>
            <a:r>
              <a:rPr lang="en-US" altLang="en-US" sz="3200" dirty="0" smtClean="0">
                <a:latin typeface="Times" charset="0"/>
                <a:ea typeface="ＭＳ Ｐゴシック" pitchFamily="34" charset="-128"/>
              </a:rPr>
              <a:t/>
            </a:r>
            <a:br>
              <a:rPr lang="en-US" altLang="en-US" sz="3200" dirty="0" smtClean="0">
                <a:latin typeface="Times" charset="0"/>
                <a:ea typeface="ＭＳ Ｐゴシック" pitchFamily="34" charset="-128"/>
              </a:rPr>
            </a:br>
            <a:endParaRPr lang="en-US" altLang="en-US" sz="3200" dirty="0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3200" dirty="0">
                <a:latin typeface="Times" charset="0"/>
                <a:ea typeface="ＭＳ Ｐゴシック" charset="0"/>
                <a:cs typeface="Times" charset="0"/>
              </a:rPr>
              <a:t>Unlike bacteria, viruses are </a:t>
            </a:r>
            <a:r>
              <a:rPr lang="en-US" sz="3200" dirty="0" smtClean="0">
                <a:latin typeface="Times" charset="0"/>
                <a:ea typeface="ＭＳ Ｐゴシック" charset="0"/>
                <a:cs typeface="Times" charset="0"/>
              </a:rPr>
              <a:t>usually not </a:t>
            </a:r>
            <a:r>
              <a:rPr lang="en-US" sz="3200" dirty="0">
                <a:latin typeface="Times" charset="0"/>
                <a:ea typeface="ＭＳ Ｐゴシック" charset="0"/>
                <a:cs typeface="Times" charset="0"/>
              </a:rPr>
              <a:t>cultured for diagnosing illness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3200" dirty="0">
                <a:latin typeface="Times" charset="0"/>
                <a:ea typeface="ＭＳ Ｐゴシック" charset="0"/>
                <a:cs typeface="Times" charset="0"/>
              </a:rPr>
              <a:t>Too difficult, expensive, and </a:t>
            </a:r>
            <a:r>
              <a:rPr lang="en-US" sz="3200" dirty="0" smtClean="0">
                <a:latin typeface="Times" charset="0"/>
                <a:ea typeface="ＭＳ Ｐゴシック" charset="0"/>
                <a:cs typeface="Times" charset="0"/>
              </a:rPr>
              <a:t>time-consuming</a:t>
            </a:r>
            <a:endParaRPr lang="en-US" sz="3200" dirty="0">
              <a:latin typeface="Times" charset="0"/>
              <a:ea typeface="ＭＳ Ｐゴシック" charset="0"/>
              <a:cs typeface="Times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200" dirty="0" smtClean="0">
                <a:latin typeface="Times" charset="0"/>
                <a:ea typeface="ＭＳ Ｐゴシック" charset="0"/>
                <a:cs typeface="Times" charset="0"/>
              </a:rPr>
              <a:t>Diagnosis based </a:t>
            </a:r>
            <a:r>
              <a:rPr lang="en-US" sz="3200" dirty="0">
                <a:latin typeface="Times" charset="0"/>
                <a:ea typeface="ＭＳ Ｐゴシック" charset="0"/>
                <a:cs typeface="Times" charset="0"/>
              </a:rPr>
              <a:t>on signs and </a:t>
            </a:r>
            <a:r>
              <a:rPr lang="en-US" sz="3200" dirty="0" smtClean="0">
                <a:latin typeface="Times" charset="0"/>
                <a:ea typeface="ＭＳ Ｐゴシック" charset="0"/>
                <a:cs typeface="Times" charset="0"/>
              </a:rPr>
              <a:t>symptoms/clinical presentation in the majority of viral infections</a:t>
            </a:r>
            <a:endParaRPr lang="en-US" sz="3200" dirty="0">
              <a:latin typeface="Times" charset="0"/>
              <a:ea typeface="ＭＳ Ｐゴシック" charset="0"/>
              <a:cs typeface="Times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200" dirty="0">
                <a:latin typeface="Times" charset="0"/>
                <a:ea typeface="ＭＳ Ｐゴシック" charset="0"/>
                <a:cs typeface="Times" charset="0"/>
              </a:rPr>
              <a:t>Telltale rashes are particularly useful (</a:t>
            </a:r>
            <a:r>
              <a:rPr lang="en-US" sz="3200" dirty="0" smtClean="0">
                <a:latin typeface="Times" charset="0"/>
                <a:ea typeface="ＭＳ Ｐゴシック" charset="0"/>
                <a:cs typeface="Times" charset="0"/>
              </a:rPr>
              <a:t>chickenpox</a:t>
            </a:r>
            <a:r>
              <a:rPr lang="en-US" sz="3200" dirty="0">
                <a:latin typeface="Times" charset="0"/>
                <a:ea typeface="ＭＳ Ｐゴシック" charset="0"/>
                <a:cs typeface="Times" charset="0"/>
              </a:rPr>
              <a:t>, etc.</a:t>
            </a:r>
            <a:r>
              <a:rPr lang="en-US" sz="3200" dirty="0" smtClean="0">
                <a:latin typeface="Times" charset="0"/>
                <a:ea typeface="ＭＳ Ｐゴシック" charset="0"/>
                <a:cs typeface="Times" charset="0"/>
              </a:rPr>
              <a:t>)</a:t>
            </a:r>
          </a:p>
          <a:p>
            <a:pPr marL="914400" lvl="2" indent="0" eaLnBrk="1" hangingPunct="1">
              <a:buFont typeface="Arial" charset="0"/>
              <a:buNone/>
              <a:defRPr/>
            </a:pPr>
            <a:endParaRPr lang="en-US" sz="3200" dirty="0">
              <a:latin typeface="Times" charset="0"/>
              <a:ea typeface="ＭＳ Ｐゴシック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Distinctive Features of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Acellular (subcellular)</a:t>
            </a:r>
          </a:p>
          <a:p>
            <a:r>
              <a:rPr lang="en-US" dirty="0" smtClean="0"/>
              <a:t>Contain a single type of nucleic acid—either DNA or RNA (never both)</a:t>
            </a:r>
          </a:p>
          <a:p>
            <a:r>
              <a:rPr lang="en-US" dirty="0" smtClean="0"/>
              <a:t>Contain a protein coat that surrounds the nucleic acid</a:t>
            </a:r>
          </a:p>
          <a:p>
            <a:r>
              <a:rPr lang="en-US" dirty="0" smtClean="0"/>
              <a:t>Multiply inside living cells by using the synthesizing machinery of the cell</a:t>
            </a:r>
          </a:p>
          <a:p>
            <a:r>
              <a:rPr lang="en-US" dirty="0" smtClean="0"/>
              <a:t>Cause the synthesis of  a specialized structure that can transfer the viral nucleic acid to other cells</a:t>
            </a:r>
          </a:p>
          <a:p>
            <a:r>
              <a:rPr lang="en-US" dirty="0" smtClean="0"/>
              <a:t>Viruses have few or no enzymes for their own metabolism—cannot synthesize ATP</a:t>
            </a:r>
          </a:p>
          <a:p>
            <a:r>
              <a:rPr lang="en-US" dirty="0" smtClean="0"/>
              <a:t>Most viruses are able to infect specific types of cells</a:t>
            </a:r>
          </a:p>
        </p:txBody>
      </p:sp>
    </p:spTree>
    <p:extLst>
      <p:ext uri="{BB962C8B-B14F-4D97-AF65-F5344CB8AC3E}">
        <p14:creationId xmlns:p14="http://schemas.microsoft.com/office/powerpoint/2010/main" val="3212491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Times" charset="0"/>
                <a:ea typeface="ＭＳ Ｐゴシック" pitchFamily="34" charset="-128"/>
              </a:rPr>
              <a:t>Host Cell Damage</a:t>
            </a:r>
          </a:p>
        </p:txBody>
      </p:sp>
      <p:sp>
        <p:nvSpPr>
          <p:cNvPr id="36866" name="Content Placeholder 5"/>
          <p:cNvSpPr>
            <a:spLocks noGrp="1"/>
          </p:cNvSpPr>
          <p:nvPr>
            <p:ph idx="1"/>
          </p:nvPr>
        </p:nvSpPr>
        <p:spPr>
          <a:xfrm>
            <a:off x="381000" y="1447800"/>
            <a:ext cx="4800600" cy="4876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Most viruses damage or even kill their host</a:t>
            </a:r>
          </a:p>
          <a:p>
            <a:pPr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Can be helpful to examine host tissue for pathological changes associated with viral infection</a:t>
            </a:r>
          </a:p>
          <a:p>
            <a:pPr eaLnBrk="1" hangingPunct="1"/>
            <a:r>
              <a:rPr lang="en-US" altLang="en-US" sz="2400" b="1" dirty="0" smtClean="0">
                <a:latin typeface="Times" charset="0"/>
                <a:ea typeface="ＭＳ Ｐゴシック" pitchFamily="34" charset="-128"/>
              </a:rPr>
              <a:t>Cytopathic</a:t>
            </a: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latin typeface="Times" charset="0"/>
                <a:ea typeface="ＭＳ Ｐゴシック" pitchFamily="34" charset="-128"/>
              </a:rPr>
              <a:t>effect</a:t>
            </a: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 (CPE) is characteristic of the damage caused</a:t>
            </a:r>
          </a:p>
          <a:p>
            <a:pPr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Viewed microscopically, the CPE may be helpful in viral identification</a:t>
            </a:r>
          </a:p>
          <a:p>
            <a:pPr lvl="1"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Observation of </a:t>
            </a:r>
            <a:r>
              <a:rPr lang="en-US" altLang="en-US" sz="2400" b="1" dirty="0" smtClean="0">
                <a:latin typeface="Times" charset="0"/>
                <a:ea typeface="ＭＳ Ｐゴシック" pitchFamily="34" charset="-128"/>
              </a:rPr>
              <a:t>syncytia</a:t>
            </a: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 formation</a:t>
            </a:r>
          </a:p>
          <a:p>
            <a:pPr lvl="1" eaLnBrk="1" hangingPunct="1"/>
            <a:r>
              <a:rPr lang="en-US" altLang="en-US" sz="2400" b="1" dirty="0" smtClean="0">
                <a:latin typeface="Times" charset="0"/>
                <a:ea typeface="ＭＳ Ｐゴシック" pitchFamily="34" charset="-128"/>
              </a:rPr>
              <a:t>Negri</a:t>
            </a: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latin typeface="Times" charset="0"/>
                <a:ea typeface="ＭＳ Ｐゴシック" pitchFamily="34" charset="-128"/>
              </a:rPr>
              <a:t>bodies</a:t>
            </a: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 are visualized 50% of the time in brain tissues from rabid animals</a:t>
            </a:r>
          </a:p>
          <a:p>
            <a:pPr lvl="1" eaLnBrk="1" hangingPunct="1"/>
            <a:endParaRPr lang="en-US" altLang="en-US" dirty="0" smtClean="0">
              <a:latin typeface="Times" charset="0"/>
              <a:ea typeface="ＭＳ Ｐゴシック" pitchFamily="34" charset="-128"/>
            </a:endParaRP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5408613" y="457200"/>
            <a:ext cx="3505200" cy="5419725"/>
            <a:chOff x="5408863" y="609600"/>
            <a:chExt cx="3505200" cy="5419725"/>
          </a:xfrm>
        </p:grpSpPr>
        <p:sp>
          <p:nvSpPr>
            <p:cNvPr id="36869" name="TextBox 1"/>
            <p:cNvSpPr txBox="1">
              <a:spLocks noChangeArrowheads="1"/>
            </p:cNvSpPr>
            <p:nvPr/>
          </p:nvSpPr>
          <p:spPr bwMode="auto">
            <a:xfrm>
              <a:off x="5408863" y="5105400"/>
              <a:ext cx="3505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Calibri" pitchFamily="34" charset="0"/>
                </a:rPr>
                <a:t>Figure 05.11: Syncytia formation (cells in culture infected with measles virus).</a:t>
              </a:r>
            </a:p>
          </p:txBody>
        </p:sp>
        <p:pic>
          <p:nvPicPr>
            <p:cNvPr id="36870" name="Picture 1" descr="73338_CH05_FIGF1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832" y="609600"/>
              <a:ext cx="3151262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5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latin typeface="Times" charset="0"/>
                <a:ea typeface="ＭＳ Ｐゴシック" pitchFamily="34" charset="-128"/>
              </a:rPr>
              <a:t>Diagnosis of Viral Infection</a:t>
            </a:r>
            <a:endParaRPr lang="en-US" altLang="en-US" sz="3200" dirty="0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43010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>
            <a:normAutofit fontScale="92500" lnSpcReduction="10000"/>
          </a:bodyPr>
          <a:lstStyle/>
          <a:p>
            <a:pPr marL="114300" indent="0" eaLnBrk="1" hangingPunct="1">
              <a:buNone/>
            </a:pP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Molecular technology is available in specialized viral diagnostic labs.</a:t>
            </a:r>
          </a:p>
          <a:p>
            <a:pPr marL="114300" indent="0" eaLnBrk="1" hangingPunct="1">
              <a:buNone/>
            </a:pP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1) Enzyme-linked immunosorbent assays (ELISAs)—look for antibodies to the virus in the host’s body fluid</a:t>
            </a:r>
          </a:p>
          <a:p>
            <a:pPr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Some designed as rapid tests</a:t>
            </a:r>
          </a:p>
          <a:p>
            <a:pPr lvl="1"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Rapid influenza A &amp; B test</a:t>
            </a:r>
          </a:p>
          <a:p>
            <a:pPr marL="114300" indent="0" eaLnBrk="1" hangingPunct="1">
              <a:buNone/>
            </a:pP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2) Nucleic acid-based diagnostics</a:t>
            </a:r>
          </a:p>
          <a:p>
            <a:pPr lvl="1"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Uses some form of </a:t>
            </a:r>
            <a:r>
              <a:rPr lang="en-US" altLang="en-US" sz="2400" b="1" dirty="0" smtClean="0">
                <a:latin typeface="Times" charset="0"/>
                <a:ea typeface="ＭＳ Ｐゴシック" pitchFamily="34" charset="-128"/>
              </a:rPr>
              <a:t>polymerase chain reaction</a:t>
            </a:r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 </a:t>
            </a:r>
            <a:r>
              <a:rPr lang="en-US" altLang="en-US" sz="2400" b="1" dirty="0" smtClean="0">
                <a:latin typeface="Times" charset="0"/>
                <a:ea typeface="ＭＳ Ｐゴシック" pitchFamily="34" charset="-128"/>
              </a:rPr>
              <a:t>(PCR)</a:t>
            </a:r>
          </a:p>
          <a:p>
            <a:pPr lvl="1"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Amplifies the genetic material to identify the virus</a:t>
            </a:r>
          </a:p>
          <a:p>
            <a:pPr marL="914400" lvl="2" indent="0" eaLnBrk="1" hangingPunct="1">
              <a:buFont typeface="Arial" pitchFamily="34" charset="0"/>
              <a:buNone/>
            </a:pPr>
            <a:endParaRPr lang="en-US" altLang="en-US" dirty="0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4953000" y="5680075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Figure 05.15: Rapid influenza A &amp; B test.</a:t>
            </a:r>
          </a:p>
        </p:txBody>
      </p:sp>
      <p:pic>
        <p:nvPicPr>
          <p:cNvPr id="43012" name="Picture 1" descr="73338_CH05_FIGF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1524000"/>
            <a:ext cx="346075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6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4"/>
          <p:cNvSpPr>
            <a:spLocks noGrp="1"/>
          </p:cNvSpPr>
          <p:nvPr>
            <p:ph type="title"/>
          </p:nvPr>
        </p:nvSpPr>
        <p:spPr>
          <a:xfrm>
            <a:off x="446088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latin typeface="Times" charset="0"/>
                <a:ea typeface="ＭＳ Ｐゴシック" pitchFamily="34" charset="-128"/>
              </a:rPr>
              <a:t>Diagnosis of Viral Infection</a:t>
            </a:r>
            <a:r>
              <a:rPr lang="en-US" altLang="en-US" sz="3200" dirty="0" smtClean="0">
                <a:latin typeface="Times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284288" y="4830763"/>
            <a:ext cx="655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alibri" pitchFamily="34" charset="0"/>
              </a:rPr>
              <a:t>Table 05.04: Most useful diagnostic tests used for viral infections.</a:t>
            </a:r>
          </a:p>
        </p:txBody>
      </p:sp>
      <p:pic>
        <p:nvPicPr>
          <p:cNvPr id="44035" name="Picture 1" descr="73338_CH05_TABT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133600"/>
            <a:ext cx="825023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5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&amp;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have been implicated in the development of a number of cancers</a:t>
            </a:r>
          </a:p>
          <a:p>
            <a:pPr marL="114300" indent="0">
              <a:buNone/>
            </a:pPr>
            <a:r>
              <a:rPr lang="en-US" b="1" dirty="0" smtClean="0"/>
              <a:t>Some background to better understand the relationship:</a:t>
            </a:r>
          </a:p>
          <a:p>
            <a:r>
              <a:rPr lang="en-US" dirty="0" smtClean="0"/>
              <a:t>Under normal conditions, the division of cells in a mature multicellular animal is under strict genetic control</a:t>
            </a:r>
          </a:p>
          <a:p>
            <a:r>
              <a:rPr lang="en-US" dirty="0" smtClean="0"/>
              <a:t>If something upsets genetic control, cells begin to divide uncontrollably</a:t>
            </a:r>
          </a:p>
          <a:p>
            <a:r>
              <a:rPr lang="en-US" dirty="0" smtClean="0"/>
              <a:t>Neoplasia = phenomenon of uncontrolled cell division</a:t>
            </a:r>
          </a:p>
          <a:p>
            <a:r>
              <a:rPr lang="en-US" dirty="0" smtClean="0"/>
              <a:t>Tumor = mass of neoplastic cells</a:t>
            </a:r>
          </a:p>
          <a:p>
            <a:r>
              <a:rPr lang="en-US" dirty="0" smtClean="0"/>
              <a:t>Benign or malignant</a:t>
            </a:r>
          </a:p>
          <a:p>
            <a:r>
              <a:rPr lang="en-US" dirty="0" smtClean="0"/>
              <a:t>Cancers rob normal cells of space and nutrients and cause pain</a:t>
            </a:r>
            <a:r>
              <a:rPr lang="en-US" dirty="0" smtClean="0">
                <a:sym typeface="Wingdings" panose="05000000000000000000" pitchFamily="2" charset="2"/>
              </a:rPr>
              <a:t>affect tissue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91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and Cancer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theories have been proposed to explain the role viruses play in the development of cancers</a:t>
            </a:r>
          </a:p>
          <a:p>
            <a:r>
              <a:rPr lang="en-US" dirty="0" smtClean="0"/>
              <a:t>These theories revolve around the presence if </a:t>
            </a:r>
            <a:r>
              <a:rPr lang="en-US" i="1" dirty="0" smtClean="0"/>
              <a:t>protooncogenes.</a:t>
            </a:r>
            <a:endParaRPr lang="en-US" dirty="0" smtClean="0"/>
          </a:p>
          <a:p>
            <a:r>
              <a:rPr lang="en-US" dirty="0" smtClean="0"/>
              <a:t>Protooncogenes play a role in cell division. As long as they are repressed, no cancer results.</a:t>
            </a:r>
          </a:p>
          <a:p>
            <a:r>
              <a:rPr lang="en-US" dirty="0" smtClean="0"/>
              <a:t>If they become active as </a:t>
            </a:r>
            <a:r>
              <a:rPr lang="en-US" i="1" dirty="0" smtClean="0"/>
              <a:t>oncogenes</a:t>
            </a:r>
            <a:r>
              <a:rPr lang="en-US" dirty="0"/>
              <a:t> </a:t>
            </a:r>
            <a:r>
              <a:rPr lang="en-US" dirty="0" smtClean="0"/>
              <a:t>or if oncogene repressors are inactivated, cancer can develop.</a:t>
            </a:r>
          </a:p>
          <a:p>
            <a:r>
              <a:rPr lang="en-US" dirty="0" smtClean="0"/>
              <a:t>In most cases, several genetic changes must occur before cancer develops</a:t>
            </a:r>
            <a:r>
              <a:rPr lang="en-US" dirty="0" smtClean="0">
                <a:sym typeface="Wingdings" panose="05000000000000000000" pitchFamily="2" charset="2"/>
              </a:rPr>
              <a:t> “multiple hits” to the genome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Environmental factors contributing to the inhibition of oncogene repressors include: UV light, radiation, certain chemicals called carcinogens, and viruses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5053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&amp;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/>
              <a:t>Viruses cause 20-25% of human cancers in several ways:</a:t>
            </a:r>
          </a:p>
          <a:p>
            <a:r>
              <a:rPr lang="en-US" dirty="0" smtClean="0"/>
              <a:t>Some viruses carry copies of oncogenes as part of their genomes.</a:t>
            </a:r>
          </a:p>
          <a:p>
            <a:r>
              <a:rPr lang="en-US" dirty="0" smtClean="0"/>
              <a:t>Some viruses promote oncogenes already present in the host</a:t>
            </a:r>
          </a:p>
          <a:p>
            <a:r>
              <a:rPr lang="en-US" dirty="0" smtClean="0"/>
              <a:t>Some viruses interfere with normal tumor repression when they insert, as proviruses, into repressor genes</a:t>
            </a:r>
          </a:p>
          <a:p>
            <a:pPr marL="114300" indent="0">
              <a:buNone/>
            </a:pPr>
            <a:r>
              <a:rPr lang="en-US" b="1" dirty="0" smtClean="0"/>
              <a:t>Documented virally-induce cancers in humans include:</a:t>
            </a:r>
          </a:p>
          <a:p>
            <a:r>
              <a:rPr lang="en-US" dirty="0" smtClean="0"/>
              <a:t>Burkitt’s Lymphoma</a:t>
            </a:r>
          </a:p>
          <a:p>
            <a:r>
              <a:rPr lang="en-US" dirty="0" smtClean="0"/>
              <a:t>Hodgkin’s disease</a:t>
            </a:r>
          </a:p>
          <a:p>
            <a:r>
              <a:rPr lang="en-US" dirty="0" smtClean="0"/>
              <a:t>Kaposi’s sarcoma</a:t>
            </a:r>
          </a:p>
          <a:p>
            <a:r>
              <a:rPr lang="en-US" dirty="0" smtClean="0"/>
              <a:t>Cervical cancer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22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Oncogenic Viruses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343025"/>
            <a:ext cx="4116387" cy="521017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Oncogenic DNA viruses</a:t>
            </a:r>
            <a:endParaRPr lang="en-US" altLang="en-US" sz="3200" b="1" dirty="0" smtClean="0"/>
          </a:p>
          <a:p>
            <a:pPr lvl="1" eaLnBrk="1" hangingPunct="1"/>
            <a:r>
              <a:rPr lang="en-US" altLang="en-US" sz="2800" dirty="0" smtClean="0"/>
              <a:t>Adenoviridae</a:t>
            </a:r>
          </a:p>
          <a:p>
            <a:pPr lvl="1" eaLnBrk="1" hangingPunct="1"/>
            <a:r>
              <a:rPr lang="en-US" altLang="en-US" sz="2800" dirty="0" smtClean="0"/>
              <a:t>Herpesviridae</a:t>
            </a:r>
          </a:p>
          <a:p>
            <a:pPr lvl="1" eaLnBrk="1" hangingPunct="1"/>
            <a:r>
              <a:rPr lang="en-US" altLang="en-US" sz="2800" dirty="0" smtClean="0"/>
              <a:t>Poxviridae</a:t>
            </a:r>
          </a:p>
          <a:p>
            <a:pPr lvl="1" eaLnBrk="1" hangingPunct="1"/>
            <a:r>
              <a:rPr lang="en-US" altLang="en-US" sz="2800" dirty="0" smtClean="0"/>
              <a:t>Papovaviridae</a:t>
            </a:r>
          </a:p>
          <a:p>
            <a:pPr lvl="1" eaLnBrk="1" hangingPunct="1"/>
            <a:r>
              <a:rPr lang="en-US" altLang="en-US" sz="2800" dirty="0" smtClean="0"/>
              <a:t>Hepadnaviridae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341438"/>
            <a:ext cx="3810000" cy="425926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Oncogenic RNA viruses</a:t>
            </a:r>
          </a:p>
          <a:p>
            <a:pPr lvl="1" eaLnBrk="1" hangingPunct="1"/>
            <a:r>
              <a:rPr lang="en-US" altLang="en-US" sz="2800" dirty="0" smtClean="0"/>
              <a:t>Retroviridae</a:t>
            </a:r>
          </a:p>
          <a:p>
            <a:pPr lvl="1" eaLnBrk="1" hangingPunct="1"/>
            <a:r>
              <a:rPr lang="en-US" altLang="en-US" sz="2800" dirty="0" smtClean="0"/>
              <a:t>Viral RNA is transcribed to DNA, which can integrate into host DNA</a:t>
            </a:r>
          </a:p>
          <a:p>
            <a:pPr lvl="1" eaLnBrk="1" hangingPunct="1"/>
            <a:r>
              <a:rPr lang="en-US" altLang="en-US" sz="2800" dirty="0" smtClean="0"/>
              <a:t>HTLV-1</a:t>
            </a:r>
          </a:p>
          <a:p>
            <a:pPr lvl="1" eaLnBrk="1" hangingPunct="1"/>
            <a:r>
              <a:rPr lang="en-US" altLang="en-US" sz="2800" dirty="0" smtClean="0"/>
              <a:t>HTLV-2</a:t>
            </a:r>
          </a:p>
        </p:txBody>
      </p:sp>
    </p:spTree>
    <p:extLst>
      <p:ext uri="{BB962C8B-B14F-4D97-AF65-F5344CB8AC3E}">
        <p14:creationId xmlns:p14="http://schemas.microsoft.com/office/powerpoint/2010/main" val="40538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better news…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Viruses are also being studied for their potential in treating cancer.</a:t>
            </a:r>
          </a:p>
          <a:p>
            <a:pPr marL="114300" indent="0">
              <a:buNone/>
            </a:pPr>
            <a:r>
              <a:rPr lang="en-US" b="1" dirty="0" smtClean="0"/>
              <a:t>Oncolytic virotherapy = </a:t>
            </a:r>
            <a:r>
              <a:rPr lang="en-US" dirty="0" smtClean="0"/>
              <a:t>an emerging technology that uses engineered viruses to treat malignancies</a:t>
            </a:r>
          </a:p>
          <a:p>
            <a:r>
              <a:rPr lang="en-US" dirty="0" smtClean="0"/>
              <a:t>Viruses can be designed with biological specificity to infect cancerous cells preferentially, and to replicate in these cells exclusively.</a:t>
            </a:r>
          </a:p>
          <a:p>
            <a:r>
              <a:rPr lang="en-US" dirty="0" smtClean="0"/>
              <a:t>Malignant cells may be killed directly by overwhelming viral infection and lysis, which releases additional viral particles to infect neighboring cells and distant metastasis.</a:t>
            </a:r>
          </a:p>
          <a:p>
            <a:r>
              <a:rPr lang="en-US" dirty="0" smtClean="0"/>
              <a:t>Viral infections may also activate the immune system, unmask stealthy tumor antigens, and aid the immune system to recognize and attack neoplasms.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25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Oncolytic Virotherapy</a:t>
            </a:r>
            <a:endParaRPr lang="en-US" dirty="0"/>
          </a:p>
        </p:txBody>
      </p:sp>
      <p:pic>
        <p:nvPicPr>
          <p:cNvPr id="4" name="Picture 5" descr="73338_CH05_FIGF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61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latin typeface="Times" charset="0"/>
                <a:ea typeface="ＭＳ Ｐゴシック" pitchFamily="34" charset="-128"/>
              </a:rPr>
              <a:t>Phage Therapy</a:t>
            </a:r>
          </a:p>
        </p:txBody>
      </p:sp>
      <p:sp>
        <p:nvSpPr>
          <p:cNvPr id="45058" name="Content Placeholder 5"/>
          <p:cNvSpPr>
            <a:spLocks noGrp="1"/>
          </p:cNvSpPr>
          <p:nvPr>
            <p:ph idx="1"/>
          </p:nvPr>
        </p:nvSpPr>
        <p:spPr>
          <a:xfrm>
            <a:off x="441325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Times" charset="0"/>
                <a:ea typeface="ＭＳ Ｐゴシック" pitchFamily="34" charset="-128"/>
              </a:rPr>
              <a:t>The problem of antibiotic resistance in bacteria has rejuvenated interest in using phage to fight bacterial infection</a:t>
            </a:r>
          </a:p>
          <a:p>
            <a:pPr lvl="1" eaLnBrk="1" hangingPunct="1"/>
            <a:r>
              <a:rPr lang="en-US" altLang="en-US" sz="2000" dirty="0" smtClean="0">
                <a:latin typeface="Times" charset="0"/>
                <a:ea typeface="ＭＳ Ｐゴシック" pitchFamily="34" charset="-128"/>
              </a:rPr>
              <a:t>Phage target specific bacteria, leaving beneficial ones alone</a:t>
            </a:r>
          </a:p>
          <a:p>
            <a:pPr lvl="1" eaLnBrk="1" hangingPunct="1"/>
            <a:r>
              <a:rPr lang="en-US" altLang="en-US" sz="2000" dirty="0" smtClean="0">
                <a:latin typeface="Times" charset="0"/>
                <a:ea typeface="ＭＳ Ｐゴシック" pitchFamily="34" charset="-128"/>
              </a:rPr>
              <a:t>Phage are inexpensive, easily grown and purified</a:t>
            </a:r>
          </a:p>
          <a:p>
            <a:pPr eaLnBrk="1" hangingPunct="1"/>
            <a:endParaRPr lang="en-US" altLang="en-US" sz="2400" dirty="0" smtClean="0">
              <a:latin typeface="Times" charset="0"/>
              <a:ea typeface="ＭＳ Ｐゴシック" pitchFamily="34" charset="-128"/>
            </a:endParaRPr>
          </a:p>
        </p:txBody>
      </p:sp>
      <p:grpSp>
        <p:nvGrpSpPr>
          <p:cNvPr id="45059" name="Group 6"/>
          <p:cNvGrpSpPr>
            <a:grpSpLocks/>
          </p:cNvGrpSpPr>
          <p:nvPr/>
        </p:nvGrpSpPr>
        <p:grpSpPr bwMode="auto">
          <a:xfrm>
            <a:off x="1076325" y="2819400"/>
            <a:ext cx="6686550" cy="3532188"/>
            <a:chOff x="580188" y="2819399"/>
            <a:chExt cx="6686752" cy="3531802"/>
          </a:xfrm>
        </p:grpSpPr>
        <p:grpSp>
          <p:nvGrpSpPr>
            <p:cNvPr id="45062" name="Group 5"/>
            <p:cNvGrpSpPr>
              <a:grpSpLocks/>
            </p:cNvGrpSpPr>
            <p:nvPr/>
          </p:nvGrpSpPr>
          <p:grpSpPr bwMode="auto">
            <a:xfrm>
              <a:off x="580188" y="2819399"/>
              <a:ext cx="3533275" cy="3337032"/>
              <a:chOff x="580188" y="2819399"/>
              <a:chExt cx="3533275" cy="3337032"/>
            </a:xfrm>
          </p:grpSpPr>
          <p:sp>
            <p:nvSpPr>
              <p:cNvPr id="45066" name="Text Box 6"/>
              <p:cNvSpPr txBox="1">
                <a:spLocks noChangeArrowheads="1"/>
              </p:cNvSpPr>
              <p:nvPr/>
            </p:nvSpPr>
            <p:spPr bwMode="auto">
              <a:xfrm>
                <a:off x="580188" y="5474193"/>
                <a:ext cx="3533275" cy="68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63500" rIns="63500" bIns="635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800" dirty="0">
                    <a:latin typeface="Calibri" pitchFamily="34" charset="0"/>
                    <a:ea typeface="ヒラギノ角ゴ Pro W3" charset="-128"/>
                  </a:rPr>
                  <a:t>Figure 05.16A: The lytic activity of phage.</a:t>
                </a:r>
              </a:p>
            </p:txBody>
          </p:sp>
          <p:pic>
            <p:nvPicPr>
              <p:cNvPr id="45067" name="Picture 1" descr="73338_CH05_FIGF16A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893" y="2819399"/>
                <a:ext cx="3503864" cy="2634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063" name="Group 4"/>
            <p:cNvGrpSpPr>
              <a:grpSpLocks/>
            </p:cNvGrpSpPr>
            <p:nvPr/>
          </p:nvGrpSpPr>
          <p:grpSpPr bwMode="auto">
            <a:xfrm>
              <a:off x="4463849" y="2837840"/>
              <a:ext cx="2803091" cy="3513361"/>
              <a:chOff x="4463849" y="2837840"/>
              <a:chExt cx="2803091" cy="3513361"/>
            </a:xfrm>
          </p:grpSpPr>
          <p:sp>
            <p:nvSpPr>
              <p:cNvPr id="45064" name="Text Box 9"/>
              <p:cNvSpPr txBox="1">
                <a:spLocks noChangeArrowheads="1"/>
              </p:cNvSpPr>
              <p:nvPr/>
            </p:nvSpPr>
            <p:spPr bwMode="auto">
              <a:xfrm>
                <a:off x="4467876" y="5668963"/>
                <a:ext cx="2795036" cy="68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3500" tIns="63500" rIns="63500" bIns="6350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sz="1800" dirty="0">
                    <a:latin typeface="Calibri" pitchFamily="34" charset="0"/>
                    <a:ea typeface="ヒラギノ角ゴ Pro W3" charset="-128"/>
                  </a:rPr>
                  <a:t>Figure 05.16B: A lawn of </a:t>
                </a:r>
                <a:r>
                  <a:rPr lang="en-US" altLang="en-US" sz="1800" i="1" dirty="0">
                    <a:latin typeface="Calibri" pitchFamily="34" charset="0"/>
                    <a:ea typeface="ヒラギノ角ゴ Pro W3" charset="-128"/>
                  </a:rPr>
                  <a:t>E. coli</a:t>
                </a:r>
                <a:r>
                  <a:rPr lang="en-US" altLang="en-US" sz="1800" dirty="0">
                    <a:latin typeface="Calibri" pitchFamily="34" charset="0"/>
                    <a:ea typeface="ヒラギノ角ゴ Pro W3" charset="-128"/>
                  </a:rPr>
                  <a:t> with plaques.</a:t>
                </a:r>
              </a:p>
            </p:txBody>
          </p:sp>
          <p:pic>
            <p:nvPicPr>
              <p:cNvPr id="45065" name="Picture 2" descr="73338_CH05_FIGF16B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3849" y="2837840"/>
                <a:ext cx="2803091" cy="2831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5060" name="TextBox 7"/>
          <p:cNvSpPr txBox="1">
            <a:spLocks noChangeArrowheads="1"/>
          </p:cNvSpPr>
          <p:nvPr/>
        </p:nvSpPr>
        <p:spPr bwMode="auto">
          <a:xfrm rot="-5400000">
            <a:off x="-453231" y="4039394"/>
            <a:ext cx="2352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Calibri" pitchFamily="34" charset="0"/>
              </a:rPr>
              <a:t>© Biozentrum, University of Basel/Science Photo Library/Photo Researchers, Inc. </a:t>
            </a:r>
          </a:p>
        </p:txBody>
      </p:sp>
      <p:sp>
        <p:nvSpPr>
          <p:cNvPr id="45061" name="TextBox 8"/>
          <p:cNvSpPr txBox="1">
            <a:spLocks noChangeArrowheads="1"/>
          </p:cNvSpPr>
          <p:nvPr/>
        </p:nvSpPr>
        <p:spPr bwMode="auto">
          <a:xfrm rot="-5400000">
            <a:off x="6281738" y="3897313"/>
            <a:ext cx="3267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Calibri" pitchFamily="34" charset="0"/>
              </a:rPr>
              <a:t>Courtesy of Giles Scientific Inc., www.biomic.com </a:t>
            </a:r>
          </a:p>
        </p:txBody>
      </p:sp>
    </p:spTree>
    <p:extLst>
      <p:ext uri="{BB962C8B-B14F-4D97-AF65-F5344CB8AC3E}">
        <p14:creationId xmlns:p14="http://schemas.microsoft.com/office/powerpoint/2010/main" val="23634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509320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 smtClean="0"/>
              <a:t>= the spectrum of host cells the virus can infect</a:t>
            </a:r>
          </a:p>
          <a:p>
            <a:r>
              <a:rPr lang="en-US" dirty="0" smtClean="0"/>
              <a:t>Viruses can infect invertebrates, vertebrates, plants, protists, fungi and bacteria</a:t>
            </a:r>
          </a:p>
          <a:p>
            <a:r>
              <a:rPr lang="en-US" dirty="0" smtClean="0"/>
              <a:t>Most infect specific cell types but some can cross the host-range barrier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 smtClean="0"/>
              <a:t>Ex: bacteriophage (</a:t>
            </a:r>
            <a:r>
              <a:rPr lang="en-US" i="1" dirty="0" smtClean="0"/>
              <a:t>phages)</a:t>
            </a:r>
            <a:r>
              <a:rPr lang="en-US" dirty="0" smtClean="0"/>
              <a:t> = viruses that infect bacteria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Phage therapy </a:t>
            </a:r>
            <a:r>
              <a:rPr lang="en-US" dirty="0" smtClean="0"/>
              <a:t>–using bacteriophages to treat bacterial infections</a:t>
            </a:r>
          </a:p>
          <a:p>
            <a:r>
              <a:rPr lang="en-US" dirty="0" smtClean="0"/>
              <a:t>Has been in use for 100 years</a:t>
            </a:r>
          </a:p>
          <a:p>
            <a:r>
              <a:rPr lang="en-US" dirty="0" smtClean="0"/>
              <a:t>Study is still underway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25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Prions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620000" cy="5334000"/>
          </a:xfrm>
        </p:spPr>
        <p:txBody>
          <a:bodyPr>
            <a:normAutofit fontScale="92500" lnSpcReduction="10000"/>
          </a:bodyPr>
          <a:lstStyle/>
          <a:p>
            <a:pPr marL="114300" indent="0" eaLnBrk="1" hangingPunct="1">
              <a:buNone/>
            </a:pPr>
            <a:r>
              <a:rPr lang="en-US" altLang="en-US" i="1" dirty="0" smtClean="0"/>
              <a:t>=Pro</a:t>
            </a:r>
            <a:r>
              <a:rPr lang="en-US" altLang="en-US" dirty="0" smtClean="0"/>
              <a:t>teinaceous </a:t>
            </a:r>
            <a:r>
              <a:rPr lang="en-US" altLang="en-US" i="1" dirty="0" smtClean="0"/>
              <a:t>In</a:t>
            </a:r>
            <a:r>
              <a:rPr lang="en-US" altLang="en-US" dirty="0" smtClean="0"/>
              <a:t>fectious particle</a:t>
            </a:r>
          </a:p>
          <a:p>
            <a:pPr eaLnBrk="1" hangingPunct="1"/>
            <a:r>
              <a:rPr lang="en-US" altLang="en-US" dirty="0" smtClean="0"/>
              <a:t>Subcellular/acellular</a:t>
            </a:r>
          </a:p>
          <a:p>
            <a:pPr eaLnBrk="1" hangingPunct="1"/>
            <a:r>
              <a:rPr lang="en-US" altLang="en-US" dirty="0" smtClean="0"/>
              <a:t>Smaller than a virus</a:t>
            </a:r>
          </a:p>
          <a:p>
            <a:pPr eaLnBrk="1" hangingPunct="1"/>
            <a:r>
              <a:rPr lang="en-US" altLang="en-US" dirty="0" smtClean="0"/>
              <a:t>Lacks both DNA and RNA</a:t>
            </a:r>
          </a:p>
          <a:p>
            <a:pPr eaLnBrk="1" hangingPunct="1"/>
            <a:r>
              <a:rPr lang="en-US" altLang="en-US" dirty="0" smtClean="0"/>
              <a:t>Cause: bovine spongiform encephalopathy (mad cow disease) in animals and variant Creutzfeldt-Jakob disease (vCJD) in humans</a:t>
            </a:r>
          </a:p>
          <a:p>
            <a:pPr eaLnBrk="1" hangingPunct="1"/>
            <a:r>
              <a:rPr lang="en-US" altLang="en-US" dirty="0" smtClean="0"/>
              <a:t>Once thought to be “slow viruses” </a:t>
            </a:r>
          </a:p>
          <a:p>
            <a:pPr eaLnBrk="1" hangingPunct="1"/>
            <a:r>
              <a:rPr lang="en-US" altLang="en-US" dirty="0" smtClean="0"/>
              <a:t>Inherited and transmissible by ingestion, transplant, and surgical instruments</a:t>
            </a:r>
          </a:p>
          <a:p>
            <a:pPr lvl="1" eaLnBrk="1" hangingPunct="1"/>
            <a:r>
              <a:rPr lang="en-US" altLang="en-US" dirty="0" smtClean="0"/>
              <a:t>Spongiform encephalopathies: Sheep scrapie, Creutzfeldt-Jakob disease, Gerstmann-Sträussler-Scheinker syndrome, fatal familial insomnia, mad cow disease</a:t>
            </a:r>
          </a:p>
          <a:p>
            <a:pPr eaLnBrk="1" hangingPunct="1"/>
            <a:r>
              <a:rPr lang="en-US" altLang="en-US" dirty="0" smtClean="0"/>
              <a:t>Normal cooking or sterilization procedures do not deactivate prions</a:t>
            </a:r>
          </a:p>
          <a:p>
            <a:pPr eaLnBrk="1" hangingPunct="1"/>
            <a:r>
              <a:rPr lang="en-US" altLang="en-US" dirty="0" smtClean="0"/>
              <a:t>No treatment for prion disease</a:t>
            </a:r>
          </a:p>
          <a:p>
            <a:pPr eaLnBrk="1" hangingPunct="1"/>
            <a:r>
              <a:rPr lang="en-US" altLang="en-US" dirty="0" smtClean="0"/>
              <a:t>Different prions may lie behind other neuronal diseases such as Alzheimer’s Dz, Parkinson’s Dz, and ALS.</a:t>
            </a:r>
          </a:p>
        </p:txBody>
      </p:sp>
    </p:spTree>
    <p:extLst>
      <p:ext uri="{BB962C8B-B14F-4D97-AF65-F5344CB8AC3E}">
        <p14:creationId xmlns:p14="http://schemas.microsoft.com/office/powerpoint/2010/main" val="10620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Prion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8" y="2174875"/>
            <a:ext cx="3472344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Misfolded Prion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71" y="2174875"/>
            <a:ext cx="2604258" cy="3951288"/>
          </a:xfrm>
        </p:spPr>
      </p:pic>
    </p:spTree>
    <p:extLst>
      <p:ext uri="{BB962C8B-B14F-4D97-AF65-F5344CB8AC3E}">
        <p14:creationId xmlns:p14="http://schemas.microsoft.com/office/powerpoint/2010/main" val="1309124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of Normal Prion to Infectious Prion</a:t>
            </a:r>
            <a:endParaRPr lang="en-US" dirty="0"/>
          </a:p>
        </p:txBody>
      </p:sp>
      <p:pic>
        <p:nvPicPr>
          <p:cNvPr id="4" name="Picture 5" descr="73338_CH05_FIGF18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248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55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2971800" cy="5029200"/>
          </a:xfrm>
        </p:spPr>
        <p:txBody>
          <a:bodyPr/>
          <a:lstStyle/>
          <a:p>
            <a:r>
              <a:rPr lang="en-US" dirty="0" smtClean="0"/>
              <a:t>Determined with the aid of an electron microscope</a:t>
            </a:r>
          </a:p>
          <a:p>
            <a:r>
              <a:rPr lang="en-US" dirty="0" smtClean="0"/>
              <a:t>Considerable variability in virus size</a:t>
            </a:r>
          </a:p>
          <a:p>
            <a:r>
              <a:rPr lang="en-US" dirty="0" smtClean="0"/>
              <a:t>Most are smaller than bacteria but with exceptions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90600"/>
            <a:ext cx="5638800" cy="5638800"/>
          </a:xfrm>
        </p:spPr>
      </p:pic>
    </p:spTree>
    <p:extLst>
      <p:ext uri="{BB962C8B-B14F-4D97-AF65-F5344CB8AC3E}">
        <p14:creationId xmlns:p14="http://schemas.microsoft.com/office/powerpoint/2010/main" val="181172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36192"/>
            <a:ext cx="3962400" cy="524560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dirty="0" smtClean="0"/>
              <a:t>Virion= </a:t>
            </a:r>
            <a:r>
              <a:rPr lang="en-US" dirty="0" smtClean="0"/>
              <a:t>a complete, fully developed, infectious viral particle composed of nucleic acid and surrounded by a protein coat outside of a host </a:t>
            </a:r>
            <a:r>
              <a:rPr lang="en-US" dirty="0" smtClean="0"/>
              <a:t>cell</a:t>
            </a:r>
          </a:p>
          <a:p>
            <a:r>
              <a:rPr lang="en-US" dirty="0" err="1" smtClean="0"/>
              <a:t>Extracelllular</a:t>
            </a:r>
            <a:r>
              <a:rPr lang="en-US" dirty="0" smtClean="0"/>
              <a:t> terminology</a:t>
            </a:r>
            <a:endParaRPr lang="en-US" dirty="0" smtClean="0"/>
          </a:p>
          <a:p>
            <a:r>
              <a:rPr lang="en-US" dirty="0" smtClean="0"/>
              <a:t>Viruses are classified by their nucleic acid and by differences in the structures of their coats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1600"/>
            <a:ext cx="5029200" cy="4876800"/>
          </a:xfrm>
        </p:spPr>
      </p:pic>
    </p:spTree>
    <p:extLst>
      <p:ext uri="{BB962C8B-B14F-4D97-AF65-F5344CB8AC3E}">
        <p14:creationId xmlns:p14="http://schemas.microsoft.com/office/powerpoint/2010/main" val="105564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Viral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19200"/>
            <a:ext cx="8035924" cy="54102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Nucleic Acid:</a:t>
            </a:r>
          </a:p>
          <a:p>
            <a:r>
              <a:rPr lang="en-US" dirty="0" smtClean="0"/>
              <a:t>In contrast to prokaryotic and eukaryotic cells, in which DNA is always the primary genetic material, a virus can have either DNA </a:t>
            </a:r>
            <a:r>
              <a:rPr lang="en-US" i="1" dirty="0" smtClean="0"/>
              <a:t>or</a:t>
            </a:r>
            <a:r>
              <a:rPr lang="en-US" dirty="0" smtClean="0"/>
              <a:t> RNA—never both</a:t>
            </a:r>
          </a:p>
          <a:p>
            <a:r>
              <a:rPr lang="en-US" dirty="0" smtClean="0"/>
              <a:t>Nucleic acid of a virus can be single-stranded or double-stranded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1" descr="73338_CH05_TABT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886200"/>
            <a:ext cx="7537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5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Viral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3340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Capsid—</a:t>
            </a:r>
            <a:r>
              <a:rPr lang="en-US" dirty="0" smtClean="0"/>
              <a:t>the protein coat which protects the nucleic acid of a virus</a:t>
            </a:r>
          </a:p>
          <a:p>
            <a:r>
              <a:rPr lang="en-US" dirty="0" smtClean="0"/>
              <a:t>Each capsid is composed of protein subunits called </a:t>
            </a:r>
            <a:r>
              <a:rPr lang="en-US" b="1" dirty="0" smtClean="0"/>
              <a:t>capsomeres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00"/>
            <a:ext cx="5715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7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857</TotalTime>
  <Words>2204</Words>
  <Application>Microsoft Office PowerPoint</Application>
  <PresentationFormat>On-screen Show (4:3)</PresentationFormat>
  <Paragraphs>253</Paragraphs>
  <Slides>52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ＭＳ Ｐゴシック</vt:lpstr>
      <vt:lpstr>Arial</vt:lpstr>
      <vt:lpstr>Calibri</vt:lpstr>
      <vt:lpstr>Cambria</vt:lpstr>
      <vt:lpstr>Times</vt:lpstr>
      <vt:lpstr>Times New Roman</vt:lpstr>
      <vt:lpstr>Wingdings</vt:lpstr>
      <vt:lpstr>ヒラギノ角ゴ Pro W3</vt:lpstr>
      <vt:lpstr>Adjacency</vt:lpstr>
      <vt:lpstr>Viruses &amp; Prions</vt:lpstr>
      <vt:lpstr>Viruses were first described in scientific terms  as “filterable agents”</vt:lpstr>
      <vt:lpstr>General Characteristics of Viruses</vt:lpstr>
      <vt:lpstr>Distinctive Features of Viruses</vt:lpstr>
      <vt:lpstr>Host Range</vt:lpstr>
      <vt:lpstr>Viral Size</vt:lpstr>
      <vt:lpstr>Viral Structure</vt:lpstr>
      <vt:lpstr>Viral Structure</vt:lpstr>
      <vt:lpstr>Viral Structure</vt:lpstr>
      <vt:lpstr>Viral Structure</vt:lpstr>
      <vt:lpstr>Viral Structure</vt:lpstr>
      <vt:lpstr>Morphology of an Enveloped Virus</vt:lpstr>
      <vt:lpstr>General Morphology</vt:lpstr>
      <vt:lpstr>General Morphology—classification by capsid architecture </vt:lpstr>
      <vt:lpstr>Taxonomy of Viruses</vt:lpstr>
      <vt:lpstr>Taxonomy of Viruses</vt:lpstr>
      <vt:lpstr>Viral Classification</vt:lpstr>
      <vt:lpstr>PowerPoint Presentation</vt:lpstr>
      <vt:lpstr>Latent Viral Infections</vt:lpstr>
      <vt:lpstr>Persistent Viral Infections</vt:lpstr>
      <vt:lpstr>Viral Replication—5 Stages</vt:lpstr>
      <vt:lpstr>Viral Multiplication</vt:lpstr>
      <vt:lpstr>Viral One-Step Growth Curve</vt:lpstr>
      <vt:lpstr>Bacteriophage Replication</vt:lpstr>
      <vt:lpstr>Two types of bacteriophage infection: lytic or lysogenic</vt:lpstr>
      <vt:lpstr>1) Adsorption (Attachment)</vt:lpstr>
      <vt:lpstr>2) Penetration</vt:lpstr>
      <vt:lpstr>PowerPoint Presentation</vt:lpstr>
      <vt:lpstr>3) Viral Replication</vt:lpstr>
      <vt:lpstr>4) Assembly</vt:lpstr>
      <vt:lpstr>5) Release</vt:lpstr>
      <vt:lpstr>Budding of enveloped viruses</vt:lpstr>
      <vt:lpstr>Studying Viruses in the Lab</vt:lpstr>
      <vt:lpstr>Growing Viruses</vt:lpstr>
      <vt:lpstr>Growing Viruses</vt:lpstr>
      <vt:lpstr>Growing Viruses</vt:lpstr>
      <vt:lpstr>Enders, Weller and Robbins successfully cultivated poliovirus in monkey kidney cells in culture.</vt:lpstr>
      <vt:lpstr>Cell culture in the ’40s and ’50s replaced use of live monkeys for growth of polio virus and led to Salk and Sabin vaccines</vt:lpstr>
      <vt:lpstr>Diagnosis of Viral Infection </vt:lpstr>
      <vt:lpstr>Host Cell Damage</vt:lpstr>
      <vt:lpstr>Diagnosis of Viral Infection</vt:lpstr>
      <vt:lpstr>Diagnosis of Viral Infection </vt:lpstr>
      <vt:lpstr>Viruses &amp; Cancer </vt:lpstr>
      <vt:lpstr>Virus and Cancer Theories</vt:lpstr>
      <vt:lpstr>Viruses &amp; Cancer</vt:lpstr>
      <vt:lpstr>Oncogenic Viruses</vt:lpstr>
      <vt:lpstr>In better news…</vt:lpstr>
      <vt:lpstr>Oncolytic Virotherapy</vt:lpstr>
      <vt:lpstr>Phage Therapy</vt:lpstr>
      <vt:lpstr>Prions</vt:lpstr>
      <vt:lpstr>Prions</vt:lpstr>
      <vt:lpstr>Conversion of Normal Prion to Infectious Prion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 &amp; Prions</dc:title>
  <dc:creator>Meyer</dc:creator>
  <cp:lastModifiedBy>Melanie Meyer</cp:lastModifiedBy>
  <cp:revision>44</cp:revision>
  <dcterms:created xsi:type="dcterms:W3CDTF">2014-05-27T01:35:21Z</dcterms:created>
  <dcterms:modified xsi:type="dcterms:W3CDTF">2016-06-15T15:00:41Z</dcterms:modified>
</cp:coreProperties>
</file>