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9" r:id="rId26"/>
    <p:sldId id="301" r:id="rId27"/>
    <p:sldId id="302" r:id="rId28"/>
    <p:sldId id="303" r:id="rId29"/>
    <p:sldId id="305" r:id="rId30"/>
    <p:sldId id="307" r:id="rId31"/>
    <p:sldId id="308" r:id="rId32"/>
    <p:sldId id="309" r:id="rId33"/>
    <p:sldId id="310" r:id="rId34"/>
    <p:sldId id="311" r:id="rId35"/>
    <p:sldId id="322" r:id="rId36"/>
    <p:sldId id="323" r:id="rId37"/>
    <p:sldId id="324" r:id="rId38"/>
    <p:sldId id="325" r:id="rId39"/>
    <p:sldId id="327" r:id="rId40"/>
    <p:sldId id="328" r:id="rId41"/>
    <p:sldId id="329" r:id="rId42"/>
    <p:sldId id="330" r:id="rId43"/>
    <p:sldId id="331" r:id="rId44"/>
    <p:sldId id="332" r:id="rId45"/>
    <p:sldId id="341" r:id="rId46"/>
    <p:sldId id="343" r:id="rId47"/>
    <p:sldId id="344" r:id="rId48"/>
    <p:sldId id="346" r:id="rId49"/>
    <p:sldId id="347" r:id="rId50"/>
    <p:sldId id="348" r:id="rId51"/>
    <p:sldId id="349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A3505-C26F-4259-96BB-992360F44DCA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040AB-DCD5-4172-A343-CAA453EAD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8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B7EDB14-47A6-8645-AC65-0C2AF8C5FD68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846F53BE-B8B0-B542-9D87-F360A5E5775B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11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87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2DC2F070-1B4A-924B-A0F4-F5E602436016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12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91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A97361D7-A537-C049-8385-5BFDC8725405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13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72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007397D3-2429-1244-98E4-A7F1B9B2AD1F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14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1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60AC21C0-D9BB-2447-8542-F7E5609B64F3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15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12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AD7FDA16-3087-9542-9179-3AA38955D75D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16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76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37BB89D-432D-C047-85DF-FC1A64156DD7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17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92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F0B51DC9-DF14-EE43-9913-75B3238BC615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18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73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12AF484C-B862-4B4E-B9D3-CAD71DAEE547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19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13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C2FD02D4-FBB8-2248-8604-A413886BE038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20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8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7E039541-6B0D-174D-BC8D-3FF55651B3BF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22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2903FC1-308E-FC41-9D89-983A3FD41DB4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21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26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829D9FF5-D4B8-A741-B739-7EE0F02B45D0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22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68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885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EFA648EF-445F-EB4F-912F-07209B143535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24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53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fld id="{55D47980-5658-5D4B-99C2-E406D901F028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/>
              <a:t>25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37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2D3FA4F-5F3A-344D-A57D-16625C9B9DE5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26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82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71447AD-9F46-4048-BD2C-78524C9E7463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27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08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1DE7E551-546F-EB4D-ABD5-906AAFA530B9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28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2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96EE4FA7-B6BA-A74A-9B8F-570869D00B2E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29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9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527C3DAC-CC9A-3F4B-BC4D-4CF5F687D220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30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1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72F435C3-4140-DB47-898A-726F4F666A62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92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7EF29F30-F23D-7845-8F50-12DACFD960B1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31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8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FA935FBD-5758-4748-9996-E21E07D9F970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32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12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27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6CC47A9-5018-CA45-A0A2-46BF3A608039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34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8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43D6847A-E428-3143-ABD9-26D2F1BAEDF6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35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88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E815206-5204-1A4F-BF2A-D704C2E7952B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36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1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CE4E84CA-F6FA-6A40-804B-9C9B2561CE25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37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06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99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fld id="{1FFAA6EE-2506-0947-BC88-305CB78B1791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/>
              <a:t>38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949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71879F0A-B63C-974A-BE0A-1DAACDF636EB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39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38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6F946A2-3E06-D448-9002-32E8A515B3DF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40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8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67942929-64DF-264E-9C40-517A9452DBD7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5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63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8A32194B-786D-0949-BC2A-767BA41C247D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41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5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252156DB-4C26-FB4A-9FF3-1C7849604860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42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85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97F8A46-5595-164A-A5D7-7C8F3C5FB92C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43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1992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18CCDF5A-FCD7-874D-99EA-448533AF981B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44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827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86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fld id="{51AFE9B3-5B05-F04B-935D-FE7EB32CDAAA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/>
              <a:t>45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289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692C187-22C6-274F-A296-518A26844D20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46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705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A7FCE1D5-7F85-C642-9A8C-FE2E04644873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47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44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567A4DE8-D580-7447-B966-DD739A8B18B1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48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01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D82A6390-F369-9046-9159-7684F93AF0E8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49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453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596F4DA8-5C28-2B40-8081-1423B32DEAAC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50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9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949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7BCAB106-4C0D-244D-8AD8-52AF6E3CCC41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51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30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C8E1E948-CDB7-7147-BAD2-27A96AAF9413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/>
              <a:t>7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5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1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2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fld id="{2AE0C2B3-2FD7-4947-940F-3995565552F3}" type="slidenum">
              <a:rPr lang="en-US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/>
              <a:t>10</a:t>
            </a:fld>
            <a:endParaRPr lang="en-US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9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Characterizing &amp; Classifying Eukaryotes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Chapter 12 Abbreviated</a:t>
            </a:r>
          </a:p>
          <a:p>
            <a:r>
              <a:rPr lang="en-US" dirty="0" smtClean="0"/>
              <a:t>CCV</a:t>
            </a:r>
          </a:p>
          <a:p>
            <a:r>
              <a:rPr lang="en-US" dirty="0" smtClean="0"/>
              <a:t>Microbiology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2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_12_01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1039091" y="498764"/>
            <a:ext cx="10307781" cy="53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Mitosis</a:t>
            </a:r>
            <a:endParaRPr lang="en-US" dirty="0"/>
          </a:p>
        </p:txBody>
      </p:sp>
      <p:pic>
        <p:nvPicPr>
          <p:cNvPr id="3" name="Mito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Meiosis</a:t>
            </a:r>
            <a:endParaRPr lang="en-US" dirty="0"/>
          </a:p>
        </p:txBody>
      </p:sp>
      <p:pic>
        <p:nvPicPr>
          <p:cNvPr id="3" name="Meio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Characteristics of Eukaryotic Organisms</a:t>
            </a:r>
            <a:endParaRPr lang="en-US" dirty="0"/>
          </a:p>
        </p:txBody>
      </p:sp>
      <p:sp>
        <p:nvSpPr>
          <p:cNvPr id="1536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Reproduction of Eukaryotes</a:t>
            </a:r>
          </a:p>
          <a:p>
            <a:pPr lvl="1"/>
            <a:r>
              <a:rPr lang="en-US" sz="2400" dirty="0" smtClean="0"/>
              <a:t>Cytokinesis (cytoplasmic division)</a:t>
            </a:r>
          </a:p>
          <a:p>
            <a:pPr lvl="2"/>
            <a:r>
              <a:rPr lang="en-US" sz="2400" dirty="0" smtClean="0"/>
              <a:t>Typically occurs simultaneously with telophase of mitosis</a:t>
            </a:r>
          </a:p>
          <a:p>
            <a:pPr lvl="2"/>
            <a:r>
              <a:rPr lang="en-US" sz="2400" dirty="0" smtClean="0"/>
              <a:t>In some algae and fungi, is postponed or does not occur at all</a:t>
            </a:r>
          </a:p>
          <a:p>
            <a:pPr lvl="3"/>
            <a:r>
              <a:rPr lang="en-US" sz="2400" dirty="0" smtClean="0"/>
              <a:t>Results in multinucleated cells called </a:t>
            </a:r>
            <a:r>
              <a:rPr lang="en-US" sz="2400" i="1" dirty="0" smtClean="0"/>
              <a:t>coenocytes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602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7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12.2  Different </a:t>
            </a:r>
            <a:r>
              <a:rPr lang="en-US" sz="1200" b="1" dirty="0">
                <a:solidFill>
                  <a:schemeClr val="tx1"/>
                </a:solidFill>
              </a:rPr>
              <a:t>types of cytoplasmic division.</a:t>
            </a:r>
          </a:p>
        </p:txBody>
      </p:sp>
      <p:pic>
        <p:nvPicPr>
          <p:cNvPr id="6" name="Picture 5" descr="figure_12_02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2"/>
          <a:stretch/>
        </p:blipFill>
        <p:spPr>
          <a:xfrm>
            <a:off x="2179639" y="392187"/>
            <a:ext cx="7667999" cy="6161014"/>
          </a:xfrm>
          <a:prstGeom prst="rect">
            <a:avLst/>
          </a:prstGeom>
        </p:spPr>
      </p:pic>
      <p:sp>
        <p:nvSpPr>
          <p:cNvPr id="7" name="Freeform 35"/>
          <p:cNvSpPr>
            <a:spLocks/>
          </p:cNvSpPr>
          <p:nvPr/>
        </p:nvSpPr>
        <p:spPr bwMode="auto">
          <a:xfrm>
            <a:off x="7885114" y="562050"/>
            <a:ext cx="1587" cy="790575"/>
          </a:xfrm>
          <a:custGeom>
            <a:avLst/>
            <a:gdLst>
              <a:gd name="T0" fmla="*/ 0 w 1"/>
              <a:gd name="T1" fmla="*/ 0 h 519"/>
              <a:gd name="T2" fmla="*/ 0 w 1"/>
              <a:gd name="T3" fmla="*/ 519 h 5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519">
                <a:moveTo>
                  <a:pt x="0" y="0"/>
                </a:moveTo>
                <a:lnTo>
                  <a:pt x="0" y="519"/>
                </a:lnTo>
              </a:path>
            </a:pathLst>
          </a:custGeom>
          <a:noFill/>
          <a:ln w="222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4095751" y="541412"/>
            <a:ext cx="1146175" cy="2098675"/>
          </a:xfrm>
          <a:custGeom>
            <a:avLst/>
            <a:gdLst>
              <a:gd name="T0" fmla="*/ 0 w 752"/>
              <a:gd name="T1" fmla="*/ 1376 h 1376"/>
              <a:gd name="T2" fmla="*/ 752 w 752"/>
              <a:gd name="T3" fmla="*/ 0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2" h="1376">
                <a:moveTo>
                  <a:pt x="0" y="1376"/>
                </a:moveTo>
                <a:lnTo>
                  <a:pt x="752" y="0"/>
                </a:lnTo>
              </a:path>
            </a:pathLst>
          </a:custGeom>
          <a:noFill/>
          <a:ln w="222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9" name="Freeform 29"/>
          <p:cNvSpPr>
            <a:spLocks/>
          </p:cNvSpPr>
          <p:nvPr/>
        </p:nvSpPr>
        <p:spPr bwMode="auto">
          <a:xfrm>
            <a:off x="2698751" y="549350"/>
            <a:ext cx="1946275" cy="1525587"/>
          </a:xfrm>
          <a:custGeom>
            <a:avLst/>
            <a:gdLst>
              <a:gd name="T0" fmla="*/ 0 w 1278"/>
              <a:gd name="T1" fmla="*/ 1000 h 1000"/>
              <a:gd name="T2" fmla="*/ 738 w 1278"/>
              <a:gd name="T3" fmla="*/ 0 h 1000"/>
              <a:gd name="T4" fmla="*/ 1278 w 1278"/>
              <a:gd name="T5" fmla="*/ 542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8" h="1000">
                <a:moveTo>
                  <a:pt x="0" y="1000"/>
                </a:moveTo>
                <a:lnTo>
                  <a:pt x="738" y="0"/>
                </a:lnTo>
                <a:lnTo>
                  <a:pt x="1278" y="542"/>
                </a:lnTo>
              </a:path>
            </a:pathLst>
          </a:custGeom>
          <a:noFill/>
          <a:ln w="222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" name="Freeform 25"/>
          <p:cNvSpPr>
            <a:spLocks/>
          </p:cNvSpPr>
          <p:nvPr/>
        </p:nvSpPr>
        <p:spPr bwMode="auto">
          <a:xfrm>
            <a:off x="2644775" y="3532275"/>
            <a:ext cx="12700" cy="581011"/>
          </a:xfrm>
          <a:custGeom>
            <a:avLst/>
            <a:gdLst>
              <a:gd name="T0" fmla="*/ 0 w 6"/>
              <a:gd name="T1" fmla="*/ 0 h 316"/>
              <a:gd name="T2" fmla="*/ 6 w 6"/>
              <a:gd name="T3" fmla="*/ 273 h 316"/>
              <a:gd name="T4" fmla="*/ 6 w 6"/>
              <a:gd name="T5" fmla="*/ 316 h 316"/>
              <a:gd name="connsiteX0" fmla="*/ 0 w 13333"/>
              <a:gd name="connsiteY0" fmla="*/ 0 h 11582"/>
              <a:gd name="connsiteX1" fmla="*/ 13333 w 13333"/>
              <a:gd name="connsiteY1" fmla="*/ 10221 h 11582"/>
              <a:gd name="connsiteX2" fmla="*/ 13333 w 13333"/>
              <a:gd name="connsiteY2" fmla="*/ 11582 h 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3" h="11582">
                <a:moveTo>
                  <a:pt x="0" y="0"/>
                </a:moveTo>
                <a:lnTo>
                  <a:pt x="13333" y="10221"/>
                </a:lnTo>
                <a:lnTo>
                  <a:pt x="13333" y="11582"/>
                </a:lnTo>
              </a:path>
            </a:pathLst>
          </a:custGeom>
          <a:noFill/>
          <a:ln w="222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513191" y="377478"/>
            <a:ext cx="1404552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750" b="1" dirty="0"/>
              <a:t>Vesicles forming cell plate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181854" y="376948"/>
            <a:ext cx="1285929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750" b="1" dirty="0"/>
              <a:t>Nuclei of daughter cells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154953" y="381711"/>
            <a:ext cx="1023037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750" b="1" dirty="0"/>
              <a:t>Wall of parent cell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7389628" y="350669"/>
            <a:ext cx="10826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850" b="1" dirty="0"/>
              <a:t>Cleavage furrow</a:t>
            </a: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2488607" y="3347425"/>
            <a:ext cx="37162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750" b="1" dirty="0"/>
              <a:t>Bud</a:t>
            </a:r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2638425" y="4091061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2681288" y="2051124"/>
            <a:ext cx="44450" cy="42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4619625" y="1351036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9" name="Freeform 28"/>
          <p:cNvSpPr>
            <a:spLocks/>
          </p:cNvSpPr>
          <p:nvPr/>
        </p:nvSpPr>
        <p:spPr bwMode="auto">
          <a:xfrm>
            <a:off x="2698751" y="549350"/>
            <a:ext cx="1946275" cy="1525587"/>
          </a:xfrm>
          <a:custGeom>
            <a:avLst/>
            <a:gdLst>
              <a:gd name="T0" fmla="*/ 0 w 1278"/>
              <a:gd name="T1" fmla="*/ 1000 h 1000"/>
              <a:gd name="T2" fmla="*/ 738 w 1278"/>
              <a:gd name="T3" fmla="*/ 0 h 1000"/>
              <a:gd name="T4" fmla="*/ 1278 w 1278"/>
              <a:gd name="T5" fmla="*/ 542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8" h="1000">
                <a:moveTo>
                  <a:pt x="0" y="1000"/>
                </a:moveTo>
                <a:lnTo>
                  <a:pt x="738" y="0"/>
                </a:lnTo>
                <a:lnTo>
                  <a:pt x="1278" y="54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0" name="Oval 30"/>
          <p:cNvSpPr>
            <a:spLocks noChangeArrowheads="1"/>
          </p:cNvSpPr>
          <p:nvPr/>
        </p:nvSpPr>
        <p:spPr bwMode="auto">
          <a:xfrm>
            <a:off x="4076700" y="2617861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1" name="Freeform 31"/>
          <p:cNvSpPr>
            <a:spLocks/>
          </p:cNvSpPr>
          <p:nvPr/>
        </p:nvSpPr>
        <p:spPr bwMode="auto">
          <a:xfrm>
            <a:off x="4095751" y="544587"/>
            <a:ext cx="1146175" cy="2098675"/>
          </a:xfrm>
          <a:custGeom>
            <a:avLst/>
            <a:gdLst>
              <a:gd name="T0" fmla="*/ 0 w 752"/>
              <a:gd name="T1" fmla="*/ 1376 h 1376"/>
              <a:gd name="T2" fmla="*/ 752 w 752"/>
              <a:gd name="T3" fmla="*/ 0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2" h="1376">
                <a:moveTo>
                  <a:pt x="0" y="1376"/>
                </a:moveTo>
                <a:lnTo>
                  <a:pt x="75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2" name="Oval 33"/>
          <p:cNvSpPr>
            <a:spLocks noChangeArrowheads="1"/>
          </p:cNvSpPr>
          <p:nvPr/>
        </p:nvSpPr>
        <p:spPr bwMode="auto">
          <a:xfrm>
            <a:off x="7864475" y="1344686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3" name="Freeform 34"/>
          <p:cNvSpPr>
            <a:spLocks/>
          </p:cNvSpPr>
          <p:nvPr/>
        </p:nvSpPr>
        <p:spPr bwMode="auto">
          <a:xfrm>
            <a:off x="7885114" y="568400"/>
            <a:ext cx="1587" cy="790575"/>
          </a:xfrm>
          <a:custGeom>
            <a:avLst/>
            <a:gdLst>
              <a:gd name="T0" fmla="*/ 0 w 1"/>
              <a:gd name="T1" fmla="*/ 0 h 519"/>
              <a:gd name="T2" fmla="*/ 0 w 1"/>
              <a:gd name="T3" fmla="*/ 519 h 5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519">
                <a:moveTo>
                  <a:pt x="0" y="0"/>
                </a:moveTo>
                <a:lnTo>
                  <a:pt x="0" y="519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 flipV="1">
            <a:off x="2667000" y="557287"/>
            <a:ext cx="0" cy="2317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5" name="Oval 40"/>
          <p:cNvSpPr>
            <a:spLocks noChangeArrowheads="1"/>
          </p:cNvSpPr>
          <p:nvPr/>
        </p:nvSpPr>
        <p:spPr bwMode="auto">
          <a:xfrm>
            <a:off x="2644775" y="773187"/>
            <a:ext cx="44450" cy="428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6" name="Line 41"/>
          <p:cNvSpPr>
            <a:spLocks noChangeShapeType="1"/>
          </p:cNvSpPr>
          <p:nvPr/>
        </p:nvSpPr>
        <p:spPr bwMode="auto">
          <a:xfrm flipV="1">
            <a:off x="2667000" y="563637"/>
            <a:ext cx="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>
            <a:off x="2644775" y="3532275"/>
            <a:ext cx="12700" cy="581011"/>
          </a:xfrm>
          <a:custGeom>
            <a:avLst/>
            <a:gdLst>
              <a:gd name="T0" fmla="*/ 0 w 6"/>
              <a:gd name="T1" fmla="*/ 0 h 316"/>
              <a:gd name="T2" fmla="*/ 6 w 6"/>
              <a:gd name="T3" fmla="*/ 273 h 316"/>
              <a:gd name="T4" fmla="*/ 6 w 6"/>
              <a:gd name="T5" fmla="*/ 316 h 316"/>
              <a:gd name="connsiteX0" fmla="*/ 0 w 13333"/>
              <a:gd name="connsiteY0" fmla="*/ 0 h 11582"/>
              <a:gd name="connsiteX1" fmla="*/ 13333 w 13333"/>
              <a:gd name="connsiteY1" fmla="*/ 10221 h 11582"/>
              <a:gd name="connsiteX2" fmla="*/ 13333 w 13333"/>
              <a:gd name="connsiteY2" fmla="*/ 11582 h 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3" h="11582">
                <a:moveTo>
                  <a:pt x="0" y="0"/>
                </a:moveTo>
                <a:lnTo>
                  <a:pt x="13333" y="10221"/>
                </a:lnTo>
                <a:lnTo>
                  <a:pt x="13333" y="1158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_12_03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9"/>
          <a:stretch/>
        </p:blipFill>
        <p:spPr>
          <a:xfrm>
            <a:off x="1795272" y="2155032"/>
            <a:ext cx="8601456" cy="2564302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14109" y="4440094"/>
            <a:ext cx="14959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Multiple mitoses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931451" y="4440094"/>
            <a:ext cx="11240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Cytokinesis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942147" y="2614469"/>
            <a:ext cx="8819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Schizont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100169" y="2125519"/>
            <a:ext cx="10583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Merozoites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26641" y="2623994"/>
            <a:ext cx="83548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Nucleus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375239" y="3623469"/>
            <a:ext cx="36513" cy="365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2394289" y="2815431"/>
            <a:ext cx="390525" cy="825500"/>
          </a:xfrm>
          <a:custGeom>
            <a:avLst/>
            <a:gdLst>
              <a:gd name="T0" fmla="*/ 0 w 246"/>
              <a:gd name="T1" fmla="*/ 520 h 520"/>
              <a:gd name="T2" fmla="*/ 246 w 246"/>
              <a:gd name="T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6" h="520">
                <a:moveTo>
                  <a:pt x="0" y="520"/>
                </a:moveTo>
                <a:lnTo>
                  <a:pt x="246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750514" y="3178969"/>
            <a:ext cx="36513" cy="365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7772739" y="2812257"/>
            <a:ext cx="219075" cy="384175"/>
          </a:xfrm>
          <a:custGeom>
            <a:avLst/>
            <a:gdLst>
              <a:gd name="T0" fmla="*/ 0 w 138"/>
              <a:gd name="T1" fmla="*/ 242 h 242"/>
              <a:gd name="T2" fmla="*/ 138 w 138"/>
              <a:gd name="T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38" h="242">
                <a:moveTo>
                  <a:pt x="0" y="242"/>
                </a:moveTo>
                <a:lnTo>
                  <a:pt x="138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745752" y="3177381"/>
            <a:ext cx="46037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9179264" y="2551907"/>
            <a:ext cx="36513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9619001" y="2810669"/>
            <a:ext cx="36512" cy="365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9195139" y="2389981"/>
            <a:ext cx="441325" cy="444500"/>
          </a:xfrm>
          <a:custGeom>
            <a:avLst/>
            <a:gdLst>
              <a:gd name="T0" fmla="*/ 0 w 278"/>
              <a:gd name="T1" fmla="*/ 112 h 280"/>
              <a:gd name="T2" fmla="*/ 252 w 278"/>
              <a:gd name="T3" fmla="*/ 0 h 280"/>
              <a:gd name="T4" fmla="*/ 278 w 278"/>
              <a:gd name="T5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8" h="280">
                <a:moveTo>
                  <a:pt x="0" y="112"/>
                </a:moveTo>
                <a:lnTo>
                  <a:pt x="252" y="0"/>
                </a:lnTo>
                <a:lnTo>
                  <a:pt x="278" y="28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AutoShape 22"/>
          <p:cNvSpPr>
            <a:spLocks/>
          </p:cNvSpPr>
          <p:nvPr/>
        </p:nvSpPr>
        <p:spPr bwMode="auto">
          <a:xfrm rot="-5400000">
            <a:off x="4922383" y="2538414"/>
            <a:ext cx="117475" cy="3709987"/>
          </a:xfrm>
          <a:prstGeom prst="leftBrace">
            <a:avLst>
              <a:gd name="adj1" fmla="val 58922"/>
              <a:gd name="adj2" fmla="val 50000"/>
            </a:avLst>
          </a:prstGeom>
          <a:noFill/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461665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Schizogony</a:t>
            </a:r>
            <a:r>
              <a:rPr lang="en-US" sz="2400" b="1" dirty="0" smtClean="0">
                <a:solidFill>
                  <a:schemeClr val="tx1"/>
                </a:solidFill>
              </a:rPr>
              <a:t>—as occurs in </a:t>
            </a:r>
            <a:r>
              <a:rPr lang="en-US" sz="2400" b="1" i="1" dirty="0" smtClean="0">
                <a:solidFill>
                  <a:schemeClr val="tx1"/>
                </a:solidFill>
              </a:rPr>
              <a:t>Plasmodium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6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_12_04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/>
        </p:blipFill>
        <p:spPr>
          <a:xfrm>
            <a:off x="1790700" y="1094509"/>
            <a:ext cx="8601456" cy="4710546"/>
          </a:xfrm>
          <a:prstGeom prst="rect">
            <a:avLst/>
          </a:prstGeom>
        </p:spPr>
      </p:pic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369332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changing classification of eukaryotes over the </a:t>
            </a:r>
            <a:r>
              <a:rPr lang="en-US" sz="1800" b="1" dirty="0" smtClean="0">
                <a:solidFill>
                  <a:schemeClr val="tx1"/>
                </a:solidFill>
              </a:rPr>
              <a:t>centuries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63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>
          <a:xfrm>
            <a:off x="1745674" y="208474"/>
            <a:ext cx="9578830" cy="1280890"/>
          </a:xfrm>
        </p:spPr>
        <p:txBody>
          <a:bodyPr/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84218" y="1330036"/>
            <a:ext cx="9620394" cy="5015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Defined: </a:t>
            </a:r>
            <a:r>
              <a:rPr lang="en-US" sz="2400" dirty="0" smtClean="0"/>
              <a:t>single-celled eukaryotes that lack a cell wall and are similar to animals in their nutritional needs &amp; structure</a:t>
            </a:r>
          </a:p>
          <a:p>
            <a:r>
              <a:rPr lang="en-US" sz="2400" dirty="0" smtClean="0"/>
              <a:t>Diverse </a:t>
            </a:r>
            <a:r>
              <a:rPr lang="en-US" sz="2400" dirty="0" smtClean="0"/>
              <a:t>group defined by three characteristics</a:t>
            </a:r>
          </a:p>
          <a:p>
            <a:pPr lvl="1"/>
            <a:r>
              <a:rPr lang="en-US" sz="2400" dirty="0" smtClean="0"/>
              <a:t>Eukaryotic</a:t>
            </a:r>
          </a:p>
          <a:p>
            <a:pPr lvl="1"/>
            <a:r>
              <a:rPr lang="en-US" sz="2400" dirty="0" smtClean="0"/>
              <a:t>Unicellular</a:t>
            </a:r>
          </a:p>
          <a:p>
            <a:pPr lvl="1"/>
            <a:r>
              <a:rPr lang="en-US" sz="2400" dirty="0" smtClean="0"/>
              <a:t>Lack a cell wall</a:t>
            </a:r>
          </a:p>
          <a:p>
            <a:r>
              <a:rPr lang="en-US" sz="2400" dirty="0" smtClean="0"/>
              <a:t>Motile by means of cilia, flagella, and/or pseudopods </a:t>
            </a:r>
          </a:p>
          <a:p>
            <a:pPr lvl="1"/>
            <a:r>
              <a:rPr lang="en-US" sz="2400" dirty="0" smtClean="0"/>
              <a:t>Except a subgroup: apicomplexans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323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Distribution of Protozoa</a:t>
            </a:r>
          </a:p>
          <a:p>
            <a:pPr lvl="1"/>
            <a:r>
              <a:rPr lang="en-US" sz="2800" dirty="0" smtClean="0"/>
              <a:t>Require moist environments</a:t>
            </a:r>
          </a:p>
          <a:p>
            <a:pPr lvl="1"/>
            <a:r>
              <a:rPr lang="en-US" sz="2800" dirty="0" smtClean="0"/>
              <a:t>Most live in ponds, streams, lakes, and oceans</a:t>
            </a:r>
          </a:p>
          <a:p>
            <a:pPr lvl="2"/>
            <a:r>
              <a:rPr lang="en-US" sz="2800" dirty="0" smtClean="0"/>
              <a:t>Critical members of plankton</a:t>
            </a:r>
          </a:p>
          <a:p>
            <a:pPr lvl="1"/>
            <a:r>
              <a:rPr lang="en-US" sz="2800" dirty="0" smtClean="0"/>
              <a:t>Others live in moist soil, beach sand, and decaying organic matter</a:t>
            </a:r>
          </a:p>
          <a:p>
            <a:pPr lvl="1"/>
            <a:r>
              <a:rPr lang="en-US" sz="2800" dirty="0" smtClean="0"/>
              <a:t>Very few are pathogens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9208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2592925" y="235527"/>
            <a:ext cx="8911687" cy="581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25626" y="817418"/>
            <a:ext cx="8537575" cy="58119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2400" b="1" dirty="0"/>
              <a:t>Morphology of Protozoa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Great morphological diversity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Some have two nuclei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Macronucleus</a:t>
            </a:r>
          </a:p>
          <a:p>
            <a:pPr lvl="3">
              <a:lnSpc>
                <a:spcPct val="140000"/>
              </a:lnSpc>
            </a:pPr>
            <a:r>
              <a:rPr lang="en-US" sz="2000" dirty="0"/>
              <a:t>Contains many copies of the genome </a:t>
            </a:r>
            <a:endParaRPr lang="en-US" sz="2000" dirty="0" smtClean="0"/>
          </a:p>
          <a:p>
            <a:pPr lvl="3">
              <a:lnSpc>
                <a:spcPct val="140000"/>
              </a:lnSpc>
            </a:pPr>
            <a:r>
              <a:rPr lang="en-US" sz="2000" dirty="0" smtClean="0"/>
              <a:t>Controls metabolism, growth, &amp; sexual reproduction</a:t>
            </a:r>
            <a:endParaRPr lang="en-US" sz="2000" dirty="0"/>
          </a:p>
          <a:p>
            <a:pPr lvl="2">
              <a:lnSpc>
                <a:spcPct val="140000"/>
              </a:lnSpc>
            </a:pPr>
            <a:r>
              <a:rPr lang="en-US" sz="2000" dirty="0" smtClean="0"/>
              <a:t>Micronucleus</a:t>
            </a:r>
          </a:p>
          <a:p>
            <a:pPr lvl="3">
              <a:lnSpc>
                <a:spcPct val="140000"/>
              </a:lnSpc>
            </a:pPr>
            <a:r>
              <a:rPr lang="en-US" sz="2100" dirty="0" smtClean="0"/>
              <a:t>Involved in genetic recombination, sexual reproduction &amp; regeneration of macronucleus</a:t>
            </a:r>
            <a:endParaRPr lang="en-US" sz="2100" dirty="0"/>
          </a:p>
          <a:p>
            <a:pPr lvl="1">
              <a:lnSpc>
                <a:spcPct val="140000"/>
              </a:lnSpc>
            </a:pPr>
            <a:r>
              <a:rPr lang="en-US" sz="2000" dirty="0"/>
              <a:t>Variety in number and kinds of mitochondria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Some have contractile vacuoles that pump water out of cells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Different stages in life cycle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Motile feeding stage called a </a:t>
            </a:r>
            <a:r>
              <a:rPr lang="en-US" sz="2000" b="1" i="1" dirty="0"/>
              <a:t>trophozoite 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Resting stage called a </a:t>
            </a:r>
            <a:r>
              <a:rPr lang="en-US" sz="2000" b="1" i="1" dirty="0"/>
              <a:t>cyst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5314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Characteristics of Eukaryotic Organisms</a:t>
            </a:r>
            <a:endParaRPr lang="en-US" dirty="0"/>
          </a:p>
        </p:txBody>
      </p:sp>
      <p:sp>
        <p:nvSpPr>
          <p:cNvPr id="40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Eukaryotic microorganisms</a:t>
            </a:r>
          </a:p>
          <a:p>
            <a:pPr lvl="1"/>
            <a:r>
              <a:rPr lang="en-US" sz="2400" dirty="0" smtClean="0"/>
              <a:t>Protozoa</a:t>
            </a:r>
          </a:p>
          <a:p>
            <a:pPr lvl="1"/>
            <a:r>
              <a:rPr lang="en-US" sz="2400" dirty="0" smtClean="0"/>
              <a:t>Fungi</a:t>
            </a:r>
          </a:p>
          <a:p>
            <a:pPr lvl="1"/>
            <a:r>
              <a:rPr lang="en-US" sz="2400" dirty="0" smtClean="0"/>
              <a:t>Algae</a:t>
            </a:r>
          </a:p>
          <a:p>
            <a:pPr lvl="1"/>
            <a:r>
              <a:rPr lang="en-US" sz="2400" dirty="0" smtClean="0"/>
              <a:t>Water molds</a:t>
            </a:r>
          </a:p>
          <a:p>
            <a:pPr lvl="1"/>
            <a:r>
              <a:rPr lang="en-US" sz="2400" dirty="0" smtClean="0"/>
              <a:t>Slime molds</a:t>
            </a:r>
          </a:p>
          <a:p>
            <a:r>
              <a:rPr lang="en-US" sz="2400" dirty="0" smtClean="0"/>
              <a:t>Include both human pathogens and organisms vital for human life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316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_12_05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"/>
          <a:stretch/>
        </p:blipFill>
        <p:spPr>
          <a:xfrm>
            <a:off x="3289559" y="343328"/>
            <a:ext cx="5904000" cy="6330994"/>
          </a:xfrm>
          <a:prstGeom prst="rect">
            <a:avLst/>
          </a:prstGeom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4100128" y="583684"/>
            <a:ext cx="665162" cy="4241800"/>
          </a:xfrm>
          <a:custGeom>
            <a:avLst/>
            <a:gdLst>
              <a:gd name="T0" fmla="*/ 428 w 428"/>
              <a:gd name="T1" fmla="*/ 2726 h 2726"/>
              <a:gd name="T2" fmla="*/ 0 w 428"/>
              <a:gd name="T3" fmla="*/ 0 h 27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8" h="2726">
                <a:moveTo>
                  <a:pt x="428" y="2726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590916" y="599559"/>
            <a:ext cx="354013" cy="1795462"/>
          </a:xfrm>
          <a:custGeom>
            <a:avLst/>
            <a:gdLst>
              <a:gd name="T0" fmla="*/ 228 w 228"/>
              <a:gd name="T1" fmla="*/ 1154 h 1154"/>
              <a:gd name="T2" fmla="*/ 0 w 228"/>
              <a:gd name="T3" fmla="*/ 0 h 11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8" h="1154">
                <a:moveTo>
                  <a:pt x="228" y="1154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06404" y="312221"/>
            <a:ext cx="148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400" b="1" dirty="0"/>
              <a:t>Closed vacuole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84491" y="309046"/>
            <a:ext cx="1349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400" b="1" dirty="0"/>
              <a:t>Open vacuole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917941" y="2363272"/>
            <a:ext cx="55563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590916" y="596384"/>
            <a:ext cx="354013" cy="1795462"/>
          </a:xfrm>
          <a:custGeom>
            <a:avLst/>
            <a:gdLst>
              <a:gd name="T0" fmla="*/ 228 w 228"/>
              <a:gd name="T1" fmla="*/ 1154 h 1154"/>
              <a:gd name="T2" fmla="*/ 0 w 228"/>
              <a:gd name="T3" fmla="*/ 0 h 11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8" h="1154">
                <a:moveTo>
                  <a:pt x="228" y="1154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731954" y="4784209"/>
            <a:ext cx="53975" cy="555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096953" y="583684"/>
            <a:ext cx="665162" cy="4241800"/>
          </a:xfrm>
          <a:custGeom>
            <a:avLst/>
            <a:gdLst>
              <a:gd name="T0" fmla="*/ 428 w 428"/>
              <a:gd name="T1" fmla="*/ 2726 h 2726"/>
              <a:gd name="T2" fmla="*/ 0 w 428"/>
              <a:gd name="T3" fmla="*/ 0 h 27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8" h="2726">
                <a:moveTo>
                  <a:pt x="428" y="2726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562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12.5  Contractile </a:t>
            </a:r>
            <a:r>
              <a:rPr lang="en-US" sz="1200" b="1" dirty="0">
                <a:solidFill>
                  <a:schemeClr val="tx1"/>
                </a:solidFill>
              </a:rPr>
              <a:t>vacuoles.</a:t>
            </a:r>
          </a:p>
        </p:txBody>
      </p:sp>
    </p:spTree>
    <p:extLst>
      <p:ext uri="{BB962C8B-B14F-4D97-AF65-F5344CB8AC3E}">
        <p14:creationId xmlns:p14="http://schemas.microsoft.com/office/powerpoint/2010/main" val="5910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Nutrition of Protozoa</a:t>
            </a:r>
          </a:p>
          <a:p>
            <a:pPr lvl="1"/>
            <a:r>
              <a:rPr lang="en-US" sz="2400" dirty="0" smtClean="0"/>
              <a:t>Most are chemoheterotrophic</a:t>
            </a:r>
          </a:p>
          <a:p>
            <a:pPr lvl="2"/>
            <a:r>
              <a:rPr lang="en-US" sz="2400" dirty="0" smtClean="0"/>
              <a:t>Obtain nutrients by phagocytizing bacteria, decaying organic matter, other protozoa, or the tissues of host</a:t>
            </a:r>
          </a:p>
          <a:p>
            <a:pPr lvl="1"/>
            <a:r>
              <a:rPr lang="en-US" sz="2400" dirty="0" smtClean="0"/>
              <a:t>Few absorb nutrients from surrounding water</a:t>
            </a:r>
          </a:p>
          <a:p>
            <a:pPr lvl="1"/>
            <a:r>
              <a:rPr lang="en-US" sz="2400" dirty="0" smtClean="0"/>
              <a:t>Dinoflagellates and euglenoids are photoautotrophic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3258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Reproduction of Protozoa</a:t>
            </a:r>
          </a:p>
          <a:p>
            <a:pPr lvl="1"/>
            <a:r>
              <a:rPr lang="en-US" sz="2800" dirty="0" smtClean="0"/>
              <a:t>Most reproduce only asexually</a:t>
            </a:r>
          </a:p>
          <a:p>
            <a:pPr lvl="2"/>
            <a:r>
              <a:rPr lang="en-US" sz="2800" dirty="0" smtClean="0"/>
              <a:t>Binary fission or schizogony</a:t>
            </a:r>
          </a:p>
          <a:p>
            <a:pPr lvl="1"/>
            <a:r>
              <a:rPr lang="en-US" sz="2800" dirty="0" smtClean="0"/>
              <a:t>Few also have sexual reproduction</a:t>
            </a:r>
          </a:p>
          <a:p>
            <a:pPr lvl="2"/>
            <a:r>
              <a:rPr lang="en-US" sz="2800" dirty="0" smtClean="0"/>
              <a:t>Some become gametocytes that fuse to form diploid zygotes</a:t>
            </a:r>
          </a:p>
          <a:p>
            <a:pPr lvl="2"/>
            <a:r>
              <a:rPr lang="en-US" sz="2800" dirty="0" smtClean="0"/>
              <a:t>Some utilize a process called </a:t>
            </a:r>
            <a:r>
              <a:rPr lang="en-US" sz="2800" i="1" dirty="0" smtClean="0"/>
              <a:t>conjugation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547753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6" name="Rectangle 3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12.6  Sexual </a:t>
            </a:r>
            <a:r>
              <a:rPr lang="en-US" sz="1200" b="1" dirty="0">
                <a:solidFill>
                  <a:schemeClr val="tx1"/>
                </a:solidFill>
              </a:rPr>
              <a:t>reproduction via conjugation in ciliates.</a:t>
            </a:r>
          </a:p>
        </p:txBody>
      </p:sp>
      <p:pic>
        <p:nvPicPr>
          <p:cNvPr id="36" name="Picture 35" descr="figure_12_06_0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/>
        </p:blipFill>
        <p:spPr>
          <a:xfrm>
            <a:off x="1795272" y="543060"/>
            <a:ext cx="8601456" cy="5771881"/>
          </a:xfrm>
          <a:prstGeom prst="rect">
            <a:avLst/>
          </a:prstGeom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986023" y="5094807"/>
            <a:ext cx="1692355" cy="1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97000"/>
              </a:lnSpc>
            </a:pPr>
            <a:r>
              <a:rPr lang="en-US" sz="920" b="1" dirty="0"/>
              <a:t>Original macronucleus</a:t>
            </a:r>
          </a:p>
          <a:p>
            <a:pPr algn="l">
              <a:lnSpc>
                <a:spcPct val="97000"/>
              </a:lnSpc>
            </a:pPr>
            <a:r>
              <a:rPr lang="en-US" sz="920" b="1" dirty="0"/>
              <a:t>disintegrates. Four</a:t>
            </a:r>
          </a:p>
          <a:p>
            <a:pPr algn="l">
              <a:lnSpc>
                <a:spcPct val="97000"/>
              </a:lnSpc>
            </a:pPr>
            <a:r>
              <a:rPr lang="en-US" sz="920" b="1" dirty="0"/>
              <a:t>micronuclei become</a:t>
            </a:r>
          </a:p>
          <a:p>
            <a:pPr algn="l">
              <a:lnSpc>
                <a:spcPct val="97000"/>
              </a:lnSpc>
            </a:pPr>
            <a:r>
              <a:rPr lang="en-US" sz="920" b="1" dirty="0"/>
              <a:t>macronuclei by replicating</a:t>
            </a:r>
          </a:p>
          <a:p>
            <a:pPr algn="l">
              <a:lnSpc>
                <a:spcPct val="97000"/>
              </a:lnSpc>
            </a:pPr>
            <a:r>
              <a:rPr lang="en-US" sz="920" b="1" dirty="0"/>
              <a:t>chromosomes numerous</a:t>
            </a:r>
          </a:p>
          <a:p>
            <a:pPr algn="l">
              <a:lnSpc>
                <a:spcPct val="97000"/>
              </a:lnSpc>
            </a:pPr>
            <a:r>
              <a:rPr lang="en-US" sz="920" b="1" dirty="0"/>
              <a:t>times; four micronuclei</a:t>
            </a:r>
          </a:p>
          <a:p>
            <a:pPr algn="l">
              <a:lnSpc>
                <a:spcPct val="97000"/>
              </a:lnSpc>
            </a:pPr>
            <a:r>
              <a:rPr lang="en-US" sz="920" b="1" dirty="0"/>
              <a:t>remain micronuclei.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685706" y="5230354"/>
            <a:ext cx="98460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Three mitoses</a:t>
            </a:r>
          </a:p>
          <a:p>
            <a:pPr algn="l"/>
            <a:r>
              <a:rPr lang="en-US" sz="920" b="1" dirty="0"/>
              <a:t>without</a:t>
            </a:r>
          </a:p>
          <a:p>
            <a:pPr algn="l"/>
            <a:r>
              <a:rPr lang="en-US" sz="920" b="1" dirty="0"/>
              <a:t>cytokinesis</a:t>
            </a:r>
          </a:p>
          <a:p>
            <a:pPr algn="l"/>
            <a:r>
              <a:rPr lang="en-US" sz="920" b="1" dirty="0"/>
              <a:t>produce eight</a:t>
            </a:r>
          </a:p>
          <a:p>
            <a:pPr algn="l"/>
            <a:r>
              <a:rPr lang="en-US" sz="920" b="1" dirty="0"/>
              <a:t>micronuclei.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6909139" y="5234814"/>
            <a:ext cx="1147846" cy="65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The two different</a:t>
            </a:r>
          </a:p>
          <a:p>
            <a:pPr algn="l"/>
            <a:r>
              <a:rPr lang="en-US" sz="920" b="1" dirty="0"/>
              <a:t>micronuclei fuse</a:t>
            </a:r>
          </a:p>
          <a:p>
            <a:pPr algn="l"/>
            <a:r>
              <a:rPr lang="en-US" sz="920" b="1" dirty="0"/>
              <a:t>to form diploid</a:t>
            </a:r>
          </a:p>
          <a:p>
            <a:pPr algn="l"/>
            <a:r>
              <a:rPr lang="en-US" sz="920" b="1" dirty="0"/>
              <a:t>micronucleus.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277873" y="5107815"/>
            <a:ext cx="1725271" cy="65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Three cytokineses</a:t>
            </a:r>
          </a:p>
          <a:p>
            <a:pPr algn="l"/>
            <a:r>
              <a:rPr lang="en-US" sz="920" b="1" dirty="0"/>
              <a:t>partition a macronucleus</a:t>
            </a:r>
          </a:p>
          <a:p>
            <a:pPr algn="l"/>
            <a:r>
              <a:rPr lang="en-US" sz="920" b="1" dirty="0"/>
              <a:t>and a micronucleus into</a:t>
            </a:r>
          </a:p>
          <a:p>
            <a:pPr algn="l"/>
            <a:r>
              <a:rPr lang="en-US" sz="920" b="1" dirty="0"/>
              <a:t>each of four daughter cells.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8868114" y="4309594"/>
            <a:ext cx="702790" cy="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Partners</a:t>
            </a:r>
          </a:p>
          <a:p>
            <a:pPr algn="l"/>
            <a:r>
              <a:rPr lang="en-US" sz="920" b="1" dirty="0"/>
              <a:t>separate.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989823" y="1905061"/>
            <a:ext cx="1227079" cy="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Mates each swap</a:t>
            </a:r>
          </a:p>
          <a:p>
            <a:pPr algn="l"/>
            <a:r>
              <a:rPr lang="en-US" sz="920" b="1" dirty="0"/>
              <a:t>one micronucleus.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084697" y="2616909"/>
            <a:ext cx="951772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Haploid</a:t>
            </a:r>
          </a:p>
          <a:p>
            <a:pPr algn="l"/>
            <a:r>
              <a:rPr lang="en-US" sz="920" b="1" dirty="0"/>
              <a:t>micronucleus</a:t>
            </a:r>
          </a:p>
          <a:p>
            <a:pPr algn="l"/>
            <a:r>
              <a:rPr lang="en-US" sz="920" b="1" dirty="0"/>
              <a:t>(1</a:t>
            </a:r>
            <a:r>
              <a:rPr lang="en-US" sz="920" b="1" i="1" dirty="0"/>
              <a:t>n</a:t>
            </a:r>
            <a:r>
              <a:rPr lang="en-US" sz="920" b="1" dirty="0"/>
              <a:t>)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426289" y="3107976"/>
            <a:ext cx="951772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Diploid</a:t>
            </a:r>
          </a:p>
          <a:p>
            <a:pPr algn="l"/>
            <a:r>
              <a:rPr lang="en-US" sz="920" b="1" dirty="0"/>
              <a:t>micronucleus</a:t>
            </a:r>
          </a:p>
          <a:p>
            <a:pPr algn="l"/>
            <a:r>
              <a:rPr lang="en-US" sz="920" b="1" dirty="0"/>
              <a:t>(2</a:t>
            </a:r>
            <a:r>
              <a:rPr lang="en-US" sz="920" b="1" i="1" dirty="0"/>
              <a:t>n</a:t>
            </a:r>
            <a:r>
              <a:rPr lang="en-US" sz="920" b="1" dirty="0"/>
              <a:t>)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302339" y="3110502"/>
            <a:ext cx="998033" cy="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Macronucleus</a:t>
            </a:r>
          </a:p>
          <a:p>
            <a:pPr algn="l"/>
            <a:r>
              <a:rPr lang="en-US" sz="920" b="1" dirty="0"/>
              <a:t>(50</a:t>
            </a:r>
            <a:r>
              <a:rPr lang="en-US" sz="920" b="1" i="1" dirty="0"/>
              <a:t>n</a:t>
            </a:r>
            <a:r>
              <a:rPr lang="en-US" sz="920" b="1" dirty="0"/>
              <a:t>)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903223" y="1079284"/>
            <a:ext cx="827051" cy="40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b="1" dirty="0"/>
              <a:t>Compatible</a:t>
            </a:r>
          </a:p>
          <a:p>
            <a:pPr algn="l">
              <a:lnSpc>
                <a:spcPct val="110000"/>
              </a:lnSpc>
            </a:pPr>
            <a:r>
              <a:rPr lang="en-US" sz="920" b="1" dirty="0"/>
              <a:t>mates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662173" y="1193663"/>
            <a:ext cx="964849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b="1" dirty="0"/>
              <a:t>Mates couple.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5230623" y="867484"/>
            <a:ext cx="1456531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Meiosis of micronuclei</a:t>
            </a:r>
          </a:p>
          <a:p>
            <a:pPr algn="l"/>
            <a:r>
              <a:rPr lang="en-US" sz="920" b="1" dirty="0"/>
              <a:t>produces four haploid</a:t>
            </a:r>
          </a:p>
          <a:p>
            <a:pPr algn="l"/>
            <a:r>
              <a:rPr lang="en-US" sz="920" b="1" dirty="0"/>
              <a:t>micronuclei in each.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126097" y="937334"/>
            <a:ext cx="1711826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20" b="1" dirty="0"/>
              <a:t>Three micronuclei in each</a:t>
            </a:r>
          </a:p>
          <a:p>
            <a:pPr algn="l"/>
            <a:r>
              <a:rPr lang="en-US" sz="920" b="1" dirty="0"/>
              <a:t>disintegrate; the remaining</a:t>
            </a:r>
          </a:p>
          <a:p>
            <a:pPr algn="l"/>
            <a:r>
              <a:rPr lang="en-US" sz="920" b="1" dirty="0"/>
              <a:t>two replicate by mitosis.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8859648" y="711063"/>
            <a:ext cx="1476003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Haploid micronuclei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046097" y="714238"/>
            <a:ext cx="142893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Diploid micronuclei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3516122" y="1193663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1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5087747" y="86028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2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983222" y="93013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3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8850122" y="1892162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4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8723122" y="430198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5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6767322" y="522273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6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5529072" y="522273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7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839972" y="508938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8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115947" y="5095738"/>
            <a:ext cx="263358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920" dirty="0">
                <a:solidFill>
                  <a:schemeClr val="bg1"/>
                </a:solidFill>
                <a:latin typeface="Arial Black" charset="0"/>
              </a:rPr>
              <a:t>9</a:t>
            </a: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452218" y="2000200"/>
            <a:ext cx="36512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920" dirty="0"/>
          </a:p>
        </p:txBody>
      </p:sp>
      <p:sp>
        <p:nvSpPr>
          <p:cNvPr id="62" name="Freeform 61"/>
          <p:cNvSpPr>
            <a:spLocks/>
          </p:cNvSpPr>
          <p:nvPr/>
        </p:nvSpPr>
        <p:spPr bwMode="auto">
          <a:xfrm>
            <a:off x="3755305" y="2019249"/>
            <a:ext cx="711200" cy="1130300"/>
          </a:xfrm>
          <a:custGeom>
            <a:avLst/>
            <a:gdLst>
              <a:gd name="T0" fmla="*/ 448 w 448"/>
              <a:gd name="T1" fmla="*/ 0 h 712"/>
              <a:gd name="T2" fmla="*/ 0 w 448"/>
              <a:gd name="T3" fmla="*/ 712 h 7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48" h="712">
                <a:moveTo>
                  <a:pt x="448" y="0"/>
                </a:moveTo>
                <a:lnTo>
                  <a:pt x="0" y="712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920" dirty="0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4406182" y="2410303"/>
            <a:ext cx="36513" cy="365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920" dirty="0"/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4428406" y="2432529"/>
            <a:ext cx="266700" cy="712787"/>
          </a:xfrm>
          <a:custGeom>
            <a:avLst/>
            <a:gdLst>
              <a:gd name="T0" fmla="*/ 0 w 168"/>
              <a:gd name="T1" fmla="*/ 0 h 449"/>
              <a:gd name="T2" fmla="*/ 168 w 168"/>
              <a:gd name="T3" fmla="*/ 449 h 4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" h="449">
                <a:moveTo>
                  <a:pt x="0" y="0"/>
                </a:moveTo>
                <a:lnTo>
                  <a:pt x="168" y="449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920" dirty="0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6037073" y="2311879"/>
            <a:ext cx="36513" cy="365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920" dirty="0"/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6051361" y="2327755"/>
            <a:ext cx="263525" cy="325437"/>
          </a:xfrm>
          <a:custGeom>
            <a:avLst/>
            <a:gdLst>
              <a:gd name="T0" fmla="*/ 0 w 166"/>
              <a:gd name="T1" fmla="*/ 0 h 205"/>
              <a:gd name="T2" fmla="*/ 166 w 166"/>
              <a:gd name="T3" fmla="*/ 205 h 20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" h="205">
                <a:moveTo>
                  <a:pt x="0" y="0"/>
                </a:moveTo>
                <a:lnTo>
                  <a:pt x="166" y="205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920" dirty="0"/>
          </a:p>
        </p:txBody>
      </p:sp>
    </p:spTree>
    <p:extLst>
      <p:ext uri="{BB962C8B-B14F-4D97-AF65-F5344CB8AC3E}">
        <p14:creationId xmlns:p14="http://schemas.microsoft.com/office/powerpoint/2010/main" val="143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Protozoa</a:t>
            </a:r>
            <a:endParaRPr lang="en-US" dirty="0"/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537575" cy="5484812"/>
          </a:xfrm>
        </p:spPr>
        <p:txBody>
          <a:bodyPr/>
          <a:lstStyle/>
          <a:p>
            <a:r>
              <a:rPr lang="en-US" sz="2400" b="1" dirty="0"/>
              <a:t>Classification of Protozoa</a:t>
            </a:r>
          </a:p>
          <a:p>
            <a:pPr lvl="1"/>
            <a:r>
              <a:rPr lang="en-US" sz="2000" dirty="0"/>
              <a:t>Classification of protozoa has shifted over the years</a:t>
            </a:r>
          </a:p>
          <a:p>
            <a:pPr lvl="1"/>
            <a:r>
              <a:rPr lang="en-US" sz="2000" dirty="0"/>
              <a:t>Revised and updated based on 18S </a:t>
            </a:r>
            <a:r>
              <a:rPr lang="en-US" sz="2000" dirty="0" err="1"/>
              <a:t>rRNA</a:t>
            </a:r>
            <a:r>
              <a:rPr lang="en-US" sz="2000" dirty="0"/>
              <a:t> </a:t>
            </a:r>
            <a:r>
              <a:rPr lang="en-US" sz="2000" dirty="0" smtClean="0"/>
              <a:t>sequences (on small 40S ribosomal subunit)</a:t>
            </a:r>
            <a:endParaRPr lang="en-US" sz="2000" dirty="0"/>
          </a:p>
          <a:p>
            <a:pPr lvl="1"/>
            <a:r>
              <a:rPr lang="en-US" sz="2000" dirty="0"/>
              <a:t>One current scheme groups protozoa into six groups</a:t>
            </a:r>
          </a:p>
          <a:p>
            <a:pPr lvl="2"/>
            <a:r>
              <a:rPr lang="en-US" sz="2000" dirty="0"/>
              <a:t>Parabasala</a:t>
            </a:r>
          </a:p>
          <a:p>
            <a:pPr lvl="2"/>
            <a:r>
              <a:rPr lang="en-US" sz="2000" dirty="0"/>
              <a:t>Diplomonadida</a:t>
            </a:r>
          </a:p>
          <a:p>
            <a:pPr lvl="2"/>
            <a:r>
              <a:rPr lang="en-US" sz="2000" dirty="0"/>
              <a:t>Euglenozoa</a:t>
            </a:r>
          </a:p>
          <a:p>
            <a:pPr lvl="2"/>
            <a:r>
              <a:rPr lang="en-US" sz="2000" dirty="0"/>
              <a:t>Alveolates</a:t>
            </a:r>
          </a:p>
          <a:p>
            <a:pPr lvl="2"/>
            <a:r>
              <a:rPr lang="en-US" sz="2000" dirty="0"/>
              <a:t>Rhizaria</a:t>
            </a:r>
          </a:p>
          <a:p>
            <a:pPr lvl="2"/>
            <a:r>
              <a:rPr lang="en-US" sz="2000" dirty="0"/>
              <a:t>Amoebozoa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0858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_12_02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7"/>
          <a:stretch/>
        </p:blipFill>
        <p:spPr>
          <a:xfrm>
            <a:off x="166255" y="180109"/>
            <a:ext cx="12025745" cy="65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Chemoheterotrophic</a:t>
            </a:r>
          </a:p>
          <a:p>
            <a:r>
              <a:rPr lang="en-US" sz="2800" dirty="0" smtClean="0"/>
              <a:t>Have cell walls typically composed of chitin</a:t>
            </a:r>
          </a:p>
          <a:p>
            <a:r>
              <a:rPr lang="en-US" sz="2800" dirty="0" smtClean="0"/>
              <a:t>Do not perform photosynthesis</a:t>
            </a:r>
          </a:p>
          <a:p>
            <a:pPr lvl="1"/>
            <a:r>
              <a:rPr lang="en-US" sz="2800" dirty="0" smtClean="0"/>
              <a:t>Lack chlorophyll</a:t>
            </a:r>
          </a:p>
          <a:p>
            <a:r>
              <a:rPr lang="en-US" sz="2800" dirty="0" smtClean="0"/>
              <a:t>Related to animals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3372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title"/>
          </p:nvPr>
        </p:nvSpPr>
        <p:spPr>
          <a:xfrm>
            <a:off x="2592925" y="263236"/>
            <a:ext cx="8911687" cy="6373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468582" y="1068388"/>
            <a:ext cx="10252363" cy="5484812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smtClean="0"/>
              <a:t>The Significance of Fungi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Decompose dead organisms and recycle their nutrients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Help plants absorb water and minerals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Used for food, in religious ceremonies, and in manufacture of foods and beverages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Produce antibiotics and other drugs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Serve as important research tools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30% cause diseases of plants, animals, and humans</a:t>
            </a:r>
          </a:p>
          <a:p>
            <a:pPr lvl="1">
              <a:lnSpc>
                <a:spcPct val="140000"/>
              </a:lnSpc>
            </a:pPr>
            <a:r>
              <a:rPr lang="en-US" sz="2400" dirty="0" smtClean="0"/>
              <a:t>Can spoil fruit, pickles, jams, and jellies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7969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_12_15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/>
        </p:blipFill>
        <p:spPr>
          <a:xfrm>
            <a:off x="4038600" y="379668"/>
            <a:ext cx="4090416" cy="6432159"/>
          </a:xfrm>
          <a:prstGeom prst="rect">
            <a:avLst/>
          </a:prstGeom>
        </p:spPr>
      </p:pic>
      <p:sp>
        <p:nvSpPr>
          <p:cNvPr id="7" name="Freeform 38"/>
          <p:cNvSpPr>
            <a:spLocks/>
          </p:cNvSpPr>
          <p:nvPr/>
        </p:nvSpPr>
        <p:spPr bwMode="auto">
          <a:xfrm>
            <a:off x="7343775" y="3885265"/>
            <a:ext cx="177800" cy="1343025"/>
          </a:xfrm>
          <a:custGeom>
            <a:avLst/>
            <a:gdLst>
              <a:gd name="T0" fmla="*/ 112 w 112"/>
              <a:gd name="T1" fmla="*/ 0 h 846"/>
              <a:gd name="T2" fmla="*/ 0 w 112"/>
              <a:gd name="T3" fmla="*/ 846 h 8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846">
                <a:moveTo>
                  <a:pt x="112" y="0"/>
                </a:moveTo>
                <a:lnTo>
                  <a:pt x="0" y="846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6556376" y="3894789"/>
            <a:ext cx="73025" cy="412750"/>
          </a:xfrm>
          <a:custGeom>
            <a:avLst/>
            <a:gdLst>
              <a:gd name="T0" fmla="*/ 0 w 46"/>
              <a:gd name="T1" fmla="*/ 0 h 260"/>
              <a:gd name="T2" fmla="*/ 46 w 46"/>
              <a:gd name="T3" fmla="*/ 260 h 2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6" h="260">
                <a:moveTo>
                  <a:pt x="0" y="0"/>
                </a:moveTo>
                <a:lnTo>
                  <a:pt x="46" y="260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410200" y="3894790"/>
            <a:ext cx="25400" cy="987425"/>
          </a:xfrm>
          <a:custGeom>
            <a:avLst/>
            <a:gdLst>
              <a:gd name="T0" fmla="*/ 0 w 16"/>
              <a:gd name="T1" fmla="*/ 0 h 622"/>
              <a:gd name="T2" fmla="*/ 16 w 16"/>
              <a:gd name="T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622">
                <a:moveTo>
                  <a:pt x="0" y="0"/>
                </a:moveTo>
                <a:lnTo>
                  <a:pt x="16" y="622"/>
                </a:ln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6332758" y="3187284"/>
            <a:ext cx="1101584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20" b="1" dirty="0"/>
              <a:t>Aseptate hypha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7164389" y="3442583"/>
            <a:ext cx="928459" cy="5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20" b="1" dirty="0"/>
              <a:t>Moldlike</a:t>
            </a:r>
          </a:p>
          <a:p>
            <a:pPr algn="l"/>
            <a:r>
              <a:rPr lang="en-US" sz="920" b="1" dirty="0"/>
              <a:t>(filamentous)</a:t>
            </a:r>
          </a:p>
          <a:p>
            <a:pPr algn="l"/>
            <a:r>
              <a:rPr lang="en-US" sz="920" b="1" dirty="0"/>
              <a:t> form</a:t>
            </a: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5225425" y="3711159"/>
            <a:ext cx="414003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20" b="1" dirty="0"/>
              <a:t>Bud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4295546" y="3187284"/>
            <a:ext cx="1024639" cy="2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20" b="1" dirty="0"/>
              <a:t>Septate hypha</a:t>
            </a: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6234114" y="3577889"/>
            <a:ext cx="702595" cy="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920" b="1" dirty="0"/>
              <a:t>Yeastlike</a:t>
            </a:r>
          </a:p>
          <a:p>
            <a:pPr algn="l"/>
            <a:r>
              <a:rPr lang="en-US" sz="920" b="1" dirty="0"/>
              <a:t>form</a:t>
            </a:r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5416551" y="4872690"/>
            <a:ext cx="36513" cy="36513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16" name="Oval 31"/>
          <p:cNvSpPr>
            <a:spLocks noChangeArrowheads="1"/>
          </p:cNvSpPr>
          <p:nvPr/>
        </p:nvSpPr>
        <p:spPr bwMode="auto">
          <a:xfrm>
            <a:off x="6613526" y="4291665"/>
            <a:ext cx="36513" cy="36513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17" name="Oval 34"/>
          <p:cNvSpPr>
            <a:spLocks noChangeArrowheads="1"/>
          </p:cNvSpPr>
          <p:nvPr/>
        </p:nvSpPr>
        <p:spPr bwMode="auto">
          <a:xfrm>
            <a:off x="7321551" y="5215590"/>
            <a:ext cx="36513" cy="36513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18" name="Freeform 35"/>
          <p:cNvSpPr>
            <a:spLocks/>
          </p:cNvSpPr>
          <p:nvPr/>
        </p:nvSpPr>
        <p:spPr bwMode="auto">
          <a:xfrm>
            <a:off x="7340600" y="3904315"/>
            <a:ext cx="177800" cy="1343025"/>
          </a:xfrm>
          <a:custGeom>
            <a:avLst/>
            <a:gdLst>
              <a:gd name="T0" fmla="*/ 112 w 112"/>
              <a:gd name="T1" fmla="*/ 0 h 846"/>
              <a:gd name="T2" fmla="*/ 0 w 112"/>
              <a:gd name="T3" fmla="*/ 846 h 84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846">
                <a:moveTo>
                  <a:pt x="112" y="0"/>
                </a:moveTo>
                <a:lnTo>
                  <a:pt x="0" y="846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19" name="Freeform 39"/>
          <p:cNvSpPr>
            <a:spLocks/>
          </p:cNvSpPr>
          <p:nvPr/>
        </p:nvSpPr>
        <p:spPr bwMode="auto">
          <a:xfrm>
            <a:off x="6556376" y="3901139"/>
            <a:ext cx="73025" cy="412750"/>
          </a:xfrm>
          <a:custGeom>
            <a:avLst/>
            <a:gdLst>
              <a:gd name="T0" fmla="*/ 0 w 46"/>
              <a:gd name="T1" fmla="*/ 0 h 260"/>
              <a:gd name="T2" fmla="*/ 46 w 46"/>
              <a:gd name="T3" fmla="*/ 260 h 2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6" h="260">
                <a:moveTo>
                  <a:pt x="0" y="0"/>
                </a:moveTo>
                <a:lnTo>
                  <a:pt x="46" y="26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20" name="Freeform 41"/>
          <p:cNvSpPr>
            <a:spLocks/>
          </p:cNvSpPr>
          <p:nvPr/>
        </p:nvSpPr>
        <p:spPr bwMode="auto">
          <a:xfrm>
            <a:off x="5410200" y="3907490"/>
            <a:ext cx="25400" cy="987425"/>
          </a:xfrm>
          <a:custGeom>
            <a:avLst/>
            <a:gdLst>
              <a:gd name="T0" fmla="*/ 0 w 16"/>
              <a:gd name="T1" fmla="*/ 0 h 622"/>
              <a:gd name="T2" fmla="*/ 16 w 16"/>
              <a:gd name="T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" h="622">
                <a:moveTo>
                  <a:pt x="0" y="0"/>
                </a:moveTo>
                <a:lnTo>
                  <a:pt x="16" y="62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20" dirty="0"/>
          </a:p>
        </p:txBody>
      </p:sp>
      <p:sp>
        <p:nvSpPr>
          <p:cNvPr id="50192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12.15  Fungal </a:t>
            </a:r>
            <a:r>
              <a:rPr lang="en-US" sz="1200" b="1" dirty="0">
                <a:solidFill>
                  <a:schemeClr val="tx1"/>
                </a:solidFill>
              </a:rPr>
              <a:t>morphology.</a:t>
            </a:r>
          </a:p>
        </p:txBody>
      </p:sp>
    </p:spTree>
    <p:extLst>
      <p:ext uri="{BB962C8B-B14F-4D97-AF65-F5344CB8AC3E}">
        <p14:creationId xmlns:p14="http://schemas.microsoft.com/office/powerpoint/2010/main" val="3869458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5222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589212" y="1537855"/>
            <a:ext cx="8915400" cy="4373367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Nutrition of Fungi</a:t>
            </a:r>
          </a:p>
          <a:p>
            <a:pPr lvl="1"/>
            <a:r>
              <a:rPr lang="en-US" sz="2400" dirty="0" smtClean="0"/>
              <a:t>Acquire nutrients by absorption</a:t>
            </a:r>
          </a:p>
          <a:p>
            <a:pPr lvl="1"/>
            <a:r>
              <a:rPr lang="en-US" sz="2400" dirty="0" smtClean="0"/>
              <a:t>Most are saprobes</a:t>
            </a:r>
          </a:p>
          <a:p>
            <a:pPr lvl="1"/>
            <a:r>
              <a:rPr lang="en-US" sz="2400" dirty="0" smtClean="0"/>
              <a:t>Some trap and kill microscopic soil-dwelling nematodes</a:t>
            </a:r>
          </a:p>
          <a:p>
            <a:pPr lvl="1"/>
            <a:r>
              <a:rPr lang="en-US" sz="2400" dirty="0" smtClean="0"/>
              <a:t>Haustoria allow some fungi to derive nutrients from living plants and animals</a:t>
            </a:r>
          </a:p>
          <a:p>
            <a:pPr lvl="1"/>
            <a:r>
              <a:rPr lang="en-US" sz="2400" dirty="0" smtClean="0"/>
              <a:t>Most fungi are aerobic</a:t>
            </a:r>
          </a:p>
          <a:p>
            <a:pPr lvl="1"/>
            <a:r>
              <a:rPr lang="en-US" sz="2400" dirty="0" smtClean="0"/>
              <a:t>Many yeasts are facultative anaerobes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34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Characteristics of Eukaryotic Organisms</a:t>
            </a:r>
            <a:endParaRPr lang="en-US" dirty="0"/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613775" cy="525621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Reproduction of Eukaryotes</a:t>
            </a:r>
          </a:p>
          <a:p>
            <a:pPr lvl="1"/>
            <a:r>
              <a:rPr lang="en-US" sz="2400" dirty="0" smtClean="0"/>
              <a:t>More complicated than that in prokaryotes</a:t>
            </a:r>
          </a:p>
          <a:p>
            <a:pPr lvl="2"/>
            <a:r>
              <a:rPr lang="en-US" sz="2400" dirty="0" smtClean="0"/>
              <a:t>Eukaryotic DNA is packaged as chromosomes in the nucleus</a:t>
            </a:r>
          </a:p>
          <a:p>
            <a:pPr lvl="2"/>
            <a:r>
              <a:rPr lang="en-US" sz="2400" dirty="0" smtClean="0"/>
              <a:t>Have variety of methods of asexual reproduction</a:t>
            </a:r>
          </a:p>
          <a:p>
            <a:pPr lvl="2"/>
            <a:r>
              <a:rPr lang="en-US" sz="2400" dirty="0" smtClean="0"/>
              <a:t>Many reproduce sexually by forming gametes and zygotes</a:t>
            </a:r>
          </a:p>
          <a:p>
            <a:pPr lvl="2"/>
            <a:r>
              <a:rPr lang="en-US" sz="2400" dirty="0" smtClean="0"/>
              <a:t>Algae, fungi, and some protozoa reproduce both sexually and asexually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1766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54275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Reproduction of Fungi</a:t>
            </a:r>
          </a:p>
          <a:p>
            <a:pPr lvl="1"/>
            <a:r>
              <a:rPr lang="en-US" sz="2800" dirty="0" smtClean="0"/>
              <a:t>All have some means of asexual reproduction involving mitosis and cytokinesis</a:t>
            </a:r>
          </a:p>
          <a:p>
            <a:pPr lvl="1"/>
            <a:r>
              <a:rPr lang="en-US" sz="2800" dirty="0" smtClean="0"/>
              <a:t>Most also reproduce sexually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601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Reproduction of Fungi</a:t>
            </a:r>
          </a:p>
          <a:p>
            <a:pPr lvl="1"/>
            <a:r>
              <a:rPr lang="en-US" sz="2000" dirty="0" smtClean="0"/>
              <a:t>Budding and asexual spore formation</a:t>
            </a:r>
          </a:p>
          <a:p>
            <a:pPr lvl="2"/>
            <a:r>
              <a:rPr lang="en-US" sz="2000" dirty="0" smtClean="0"/>
              <a:t>Yeasts bud in manner similar to prokaryotic budding</a:t>
            </a:r>
          </a:p>
          <a:p>
            <a:pPr lvl="2"/>
            <a:r>
              <a:rPr lang="en-US" sz="2000" dirty="0" smtClean="0"/>
              <a:t>Some yeasts produce long filament called a </a:t>
            </a:r>
            <a:r>
              <a:rPr lang="en-US" sz="2000" i="1" dirty="0" smtClean="0"/>
              <a:t>pseudohypha </a:t>
            </a:r>
          </a:p>
          <a:p>
            <a:pPr lvl="2"/>
            <a:r>
              <a:rPr lang="en-US" sz="2000" dirty="0" smtClean="0"/>
              <a:t>Filamentous fungi produce lightweight spores that disperse over large distances</a:t>
            </a:r>
          </a:p>
          <a:p>
            <a:pPr lvl="1"/>
            <a:r>
              <a:rPr lang="en-US" sz="2000" dirty="0" smtClean="0"/>
              <a:t>Sexual spore formation</a:t>
            </a:r>
          </a:p>
          <a:p>
            <a:pPr lvl="2"/>
            <a:r>
              <a:rPr lang="en-US" sz="2000" dirty="0" smtClean="0"/>
              <a:t>Fungal mating types designated as "+" and "–"</a:t>
            </a:r>
          </a:p>
          <a:p>
            <a:pPr lvl="2"/>
            <a:r>
              <a:rPr lang="en-US" sz="2000" dirty="0" smtClean="0"/>
              <a:t>Four basic steps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1917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_12_18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"/>
          <a:stretch/>
        </p:blipFill>
        <p:spPr>
          <a:xfrm>
            <a:off x="2030260" y="399703"/>
            <a:ext cx="8131483" cy="611000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62810" y="372448"/>
            <a:ext cx="115288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980" b="1" dirty="0"/>
              <a:t>Sporangiospore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24701" y="377026"/>
            <a:ext cx="1159292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980" b="1" dirty="0"/>
              <a:t>Sporangiophore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30060" y="378840"/>
            <a:ext cx="920445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980" b="1" dirty="0"/>
              <a:t>Sporangium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343454" y="578229"/>
            <a:ext cx="256344" cy="347895"/>
          </a:xfrm>
          <a:custGeom>
            <a:avLst/>
            <a:gdLst>
              <a:gd name="T0" fmla="*/ 0 w 172"/>
              <a:gd name="T1" fmla="*/ 0 h 232"/>
              <a:gd name="T2" fmla="*/ 172 w 172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2" h="232">
                <a:moveTo>
                  <a:pt x="0" y="0"/>
                </a:moveTo>
                <a:lnTo>
                  <a:pt x="172" y="232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4776798" y="3588739"/>
            <a:ext cx="367731" cy="1344278"/>
          </a:xfrm>
          <a:custGeom>
            <a:avLst/>
            <a:gdLst>
              <a:gd name="T0" fmla="*/ 246 w 246"/>
              <a:gd name="T1" fmla="*/ 738 h 898"/>
              <a:gd name="T2" fmla="*/ 1 w 246"/>
              <a:gd name="T3" fmla="*/ 0 h 898"/>
              <a:gd name="T4" fmla="*/ 0 w 246"/>
              <a:gd name="T5" fmla="*/ 898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" h="898">
                <a:moveTo>
                  <a:pt x="246" y="738"/>
                </a:moveTo>
                <a:lnTo>
                  <a:pt x="1" y="0"/>
                </a:lnTo>
                <a:lnTo>
                  <a:pt x="0" y="898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3116667" y="3581110"/>
            <a:ext cx="1526" cy="1342752"/>
          </a:xfrm>
          <a:custGeom>
            <a:avLst/>
            <a:gdLst>
              <a:gd name="T0" fmla="*/ 0 w 1"/>
              <a:gd name="T1" fmla="*/ 0 h 898"/>
              <a:gd name="T2" fmla="*/ 1 w 1"/>
              <a:gd name="T3" fmla="*/ 898 h 89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98">
                <a:moveTo>
                  <a:pt x="0" y="0"/>
                </a:moveTo>
                <a:lnTo>
                  <a:pt x="1" y="898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8693140" y="602643"/>
            <a:ext cx="3052" cy="872789"/>
          </a:xfrm>
          <a:custGeom>
            <a:avLst/>
            <a:gdLst>
              <a:gd name="T0" fmla="*/ 0 w 2"/>
              <a:gd name="T1" fmla="*/ 0 h 584"/>
              <a:gd name="T2" fmla="*/ 2 w 2"/>
              <a:gd name="T3" fmla="*/ 584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584">
                <a:moveTo>
                  <a:pt x="0" y="0"/>
                </a:moveTo>
                <a:lnTo>
                  <a:pt x="2" y="584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5464958" y="581280"/>
            <a:ext cx="3052" cy="2052274"/>
          </a:xfrm>
          <a:custGeom>
            <a:avLst/>
            <a:gdLst>
              <a:gd name="T0" fmla="*/ 0 w 2"/>
              <a:gd name="T1" fmla="*/ 0 h 1372"/>
              <a:gd name="T2" fmla="*/ 2 w 2"/>
              <a:gd name="T3" fmla="*/ 1372 h 13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1372">
                <a:moveTo>
                  <a:pt x="0" y="0"/>
                </a:moveTo>
                <a:lnTo>
                  <a:pt x="2" y="1372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229581" y="590436"/>
            <a:ext cx="715626" cy="1267985"/>
          </a:xfrm>
          <a:custGeom>
            <a:avLst/>
            <a:gdLst>
              <a:gd name="T0" fmla="*/ 0 w 478"/>
              <a:gd name="T1" fmla="*/ 0 h 848"/>
              <a:gd name="T2" fmla="*/ 478 w 478"/>
              <a:gd name="T3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8" h="848">
                <a:moveTo>
                  <a:pt x="0" y="0"/>
                </a:moveTo>
                <a:lnTo>
                  <a:pt x="478" y="848"/>
                </a:ln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168939" y="384036"/>
            <a:ext cx="1140056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980" b="1" dirty="0"/>
              <a:t>Chlamydospore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656691" y="3374092"/>
            <a:ext cx="1005403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980" b="1" dirty="0"/>
              <a:t>Conidiophore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478915" y="3384154"/>
            <a:ext cx="647934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980" b="1" dirty="0"/>
              <a:t>Conidia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926897" y="1840110"/>
            <a:ext cx="42724" cy="4272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3232632" y="596540"/>
            <a:ext cx="715626" cy="1267985"/>
          </a:xfrm>
          <a:custGeom>
            <a:avLst/>
            <a:gdLst>
              <a:gd name="T0" fmla="*/ 0 w 478"/>
              <a:gd name="T1" fmla="*/ 0 h 848"/>
              <a:gd name="T2" fmla="*/ 478 w 478"/>
              <a:gd name="T3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78" h="848">
                <a:moveTo>
                  <a:pt x="0" y="0"/>
                </a:moveTo>
                <a:lnTo>
                  <a:pt x="478" y="84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445121" y="2618295"/>
            <a:ext cx="44250" cy="44250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464958" y="599590"/>
            <a:ext cx="3052" cy="2052274"/>
          </a:xfrm>
          <a:custGeom>
            <a:avLst/>
            <a:gdLst>
              <a:gd name="T0" fmla="*/ 0 w 2"/>
              <a:gd name="T1" fmla="*/ 0 h 1372"/>
              <a:gd name="T2" fmla="*/ 2 w 2"/>
              <a:gd name="T3" fmla="*/ 1372 h 13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1372">
                <a:moveTo>
                  <a:pt x="0" y="0"/>
                </a:moveTo>
                <a:lnTo>
                  <a:pt x="2" y="137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8673305" y="1463224"/>
            <a:ext cx="42724" cy="4272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8690089" y="605695"/>
            <a:ext cx="3052" cy="872789"/>
          </a:xfrm>
          <a:custGeom>
            <a:avLst/>
            <a:gdLst>
              <a:gd name="T0" fmla="*/ 0 w 2"/>
              <a:gd name="T1" fmla="*/ 0 h 584"/>
              <a:gd name="T2" fmla="*/ 2 w 2"/>
              <a:gd name="T3" fmla="*/ 584 h 58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584">
                <a:moveTo>
                  <a:pt x="0" y="0"/>
                </a:moveTo>
                <a:lnTo>
                  <a:pt x="2" y="58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3093780" y="4907077"/>
            <a:ext cx="42724" cy="4272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118195" y="3588739"/>
            <a:ext cx="1525" cy="1342752"/>
          </a:xfrm>
          <a:custGeom>
            <a:avLst/>
            <a:gdLst>
              <a:gd name="T0" fmla="*/ 0 w 1"/>
              <a:gd name="T1" fmla="*/ 0 h 898"/>
              <a:gd name="T2" fmla="*/ 1 w 1"/>
              <a:gd name="T3" fmla="*/ 898 h 89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898">
                <a:moveTo>
                  <a:pt x="0" y="0"/>
                </a:moveTo>
                <a:lnTo>
                  <a:pt x="1" y="89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4756963" y="4913181"/>
            <a:ext cx="44249" cy="4272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124692" y="4676674"/>
            <a:ext cx="44250" cy="42724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4775272" y="3588739"/>
            <a:ext cx="367730" cy="1342752"/>
          </a:xfrm>
          <a:custGeom>
            <a:avLst/>
            <a:gdLst>
              <a:gd name="T0" fmla="*/ 246 w 246"/>
              <a:gd name="T1" fmla="*/ 738 h 898"/>
              <a:gd name="T2" fmla="*/ 1 w 246"/>
              <a:gd name="T3" fmla="*/ 0 h 898"/>
              <a:gd name="T4" fmla="*/ 0 w 246"/>
              <a:gd name="T5" fmla="*/ 898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" h="898">
                <a:moveTo>
                  <a:pt x="246" y="738"/>
                </a:moveTo>
                <a:lnTo>
                  <a:pt x="1" y="0"/>
                </a:lnTo>
                <a:lnTo>
                  <a:pt x="0" y="89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4344982" y="581281"/>
            <a:ext cx="257869" cy="347895"/>
          </a:xfrm>
          <a:custGeom>
            <a:avLst/>
            <a:gdLst>
              <a:gd name="T0" fmla="*/ 0 w 172"/>
              <a:gd name="T1" fmla="*/ 0 h 232"/>
              <a:gd name="T2" fmla="*/ 172 w 172"/>
              <a:gd name="T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2" h="232">
                <a:moveTo>
                  <a:pt x="0" y="0"/>
                </a:moveTo>
                <a:lnTo>
                  <a:pt x="172" y="23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1" name="AutoShape 40"/>
          <p:cNvSpPr>
            <a:spLocks/>
          </p:cNvSpPr>
          <p:nvPr/>
        </p:nvSpPr>
        <p:spPr bwMode="auto">
          <a:xfrm rot="14070960" flipH="1">
            <a:off x="4589882" y="508802"/>
            <a:ext cx="71715" cy="912461"/>
          </a:xfrm>
          <a:prstGeom prst="leftBrace">
            <a:avLst>
              <a:gd name="adj1" fmla="val 106029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6347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12.18  Representative </a:t>
            </a:r>
            <a:r>
              <a:rPr lang="en-US" sz="1200" b="1" dirty="0">
                <a:solidFill>
                  <a:schemeClr val="tx1"/>
                </a:solidFill>
              </a:rPr>
              <a:t>asexual spores of molds.</a:t>
            </a:r>
          </a:p>
        </p:txBody>
      </p:sp>
    </p:spTree>
    <p:extLst>
      <p:ext uri="{BB962C8B-B14F-4D97-AF65-F5344CB8AC3E}">
        <p14:creationId xmlns:p14="http://schemas.microsoft.com/office/powerpoint/2010/main" val="21122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figure_12_19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"/>
          <a:stretch/>
        </p:blipFill>
        <p:spPr>
          <a:xfrm>
            <a:off x="3189200" y="400911"/>
            <a:ext cx="5813603" cy="6133926"/>
          </a:xfrm>
          <a:prstGeom prst="rect">
            <a:avLst/>
          </a:prstGeom>
        </p:spPr>
      </p:pic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188019" y="411496"/>
            <a:ext cx="91743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Tips fuse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265565" y="3191290"/>
            <a:ext cx="10379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300" b="1" dirty="0"/>
              <a:t>Two nuclei</a:t>
            </a:r>
          </a:p>
          <a:p>
            <a:pPr algn="l"/>
            <a:r>
              <a:rPr lang="en-US" sz="1300" b="1" dirty="0"/>
              <a:t>per cell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3617707" y="2827907"/>
            <a:ext cx="910827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Mitoses </a:t>
            </a:r>
          </a:p>
          <a:p>
            <a:r>
              <a:rPr lang="en-US" sz="1300" b="1" dirty="0"/>
              <a:t>and cell </a:t>
            </a:r>
          </a:p>
          <a:p>
            <a:r>
              <a:rPr lang="en-US" sz="1300" b="1" dirty="0"/>
              <a:t>divisions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119695" y="5277116"/>
            <a:ext cx="79861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Meiosis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8178193" y="5086828"/>
            <a:ext cx="68640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300" b="1" dirty="0"/>
              <a:t>Nuclei</a:t>
            </a:r>
          </a:p>
          <a:p>
            <a:pPr algn="l"/>
            <a:r>
              <a:rPr lang="en-US" sz="1300" b="1" dirty="0"/>
              <a:t>fuse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8060111" y="2317911"/>
            <a:ext cx="89960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Dikaryon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846441" y="2302551"/>
            <a:ext cx="29527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1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7952094" y="5104654"/>
            <a:ext cx="29527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2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902142" y="5271531"/>
            <a:ext cx="29527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3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401844" y="3926934"/>
            <a:ext cx="29527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4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246920" y="1631831"/>
            <a:ext cx="1182183" cy="75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Dikaryotic </a:t>
            </a:r>
          </a:p>
          <a:p>
            <a:pPr algn="l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stage </a:t>
            </a:r>
          </a:p>
          <a:p>
            <a:pPr algn="l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(</a:t>
            </a:r>
            <a:r>
              <a:rPr lang="en-US" sz="1300" i="1" dirty="0">
                <a:solidFill>
                  <a:schemeClr val="bg1"/>
                </a:solidFill>
                <a:latin typeface="Arial Black" charset="0"/>
              </a:rPr>
              <a:t>n</a:t>
            </a: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+</a:t>
            </a:r>
            <a:r>
              <a:rPr lang="en-US" sz="1300" i="1" dirty="0">
                <a:solidFill>
                  <a:schemeClr val="bg1"/>
                </a:solidFill>
                <a:latin typeface="Arial Black" charset="0"/>
              </a:rPr>
              <a:t>n</a:t>
            </a: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)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058921" y="4660031"/>
            <a:ext cx="814647" cy="75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Diploid</a:t>
            </a:r>
          </a:p>
          <a:p>
            <a:pPr algn="l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stage</a:t>
            </a:r>
          </a:p>
          <a:p>
            <a:pPr algn="l">
              <a:lnSpc>
                <a:spcPct val="110000"/>
              </a:lnSpc>
            </a:pP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(2</a:t>
            </a:r>
            <a:r>
              <a:rPr lang="en-US" sz="1300" i="1" dirty="0">
                <a:solidFill>
                  <a:schemeClr val="bg1"/>
                </a:solidFill>
                <a:latin typeface="Arial Black" charset="0"/>
              </a:rPr>
              <a:t>n</a:t>
            </a: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)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280788" y="5719672"/>
            <a:ext cx="88036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Haploid</a:t>
            </a:r>
          </a:p>
          <a:p>
            <a:pPr algn="l"/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stage</a:t>
            </a:r>
          </a:p>
          <a:p>
            <a:pPr algn="l"/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(</a:t>
            </a:r>
            <a:r>
              <a:rPr lang="en-US" sz="1300" i="1" dirty="0">
                <a:solidFill>
                  <a:schemeClr val="bg1"/>
                </a:solidFill>
                <a:latin typeface="Arial Black" charset="0"/>
              </a:rPr>
              <a:t>n</a:t>
            </a:r>
            <a:r>
              <a:rPr lang="en-US" sz="1300" dirty="0">
                <a:solidFill>
                  <a:schemeClr val="bg1"/>
                </a:solidFill>
                <a:latin typeface="Arial Black" charset="0"/>
              </a:rPr>
              <a:t>)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7828607" y="1648549"/>
            <a:ext cx="775307" cy="756661"/>
          </a:xfrm>
          <a:custGeom>
            <a:avLst/>
            <a:gdLst>
              <a:gd name="T0" fmla="*/ 0 w 514"/>
              <a:gd name="T1" fmla="*/ 0 h 502"/>
              <a:gd name="T2" fmla="*/ 514 w 514"/>
              <a:gd name="T3" fmla="*/ 502 h 5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4" h="502">
                <a:moveTo>
                  <a:pt x="0" y="0"/>
                </a:moveTo>
                <a:lnTo>
                  <a:pt x="514" y="50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7969995" y="2579226"/>
            <a:ext cx="643240" cy="609058"/>
          </a:xfrm>
          <a:custGeom>
            <a:avLst/>
            <a:gdLst>
              <a:gd name="T0" fmla="*/ 0 w 426"/>
              <a:gd name="T1" fmla="*/ 404 h 404"/>
              <a:gd name="T2" fmla="*/ 426 w 426"/>
              <a:gd name="T3" fmla="*/ 0 h 4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6" h="404">
                <a:moveTo>
                  <a:pt x="0" y="404"/>
                </a:moveTo>
                <a:lnTo>
                  <a:pt x="426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7225764" y="3357641"/>
            <a:ext cx="641687" cy="62149"/>
          </a:xfrm>
          <a:custGeom>
            <a:avLst/>
            <a:gdLst>
              <a:gd name="T0" fmla="*/ 0 w 426"/>
              <a:gd name="T1" fmla="*/ 0 h 42"/>
              <a:gd name="T2" fmla="*/ 426 w 426"/>
              <a:gd name="T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26" h="42">
                <a:moveTo>
                  <a:pt x="0" y="0"/>
                </a:moveTo>
                <a:lnTo>
                  <a:pt x="426" y="4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7626622" y="4695393"/>
            <a:ext cx="298314" cy="427273"/>
          </a:xfrm>
          <a:custGeom>
            <a:avLst/>
            <a:gdLst>
              <a:gd name="T0" fmla="*/ 0 w 198"/>
              <a:gd name="T1" fmla="*/ 122 h 284"/>
              <a:gd name="T2" fmla="*/ 198 w 198"/>
              <a:gd name="T3" fmla="*/ 284 h 284"/>
              <a:gd name="T4" fmla="*/ 36 w 198"/>
              <a:gd name="T5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" h="284">
                <a:moveTo>
                  <a:pt x="0" y="122"/>
                </a:moveTo>
                <a:lnTo>
                  <a:pt x="198" y="284"/>
                </a:lnTo>
                <a:lnTo>
                  <a:pt x="36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4567350" y="669705"/>
            <a:ext cx="102545" cy="267240"/>
          </a:xfrm>
          <a:custGeom>
            <a:avLst/>
            <a:gdLst>
              <a:gd name="T0" fmla="*/ 0 w 68"/>
              <a:gd name="T1" fmla="*/ 0 h 178"/>
              <a:gd name="T2" fmla="*/ 68 w 68"/>
              <a:gd name="T3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8" h="178">
                <a:moveTo>
                  <a:pt x="0" y="0"/>
                </a:moveTo>
                <a:lnTo>
                  <a:pt x="68" y="17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4079777" y="792475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423238" y="1859933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465572" y="3561733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634905" y="4213666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3736504" y="4662400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651837" y="4865601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3304705" y="4510001"/>
            <a:ext cx="2820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+</a:t>
            </a:r>
            <a:endParaRPr lang="en-US" sz="1300" b="1" dirty="0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4932623" y="793133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670156" y="1842998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433088" y="3536329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602422" y="4476128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4339954" y="4213661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4196020" y="4620061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4323020" y="4789393"/>
            <a:ext cx="2773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300" b="1" dirty="0"/>
              <a:t>–</a:t>
            </a:r>
            <a:endParaRPr lang="en-US" sz="1300" b="1" dirty="0"/>
          </a:p>
        </p:txBody>
      </p:sp>
      <p:sp>
        <p:nvSpPr>
          <p:cNvPr id="57363" name="Rectangle 23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12.19  The </a:t>
            </a:r>
            <a:r>
              <a:rPr lang="en-US" sz="1200" b="1" dirty="0">
                <a:solidFill>
                  <a:schemeClr val="tx1"/>
                </a:solidFill>
              </a:rPr>
              <a:t>process of sexual reproduction in fungi. </a:t>
            </a:r>
          </a:p>
        </p:txBody>
      </p:sp>
    </p:spTree>
    <p:extLst>
      <p:ext uri="{BB962C8B-B14F-4D97-AF65-F5344CB8AC3E}">
        <p14:creationId xmlns:p14="http://schemas.microsoft.com/office/powerpoint/2010/main" val="41324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583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Classification of Fungi</a:t>
            </a:r>
          </a:p>
          <a:p>
            <a:pPr lvl="1"/>
            <a:r>
              <a:rPr lang="en-US" sz="2800" dirty="0" smtClean="0"/>
              <a:t>Division Zygomycota</a:t>
            </a:r>
          </a:p>
          <a:p>
            <a:pPr lvl="1"/>
            <a:r>
              <a:rPr lang="en-US" sz="2800" dirty="0" smtClean="0"/>
              <a:t>Division Ascomycota</a:t>
            </a:r>
          </a:p>
          <a:p>
            <a:pPr lvl="1"/>
            <a:r>
              <a:rPr lang="en-US" sz="2800" dirty="0" smtClean="0"/>
              <a:t>Division Basidiomycota</a:t>
            </a:r>
          </a:p>
          <a:p>
            <a:pPr lvl="1"/>
            <a:r>
              <a:rPr lang="en-US" sz="2800" dirty="0" smtClean="0"/>
              <a:t>Deuteromycetes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25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537575" cy="55610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en-US" sz="2400" b="1" dirty="0"/>
              <a:t>Lichens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Partnerships between fungi and photosynthetic microbes</a:t>
            </a:r>
          </a:p>
          <a:p>
            <a:pPr lvl="2">
              <a:lnSpc>
                <a:spcPct val="140000"/>
              </a:lnSpc>
            </a:pPr>
            <a:r>
              <a:rPr lang="en-US" sz="1800" dirty="0"/>
              <a:t>Fungus provides nutrients, water, and protection</a:t>
            </a:r>
          </a:p>
          <a:p>
            <a:pPr lvl="2">
              <a:lnSpc>
                <a:spcPct val="140000"/>
              </a:lnSpc>
            </a:pPr>
            <a:r>
              <a:rPr lang="en-US" sz="1800" dirty="0"/>
              <a:t>Photosynthetic microbe provides carbohydrates and oxygen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Abundant throughout the world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Grow in almost every habitat 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Occur in three basic shapes</a:t>
            </a:r>
          </a:p>
          <a:p>
            <a:pPr lvl="2">
              <a:lnSpc>
                <a:spcPct val="140000"/>
              </a:lnSpc>
            </a:pPr>
            <a:r>
              <a:rPr lang="en-US" sz="1800" dirty="0"/>
              <a:t>Foliose, crustose, fruticose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Create soil from weathered rocks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Some lichens provide nitrogen in nutrient-poor environments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Eaten by many animals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5164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12.25  Makeup </a:t>
            </a:r>
            <a:r>
              <a:rPr lang="en-US" sz="1200" b="1" dirty="0">
                <a:solidFill>
                  <a:schemeClr val="tx1"/>
                </a:solidFill>
              </a:rPr>
              <a:t>of a lichen.</a:t>
            </a:r>
          </a:p>
        </p:txBody>
      </p:sp>
      <p:pic>
        <p:nvPicPr>
          <p:cNvPr id="6" name="Picture 5" descr="figure_12_25_0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/>
        </p:blipFill>
        <p:spPr>
          <a:xfrm>
            <a:off x="1789113" y="1886641"/>
            <a:ext cx="8601456" cy="3084719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7213" y="4499665"/>
            <a:ext cx="711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Substrate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27213" y="3861490"/>
            <a:ext cx="1193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Phototrophic layer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27213" y="351224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Fungal hyphae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81313" y="1943790"/>
            <a:ext cx="1257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Ascocarp of fungus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40363" y="2604190"/>
            <a:ext cx="711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Soredium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412288" y="2804215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Algal cell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412288" y="375354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900" b="1" dirty="0"/>
              <a:t>Fungal hyphae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>
            <a:off x="3479008" y="533298"/>
            <a:ext cx="85725" cy="3271837"/>
          </a:xfrm>
          <a:prstGeom prst="leftBrace">
            <a:avLst>
              <a:gd name="adj1" fmla="val 57250"/>
              <a:gd name="adj2" fmla="val 50000"/>
            </a:avLst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2778126" y="3642415"/>
            <a:ext cx="3032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2979738" y="3985315"/>
            <a:ext cx="24923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>
            <a:off x="2493963" y="4617140"/>
            <a:ext cx="21526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380039" y="2797865"/>
            <a:ext cx="371475" cy="285750"/>
          </a:xfrm>
          <a:custGeom>
            <a:avLst/>
            <a:gdLst>
              <a:gd name="T0" fmla="*/ 234 w 234"/>
              <a:gd name="T1" fmla="*/ 0 h 180"/>
              <a:gd name="T2" fmla="*/ 0 w 234"/>
              <a:gd name="T3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4" h="180">
                <a:moveTo>
                  <a:pt x="234" y="0"/>
                </a:moveTo>
                <a:lnTo>
                  <a:pt x="0" y="18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8532813" y="2921690"/>
            <a:ext cx="939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H="1">
            <a:off x="8039101" y="3877365"/>
            <a:ext cx="143986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1" name="Oval 20"/>
          <p:cNvSpPr>
            <a:spLocks noChangeAspect="1" noChangeArrowheads="1"/>
          </p:cNvSpPr>
          <p:nvPr/>
        </p:nvSpPr>
        <p:spPr bwMode="auto">
          <a:xfrm>
            <a:off x="3071813" y="3628129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Oval 21"/>
          <p:cNvSpPr>
            <a:spLocks noChangeAspect="1" noChangeArrowheads="1"/>
          </p:cNvSpPr>
          <p:nvPr/>
        </p:nvSpPr>
        <p:spPr bwMode="auto">
          <a:xfrm>
            <a:off x="4624388" y="4604440"/>
            <a:ext cx="26988" cy="269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Oval 22"/>
          <p:cNvSpPr>
            <a:spLocks noChangeAspect="1" noChangeArrowheads="1"/>
          </p:cNvSpPr>
          <p:nvPr/>
        </p:nvSpPr>
        <p:spPr bwMode="auto">
          <a:xfrm>
            <a:off x="8510589" y="2901053"/>
            <a:ext cx="36513" cy="36512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Oval 23"/>
          <p:cNvSpPr>
            <a:spLocks noChangeAspect="1" noChangeArrowheads="1"/>
          </p:cNvSpPr>
          <p:nvPr/>
        </p:nvSpPr>
        <p:spPr bwMode="auto">
          <a:xfrm>
            <a:off x="8015289" y="3859903"/>
            <a:ext cx="36513" cy="36512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8532813" y="2921690"/>
            <a:ext cx="9461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>
            <a:off x="8039101" y="3877365"/>
            <a:ext cx="14398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_12_26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/>
        </p:blipFill>
        <p:spPr>
          <a:xfrm>
            <a:off x="2651409" y="352064"/>
            <a:ext cx="6885754" cy="6190882"/>
          </a:xfrm>
          <a:prstGeom prst="rect">
            <a:avLst/>
          </a:prstGeom>
        </p:spPr>
      </p:pic>
      <p:sp>
        <p:nvSpPr>
          <p:cNvPr id="8" name="Line 25"/>
          <p:cNvSpPr>
            <a:spLocks noChangeShapeType="1"/>
          </p:cNvSpPr>
          <p:nvPr/>
        </p:nvSpPr>
        <p:spPr bwMode="auto">
          <a:xfrm>
            <a:off x="8017181" y="612805"/>
            <a:ext cx="0" cy="110853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6733299" y="618904"/>
            <a:ext cx="3050" cy="2381738"/>
          </a:xfrm>
          <a:custGeom>
            <a:avLst/>
            <a:gdLst>
              <a:gd name="T0" fmla="*/ 0 w 2"/>
              <a:gd name="T1" fmla="*/ 0 h 1562"/>
              <a:gd name="T2" fmla="*/ 2 w 2"/>
              <a:gd name="T3" fmla="*/ 1562 h 15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" h="1562">
                <a:moveTo>
                  <a:pt x="0" y="0"/>
                </a:moveTo>
                <a:lnTo>
                  <a:pt x="2" y="1562"/>
                </a:ln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235408" y="305464"/>
            <a:ext cx="909223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700" b="1" dirty="0"/>
              <a:t>Foliose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541444" y="305464"/>
            <a:ext cx="1122423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700" b="1" dirty="0"/>
              <a:t>Fruticose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259086" y="310039"/>
            <a:ext cx="109196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700" b="1" dirty="0"/>
              <a:t>Crustose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625756" y="631102"/>
            <a:ext cx="0" cy="349636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Oval 15"/>
          <p:cNvSpPr>
            <a:spLocks noChangeAspect="1" noChangeArrowheads="1"/>
          </p:cNvSpPr>
          <p:nvPr/>
        </p:nvSpPr>
        <p:spPr bwMode="auto">
          <a:xfrm flipH="1">
            <a:off x="3595261" y="4089350"/>
            <a:ext cx="62517" cy="609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3625756" y="626530"/>
            <a:ext cx="0" cy="349636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Oval 27"/>
          <p:cNvSpPr>
            <a:spLocks noChangeAspect="1" noChangeArrowheads="1"/>
          </p:cNvSpPr>
          <p:nvPr/>
        </p:nvSpPr>
        <p:spPr bwMode="auto">
          <a:xfrm flipH="1">
            <a:off x="7986686" y="1704562"/>
            <a:ext cx="62517" cy="609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8015656" y="612805"/>
            <a:ext cx="0" cy="11085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Oval 19"/>
          <p:cNvSpPr>
            <a:spLocks noChangeAspect="1" noChangeArrowheads="1"/>
          </p:cNvSpPr>
          <p:nvPr/>
        </p:nvSpPr>
        <p:spPr bwMode="auto">
          <a:xfrm flipH="1">
            <a:off x="6708903" y="2973196"/>
            <a:ext cx="62517" cy="609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Freeform 12"/>
          <p:cNvSpPr>
            <a:spLocks/>
          </p:cNvSpPr>
          <p:nvPr/>
        </p:nvSpPr>
        <p:spPr bwMode="auto">
          <a:xfrm>
            <a:off x="6736349" y="618905"/>
            <a:ext cx="1525" cy="2390887"/>
          </a:xfrm>
          <a:custGeom>
            <a:avLst/>
            <a:gdLst>
              <a:gd name="T0" fmla="*/ 0 w 1"/>
              <a:gd name="T1" fmla="*/ 0 h 1568"/>
              <a:gd name="T2" fmla="*/ 1 w 1"/>
              <a:gd name="T3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568">
                <a:moveTo>
                  <a:pt x="0" y="0"/>
                </a:moveTo>
                <a:lnTo>
                  <a:pt x="1" y="1568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1694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12.26  Gross </a:t>
            </a:r>
            <a:r>
              <a:rPr lang="en-US" sz="1200" b="1" dirty="0">
                <a:solidFill>
                  <a:schemeClr val="tx1"/>
                </a:solidFill>
              </a:rPr>
              <a:t>morphology of lichens.</a:t>
            </a:r>
          </a:p>
        </p:txBody>
      </p:sp>
    </p:spTree>
    <p:extLst>
      <p:ext uri="{BB962C8B-B14F-4D97-AF65-F5344CB8AC3E}">
        <p14:creationId xmlns:p14="http://schemas.microsoft.com/office/powerpoint/2010/main" val="9367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ble_12_03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>
          <a:xfrm>
            <a:off x="1790700" y="1130301"/>
            <a:ext cx="8601456" cy="44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Algae</a:t>
            </a:r>
            <a:endParaRPr lang="en-US" dirty="0"/>
          </a:p>
        </p:txBody>
      </p:sp>
      <p:sp>
        <p:nvSpPr>
          <p:cNvPr id="747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Simple, eukaryotic phototrophs</a:t>
            </a:r>
          </a:p>
          <a:p>
            <a:r>
              <a:rPr lang="en-US" sz="2800" dirty="0" smtClean="0"/>
              <a:t>Carry out oxygenic photosynthesis using chlorophyll </a:t>
            </a:r>
            <a:r>
              <a:rPr lang="en-US" sz="2800" i="1" dirty="0" smtClean="0"/>
              <a:t>a</a:t>
            </a:r>
          </a:p>
          <a:p>
            <a:r>
              <a:rPr lang="en-US" sz="2800" dirty="0" smtClean="0"/>
              <a:t>Have sexual reproductive structures in which every cell becomes a gamete</a:t>
            </a:r>
          </a:p>
          <a:p>
            <a:r>
              <a:rPr lang="en-US" sz="2800" dirty="0" smtClean="0"/>
              <a:t>Differ widely in distribution, morphology, reproduction, and biochemical traits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990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2592925" y="624109"/>
            <a:ext cx="8911687" cy="9830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Characteristics of Eukaryotic Organisms</a:t>
            </a:r>
            <a:endParaRPr lang="en-US" dirty="0"/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37855" y="1607126"/>
            <a:ext cx="9966757" cy="5250874"/>
          </a:xfrm>
        </p:spPr>
        <p:txBody>
          <a:bodyPr>
            <a:noAutofit/>
          </a:bodyPr>
          <a:lstStyle/>
          <a:p>
            <a:r>
              <a:rPr lang="en-US" sz="2400" b="1" dirty="0"/>
              <a:t>Reproduction of Eukaryotes</a:t>
            </a:r>
          </a:p>
          <a:p>
            <a:pPr lvl="1"/>
            <a:r>
              <a:rPr lang="en-US" sz="2400" dirty="0"/>
              <a:t>Nuclear division</a:t>
            </a:r>
          </a:p>
          <a:p>
            <a:pPr lvl="2"/>
            <a:r>
              <a:rPr lang="en-US" sz="2400" dirty="0"/>
              <a:t>Nucleus has one or two complete copies of genome</a:t>
            </a:r>
          </a:p>
          <a:p>
            <a:pPr lvl="3"/>
            <a:r>
              <a:rPr lang="en-US" sz="2400" dirty="0"/>
              <a:t>Single copy (haploid)</a:t>
            </a:r>
          </a:p>
          <a:p>
            <a:pPr lvl="4"/>
            <a:r>
              <a:rPr lang="en-US" sz="2400" dirty="0"/>
              <a:t>Most fungi, many algae, some protozoa</a:t>
            </a:r>
          </a:p>
          <a:p>
            <a:pPr lvl="3"/>
            <a:r>
              <a:rPr lang="en-US" sz="2400" dirty="0"/>
              <a:t>Two copies (diploid)</a:t>
            </a:r>
          </a:p>
          <a:p>
            <a:pPr lvl="4"/>
            <a:r>
              <a:rPr lang="en-US" sz="2400" dirty="0"/>
              <a:t>Other fungi, algae, and protozoa</a:t>
            </a:r>
          </a:p>
          <a:p>
            <a:pPr lvl="2"/>
            <a:r>
              <a:rPr lang="en-US" sz="2400" dirty="0"/>
              <a:t>Two types</a:t>
            </a:r>
          </a:p>
          <a:p>
            <a:pPr lvl="3"/>
            <a:r>
              <a:rPr lang="en-US" sz="2400" dirty="0"/>
              <a:t>Mitosis</a:t>
            </a:r>
          </a:p>
          <a:p>
            <a:pPr lvl="3"/>
            <a:r>
              <a:rPr lang="en-US" sz="2400" dirty="0"/>
              <a:t>Meiosis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3382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Algae</a:t>
            </a:r>
            <a:endParaRPr lang="en-US" dirty="0"/>
          </a:p>
        </p:txBody>
      </p:sp>
      <p:sp>
        <p:nvSpPr>
          <p:cNvPr id="7577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589212" y="1496291"/>
            <a:ext cx="8915400" cy="5056909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Distribution of Algae</a:t>
            </a:r>
          </a:p>
          <a:p>
            <a:pPr lvl="1"/>
            <a:r>
              <a:rPr lang="en-US" sz="2800" dirty="0" smtClean="0"/>
              <a:t>Most are aquatic</a:t>
            </a:r>
          </a:p>
          <a:p>
            <a:pPr lvl="2"/>
            <a:r>
              <a:rPr lang="en-US" sz="2800" dirty="0" smtClean="0"/>
              <a:t>Live in the photic zone of freshwater, brackish water, and saltwater</a:t>
            </a:r>
          </a:p>
          <a:p>
            <a:pPr lvl="1"/>
            <a:r>
              <a:rPr lang="en-US" sz="2800" dirty="0" smtClean="0"/>
              <a:t>Have accessory photosynthetic pigments that trap energy of short-wavelength light</a:t>
            </a:r>
          </a:p>
          <a:p>
            <a:pPr lvl="2"/>
            <a:r>
              <a:rPr lang="en-US" sz="2800" dirty="0" smtClean="0"/>
              <a:t>Allows algae to inhabit deep parts of the photic zone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3673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Algae</a:t>
            </a:r>
            <a:endParaRPr lang="en-US" dirty="0"/>
          </a:p>
        </p:txBody>
      </p:sp>
      <p:sp>
        <p:nvSpPr>
          <p:cNvPr id="7680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Morphology of Algae</a:t>
            </a:r>
          </a:p>
          <a:p>
            <a:pPr lvl="1"/>
            <a:r>
              <a:rPr lang="en-US" sz="2800" dirty="0" smtClean="0"/>
              <a:t>Can have different morphologies</a:t>
            </a:r>
          </a:p>
          <a:p>
            <a:pPr lvl="2"/>
            <a:r>
              <a:rPr lang="en-US" sz="2800" dirty="0" smtClean="0"/>
              <a:t>Unicellular</a:t>
            </a:r>
          </a:p>
          <a:p>
            <a:pPr lvl="2"/>
            <a:r>
              <a:rPr lang="en-US" sz="2800" dirty="0" smtClean="0"/>
              <a:t>Colonial</a:t>
            </a:r>
          </a:p>
          <a:p>
            <a:pPr lvl="2"/>
            <a:r>
              <a:rPr lang="en-US" sz="2800" dirty="0" smtClean="0"/>
              <a:t>Simple multicellular bodies called </a:t>
            </a:r>
            <a:r>
              <a:rPr lang="en-US" sz="2800" i="1" dirty="0" smtClean="0"/>
              <a:t>thalli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618856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Algae</a:t>
            </a:r>
            <a:endParaRPr lang="en-US" dirty="0"/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89212" y="1399309"/>
            <a:ext cx="8915400" cy="451191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Reproduction of Algae</a:t>
            </a:r>
          </a:p>
          <a:p>
            <a:pPr lvl="1"/>
            <a:r>
              <a:rPr lang="en-US" sz="2400" dirty="0" smtClean="0"/>
              <a:t>Reproduction in unicellular algae</a:t>
            </a:r>
          </a:p>
          <a:p>
            <a:pPr lvl="2"/>
            <a:r>
              <a:rPr lang="en-US" sz="2400" dirty="0" smtClean="0"/>
              <a:t>Asexual reproduction involves mitosis followed by cytokinesis</a:t>
            </a:r>
          </a:p>
          <a:p>
            <a:pPr lvl="2"/>
            <a:r>
              <a:rPr lang="en-US" sz="2400" dirty="0" smtClean="0"/>
              <a:t>In sexual reproduction, individual gametes form zygotes that undergo meiosis</a:t>
            </a:r>
          </a:p>
          <a:p>
            <a:pPr lvl="1"/>
            <a:r>
              <a:rPr lang="en-US" sz="2400" dirty="0" smtClean="0"/>
              <a:t>Reproduction in multicellular algae</a:t>
            </a:r>
          </a:p>
          <a:p>
            <a:pPr lvl="2"/>
            <a:r>
              <a:rPr lang="en-US" sz="2400" dirty="0" smtClean="0"/>
              <a:t>Reproduce asexually by fragmentation</a:t>
            </a:r>
          </a:p>
          <a:p>
            <a:pPr lvl="2"/>
            <a:r>
              <a:rPr lang="en-US" sz="2400" dirty="0" smtClean="0"/>
              <a:t>Reproduce sexually with alternation of generations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2995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2_27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"/>
          <a:stretch/>
        </p:blipFill>
        <p:spPr>
          <a:xfrm>
            <a:off x="1790700" y="914400"/>
            <a:ext cx="8601456" cy="4840192"/>
          </a:xfrm>
          <a:prstGeom prst="rect">
            <a:avLst/>
          </a:prstGeom>
        </p:spPr>
      </p:pic>
      <p:sp>
        <p:nvSpPr>
          <p:cNvPr id="78850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12.27  Alternation </a:t>
            </a:r>
            <a:r>
              <a:rPr lang="en-US" sz="1200" b="1" dirty="0">
                <a:solidFill>
                  <a:schemeClr val="tx1"/>
                </a:solidFill>
              </a:rPr>
              <a:t>of generations in algae, as occurs in the green alga </a:t>
            </a:r>
            <a:r>
              <a:rPr lang="en-US" sz="1200" b="1" i="1" dirty="0">
                <a:solidFill>
                  <a:schemeClr val="tx1"/>
                </a:solidFill>
              </a:rPr>
              <a:t>Ulva</a:t>
            </a:r>
            <a:r>
              <a:rPr lang="en-US" sz="1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1018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Algae</a:t>
            </a:r>
            <a:endParaRPr lang="en-US" dirty="0"/>
          </a:p>
        </p:txBody>
      </p:sp>
      <p:sp>
        <p:nvSpPr>
          <p:cNvPr id="798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537575" cy="54848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2400" b="1" dirty="0"/>
              <a:t>Classification of Algae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Classification is not settled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Classification schemes are based on different features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Differences in photosynthetic pigments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Storage products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Cell wall composition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Various groups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Division Chlorophyta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Kingdom Rhodophyta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Phaeophyta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Chrysophyta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753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_12_04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/>
        </p:blipFill>
        <p:spPr>
          <a:xfrm>
            <a:off x="166256" y="148935"/>
            <a:ext cx="12025744" cy="641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title"/>
          </p:nvPr>
        </p:nvSpPr>
        <p:spPr>
          <a:xfrm>
            <a:off x="2592925" y="1"/>
            <a:ext cx="891168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Water Molds</a:t>
            </a:r>
            <a:endParaRPr lang="en-US" dirty="0"/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537575" cy="548481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/>
              <a:t>Differ from fungi in several ways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Have tubular cristae in their mitochondria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Cell walls are of cellulose instead of chitin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Spores have two flagella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Have true diploid bodies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Decompose dead animals and return nutrients to the environment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Some species are pathogens of crops</a:t>
            </a:r>
          </a:p>
          <a:p>
            <a:pPr lvl="1">
              <a:lnSpc>
                <a:spcPct val="130000"/>
              </a:lnSpc>
            </a:pPr>
            <a:r>
              <a:rPr lang="en-US" sz="2000" i="1" dirty="0" smtClean="0"/>
              <a:t>Phytophthora infestans </a:t>
            </a:r>
            <a:r>
              <a:rPr lang="en-US" sz="2000" dirty="0" smtClean="0"/>
              <a:t>caused the Irish potato famine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1865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2_32_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571500"/>
            <a:ext cx="8601456" cy="5711952"/>
          </a:xfrm>
          <a:prstGeom prst="rect">
            <a:avLst/>
          </a:prstGeom>
        </p:spPr>
      </p:pic>
      <p:sp>
        <p:nvSpPr>
          <p:cNvPr id="92162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12.32  An </a:t>
            </a:r>
            <a:r>
              <a:rPr lang="en-US" sz="1200" b="1" dirty="0">
                <a:solidFill>
                  <a:schemeClr val="tx1"/>
                </a:solidFill>
              </a:rPr>
              <a:t>example of the important role of water molds in recycling organic nutrients in aquatic habitats.</a:t>
            </a:r>
          </a:p>
        </p:txBody>
      </p:sp>
    </p:spTree>
    <p:extLst>
      <p:ext uri="{BB962C8B-B14F-4D97-AF65-F5344CB8AC3E}">
        <p14:creationId xmlns:p14="http://schemas.microsoft.com/office/powerpoint/2010/main" val="1274347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Eukaryotes of Microbiological Interest: Parasitic Helminths and Vectors</a:t>
            </a:r>
            <a:endParaRPr lang="en-US" dirty="0"/>
          </a:p>
        </p:txBody>
      </p:sp>
      <p:sp>
        <p:nvSpPr>
          <p:cNvPr id="9421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537575" cy="5332412"/>
          </a:xfrm>
        </p:spPr>
        <p:txBody>
          <a:bodyPr>
            <a:normAutofit/>
          </a:bodyPr>
          <a:lstStyle/>
          <a:p>
            <a:r>
              <a:rPr lang="en-US" sz="2800" dirty="0"/>
              <a:t>Parasitic worms have microscopic infective and diagnostic stages</a:t>
            </a:r>
          </a:p>
          <a:p>
            <a:r>
              <a:rPr lang="en-US" sz="2800" dirty="0"/>
              <a:t>Arthropod vectors are animals that carry pathogens</a:t>
            </a:r>
          </a:p>
          <a:p>
            <a:pPr lvl="1"/>
            <a:r>
              <a:rPr lang="en-US" sz="2800" dirty="0"/>
              <a:t>Mechanical vectors</a:t>
            </a:r>
          </a:p>
          <a:p>
            <a:pPr lvl="1"/>
            <a:r>
              <a:rPr lang="en-US" sz="2800" dirty="0"/>
              <a:t>Biological vectors</a:t>
            </a:r>
          </a:p>
          <a:p>
            <a:r>
              <a:rPr lang="en-US" sz="2800" dirty="0"/>
              <a:t>Disease vectors belong to two classes of arthropod</a:t>
            </a:r>
          </a:p>
          <a:p>
            <a:pPr lvl="1"/>
            <a:r>
              <a:rPr lang="en-US" sz="2800" dirty="0"/>
              <a:t>Arachnida</a:t>
            </a:r>
          </a:p>
          <a:p>
            <a:pPr lvl="1"/>
            <a:r>
              <a:rPr lang="en-US" sz="2800" dirty="0"/>
              <a:t>Insecta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03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Eukaryotes of Microbiological Interest: Parasitic Helminths and Vectors</a:t>
            </a:r>
            <a:endParaRPr lang="en-US" dirty="0"/>
          </a:p>
        </p:txBody>
      </p:sp>
      <p:sp>
        <p:nvSpPr>
          <p:cNvPr id="952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Arachnids</a:t>
            </a:r>
          </a:p>
          <a:p>
            <a:pPr lvl="1"/>
            <a:r>
              <a:rPr lang="en-US" sz="2800" dirty="0" smtClean="0"/>
              <a:t>Adult arachnids have four pairs of legs</a:t>
            </a:r>
          </a:p>
          <a:p>
            <a:pPr lvl="1"/>
            <a:r>
              <a:rPr lang="en-US" sz="2800" dirty="0" smtClean="0"/>
              <a:t>Ticks are the most important arachnid vectors</a:t>
            </a:r>
          </a:p>
          <a:p>
            <a:pPr lvl="2"/>
            <a:r>
              <a:rPr lang="en-US" sz="2800" dirty="0" smtClean="0"/>
              <a:t>Hard ticks are most prominent tick vectors</a:t>
            </a:r>
          </a:p>
          <a:p>
            <a:pPr lvl="1"/>
            <a:r>
              <a:rPr lang="en-US" sz="2800" dirty="0" smtClean="0"/>
              <a:t>A few mite species transmit rickettsial diseases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639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>
          <a:xfrm>
            <a:off x="2592925" y="0"/>
            <a:ext cx="8911687" cy="1246909"/>
          </a:xfrm>
        </p:spPr>
        <p:txBody>
          <a:bodyPr>
            <a:normAutofit/>
          </a:bodyPr>
          <a:lstStyle/>
          <a:p>
            <a:r>
              <a:rPr lang="en-US" dirty="0" smtClean="0"/>
              <a:t>General Characteristics of Eukaryotic Organisms</a:t>
            </a:r>
            <a:endParaRPr lang="en-US" dirty="0"/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302326" y="1068388"/>
            <a:ext cx="10695709" cy="556101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 smtClean="0"/>
              <a:t>Reproduction of Eukaryotes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/>
              <a:t>Nuclear division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/>
              <a:t>Mitosis</a:t>
            </a:r>
          </a:p>
          <a:p>
            <a:pPr lvl="3">
              <a:lnSpc>
                <a:spcPct val="120000"/>
              </a:lnSpc>
            </a:pPr>
            <a:r>
              <a:rPr lang="en-US" sz="2000" dirty="0" smtClean="0"/>
              <a:t>Cell partitions that replicate DNA equally between two nuclei</a:t>
            </a:r>
          </a:p>
          <a:p>
            <a:pPr lvl="3">
              <a:lnSpc>
                <a:spcPct val="120000"/>
              </a:lnSpc>
            </a:pPr>
            <a:r>
              <a:rPr lang="en-US" sz="2000" dirty="0" smtClean="0"/>
              <a:t>Maintains ploidy of parent nucleus</a:t>
            </a:r>
          </a:p>
          <a:p>
            <a:pPr lvl="3">
              <a:lnSpc>
                <a:spcPct val="120000"/>
              </a:lnSpc>
            </a:pPr>
            <a:r>
              <a:rPr lang="en-US" sz="2000" dirty="0" smtClean="0"/>
              <a:t>Four phases</a:t>
            </a:r>
          </a:p>
          <a:p>
            <a:pPr lvl="4">
              <a:lnSpc>
                <a:spcPct val="120000"/>
              </a:lnSpc>
            </a:pPr>
            <a:r>
              <a:rPr lang="en-US" sz="2000" dirty="0" smtClean="0"/>
              <a:t>Prophase</a:t>
            </a:r>
          </a:p>
          <a:p>
            <a:pPr lvl="4">
              <a:lnSpc>
                <a:spcPct val="120000"/>
              </a:lnSpc>
            </a:pPr>
            <a:r>
              <a:rPr lang="en-US" sz="2000" dirty="0" smtClean="0"/>
              <a:t>Metaphase</a:t>
            </a:r>
          </a:p>
          <a:p>
            <a:pPr lvl="4">
              <a:lnSpc>
                <a:spcPct val="120000"/>
              </a:lnSpc>
            </a:pPr>
            <a:r>
              <a:rPr lang="en-US" sz="2000" dirty="0" smtClean="0"/>
              <a:t>Anaphase</a:t>
            </a:r>
          </a:p>
          <a:p>
            <a:pPr lvl="4">
              <a:lnSpc>
                <a:spcPct val="120000"/>
              </a:lnSpc>
            </a:pPr>
            <a:r>
              <a:rPr lang="en-US" sz="2000" dirty="0" smtClean="0"/>
              <a:t>Telophase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219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977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Eukaryotes of Microbiological Interest: Parasitic Helminths and Vectors</a:t>
            </a:r>
            <a:endParaRPr lang="en-US" dirty="0"/>
          </a:p>
        </p:txBody>
      </p:sp>
      <p:sp>
        <p:nvSpPr>
          <p:cNvPr id="962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9784483" cy="556101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/>
              <a:t>Insects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Adult insects have three pairs of legs and three body regions</a:t>
            </a:r>
          </a:p>
          <a:p>
            <a:pPr lvl="1">
              <a:lnSpc>
                <a:spcPct val="130000"/>
              </a:lnSpc>
            </a:pPr>
            <a:r>
              <a:rPr lang="en-US" sz="2000" dirty="0" smtClean="0"/>
              <a:t>Include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Fleas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Lice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Flies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Mosquitoes</a:t>
            </a:r>
          </a:p>
          <a:p>
            <a:pPr lvl="3">
              <a:lnSpc>
                <a:spcPct val="130000"/>
              </a:lnSpc>
            </a:pPr>
            <a:r>
              <a:rPr lang="en-US" sz="2000" dirty="0" smtClean="0"/>
              <a:t>Most important arthropod vectors of disease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Kissing bugs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7630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12.33  Representative </a:t>
            </a:r>
            <a:r>
              <a:rPr lang="en-US" sz="1200" b="1" dirty="0">
                <a:solidFill>
                  <a:schemeClr val="tx1"/>
                </a:solidFill>
              </a:rPr>
              <a:t>arthropod vectors.</a:t>
            </a:r>
          </a:p>
        </p:txBody>
      </p:sp>
      <p:pic>
        <p:nvPicPr>
          <p:cNvPr id="5" name="Picture 4" descr="figure_12_33_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"/>
          <a:stretch/>
        </p:blipFill>
        <p:spPr>
          <a:xfrm>
            <a:off x="1790700" y="660400"/>
            <a:ext cx="8601456" cy="534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2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2_01a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"/>
          <a:stretch/>
        </p:blipFill>
        <p:spPr>
          <a:xfrm>
            <a:off x="4791456" y="399188"/>
            <a:ext cx="2609088" cy="6458813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31170" y="775664"/>
            <a:ext cx="846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Diploid nucleus</a:t>
            </a:r>
          </a:p>
          <a:p>
            <a:pPr algn="l"/>
            <a:r>
              <a:rPr lang="en-US" sz="700" b="1" dirty="0"/>
              <a:t>(2</a:t>
            </a:r>
            <a:r>
              <a:rPr lang="en-US" sz="700" b="1" i="1" dirty="0"/>
              <a:t>n</a:t>
            </a:r>
            <a:r>
              <a:rPr lang="en-US" sz="700" b="1" dirty="0"/>
              <a:t>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51856" y="1994865"/>
            <a:ext cx="8509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DNA replication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35932" y="3054506"/>
            <a:ext cx="59503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Prophase</a:t>
            </a:r>
            <a:endParaRPr lang="en-US" sz="7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28523" y="3325190"/>
            <a:ext cx="6826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Centromere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43870" y="3830015"/>
            <a:ext cx="64293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Metaphase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43869" y="4539626"/>
            <a:ext cx="609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Anaphase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43870" y="5292101"/>
            <a:ext cx="62388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Telophase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26382" y="6135064"/>
            <a:ext cx="56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Nuclear</a:t>
            </a:r>
          </a:p>
          <a:p>
            <a:pPr algn="l"/>
            <a:r>
              <a:rPr lang="en-US" sz="700" b="1" dirty="0"/>
              <a:t>envelope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0404" y="6610208"/>
            <a:ext cx="116089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700" b="1" dirty="0"/>
              <a:t>Two diploid nuclei (2</a:t>
            </a:r>
            <a:r>
              <a:rPr lang="en-US" sz="700" b="1" i="1" dirty="0"/>
              <a:t>n</a:t>
            </a:r>
            <a:r>
              <a:rPr lang="en-US" sz="700" b="1" dirty="0"/>
              <a:t>)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752020" y="3872876"/>
            <a:ext cx="5048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Spindle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623432" y="3058968"/>
            <a:ext cx="76174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00" b="1" dirty="0"/>
              <a:t>Chromosome</a:t>
            </a:r>
          </a:p>
          <a:p>
            <a:pPr algn="l"/>
            <a:r>
              <a:rPr lang="en-US" sz="700" b="1" dirty="0"/>
              <a:t>(two </a:t>
            </a:r>
          </a:p>
          <a:p>
            <a:pPr algn="l"/>
            <a:r>
              <a:rPr lang="en-US" sz="700" b="1" dirty="0"/>
              <a:t>chromatids)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05770" y="540715"/>
            <a:ext cx="53498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 Black" charset="0"/>
              </a:rPr>
              <a:t>Mitosis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918456" y="3058490"/>
            <a:ext cx="2428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 Black" charset="0"/>
              </a:rPr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21631" y="3828426"/>
            <a:ext cx="2428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 Black" charset="0"/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916870" y="4542801"/>
            <a:ext cx="24288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 Black" charset="0"/>
              </a:rPr>
              <a:t>3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12106" y="5301626"/>
            <a:ext cx="24288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700" dirty="0">
                <a:solidFill>
                  <a:schemeClr val="bg1"/>
                </a:solidFill>
                <a:latin typeface="Arial Black" charset="0"/>
              </a:rPr>
              <a:t>4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344031" y="3306140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6350382" y="3171202"/>
            <a:ext cx="333375" cy="150813"/>
          </a:xfrm>
          <a:custGeom>
            <a:avLst/>
            <a:gdLst>
              <a:gd name="T0" fmla="*/ 0 w 210"/>
              <a:gd name="T1" fmla="*/ 95 h 95"/>
              <a:gd name="T2" fmla="*/ 210 w 210"/>
              <a:gd name="T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0" h="95">
                <a:moveTo>
                  <a:pt x="0" y="95"/>
                </a:moveTo>
                <a:lnTo>
                  <a:pt x="21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499606" y="3961776"/>
            <a:ext cx="26988" cy="2698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6512307" y="3976065"/>
            <a:ext cx="295275" cy="1587"/>
          </a:xfrm>
          <a:custGeom>
            <a:avLst/>
            <a:gdLst>
              <a:gd name="T0" fmla="*/ 0 w 186"/>
              <a:gd name="T1" fmla="*/ 0 h 1"/>
              <a:gd name="T2" fmla="*/ 186 w 186"/>
              <a:gd name="T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6" h="1">
                <a:moveTo>
                  <a:pt x="0" y="0"/>
                </a:moveTo>
                <a:lnTo>
                  <a:pt x="186" y="1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5588381" y="6227140"/>
            <a:ext cx="26988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5255006" y="6241426"/>
            <a:ext cx="349250" cy="1588"/>
          </a:xfrm>
          <a:custGeom>
            <a:avLst/>
            <a:gdLst>
              <a:gd name="T0" fmla="*/ 220 w 220"/>
              <a:gd name="T1" fmla="*/ 0 h 1"/>
              <a:gd name="T2" fmla="*/ 0 w 22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" h="1">
                <a:moveTo>
                  <a:pt x="220" y="0"/>
                </a:move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097970" y="791540"/>
            <a:ext cx="26987" cy="269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5807456" y="809002"/>
            <a:ext cx="298450" cy="66675"/>
          </a:xfrm>
          <a:custGeom>
            <a:avLst/>
            <a:gdLst>
              <a:gd name="T0" fmla="*/ 188 w 188"/>
              <a:gd name="T1" fmla="*/ 0 h 42"/>
              <a:gd name="T2" fmla="*/ 0 w 188"/>
              <a:gd name="T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42">
                <a:moveTo>
                  <a:pt x="188" y="0"/>
                </a:moveTo>
                <a:lnTo>
                  <a:pt x="0" y="42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220" name="Rectangle 35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</p:spPr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Figure 12.1a  The two kinds of nuclear division: mitosis and meiosis.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1806576" y="90488"/>
            <a:ext cx="8861425" cy="107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Characteristics of Eukaryotic Organisms</a:t>
            </a:r>
            <a:endParaRPr lang="en-US" dirty="0"/>
          </a:p>
        </p:txBody>
      </p:sp>
      <p:sp>
        <p:nvSpPr>
          <p:cNvPr id="92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25626" y="1068388"/>
            <a:ext cx="8537575" cy="55610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en-US" sz="2400" b="1" dirty="0"/>
              <a:t>Reproduction of Eukaryotes</a:t>
            </a:r>
          </a:p>
          <a:p>
            <a:pPr lvl="1">
              <a:lnSpc>
                <a:spcPct val="140000"/>
              </a:lnSpc>
            </a:pPr>
            <a:r>
              <a:rPr lang="en-US" sz="2000" dirty="0"/>
              <a:t>Nuclear division</a:t>
            </a:r>
          </a:p>
          <a:p>
            <a:pPr lvl="2">
              <a:lnSpc>
                <a:spcPct val="140000"/>
              </a:lnSpc>
            </a:pPr>
            <a:r>
              <a:rPr lang="en-US" sz="2000" dirty="0"/>
              <a:t>Meiosis</a:t>
            </a:r>
          </a:p>
          <a:p>
            <a:pPr lvl="3">
              <a:lnSpc>
                <a:spcPct val="140000"/>
              </a:lnSpc>
            </a:pPr>
            <a:r>
              <a:rPr lang="en-US" sz="2000" dirty="0"/>
              <a:t>Nuclear division that partitions chromatids into four nuclei</a:t>
            </a:r>
          </a:p>
          <a:p>
            <a:pPr lvl="3">
              <a:lnSpc>
                <a:spcPct val="140000"/>
              </a:lnSpc>
            </a:pPr>
            <a:r>
              <a:rPr lang="en-US" sz="2000" dirty="0"/>
              <a:t>Diploid nuclei produce haploid daughter nuclei</a:t>
            </a:r>
          </a:p>
          <a:p>
            <a:pPr lvl="3">
              <a:lnSpc>
                <a:spcPct val="140000"/>
              </a:lnSpc>
            </a:pPr>
            <a:r>
              <a:rPr lang="en-US" sz="2000" dirty="0"/>
              <a:t>Two stages – meiosis I and meiosis II</a:t>
            </a:r>
          </a:p>
          <a:p>
            <a:pPr lvl="3">
              <a:lnSpc>
                <a:spcPct val="140000"/>
              </a:lnSpc>
            </a:pPr>
            <a:r>
              <a:rPr lang="en-US" sz="2000" dirty="0"/>
              <a:t>Each stage has four phases</a:t>
            </a:r>
          </a:p>
          <a:p>
            <a:pPr lvl="4">
              <a:lnSpc>
                <a:spcPct val="140000"/>
              </a:lnSpc>
            </a:pPr>
            <a:r>
              <a:rPr lang="en-US" sz="2000" dirty="0"/>
              <a:t>Prophase</a:t>
            </a:r>
          </a:p>
          <a:p>
            <a:pPr lvl="4">
              <a:lnSpc>
                <a:spcPct val="140000"/>
              </a:lnSpc>
            </a:pPr>
            <a:r>
              <a:rPr lang="en-US" sz="2000" dirty="0"/>
              <a:t>Metaphase</a:t>
            </a:r>
          </a:p>
          <a:p>
            <a:pPr lvl="4">
              <a:lnSpc>
                <a:spcPct val="140000"/>
              </a:lnSpc>
            </a:pPr>
            <a:r>
              <a:rPr lang="en-US" sz="2000" dirty="0"/>
              <a:t>Anaphase</a:t>
            </a:r>
          </a:p>
          <a:p>
            <a:pPr lvl="4">
              <a:lnSpc>
                <a:spcPct val="140000"/>
              </a:lnSpc>
            </a:pPr>
            <a:r>
              <a:rPr lang="en-US" sz="2000" dirty="0"/>
              <a:t>Telophase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4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2_01b_1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"/>
          <a:stretch/>
        </p:blipFill>
        <p:spPr>
          <a:xfrm>
            <a:off x="3328436" y="369590"/>
            <a:ext cx="5911114" cy="634834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24779" y="897668"/>
            <a:ext cx="1139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Diploid nucleus</a:t>
            </a:r>
          </a:p>
          <a:p>
            <a:pPr algn="l"/>
            <a:r>
              <a:rPr lang="en-US" sz="1000" b="1" dirty="0"/>
              <a:t>(2</a:t>
            </a:r>
            <a:r>
              <a:rPr lang="en-US" sz="1000" b="1" i="1" dirty="0"/>
              <a:t>n</a:t>
            </a:r>
            <a:r>
              <a:rPr lang="en-US" sz="1000" b="1" dirty="0"/>
              <a:t>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34977" y="1352439"/>
            <a:ext cx="11418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DNA replication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05787" y="2113264"/>
            <a:ext cx="12659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Tetrad</a:t>
            </a:r>
          </a:p>
          <a:p>
            <a:pPr algn="l"/>
            <a:r>
              <a:rPr lang="en-US" sz="1000" b="1" dirty="0"/>
              <a:t>(two homologous</a:t>
            </a:r>
          </a:p>
          <a:p>
            <a:pPr algn="l"/>
            <a:r>
              <a:rPr lang="en-US" sz="1000" b="1" dirty="0"/>
              <a:t>chromosomes,</a:t>
            </a:r>
          </a:p>
          <a:p>
            <a:pPr algn="l"/>
            <a:r>
              <a:rPr lang="en-US" sz="1000" b="1" dirty="0"/>
              <a:t>four chromatids)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74587" y="2944702"/>
            <a:ext cx="104696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Crossing over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98869" y="5644822"/>
            <a:ext cx="12177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Chromosome</a:t>
            </a:r>
          </a:p>
          <a:p>
            <a:pPr algn="l"/>
            <a:r>
              <a:rPr lang="en-US" sz="1000" b="1" dirty="0"/>
              <a:t>(two chromatids)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11450" y="5777331"/>
            <a:ext cx="88065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Telophase I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821467" y="4818481"/>
            <a:ext cx="8688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Anaphase I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720395" y="3743214"/>
            <a:ext cx="9187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Metaphase I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19337" y="2675356"/>
            <a:ext cx="11324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Late prophase I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681236" y="1597972"/>
            <a:ext cx="8403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Prophase I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-5400000">
            <a:off x="3149155" y="3363273"/>
            <a:ext cx="7903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000" b="1" dirty="0"/>
              <a:t>MEIOSIS I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641316" y="563981"/>
            <a:ext cx="71885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Arial Black" charset="0"/>
              </a:rPr>
              <a:t>Meiosis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503437" y="1595140"/>
            <a:ext cx="2778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Arial Black" charset="0"/>
              </a:rPr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547887" y="2668290"/>
            <a:ext cx="2778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Arial Black" charset="0"/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544712" y="3741440"/>
            <a:ext cx="2778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Arial Black" charset="0"/>
              </a:rPr>
              <a:t>3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636787" y="4817765"/>
            <a:ext cx="2778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Arial Black" charset="0"/>
              </a:rPr>
              <a:t>4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933649" y="5770265"/>
            <a:ext cx="2778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Arial Black" charset="0"/>
              </a:rPr>
              <a:t>5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5704925" y="902991"/>
            <a:ext cx="34925" cy="365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284237" y="923628"/>
            <a:ext cx="436563" cy="101600"/>
          </a:xfrm>
          <a:custGeom>
            <a:avLst/>
            <a:gdLst>
              <a:gd name="T0" fmla="*/ 280 w 280"/>
              <a:gd name="T1" fmla="*/ 0 h 66"/>
              <a:gd name="T2" fmla="*/ 0 w 280"/>
              <a:gd name="T3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0" h="66">
                <a:moveTo>
                  <a:pt x="280" y="0"/>
                </a:moveTo>
                <a:lnTo>
                  <a:pt x="0" y="6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5279475" y="2319041"/>
            <a:ext cx="534987" cy="80963"/>
          </a:xfrm>
          <a:custGeom>
            <a:avLst/>
            <a:gdLst>
              <a:gd name="T0" fmla="*/ 344 w 344"/>
              <a:gd name="T1" fmla="*/ 0 h 52"/>
              <a:gd name="T2" fmla="*/ 0 w 344"/>
              <a:gd name="T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4" h="52">
                <a:moveTo>
                  <a:pt x="344" y="0"/>
                </a:moveTo>
                <a:lnTo>
                  <a:pt x="0" y="5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5406475" y="6081416"/>
            <a:ext cx="34925" cy="3492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738137" y="5781379"/>
            <a:ext cx="684213" cy="314325"/>
          </a:xfrm>
          <a:custGeom>
            <a:avLst/>
            <a:gdLst>
              <a:gd name="T0" fmla="*/ 440 w 440"/>
              <a:gd name="T1" fmla="*/ 202 h 202"/>
              <a:gd name="T2" fmla="*/ 0 w 440"/>
              <a:gd name="T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40" h="202">
                <a:moveTo>
                  <a:pt x="440" y="202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4110364" y="1671282"/>
            <a:ext cx="9044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Centromere</a:t>
            </a:r>
            <a:endParaRPr lang="en-US" sz="1000" b="1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262799" y="3975538"/>
            <a:ext cx="6477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000" b="1" dirty="0"/>
              <a:t>Spindle</a:t>
            </a:r>
            <a:endParaRPr lang="en-US" sz="1000" b="1" dirty="0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5579140" y="4065539"/>
            <a:ext cx="34925" cy="3492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4839737" y="4084341"/>
            <a:ext cx="758825" cy="28575"/>
          </a:xfrm>
          <a:custGeom>
            <a:avLst/>
            <a:gdLst>
              <a:gd name="connsiteX0" fmla="*/ 758825 w 758825"/>
              <a:gd name="connsiteY0" fmla="*/ 0 h 28575"/>
              <a:gd name="connsiteX1" fmla="*/ 0 w 758825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825" h="28575">
                <a:moveTo>
                  <a:pt x="758825" y="0"/>
                </a:moveTo>
                <a:lnTo>
                  <a:pt x="0" y="2857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defTabSz="914400"/>
            <a:endParaRPr lang="en-US" sz="3300" b="1" dirty="0">
              <a:solidFill>
                <a:srgbClr val="000000"/>
              </a:solidFill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698773" y="2057823"/>
            <a:ext cx="34925" cy="3492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4928636" y="1804691"/>
            <a:ext cx="787400" cy="269875"/>
          </a:xfrm>
          <a:custGeom>
            <a:avLst/>
            <a:gdLst>
              <a:gd name="connsiteX0" fmla="*/ 0 w 787400"/>
              <a:gd name="connsiteY0" fmla="*/ 0 h 269875"/>
              <a:gd name="connsiteX1" fmla="*/ 787400 w 787400"/>
              <a:gd name="connsiteY1" fmla="*/ 269875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7400" h="269875">
                <a:moveTo>
                  <a:pt x="0" y="0"/>
                </a:moveTo>
                <a:lnTo>
                  <a:pt x="787400" y="26987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defTabSz="914400"/>
            <a:endParaRPr lang="en-US" sz="3300" b="1" dirty="0">
              <a:solidFill>
                <a:srgbClr val="000000"/>
              </a:solidFill>
            </a:endParaRPr>
          </a:p>
        </p:txBody>
      </p:sp>
      <p:sp>
        <p:nvSpPr>
          <p:cNvPr id="34" name="AutoShape 32"/>
          <p:cNvSpPr>
            <a:spLocks/>
          </p:cNvSpPr>
          <p:nvPr/>
        </p:nvSpPr>
        <p:spPr bwMode="auto">
          <a:xfrm rot="16200000">
            <a:off x="5757743" y="2092410"/>
            <a:ext cx="110782" cy="360040"/>
          </a:xfrm>
          <a:prstGeom prst="leftBrace">
            <a:avLst>
              <a:gd name="adj1" fmla="val 36111"/>
              <a:gd name="adj2" fmla="val 50000"/>
            </a:avLst>
          </a:prstGeom>
          <a:noFill/>
          <a:ln w="952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259" name="Rectangle 27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12.1b  The </a:t>
            </a:r>
            <a:r>
              <a:rPr lang="en-US" sz="1200" b="1" dirty="0">
                <a:solidFill>
                  <a:schemeClr val="tx1"/>
                </a:solidFill>
              </a:rPr>
              <a:t>two kinds of nuclear division: mitosis and meiosis (1 of 2).</a:t>
            </a:r>
          </a:p>
        </p:txBody>
      </p:sp>
    </p:spTree>
    <p:extLst>
      <p:ext uri="{BB962C8B-B14F-4D97-AF65-F5344CB8AC3E}">
        <p14:creationId xmlns:p14="http://schemas.microsoft.com/office/powerpoint/2010/main" val="6520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2_01b_2_unlabel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b="3482"/>
          <a:stretch/>
        </p:blipFill>
        <p:spPr>
          <a:xfrm>
            <a:off x="2705101" y="367770"/>
            <a:ext cx="6805933" cy="61849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62623" y="6245788"/>
            <a:ext cx="19286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50" b="1" dirty="0"/>
              <a:t>Four haploid nuclei (1</a:t>
            </a:r>
            <a:r>
              <a:rPr lang="en-US" sz="1150" b="1" i="1" dirty="0"/>
              <a:t>n</a:t>
            </a:r>
            <a:r>
              <a:rPr lang="en-US" sz="1150" b="1" dirty="0"/>
              <a:t>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524669" y="5105910"/>
            <a:ext cx="82397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150" b="1" dirty="0"/>
              <a:t>Nuclear</a:t>
            </a:r>
          </a:p>
          <a:p>
            <a:pPr algn="l"/>
            <a:r>
              <a:rPr lang="en-US" sz="1150" b="1" dirty="0"/>
              <a:t>envelope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504665" y="4033139"/>
            <a:ext cx="1037463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150" b="1" dirty="0"/>
              <a:t>Telophase II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25923" y="2913766"/>
            <a:ext cx="1025244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150" b="1" dirty="0"/>
              <a:t>Anaphase II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109347" y="1707985"/>
            <a:ext cx="1069812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150" b="1" dirty="0"/>
              <a:t>Metaphase II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106814" y="494069"/>
            <a:ext cx="979655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1150" b="1" dirty="0"/>
              <a:t>Prophase II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898890" y="494069"/>
            <a:ext cx="287258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50" dirty="0">
                <a:solidFill>
                  <a:schemeClr val="bg1"/>
                </a:solidFill>
                <a:latin typeface="Arial Black" charset="0"/>
              </a:rPr>
              <a:t>6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912537" y="1717510"/>
            <a:ext cx="287258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50" dirty="0">
                <a:solidFill>
                  <a:schemeClr val="bg1"/>
                </a:solidFill>
                <a:latin typeface="Arial Black" charset="0"/>
              </a:rPr>
              <a:t>7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022763" y="2923291"/>
            <a:ext cx="287258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50" dirty="0">
                <a:solidFill>
                  <a:schemeClr val="bg1"/>
                </a:solidFill>
                <a:latin typeface="Arial Black" charset="0"/>
              </a:rPr>
              <a:t>8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311888" y="4033139"/>
            <a:ext cx="287258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150" dirty="0">
                <a:solidFill>
                  <a:schemeClr val="bg1"/>
                </a:solidFill>
                <a:latin typeface="Arial Black" charset="0"/>
              </a:rPr>
              <a:t>9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8224632" y="5530661"/>
            <a:ext cx="34925" cy="3492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150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8243681" y="5257610"/>
            <a:ext cx="344488" cy="292100"/>
          </a:xfrm>
          <a:custGeom>
            <a:avLst/>
            <a:gdLst>
              <a:gd name="T0" fmla="*/ 0 w 222"/>
              <a:gd name="T1" fmla="*/ 188 h 188"/>
              <a:gd name="T2" fmla="*/ 222 w 222"/>
              <a:gd name="T3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88">
                <a:moveTo>
                  <a:pt x="0" y="188"/>
                </a:moveTo>
                <a:lnTo>
                  <a:pt x="22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 sz="1150" dirty="0"/>
          </a:p>
        </p:txBody>
      </p:sp>
      <p:sp>
        <p:nvSpPr>
          <p:cNvPr id="11275" name="Rectangle 24"/>
          <p:cNvSpPr>
            <a:spLocks noGrp="1" noChangeArrowheads="1"/>
          </p:cNvSpPr>
          <p:nvPr>
            <p:ph type="title"/>
          </p:nvPr>
        </p:nvSpPr>
        <p:spPr>
          <a:xfrm>
            <a:off x="1806576" y="152401"/>
            <a:ext cx="8861425" cy="276999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Figure </a:t>
            </a:r>
            <a:r>
              <a:rPr lang="en-US" sz="1200" b="1" dirty="0">
                <a:solidFill>
                  <a:schemeClr val="tx1"/>
                </a:solidFill>
              </a:rPr>
              <a:t>12.1b  The </a:t>
            </a:r>
            <a:r>
              <a:rPr lang="en-US" sz="1200" b="1" dirty="0">
                <a:solidFill>
                  <a:schemeClr val="tx1"/>
                </a:solidFill>
              </a:rPr>
              <a:t>two kinds of nuclear division: mitosis and meiosis (2 of 2).</a:t>
            </a:r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 rot="16200000">
            <a:off x="2503768" y="3241961"/>
            <a:ext cx="880369" cy="2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150" b="1" dirty="0"/>
              <a:t>MEIOSIS II</a:t>
            </a:r>
          </a:p>
        </p:txBody>
      </p:sp>
    </p:spTree>
    <p:extLst>
      <p:ext uri="{BB962C8B-B14F-4D97-AF65-F5344CB8AC3E}">
        <p14:creationId xmlns:p14="http://schemas.microsoft.com/office/powerpoint/2010/main" val="32476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</TotalTime>
  <Words>1621</Words>
  <Application>Microsoft Office PowerPoint</Application>
  <PresentationFormat>Widescreen</PresentationFormat>
  <Paragraphs>480</Paragraphs>
  <Slides>51</Slides>
  <Notes>50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ＭＳ Ｐゴシック</vt:lpstr>
      <vt:lpstr>Arial</vt:lpstr>
      <vt:lpstr>Arial Black</vt:lpstr>
      <vt:lpstr>Calibri</vt:lpstr>
      <vt:lpstr>Century Gothic</vt:lpstr>
      <vt:lpstr>Wingdings 3</vt:lpstr>
      <vt:lpstr>ヒラギノ角ゴ Pro W3</vt:lpstr>
      <vt:lpstr>Wisp</vt:lpstr>
      <vt:lpstr>Characterizing &amp; Classifying Eukaryotes</vt:lpstr>
      <vt:lpstr>General Characteristics of Eukaryotic Organisms</vt:lpstr>
      <vt:lpstr>General Characteristics of Eukaryotic Organisms</vt:lpstr>
      <vt:lpstr>General Characteristics of Eukaryotic Organisms</vt:lpstr>
      <vt:lpstr>General Characteristics of Eukaryotic Organisms</vt:lpstr>
      <vt:lpstr>Figure 12.1a  The two kinds of nuclear division: mitosis and meiosis.</vt:lpstr>
      <vt:lpstr>General Characteristics of Eukaryotic Organisms</vt:lpstr>
      <vt:lpstr>Figure 12.1b  The two kinds of nuclear division: mitosis and meiosis (1 of 2).</vt:lpstr>
      <vt:lpstr>Figure 12.1b  The two kinds of nuclear division: mitosis and meiosis (2 of 2).</vt:lpstr>
      <vt:lpstr>PowerPoint Presentation</vt:lpstr>
      <vt:lpstr>Mitosis</vt:lpstr>
      <vt:lpstr>Meiosis</vt:lpstr>
      <vt:lpstr>General Characteristics of Eukaryotic Organisms</vt:lpstr>
      <vt:lpstr>Figure 12.2  Different types of cytoplasmic division.</vt:lpstr>
      <vt:lpstr>Schizogony—as occurs in Plasmodium </vt:lpstr>
      <vt:lpstr>The changing classification of eukaryotes over the centuries</vt:lpstr>
      <vt:lpstr>Protozoa</vt:lpstr>
      <vt:lpstr>Protozoa</vt:lpstr>
      <vt:lpstr>Protozoa</vt:lpstr>
      <vt:lpstr>Figure 12.5  Contractile vacuoles.</vt:lpstr>
      <vt:lpstr>Protozoa</vt:lpstr>
      <vt:lpstr>Protozoa</vt:lpstr>
      <vt:lpstr>Figure 12.6  Sexual reproduction via conjugation in ciliates.</vt:lpstr>
      <vt:lpstr>Protozoa</vt:lpstr>
      <vt:lpstr>PowerPoint Presentation</vt:lpstr>
      <vt:lpstr>Fungi</vt:lpstr>
      <vt:lpstr>Fungi</vt:lpstr>
      <vt:lpstr>Figure 12.15  Fungal morphology.</vt:lpstr>
      <vt:lpstr>Fungi</vt:lpstr>
      <vt:lpstr>Fungi</vt:lpstr>
      <vt:lpstr>Fungi</vt:lpstr>
      <vt:lpstr>Figure 12.18  Representative asexual spores of molds.</vt:lpstr>
      <vt:lpstr>Figure 12.19  The process of sexual reproduction in fungi. </vt:lpstr>
      <vt:lpstr>Fungi</vt:lpstr>
      <vt:lpstr>Fungi</vt:lpstr>
      <vt:lpstr>Figure 12.25  Makeup of a lichen.</vt:lpstr>
      <vt:lpstr>Figure 12.26  Gross morphology of lichens.</vt:lpstr>
      <vt:lpstr>PowerPoint Presentation</vt:lpstr>
      <vt:lpstr>Algae</vt:lpstr>
      <vt:lpstr>Algae</vt:lpstr>
      <vt:lpstr>Algae</vt:lpstr>
      <vt:lpstr>Algae</vt:lpstr>
      <vt:lpstr>Figure 12.27  Alternation of generations in algae, as occurs in the green alga Ulva.</vt:lpstr>
      <vt:lpstr>Algae</vt:lpstr>
      <vt:lpstr>PowerPoint Presentation</vt:lpstr>
      <vt:lpstr>Water Molds</vt:lpstr>
      <vt:lpstr>Figure 12.32  An example of the important role of water molds in recycling organic nutrients in aquatic habitats.</vt:lpstr>
      <vt:lpstr>Other Eukaryotes of Microbiological Interest: Parasitic Helminths and Vectors</vt:lpstr>
      <vt:lpstr>Other Eukaryotes of Microbiological Interest: Parasitic Helminths and Vectors</vt:lpstr>
      <vt:lpstr>Other Eukaryotes of Microbiological Interest: Parasitic Helminths and Vectors</vt:lpstr>
      <vt:lpstr>Figure 12.33  Representative arthropod vectors.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&amp; Classifying Eukaryotes</dc:title>
  <dc:creator>Melanie Meyer</dc:creator>
  <cp:lastModifiedBy>Melanie Meyer</cp:lastModifiedBy>
  <cp:revision>15</cp:revision>
  <dcterms:created xsi:type="dcterms:W3CDTF">2016-06-12T21:58:45Z</dcterms:created>
  <dcterms:modified xsi:type="dcterms:W3CDTF">2016-06-12T22:43:45Z</dcterms:modified>
</cp:coreProperties>
</file>