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57" r:id="rId2"/>
    <p:sldId id="258" r:id="rId3"/>
    <p:sldId id="259" r:id="rId4"/>
    <p:sldId id="260" r:id="rId5"/>
    <p:sldId id="261" r:id="rId6"/>
    <p:sldId id="262" r:id="rId7"/>
    <p:sldId id="263" r:id="rId8"/>
    <p:sldId id="265" r:id="rId9"/>
    <p:sldId id="266" r:id="rId10"/>
    <p:sldId id="267" r:id="rId11"/>
    <p:sldId id="32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5" r:id="rId25"/>
    <p:sldId id="286" r:id="rId26"/>
    <p:sldId id="287" r:id="rId27"/>
    <p:sldId id="281" r:id="rId28"/>
    <p:sldId id="282" r:id="rId29"/>
    <p:sldId id="283"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2" r:id="rId55"/>
    <p:sldId id="313" r:id="rId56"/>
    <p:sldId id="314" r:id="rId57"/>
    <p:sldId id="315" r:id="rId58"/>
    <p:sldId id="316" r:id="rId59"/>
    <p:sldId id="317" r:id="rId60"/>
    <p:sldId id="318" r:id="rId61"/>
    <p:sldId id="319" r:id="rId62"/>
    <p:sldId id="320" r:id="rId63"/>
    <p:sldId id="321" r:id="rId64"/>
    <p:sldId id="322" r:id="rId65"/>
    <p:sldId id="323" r:id="rId66"/>
    <p:sldId id="324" r:id="rId67"/>
    <p:sldId id="325" r:id="rId68"/>
    <p:sldId id="326"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51" d="100"/>
          <a:sy n="51" d="100"/>
        </p:scale>
        <p:origin x="1243" y="43"/>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385098-A318-43D4-A6BA-C901558FE8FA}" type="datetimeFigureOut">
              <a:rPr lang="en-US" smtClean="0"/>
              <a:t>6/18/2016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FB245C-4C46-41FD-8D02-7AC00FAF5747}" type="slidenum">
              <a:rPr lang="en-US" smtClean="0"/>
              <a:t>‹#›</a:t>
            </a:fld>
            <a:endParaRPr lang="en-US"/>
          </a:p>
        </p:txBody>
      </p:sp>
    </p:spTree>
    <p:extLst>
      <p:ext uri="{BB962C8B-B14F-4D97-AF65-F5344CB8AC3E}">
        <p14:creationId xmlns:p14="http://schemas.microsoft.com/office/powerpoint/2010/main" val="33995394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9FB245C-4C46-41FD-8D02-7AC00FAF5747}" type="slidenum">
              <a:rPr lang="en-US" smtClean="0"/>
              <a:t>29</a:t>
            </a:fld>
            <a:endParaRPr lang="en-US"/>
          </a:p>
        </p:txBody>
      </p:sp>
    </p:spTree>
    <p:extLst>
      <p:ext uri="{BB962C8B-B14F-4D97-AF65-F5344CB8AC3E}">
        <p14:creationId xmlns:p14="http://schemas.microsoft.com/office/powerpoint/2010/main" val="2023147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solidFill>
            <a:srgbClr val="FFFFFF"/>
          </a:solidFill>
          <a:ln/>
        </p:spPr>
      </p:sp>
      <p:sp>
        <p:nvSpPr>
          <p:cNvPr id="121859"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3965036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solidFill>
            <a:srgbClr val="FFFFFF"/>
          </a:solidFill>
          <a:ln/>
        </p:spPr>
      </p:sp>
      <p:sp>
        <p:nvSpPr>
          <p:cNvPr id="123907"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261477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solidFill>
            <a:srgbClr val="FFFFFF"/>
          </a:solidFill>
          <a:ln/>
        </p:spPr>
      </p:sp>
      <p:sp>
        <p:nvSpPr>
          <p:cNvPr id="145411" name="Rectangle 3"/>
          <p:cNvSpPr>
            <a:spLocks noGrp="1" noChangeArrowheads="1"/>
          </p:cNvSpPr>
          <p:nvPr>
            <p:ph type="body" idx="1"/>
          </p:nvPr>
        </p:nvSpPr>
        <p:spPr>
          <a:solidFill>
            <a:srgbClr val="FFFFFF"/>
          </a:solidFill>
          <a:ln>
            <a:solidFill>
              <a:srgbClr val="000000"/>
            </a:solidFill>
            <a:miter lim="800000"/>
            <a:headEnd/>
            <a:tailEnd/>
          </a:ln>
        </p:spPr>
        <p:txBody>
          <a:bodyPr/>
          <a:lstStyle/>
          <a:p>
            <a:endParaRPr lang="en-US" altLang="en-US" smtClean="0">
              <a:latin typeface="Arial" pitchFamily="34" charset="0"/>
              <a:ea typeface="ＭＳ Ｐゴシック" pitchFamily="34" charset="-128"/>
            </a:endParaRPr>
          </a:p>
        </p:txBody>
      </p:sp>
    </p:spTree>
    <p:extLst>
      <p:ext uri="{BB962C8B-B14F-4D97-AF65-F5344CB8AC3E}">
        <p14:creationId xmlns:p14="http://schemas.microsoft.com/office/powerpoint/2010/main" val="9310316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905000"/>
            <a:ext cx="7543800" cy="2593975"/>
          </a:xfrm>
        </p:spPr>
        <p:txBody>
          <a:bodyPr anchor="b"/>
          <a:lstStyle>
            <a:lvl1pPr>
              <a:defRPr sz="6600">
                <a:ln>
                  <a:noFill/>
                </a:ln>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685800" y="4572000"/>
            <a:ext cx="6461760" cy="1066800"/>
          </a:xfrm>
        </p:spPr>
        <p:txBody>
          <a:bodyPr anchor="t">
            <a:normAutofit/>
          </a:bodyPr>
          <a:lstStyle>
            <a:lvl1pPr marL="0" indent="0" algn="l">
              <a:buNone/>
              <a:defRPr sz="20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1E433D3-C737-4C16-B431-384403E8AE62}"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433D3-C737-4C16-B431-384403E8AE62}"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1752600" cy="58515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433D3-C737-4C16-B431-384403E8AE62}"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E433D3-C737-4C16-B431-384403E8AE62}"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5486400"/>
            <a:ext cx="7659687" cy="1168400"/>
          </a:xfrm>
        </p:spPr>
        <p:txBody>
          <a:bodyPr anchor="t"/>
          <a:lstStyle>
            <a:lvl1pPr algn="l">
              <a:defRPr sz="36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3852863"/>
            <a:ext cx="6135687" cy="1633538"/>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E433D3-C737-4C16-B431-384403E8AE62}" type="datetimeFigureOut">
              <a:rPr lang="en-US" smtClean="0"/>
              <a:t>6/18/2016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419600" y="1536192"/>
            <a:ext cx="3657600" cy="459028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71E433D3-C737-4C16-B431-384403E8AE62}" type="datetimeFigureOut">
              <a:rPr lang="en-US" smtClean="0"/>
              <a:t>6/18/2016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419600" y="1535113"/>
            <a:ext cx="3657600" cy="639762"/>
          </a:xfrm>
        </p:spPr>
        <p:txBody>
          <a:bodyPr anchor="b">
            <a:no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419600" y="2174875"/>
            <a:ext cx="3657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E433D3-C737-4C16-B431-384403E8AE62}" type="datetimeFigureOut">
              <a:rPr lang="en-US" smtClean="0"/>
              <a:t>6/18/2016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E433D3-C737-4C16-B431-384403E8AE62}" type="datetimeFigureOut">
              <a:rPr lang="en-US" smtClean="0"/>
              <a:t>6/18/2016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E433D3-C737-4C16-B431-384403E8AE62}" type="datetimeFigureOut">
              <a:rPr lang="en-US" smtClean="0"/>
              <a:t>6/18/2016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31BB21-D7DC-43B1-B37D-9639F6559534}"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4801" y="5495544"/>
            <a:ext cx="7772400" cy="594360"/>
          </a:xfrm>
        </p:spPr>
        <p:txBody>
          <a:bodyPr anchor="b"/>
          <a:lstStyle>
            <a:lvl1pPr algn="ctr">
              <a:defRPr sz="2200" b="1"/>
            </a:lvl1pPr>
          </a:lstStyle>
          <a:p>
            <a:r>
              <a:rPr lang="en-US" smtClean="0"/>
              <a:t>Click to edit Master title style</a:t>
            </a:r>
            <a:endParaRPr lang="en-US" dirty="0"/>
          </a:p>
        </p:txBody>
      </p:sp>
      <p:sp>
        <p:nvSpPr>
          <p:cNvPr id="4" name="Text Placeholder 3"/>
          <p:cNvSpPr>
            <a:spLocks noGrp="1"/>
          </p:cNvSpPr>
          <p:nvPr>
            <p:ph type="body" sz="half" idx="2"/>
          </p:nvPr>
        </p:nvSpPr>
        <p:spPr>
          <a:xfrm>
            <a:off x="304799" y="6096000"/>
            <a:ext cx="7772401" cy="6096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E433D3-C737-4C16-B431-384403E8AE62}" type="datetimeFigureOut">
              <a:rPr lang="en-US" smtClean="0"/>
              <a:t>6/18/2016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31BB21-D7DC-43B1-B37D-9639F6559534}" type="slidenum">
              <a:rPr lang="en-US" smtClean="0"/>
              <a:t>‹#›</a:t>
            </a:fld>
            <a:endParaRPr lang="en-US"/>
          </a:p>
        </p:txBody>
      </p:sp>
      <p:sp>
        <p:nvSpPr>
          <p:cNvPr id="9" name="Content Placeholder 8"/>
          <p:cNvSpPr>
            <a:spLocks noGrp="1"/>
          </p:cNvSpPr>
          <p:nvPr>
            <p:ph sz="quarter" idx="13"/>
          </p:nvPr>
        </p:nvSpPr>
        <p:spPr>
          <a:xfrm>
            <a:off x="304800" y="381000"/>
            <a:ext cx="7772400" cy="494284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1752" y="5495278"/>
            <a:ext cx="7772400" cy="594626"/>
          </a:xfrm>
        </p:spPr>
        <p:txBody>
          <a:bodyPr anchor="b"/>
          <a:lstStyle>
            <a:lvl1pPr algn="ctr">
              <a:defRPr sz="2200" b="1">
                <a:ln>
                  <a:noFill/>
                </a:ln>
                <a:solidFill>
                  <a:schemeClr val="tx2"/>
                </a:solidFill>
              </a:defRPr>
            </a:lvl1pPr>
          </a:lstStyle>
          <a:p>
            <a:r>
              <a:rPr lang="en-US" smtClean="0"/>
              <a:t>Click to edit Master title style</a:t>
            </a:r>
            <a:endParaRPr lang="en-US" dirty="0"/>
          </a:p>
        </p:txBody>
      </p:sp>
      <p:sp>
        <p:nvSpPr>
          <p:cNvPr id="3" name="Picture Placeholder 2"/>
          <p:cNvSpPr>
            <a:spLocks noGrp="1"/>
          </p:cNvSpPr>
          <p:nvPr>
            <p:ph type="pic" idx="1"/>
          </p:nvPr>
        </p:nvSpPr>
        <p:spPr>
          <a:xfrm>
            <a:off x="0" y="0"/>
            <a:ext cx="84582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301752" y="6096000"/>
            <a:ext cx="7772400" cy="612648"/>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8" name="Date Placeholder 7"/>
          <p:cNvSpPr>
            <a:spLocks noGrp="1"/>
          </p:cNvSpPr>
          <p:nvPr>
            <p:ph type="dt" sz="half" idx="10"/>
          </p:nvPr>
        </p:nvSpPr>
        <p:spPr/>
        <p:txBody>
          <a:bodyPr/>
          <a:lstStyle/>
          <a:p>
            <a:fld id="{71E433D3-C737-4C16-B431-384403E8AE62}" type="datetimeFigureOut">
              <a:rPr lang="en-US" smtClean="0"/>
              <a:t>6/18/2016</a:t>
            </a:fld>
            <a:endParaRPr lang="en-US"/>
          </a:p>
        </p:txBody>
      </p:sp>
      <p:sp>
        <p:nvSpPr>
          <p:cNvPr id="9" name="Slide Number Placeholder 8"/>
          <p:cNvSpPr>
            <a:spLocks noGrp="1"/>
          </p:cNvSpPr>
          <p:nvPr>
            <p:ph type="sldNum" sz="quarter" idx="11"/>
          </p:nvPr>
        </p:nvSpPr>
        <p:spPr/>
        <p:txBody>
          <a:bodyPr/>
          <a:lstStyle/>
          <a:p>
            <a:fld id="{4831BB21-D7DC-43B1-B37D-9639F6559534}" type="slidenum">
              <a:rPr lang="en-US" smtClean="0"/>
              <a:t>‹#›</a:t>
            </a:fld>
            <a:endParaRPr lang="en-US"/>
          </a:p>
        </p:txBody>
      </p:sp>
      <p:sp>
        <p:nvSpPr>
          <p:cNvPr id="10" name="Footer Placeholder 9"/>
          <p:cNvSpPr>
            <a:spLocks noGrp="1"/>
          </p:cNvSpPr>
          <p:nvPr>
            <p:ph type="ftr" sz="quarter" idx="12"/>
          </p:nvPr>
        </p:nvSpPr>
        <p:spPr/>
        <p:txBody>
          <a:bodyPr/>
          <a:lstStyle/>
          <a:p>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7620000" cy="1143000"/>
          </a:xfrm>
          <a:prstGeom prst="rect">
            <a:avLst/>
          </a:prstGeom>
        </p:spPr>
        <p:txBody>
          <a:bodyPr vert="horz" lIns="91440" tIns="45720" rIns="91440" bIns="45720" rtlCol="0" anchor="ctr">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7620000" cy="48006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8458200" y="0"/>
            <a:ext cx="6858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8458200" y="5486400"/>
            <a:ext cx="685800" cy="6858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8531788" y="5648960"/>
            <a:ext cx="548640" cy="396240"/>
          </a:xfrm>
          <a:prstGeom prst="bracketPair">
            <a:avLst>
              <a:gd name="adj" fmla="val 17949"/>
            </a:avLst>
          </a:prstGeom>
          <a:ln w="19050">
            <a:solidFill>
              <a:srgbClr val="FFFFFF"/>
            </a:solidFill>
          </a:ln>
        </p:spPr>
        <p:txBody>
          <a:bodyPr vert="horz" lIns="0" tIns="0" rIns="0" bIns="0" rtlCol="0" anchor="ctr"/>
          <a:lstStyle>
            <a:lvl1pPr algn="ctr">
              <a:defRPr sz="1800">
                <a:solidFill>
                  <a:srgbClr val="FFFFFF"/>
                </a:solidFill>
              </a:defRPr>
            </a:lvl1pPr>
          </a:lstStyle>
          <a:p>
            <a:fld id="{4831BB21-D7DC-43B1-B37D-9639F6559534}" type="slidenum">
              <a:rPr lang="en-US" smtClean="0"/>
              <a:t>‹#›</a:t>
            </a:fld>
            <a:endParaRPr lang="en-US"/>
          </a:p>
        </p:txBody>
      </p:sp>
      <p:sp>
        <p:nvSpPr>
          <p:cNvPr id="5" name="Footer Placeholder 4"/>
          <p:cNvSpPr>
            <a:spLocks noGrp="1"/>
          </p:cNvSpPr>
          <p:nvPr>
            <p:ph type="ftr" sz="quarter" idx="3"/>
          </p:nvPr>
        </p:nvSpPr>
        <p:spPr>
          <a:xfrm rot="16200000">
            <a:off x="7586910" y="4048760"/>
            <a:ext cx="2367281" cy="365760"/>
          </a:xfrm>
          <a:prstGeom prst="rect">
            <a:avLst/>
          </a:prstGeom>
        </p:spPr>
        <p:txBody>
          <a:bodyPr vert="horz" lIns="91440" tIns="45720" rIns="91440" bIns="45720" rtlCol="0" anchor="ctr"/>
          <a:lstStyle>
            <a:lvl1pPr algn="r">
              <a:defRPr sz="1200">
                <a:solidFill>
                  <a:schemeClr val="bg2"/>
                </a:solidFill>
              </a:defRPr>
            </a:lvl1pPr>
          </a:lstStyle>
          <a:p>
            <a:endParaRPr lang="en-US"/>
          </a:p>
        </p:txBody>
      </p:sp>
      <p:sp>
        <p:nvSpPr>
          <p:cNvPr id="4" name="Date Placeholder 3"/>
          <p:cNvSpPr>
            <a:spLocks noGrp="1"/>
          </p:cNvSpPr>
          <p:nvPr>
            <p:ph type="dt" sz="half" idx="2"/>
          </p:nvPr>
        </p:nvSpPr>
        <p:spPr>
          <a:xfrm rot="16200000">
            <a:off x="7551351" y="1645920"/>
            <a:ext cx="2438399" cy="365760"/>
          </a:xfrm>
          <a:prstGeom prst="rect">
            <a:avLst/>
          </a:prstGeom>
        </p:spPr>
        <p:txBody>
          <a:bodyPr vert="horz" lIns="91440" tIns="45720" rIns="91440" bIns="45720" rtlCol="0" anchor="ctr"/>
          <a:lstStyle>
            <a:lvl1pPr algn="l">
              <a:defRPr sz="1200">
                <a:solidFill>
                  <a:schemeClr val="bg2"/>
                </a:solidFill>
              </a:defRPr>
            </a:lvl1pPr>
          </a:lstStyle>
          <a:p>
            <a:fld id="{71E433D3-C737-4C16-B431-384403E8AE62}" type="datetimeFigureOut">
              <a:rPr lang="en-US" smtClean="0"/>
              <a:t>6/18/2016</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600" kern="1200" cap="none" spc="-100" baseline="0">
          <a:ln>
            <a:noFill/>
          </a:ln>
          <a:solidFill>
            <a:schemeClr val="tx2"/>
          </a:solidFill>
          <a:effectLst/>
          <a:latin typeface="+mj-lt"/>
          <a:ea typeface="+mj-ea"/>
          <a:cs typeface="+mj-cs"/>
        </a:defRPr>
      </a:lvl1pPr>
    </p:titleStyle>
    <p:bodyStyle>
      <a:lvl1pPr marL="342900" indent="-228600" algn="l" defTabSz="914400" rtl="0" eaLnBrk="1" latinLnBrk="0" hangingPunct="1">
        <a:spcBef>
          <a:spcPct val="20000"/>
        </a:spcBef>
        <a:buClr>
          <a:schemeClr val="accent1"/>
        </a:buClr>
        <a:buFont typeface="Arial" pitchFamily="34" charset="0"/>
        <a:buChar char="•"/>
        <a:defRPr sz="2200" kern="1200">
          <a:solidFill>
            <a:schemeClr val="tx1"/>
          </a:solidFill>
          <a:latin typeface="+mn-lt"/>
          <a:ea typeface="+mn-ea"/>
          <a:cs typeface="+mn-cs"/>
        </a:defRPr>
      </a:lvl1pPr>
      <a:lvl2pPr marL="640080" indent="-228600" algn="l" defTabSz="914400" rtl="0" eaLnBrk="1" latinLnBrk="0" hangingPunct="1">
        <a:spcBef>
          <a:spcPct val="20000"/>
        </a:spcBef>
        <a:buClr>
          <a:schemeClr val="accent2"/>
        </a:buClr>
        <a:buFont typeface="Arial" pitchFamily="34" charset="0"/>
        <a:buChar char="•"/>
        <a:defRPr sz="2000" kern="1200">
          <a:solidFill>
            <a:schemeClr val="tx1"/>
          </a:solidFill>
          <a:latin typeface="+mn-lt"/>
          <a:ea typeface="+mn-ea"/>
          <a:cs typeface="+mn-cs"/>
        </a:defRPr>
      </a:lvl2pPr>
      <a:lvl3pPr marL="1005840" indent="-228600" algn="l" defTabSz="914400" rtl="0" eaLnBrk="1" latinLnBrk="0" hangingPunct="1">
        <a:spcBef>
          <a:spcPct val="20000"/>
        </a:spcBef>
        <a:buClr>
          <a:schemeClr val="accent3"/>
        </a:buClr>
        <a:buFont typeface="Arial" pitchFamily="34" charset="0"/>
        <a:buChar char="•"/>
        <a:defRPr sz="1800" kern="1200">
          <a:solidFill>
            <a:schemeClr val="tx1"/>
          </a:solidFill>
          <a:latin typeface="+mn-lt"/>
          <a:ea typeface="+mn-ea"/>
          <a:cs typeface="+mn-cs"/>
        </a:defRPr>
      </a:lvl3pPr>
      <a:lvl4pPr marL="1280160" indent="-228600" algn="l" defTabSz="914400" rtl="0" eaLnBrk="1" latinLnBrk="0" hangingPunct="1">
        <a:spcBef>
          <a:spcPct val="20000"/>
        </a:spcBef>
        <a:buClr>
          <a:schemeClr val="accent4"/>
        </a:buClr>
        <a:buFont typeface="Arial" pitchFamily="34" charset="0"/>
        <a:buChar char="•"/>
        <a:defRPr sz="1600" kern="1200">
          <a:solidFill>
            <a:schemeClr val="tx1"/>
          </a:solidFill>
          <a:latin typeface="+mn-lt"/>
          <a:ea typeface="+mn-ea"/>
          <a:cs typeface="+mn-cs"/>
        </a:defRPr>
      </a:lvl4pPr>
      <a:lvl5pPr marL="1554480" indent="-228600" algn="l" defTabSz="914400" rtl="0" eaLnBrk="1" latinLnBrk="0" hangingPunct="1">
        <a:spcBef>
          <a:spcPct val="20000"/>
        </a:spcBef>
        <a:buClr>
          <a:schemeClr val="accent5"/>
        </a:buClr>
        <a:buFont typeface="Arial" pitchFamily="34" charset="0"/>
        <a:buChar char="•"/>
        <a:defRPr sz="1400" kern="1200" baseline="0">
          <a:solidFill>
            <a:schemeClr val="tx1"/>
          </a:solidFill>
          <a:latin typeface="+mn-lt"/>
          <a:ea typeface="+mn-ea"/>
          <a:cs typeface="+mn-cs"/>
        </a:defRPr>
      </a:lvl5pPr>
      <a:lvl6pPr marL="1737360" indent="-182880" algn="l" defTabSz="914400" rtl="0" eaLnBrk="1" latinLnBrk="0" hangingPunct="1">
        <a:spcBef>
          <a:spcPct val="20000"/>
        </a:spcBef>
        <a:buClr>
          <a:schemeClr val="accent1"/>
        </a:buClr>
        <a:buFont typeface="Arial" pitchFamily="34" charset="0"/>
        <a:buChar char="•"/>
        <a:defRPr sz="1400" kern="1200" baseline="0">
          <a:solidFill>
            <a:schemeClr val="tx1"/>
          </a:solidFill>
          <a:latin typeface="+mn-lt"/>
          <a:ea typeface="+mn-ea"/>
          <a:cs typeface="+mn-cs"/>
        </a:defRPr>
      </a:lvl6pPr>
      <a:lvl7pPr marL="1920240" indent="-182880" algn="l" defTabSz="914400" rtl="0" eaLnBrk="1" latinLnBrk="0" hangingPunct="1">
        <a:spcBef>
          <a:spcPct val="20000"/>
        </a:spcBef>
        <a:buClr>
          <a:schemeClr val="accent2"/>
        </a:buClr>
        <a:buFont typeface="Arial" pitchFamily="34" charset="0"/>
        <a:buChar char="•"/>
        <a:defRPr sz="1400" kern="1200">
          <a:solidFill>
            <a:schemeClr val="tx1"/>
          </a:solidFill>
          <a:latin typeface="+mn-lt"/>
          <a:ea typeface="+mn-ea"/>
          <a:cs typeface="+mn-cs"/>
        </a:defRPr>
      </a:lvl7pPr>
      <a:lvl8pPr marL="2103120" indent="-182880" algn="l" defTabSz="914400" rtl="0" eaLnBrk="1" latinLnBrk="0" hangingPunct="1">
        <a:spcBef>
          <a:spcPct val="20000"/>
        </a:spcBef>
        <a:buClr>
          <a:schemeClr val="accent3"/>
        </a:buClr>
        <a:buFont typeface="Arial" pitchFamily="34" charset="0"/>
        <a:buChar char="•"/>
        <a:defRPr sz="1400" kern="1200">
          <a:solidFill>
            <a:schemeClr val="tx1"/>
          </a:solidFill>
          <a:latin typeface="+mn-lt"/>
          <a:ea typeface="+mn-ea"/>
          <a:cs typeface="+mn-cs"/>
        </a:defRPr>
      </a:lvl8pPr>
      <a:lvl9pPr marL="2286000" indent="-182880" algn="l" defTabSz="914400" rtl="0" eaLnBrk="1" latinLnBrk="0" hangingPunct="1">
        <a:spcBef>
          <a:spcPct val="20000"/>
        </a:spcBef>
        <a:buClr>
          <a:schemeClr val="accent4"/>
        </a:buClr>
        <a:buFont typeface="Arial"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41.jpeg"/><Relationship Id="rId7" Type="http://schemas.openxmlformats.org/officeDocument/2006/relationships/image" Target="../media/image45.jpeg"/><Relationship Id="rId2" Type="http://schemas.openxmlformats.org/officeDocument/2006/relationships/image" Target="../media/image40.jpeg"/><Relationship Id="rId1" Type="http://schemas.openxmlformats.org/officeDocument/2006/relationships/slideLayout" Target="../slideLayouts/slideLayout2.xml"/><Relationship Id="rId6" Type="http://schemas.openxmlformats.org/officeDocument/2006/relationships/image" Target="../media/image44.jpeg"/><Relationship Id="rId5" Type="http://schemas.openxmlformats.org/officeDocument/2006/relationships/image" Target="../media/image43.jpeg"/><Relationship Id="rId4" Type="http://schemas.openxmlformats.org/officeDocument/2006/relationships/image" Target="../media/image42.jpeg"/></Relationships>
</file>

<file path=ppt/slides/_rels/slide5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914400"/>
            <a:ext cx="7543800" cy="3584575"/>
          </a:xfrm>
        </p:spPr>
        <p:txBody>
          <a:bodyPr/>
          <a:lstStyle/>
          <a:p>
            <a:r>
              <a:rPr lang="en-US" dirty="0" smtClean="0"/>
              <a:t>Infection, Infectious Disease, &amp; Epidemiology</a:t>
            </a:r>
            <a:endParaRPr lang="en-US" dirty="0"/>
          </a:p>
        </p:txBody>
      </p:sp>
      <p:sp>
        <p:nvSpPr>
          <p:cNvPr id="3" name="Subtitle 2"/>
          <p:cNvSpPr>
            <a:spLocks noGrp="1"/>
          </p:cNvSpPr>
          <p:nvPr>
            <p:ph type="subTitle" idx="1"/>
          </p:nvPr>
        </p:nvSpPr>
        <p:spPr/>
        <p:txBody>
          <a:bodyPr>
            <a:normAutofit lnSpcReduction="10000"/>
          </a:bodyPr>
          <a:lstStyle/>
          <a:p>
            <a:r>
              <a:rPr lang="en-US" dirty="0" smtClean="0"/>
              <a:t>Dr. Melanie Meyer</a:t>
            </a:r>
          </a:p>
          <a:p>
            <a:r>
              <a:rPr lang="en-US" dirty="0" smtClean="0"/>
              <a:t>Microbiology</a:t>
            </a:r>
          </a:p>
          <a:p>
            <a:r>
              <a:rPr lang="en-US" dirty="0" smtClean="0"/>
              <a:t>CCV</a:t>
            </a:r>
            <a:endParaRPr lang="en-US" dirty="0"/>
          </a:p>
        </p:txBody>
      </p:sp>
    </p:spTree>
    <p:extLst>
      <p:ext uri="{BB962C8B-B14F-4D97-AF65-F5344CB8AC3E}">
        <p14:creationId xmlns:p14="http://schemas.microsoft.com/office/powerpoint/2010/main" val="31493907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p:txBody>
          <a:bodyPr/>
          <a:lstStyle/>
          <a:p>
            <a:pPr algn="l" eaLnBrk="1" hangingPunct="1"/>
            <a:r>
              <a:rPr lang="en-US" altLang="en-US" sz="3600" b="1" smtClean="0">
                <a:latin typeface="Times" charset="0"/>
                <a:ea typeface="ＭＳ Ｐゴシック" pitchFamily="34" charset="-128"/>
              </a:rPr>
              <a:t>Microbial Mechanisms of Disease</a:t>
            </a:r>
          </a:p>
        </p:txBody>
      </p:sp>
      <p:sp>
        <p:nvSpPr>
          <p:cNvPr id="13315" name="Content Placeholder 4"/>
          <p:cNvSpPr>
            <a:spLocks noGrp="1"/>
          </p:cNvSpPr>
          <p:nvPr>
            <p:ph idx="1"/>
          </p:nvPr>
        </p:nvSpPr>
        <p:spPr/>
        <p:txBody>
          <a:bodyPr/>
          <a:lstStyle/>
          <a:p>
            <a:pPr marL="114300" indent="0" eaLnBrk="1" hangingPunct="1">
              <a:buNone/>
            </a:pPr>
            <a:r>
              <a:rPr lang="en-US" altLang="en-US" sz="3200" dirty="0" smtClean="0">
                <a:latin typeface="Times" charset="0"/>
                <a:ea typeface="ＭＳ Ｐゴシック" pitchFamily="34" charset="-128"/>
              </a:rPr>
              <a:t>The chance of acquiring an infection depends upon three major factors: </a:t>
            </a:r>
          </a:p>
          <a:p>
            <a:pPr lvl="1" eaLnBrk="1" hangingPunct="1"/>
            <a:r>
              <a:rPr lang="en-US" altLang="en-US" sz="3200" dirty="0" smtClean="0">
                <a:latin typeface="Times" charset="0"/>
                <a:ea typeface="ＭＳ Ｐゴシック" pitchFamily="34" charset="-128"/>
              </a:rPr>
              <a:t>(</a:t>
            </a:r>
            <a:r>
              <a:rPr lang="en-US" altLang="en-US" sz="3200" i="1" dirty="0" smtClean="0">
                <a:latin typeface="Times" charset="0"/>
                <a:ea typeface="ＭＳ Ｐゴシック" pitchFamily="34" charset="-128"/>
              </a:rPr>
              <a:t>n</a:t>
            </a:r>
            <a:r>
              <a:rPr lang="en-US" altLang="en-US" sz="3200" dirty="0" smtClean="0">
                <a:latin typeface="Times" charset="0"/>
                <a:ea typeface="ＭＳ Ｐゴシック" pitchFamily="34" charset="-128"/>
              </a:rPr>
              <a:t>) </a:t>
            </a:r>
            <a:r>
              <a:rPr lang="en-US" altLang="en-US" sz="3200" b="1" dirty="0" smtClean="0">
                <a:latin typeface="Times" charset="0"/>
                <a:ea typeface="ＭＳ Ｐゴシック" pitchFamily="34" charset="-128"/>
              </a:rPr>
              <a:t>dose</a:t>
            </a:r>
            <a:r>
              <a:rPr lang="en-US" altLang="en-US" sz="3200" dirty="0" smtClean="0">
                <a:latin typeface="Times" charset="0"/>
                <a:ea typeface="ＭＳ Ｐゴシック" pitchFamily="34" charset="-128"/>
              </a:rPr>
              <a:t>, the number of microbes encountered </a:t>
            </a:r>
          </a:p>
          <a:p>
            <a:pPr lvl="1" eaLnBrk="1" hangingPunct="1"/>
            <a:r>
              <a:rPr lang="en-US" altLang="en-US" sz="3200" dirty="0" smtClean="0">
                <a:latin typeface="Times" charset="0"/>
                <a:ea typeface="ＭＳ Ｐゴシック" pitchFamily="34" charset="-128"/>
              </a:rPr>
              <a:t>(</a:t>
            </a:r>
            <a:r>
              <a:rPr lang="en-US" altLang="en-US" sz="3200" i="1" dirty="0" smtClean="0">
                <a:latin typeface="Times" charset="0"/>
                <a:ea typeface="ＭＳ Ｐゴシック" pitchFamily="34" charset="-128"/>
              </a:rPr>
              <a:t>V</a:t>
            </a:r>
            <a:r>
              <a:rPr lang="en-US" altLang="en-US" sz="3200" dirty="0" smtClean="0">
                <a:latin typeface="Times" charset="0"/>
                <a:ea typeface="ＭＳ Ｐゴシック" pitchFamily="34" charset="-128"/>
              </a:rPr>
              <a:t>) </a:t>
            </a:r>
            <a:r>
              <a:rPr lang="en-US" altLang="en-US" sz="3200" b="1" dirty="0" smtClean="0">
                <a:latin typeface="Times" charset="0"/>
                <a:ea typeface="ＭＳ Ｐゴシック" pitchFamily="34" charset="-128"/>
              </a:rPr>
              <a:t>virulence</a:t>
            </a:r>
            <a:r>
              <a:rPr lang="en-US" altLang="en-US" sz="3200" dirty="0" smtClean="0">
                <a:latin typeface="Times" charset="0"/>
                <a:ea typeface="ＭＳ Ｐゴシック" pitchFamily="34" charset="-128"/>
              </a:rPr>
              <a:t>, virulence factors</a:t>
            </a:r>
          </a:p>
          <a:p>
            <a:pPr lvl="1" eaLnBrk="1" hangingPunct="1"/>
            <a:r>
              <a:rPr lang="en-US" altLang="en-US" sz="3200" dirty="0" smtClean="0">
                <a:latin typeface="Times" charset="0"/>
                <a:ea typeface="ＭＳ Ｐゴシック" pitchFamily="34" charset="-128"/>
              </a:rPr>
              <a:t>(</a:t>
            </a:r>
            <a:r>
              <a:rPr lang="en-US" altLang="en-US" sz="3200" i="1" dirty="0" smtClean="0">
                <a:latin typeface="Times" charset="0"/>
                <a:ea typeface="ＭＳ Ｐゴシック" pitchFamily="34" charset="-128"/>
              </a:rPr>
              <a:t>R</a:t>
            </a:r>
            <a:r>
              <a:rPr lang="en-US" altLang="en-US" sz="3200" dirty="0" smtClean="0">
                <a:latin typeface="Times" charset="0"/>
                <a:ea typeface="ＭＳ Ｐゴシック" pitchFamily="34" charset="-128"/>
              </a:rPr>
              <a:t>) </a:t>
            </a:r>
            <a:r>
              <a:rPr lang="en-US" altLang="en-US" sz="3200" b="1" dirty="0" smtClean="0">
                <a:latin typeface="Times" charset="0"/>
                <a:ea typeface="ＭＳ Ｐゴシック" pitchFamily="34" charset="-128"/>
              </a:rPr>
              <a:t>resistance</a:t>
            </a:r>
            <a:r>
              <a:rPr lang="en-US" altLang="en-US" sz="3200" dirty="0" smtClean="0">
                <a:latin typeface="Times" charset="0"/>
                <a:ea typeface="ＭＳ Ｐゴシック" pitchFamily="34" charset="-128"/>
              </a:rPr>
              <a:t>, host immunity</a:t>
            </a:r>
          </a:p>
          <a:p>
            <a:pPr marL="114300" indent="0" eaLnBrk="1" hangingPunct="1">
              <a:buNone/>
            </a:pPr>
            <a:endParaRPr lang="en-US" altLang="en-US" sz="3200" dirty="0" smtClean="0">
              <a:latin typeface="Times" charset="0"/>
              <a:ea typeface="ＭＳ Ｐゴシック" pitchFamily="34" charset="-128"/>
            </a:endParaRPr>
          </a:p>
          <a:p>
            <a:pPr marL="114300" indent="0" eaLnBrk="1" hangingPunct="1">
              <a:buNone/>
            </a:pPr>
            <a:r>
              <a:rPr lang="en-US" altLang="en-US" sz="3200" dirty="0" smtClean="0">
                <a:latin typeface="Times" charset="0"/>
                <a:ea typeface="ＭＳ Ｐゴシック" pitchFamily="34" charset="-128"/>
              </a:rPr>
              <a:t>Severity of infection = </a:t>
            </a:r>
            <a:r>
              <a:rPr lang="en-US" altLang="en-US" sz="3200" b="1" i="1" dirty="0" smtClean="0">
                <a:latin typeface="Times" charset="0"/>
                <a:ea typeface="ＭＳ Ｐゴシック" pitchFamily="34" charset="-128"/>
              </a:rPr>
              <a:t>D = </a:t>
            </a:r>
            <a:r>
              <a:rPr lang="en-US" altLang="en-US" sz="3200" b="1" i="1" dirty="0" err="1" smtClean="0">
                <a:latin typeface="Times" charset="0"/>
                <a:ea typeface="ＭＳ Ｐゴシック" pitchFamily="34" charset="-128"/>
              </a:rPr>
              <a:t>nV</a:t>
            </a:r>
            <a:r>
              <a:rPr lang="en-US" altLang="en-US" sz="3200" b="1" i="1" dirty="0" smtClean="0">
                <a:latin typeface="Times" charset="0"/>
                <a:ea typeface="ＭＳ Ｐゴシック" pitchFamily="34" charset="-128"/>
              </a:rPr>
              <a:t>/R</a:t>
            </a:r>
            <a:endParaRPr lang="en-US" altLang="en-US" sz="3200" dirty="0" smtClean="0">
              <a:latin typeface="Times" charset="0"/>
              <a:ea typeface="ＭＳ Ｐゴシック" pitchFamily="34" charset="-128"/>
            </a:endParaRPr>
          </a:p>
          <a:p>
            <a:pPr eaLnBrk="1" hangingPunct="1"/>
            <a:endParaRPr lang="en-US" altLang="en-US" dirty="0" smtClean="0">
              <a:latin typeface="Times" charset="0"/>
              <a:ea typeface="ＭＳ Ｐゴシック" pitchFamily="34" charset="-128"/>
            </a:endParaRPr>
          </a:p>
        </p:txBody>
      </p:sp>
    </p:spTree>
    <p:extLst>
      <p:ext uri="{BB962C8B-B14F-4D97-AF65-F5344CB8AC3E}">
        <p14:creationId xmlns:p14="http://schemas.microsoft.com/office/powerpoint/2010/main" val="171015040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Exceptions to Koch’s Postulates</a:t>
            </a:r>
            <a:endParaRPr lang="en-US" dirty="0"/>
          </a:p>
        </p:txBody>
      </p:sp>
      <p:sp>
        <p:nvSpPr>
          <p:cNvPr id="3" name="Content Placeholder 2"/>
          <p:cNvSpPr>
            <a:spLocks noGrp="1"/>
          </p:cNvSpPr>
          <p:nvPr>
            <p:ph idx="1"/>
          </p:nvPr>
        </p:nvSpPr>
        <p:spPr/>
        <p:txBody>
          <a:bodyPr/>
          <a:lstStyle/>
          <a:p>
            <a:pPr marL="571500" indent="-457200">
              <a:buAutoNum type="arabicParenR"/>
            </a:pPr>
            <a:r>
              <a:rPr lang="en-US" dirty="0" smtClean="0"/>
              <a:t>Some pathogens cannot be cultured in the lab</a:t>
            </a:r>
          </a:p>
          <a:p>
            <a:pPr marL="571500" indent="-457200">
              <a:buAutoNum type="arabicParenR"/>
            </a:pPr>
            <a:r>
              <a:rPr lang="en-US" dirty="0" smtClean="0"/>
              <a:t>Some diseases are caused by a combo of pathogens or by a combination of pathogens and physical, environmental or genetic cofactors.</a:t>
            </a:r>
          </a:p>
          <a:p>
            <a:pPr marL="571500" indent="-457200">
              <a:buAutoNum type="arabicParenR"/>
            </a:pPr>
            <a:r>
              <a:rPr lang="en-US" dirty="0" smtClean="0"/>
              <a:t>Ethical violations prevent application of Koch’s postulates in humans in many cases.</a:t>
            </a:r>
          </a:p>
          <a:p>
            <a:pPr marL="571500" indent="-457200">
              <a:buAutoNum type="arabicParenR"/>
            </a:pPr>
            <a:r>
              <a:rPr lang="en-US" dirty="0" smtClean="0"/>
              <a:t>Some diseases can be caused by more than one pathogen (</a:t>
            </a:r>
            <a:r>
              <a:rPr lang="en-US" dirty="0" err="1" smtClean="0"/>
              <a:t>ie</a:t>
            </a:r>
            <a:r>
              <a:rPr lang="en-US" dirty="0" smtClean="0"/>
              <a:t> meningitis, hepatitis, pneumonia)</a:t>
            </a:r>
          </a:p>
          <a:p>
            <a:pPr marL="571500" indent="-457200">
              <a:buAutoNum type="arabicParenR"/>
            </a:pPr>
            <a:r>
              <a:rPr lang="en-US" dirty="0" smtClean="0"/>
              <a:t>Some pathogens have been historically overlooked (</a:t>
            </a:r>
            <a:r>
              <a:rPr lang="en-US" dirty="0" err="1" smtClean="0"/>
              <a:t>ie</a:t>
            </a:r>
            <a:r>
              <a:rPr lang="en-US" dirty="0" smtClean="0"/>
              <a:t> </a:t>
            </a:r>
            <a:r>
              <a:rPr lang="en-US" i="1" dirty="0" smtClean="0"/>
              <a:t>H. pylori)</a:t>
            </a:r>
            <a:endParaRPr lang="en-US" dirty="0" smtClean="0"/>
          </a:p>
          <a:p>
            <a:pPr marL="114300" indent="0">
              <a:buNone/>
            </a:pPr>
            <a:endParaRPr lang="en-US" dirty="0"/>
          </a:p>
        </p:txBody>
      </p:sp>
    </p:spTree>
    <p:extLst>
      <p:ext uri="{BB962C8B-B14F-4D97-AF65-F5344CB8AC3E}">
        <p14:creationId xmlns:p14="http://schemas.microsoft.com/office/powerpoint/2010/main" val="17056555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p:txBody>
          <a:bodyPr/>
          <a:lstStyle/>
          <a:p>
            <a:pPr algn="l" eaLnBrk="1" hangingPunct="1"/>
            <a:r>
              <a:rPr lang="en-US" altLang="en-US" sz="3600" b="1" smtClean="0">
                <a:latin typeface="Times" charset="0"/>
                <a:ea typeface="ＭＳ Ｐゴシック" pitchFamily="34" charset="-128"/>
              </a:rPr>
              <a:t>Pathogenicity and Virulence</a:t>
            </a:r>
          </a:p>
        </p:txBody>
      </p:sp>
      <p:sp>
        <p:nvSpPr>
          <p:cNvPr id="14339" name="Content Placeholder 4"/>
          <p:cNvSpPr>
            <a:spLocks noGrp="1"/>
          </p:cNvSpPr>
          <p:nvPr>
            <p:ph idx="1"/>
          </p:nvPr>
        </p:nvSpPr>
        <p:spPr>
          <a:xfrm>
            <a:off x="457200" y="1447800"/>
            <a:ext cx="8229600" cy="4525963"/>
          </a:xfrm>
        </p:spPr>
        <p:txBody>
          <a:bodyPr/>
          <a:lstStyle/>
          <a:p>
            <a:pPr eaLnBrk="1" hangingPunct="1">
              <a:lnSpc>
                <a:spcPct val="80000"/>
              </a:lnSpc>
            </a:pPr>
            <a:r>
              <a:rPr lang="en-US" altLang="en-US" sz="3000" b="1" smtClean="0">
                <a:latin typeface="Times" charset="0"/>
                <a:ea typeface="ＭＳ Ｐゴシック" pitchFamily="34" charset="-128"/>
              </a:rPr>
              <a:t>Infective dose </a:t>
            </a:r>
            <a:r>
              <a:rPr lang="en-US" altLang="en-US" sz="3000" smtClean="0">
                <a:latin typeface="Times" charset="0"/>
                <a:ea typeface="ＭＳ Ｐゴシック" pitchFamily="34" charset="-128"/>
              </a:rPr>
              <a:t>(</a:t>
            </a:r>
            <a:r>
              <a:rPr lang="en-US" altLang="en-US" sz="3000" b="1" smtClean="0">
                <a:latin typeface="Times" charset="0"/>
                <a:ea typeface="ＭＳ Ｐゴシック" pitchFamily="34" charset="-128"/>
              </a:rPr>
              <a:t>ID</a:t>
            </a:r>
            <a:r>
              <a:rPr lang="en-US" altLang="en-US" sz="3000" smtClean="0">
                <a:latin typeface="Times" charset="0"/>
                <a:ea typeface="ＭＳ Ｐゴシック" pitchFamily="34" charset="-128"/>
              </a:rPr>
              <a:t>), minimal number of microbes necessary for infection </a:t>
            </a:r>
          </a:p>
          <a:p>
            <a:pPr lvl="1" eaLnBrk="1" hangingPunct="1">
              <a:lnSpc>
                <a:spcPct val="80000"/>
              </a:lnSpc>
            </a:pPr>
            <a:r>
              <a:rPr lang="en-US" altLang="en-US" sz="2600" smtClean="0">
                <a:latin typeface="Times" charset="0"/>
                <a:ea typeface="ＭＳ Ｐゴシック" pitchFamily="34" charset="-128"/>
              </a:rPr>
              <a:t>More virulent organisms have smaller IDs than less virulent organisms</a:t>
            </a:r>
          </a:p>
          <a:p>
            <a:pPr lvl="2" eaLnBrk="1" hangingPunct="1">
              <a:lnSpc>
                <a:spcPct val="80000"/>
              </a:lnSpc>
            </a:pPr>
            <a:r>
              <a:rPr lang="en-US" altLang="en-US" sz="2200" i="1" smtClean="0">
                <a:latin typeface="Times" charset="0"/>
                <a:ea typeface="ＭＳ Ｐゴシック" pitchFamily="34" charset="-128"/>
              </a:rPr>
              <a:t>Vibrio cholerae </a:t>
            </a:r>
            <a:r>
              <a:rPr lang="en-US" altLang="en-US" sz="2200" smtClean="0">
                <a:latin typeface="Times" charset="0"/>
                <a:ea typeface="ＭＳ Ｐゴシック" pitchFamily="34" charset="-128"/>
              </a:rPr>
              <a:t>(causes cholera)</a:t>
            </a:r>
            <a:r>
              <a:rPr lang="ja-JP" altLang="en-US" sz="2200" smtClean="0">
                <a:latin typeface="Times" charset="0"/>
                <a:ea typeface="ＭＳ Ｐゴシック" pitchFamily="34" charset="-128"/>
              </a:rPr>
              <a:t> </a:t>
            </a:r>
            <a:r>
              <a:rPr lang="en-US" altLang="en-US" sz="2200" smtClean="0">
                <a:latin typeface="Times" charset="0"/>
                <a:ea typeface="ＭＳ Ｐゴシック" pitchFamily="34" charset="-128"/>
              </a:rPr>
              <a:t>ID = one million</a:t>
            </a:r>
          </a:p>
          <a:p>
            <a:pPr lvl="2" eaLnBrk="1" hangingPunct="1">
              <a:lnSpc>
                <a:spcPct val="80000"/>
              </a:lnSpc>
            </a:pPr>
            <a:r>
              <a:rPr lang="en-US" altLang="en-US" sz="2200" i="1" smtClean="0">
                <a:latin typeface="Times" charset="0"/>
                <a:ea typeface="ＭＳ Ｐゴシック" pitchFamily="34" charset="-128"/>
              </a:rPr>
              <a:t>Mycobacterium tuberculosis </a:t>
            </a:r>
            <a:r>
              <a:rPr lang="en-US" altLang="en-US" sz="2200" smtClean="0">
                <a:latin typeface="Times" charset="0"/>
                <a:ea typeface="ＭＳ Ｐゴシック" pitchFamily="34" charset="-128"/>
              </a:rPr>
              <a:t>(causes TB) ID = 10</a:t>
            </a:r>
          </a:p>
          <a:p>
            <a:pPr eaLnBrk="1" hangingPunct="1">
              <a:lnSpc>
                <a:spcPct val="80000"/>
              </a:lnSpc>
            </a:pPr>
            <a:r>
              <a:rPr lang="en-US" altLang="en-US" sz="3000" smtClean="0">
                <a:latin typeface="Times" charset="0"/>
                <a:ea typeface="ＭＳ Ｐゴシック" pitchFamily="34" charset="-128"/>
              </a:rPr>
              <a:t> </a:t>
            </a:r>
            <a:r>
              <a:rPr lang="en-US" altLang="en-US" sz="3000" b="1" smtClean="0">
                <a:latin typeface="Times" charset="0"/>
                <a:ea typeface="ＭＳ Ｐゴシック" pitchFamily="34" charset="-128"/>
              </a:rPr>
              <a:t>LD</a:t>
            </a:r>
            <a:r>
              <a:rPr lang="en-US" altLang="en-US" sz="3000" b="1" baseline="-25000" smtClean="0">
                <a:latin typeface="Times" charset="0"/>
                <a:ea typeface="ＭＳ Ｐゴシック" pitchFamily="34" charset="-128"/>
              </a:rPr>
              <a:t>50</a:t>
            </a:r>
            <a:r>
              <a:rPr lang="en-US" altLang="en-US" sz="3000" smtClean="0">
                <a:latin typeface="Times" charset="0"/>
                <a:ea typeface="ＭＳ Ｐゴシック" pitchFamily="34" charset="-128"/>
              </a:rPr>
              <a:t> is the number </a:t>
            </a:r>
          </a:p>
          <a:p>
            <a:pPr eaLnBrk="1" hangingPunct="1">
              <a:lnSpc>
                <a:spcPct val="80000"/>
              </a:lnSpc>
              <a:buFont typeface="Arial" pitchFamily="34" charset="0"/>
              <a:buNone/>
            </a:pPr>
            <a:r>
              <a:rPr lang="en-US" altLang="en-US" sz="3000" smtClean="0">
                <a:latin typeface="Times" charset="0"/>
                <a:ea typeface="ＭＳ Ｐゴシック" pitchFamily="34" charset="-128"/>
              </a:rPr>
              <a:t>of microbes necessary </a:t>
            </a:r>
          </a:p>
          <a:p>
            <a:pPr eaLnBrk="1" hangingPunct="1">
              <a:lnSpc>
                <a:spcPct val="80000"/>
              </a:lnSpc>
              <a:buFont typeface="Arial" pitchFamily="34" charset="0"/>
              <a:buNone/>
            </a:pPr>
            <a:r>
              <a:rPr lang="en-US" altLang="en-US" sz="3000" smtClean="0">
                <a:latin typeface="Times" charset="0"/>
                <a:ea typeface="ＭＳ Ｐゴシック" pitchFamily="34" charset="-128"/>
              </a:rPr>
              <a:t>to kill 50% of the animals </a:t>
            </a:r>
          </a:p>
          <a:p>
            <a:pPr eaLnBrk="1" hangingPunct="1">
              <a:lnSpc>
                <a:spcPct val="80000"/>
              </a:lnSpc>
              <a:buFont typeface="Arial" pitchFamily="34" charset="0"/>
              <a:buNone/>
            </a:pPr>
            <a:r>
              <a:rPr lang="en-US" altLang="en-US" sz="3000" smtClean="0">
                <a:latin typeface="Times" charset="0"/>
                <a:ea typeface="ＭＳ Ｐゴシック" pitchFamily="34" charset="-128"/>
              </a:rPr>
              <a:t>infected </a:t>
            </a:r>
          </a:p>
          <a:p>
            <a:pPr eaLnBrk="1" hangingPunct="1">
              <a:lnSpc>
                <a:spcPct val="80000"/>
              </a:lnSpc>
            </a:pPr>
            <a:endParaRPr lang="en-US" altLang="en-US" sz="3000" smtClean="0">
              <a:latin typeface="Times" charset="0"/>
              <a:ea typeface="ＭＳ Ｐゴシック" pitchFamily="34" charset="-128"/>
            </a:endParaRPr>
          </a:p>
        </p:txBody>
      </p:sp>
      <p:pic>
        <p:nvPicPr>
          <p:cNvPr id="14341" name="Picture 1" descr="73338_CH07_FIGF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733800"/>
            <a:ext cx="4038600" cy="29717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9937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p:txBody>
          <a:bodyPr/>
          <a:lstStyle/>
          <a:p>
            <a:pPr algn="l" eaLnBrk="1" hangingPunct="1"/>
            <a:r>
              <a:rPr lang="en-US" altLang="en-US" sz="3600" b="1" dirty="0" smtClean="0">
                <a:latin typeface="Times" charset="0"/>
                <a:ea typeface="ＭＳ Ｐゴシック" pitchFamily="34" charset="-128"/>
              </a:rPr>
              <a:t>Pathogenicity and Virulence</a:t>
            </a:r>
            <a:r>
              <a:rPr lang="en-US" altLang="en-US" sz="3600" dirty="0" smtClean="0">
                <a:latin typeface="Times" charset="0"/>
                <a:ea typeface="ＭＳ Ｐゴシック" pitchFamily="34" charset="-128"/>
              </a:rPr>
              <a:t> </a:t>
            </a:r>
            <a:endParaRPr lang="en-US" altLang="en-US" sz="3600" b="1" dirty="0" smtClean="0">
              <a:latin typeface="Times" charset="0"/>
              <a:ea typeface="ＭＳ Ｐゴシック" pitchFamily="34" charset="-128"/>
            </a:endParaRPr>
          </a:p>
        </p:txBody>
      </p:sp>
      <p:sp>
        <p:nvSpPr>
          <p:cNvPr id="15363" name="Content Placeholder 4"/>
          <p:cNvSpPr>
            <a:spLocks noGrp="1"/>
          </p:cNvSpPr>
          <p:nvPr>
            <p:ph idx="1"/>
          </p:nvPr>
        </p:nvSpPr>
        <p:spPr>
          <a:xfrm>
            <a:off x="228600" y="1447800"/>
            <a:ext cx="8229600" cy="5181600"/>
          </a:xfrm>
        </p:spPr>
        <p:txBody>
          <a:bodyPr>
            <a:normAutofit/>
          </a:bodyPr>
          <a:lstStyle/>
          <a:p>
            <a:pPr marL="114300" indent="0" eaLnBrk="1" hangingPunct="1">
              <a:buNone/>
            </a:pPr>
            <a:r>
              <a:rPr lang="en-US" altLang="en-US" sz="3200" b="1" dirty="0" smtClean="0">
                <a:latin typeface="Times" charset="0"/>
                <a:ea typeface="ＭＳ Ｐゴシック" pitchFamily="34" charset="-128"/>
              </a:rPr>
              <a:t>Pathogenicity</a:t>
            </a:r>
            <a:r>
              <a:rPr lang="en-US" altLang="en-US" sz="3200" dirty="0" smtClean="0">
                <a:latin typeface="Times" charset="0"/>
                <a:ea typeface="ＭＳ Ｐゴシック" pitchFamily="34" charset="-128"/>
              </a:rPr>
              <a:t> is the ability to cause disease </a:t>
            </a:r>
          </a:p>
          <a:p>
            <a:pPr marL="114300" indent="0" eaLnBrk="1" hangingPunct="1">
              <a:buNone/>
            </a:pPr>
            <a:endParaRPr lang="en-US" altLang="en-US" sz="3200" dirty="0" smtClean="0">
              <a:latin typeface="Times" charset="0"/>
              <a:ea typeface="ＭＳ Ｐゴシック" pitchFamily="34" charset="-128"/>
            </a:endParaRPr>
          </a:p>
          <a:p>
            <a:pPr marL="114300" indent="0" eaLnBrk="1" hangingPunct="1">
              <a:buNone/>
            </a:pPr>
            <a:r>
              <a:rPr lang="en-US" altLang="en-US" sz="3200" b="1" dirty="0" smtClean="0">
                <a:latin typeface="Times" charset="0"/>
                <a:ea typeface="ＭＳ Ｐゴシック" pitchFamily="34" charset="-128"/>
              </a:rPr>
              <a:t>Virulence</a:t>
            </a:r>
            <a:r>
              <a:rPr lang="en-US" altLang="en-US" sz="3200" dirty="0" smtClean="0">
                <a:latin typeface="Times" charset="0"/>
                <a:ea typeface="ＭＳ Ｐゴシック" pitchFamily="34" charset="-128"/>
              </a:rPr>
              <a:t> is a measure of pathogenicity, it encompasses two types of virulence factors: </a:t>
            </a:r>
          </a:p>
          <a:p>
            <a:pPr marL="868680" lvl="1" indent="-457200" eaLnBrk="1" hangingPunct="1">
              <a:buAutoNum type="arabicParenR"/>
            </a:pPr>
            <a:r>
              <a:rPr lang="en-US" altLang="en-US" sz="3200" b="1" dirty="0" smtClean="0">
                <a:latin typeface="Times" charset="0"/>
                <a:ea typeface="ＭＳ Ｐゴシック" pitchFamily="34" charset="-128"/>
              </a:rPr>
              <a:t>Defensive strategies </a:t>
            </a:r>
            <a:r>
              <a:rPr lang="en-US" altLang="en-US" sz="3200" dirty="0" smtClean="0">
                <a:latin typeface="Times" charset="0"/>
                <a:ea typeface="ＭＳ Ｐゴシック" pitchFamily="34" charset="-128"/>
              </a:rPr>
              <a:t>that allow microbes to escape destruction by the host immune system </a:t>
            </a:r>
          </a:p>
          <a:p>
            <a:pPr marL="868680" lvl="1" indent="-457200" eaLnBrk="1" hangingPunct="1">
              <a:buAutoNum type="arabicParenR"/>
            </a:pPr>
            <a:r>
              <a:rPr lang="en-US" altLang="en-US" sz="3200" b="1" dirty="0" smtClean="0">
                <a:latin typeface="Times" charset="0"/>
                <a:ea typeface="ＭＳ Ｐゴシック" pitchFamily="34" charset="-128"/>
              </a:rPr>
              <a:t>2) Offensive strategies</a:t>
            </a:r>
            <a:r>
              <a:rPr lang="en-US" altLang="en-US" sz="3200" dirty="0" smtClean="0">
                <a:latin typeface="Times" charset="0"/>
                <a:ea typeface="ＭＳ Ｐゴシック" pitchFamily="34" charset="-128"/>
              </a:rPr>
              <a:t> that result in damage to the host</a:t>
            </a:r>
          </a:p>
        </p:txBody>
      </p:sp>
    </p:spTree>
    <p:extLst>
      <p:ext uri="{BB962C8B-B14F-4D97-AF65-F5344CB8AC3E}">
        <p14:creationId xmlns:p14="http://schemas.microsoft.com/office/powerpoint/2010/main" val="6596811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7" name="Picture 1" descr="73338_CH07_TABT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077200" cy="662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2902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381000"/>
            <a:ext cx="8229600" cy="685800"/>
          </a:xfrm>
        </p:spPr>
        <p:txBody>
          <a:bodyPr/>
          <a:lstStyle/>
          <a:p>
            <a:pPr eaLnBrk="1" hangingPunct="1"/>
            <a:r>
              <a:rPr lang="en-US" altLang="en-US" sz="3200" dirty="0" smtClean="0">
                <a:latin typeface="Times" charset="0"/>
                <a:ea typeface="ＭＳ Ｐゴシック" pitchFamily="34" charset="-128"/>
              </a:rPr>
              <a:t>Adhesion Factors</a:t>
            </a:r>
            <a:endParaRPr lang="en-US" altLang="en-US" sz="3200" dirty="0" smtClean="0">
              <a:latin typeface="Times" charset="0"/>
              <a:ea typeface="ＭＳ Ｐゴシック" pitchFamily="34" charset="-128"/>
            </a:endParaRPr>
          </a:p>
        </p:txBody>
      </p:sp>
      <p:grpSp>
        <p:nvGrpSpPr>
          <p:cNvPr id="17411" name="Group 3"/>
          <p:cNvGrpSpPr>
            <a:grpSpLocks/>
          </p:cNvGrpSpPr>
          <p:nvPr/>
        </p:nvGrpSpPr>
        <p:grpSpPr bwMode="auto">
          <a:xfrm>
            <a:off x="1066800" y="1143000"/>
            <a:ext cx="5638800" cy="5410200"/>
            <a:chOff x="1720516" y="1524000"/>
            <a:chExt cx="4146885" cy="5029200"/>
          </a:xfrm>
        </p:grpSpPr>
        <p:sp>
          <p:nvSpPr>
            <p:cNvPr id="17412" name="Text Box 8"/>
            <p:cNvSpPr txBox="1">
              <a:spLocks noChangeArrowheads="1"/>
            </p:cNvSpPr>
            <p:nvPr/>
          </p:nvSpPr>
          <p:spPr bwMode="auto">
            <a:xfrm>
              <a:off x="3461085" y="3697481"/>
              <a:ext cx="2406316" cy="4052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endParaRPr lang="en-US" altLang="en-US" dirty="0">
                <a:latin typeface="Calibri" pitchFamily="34" charset="0"/>
                <a:ea typeface="ヒラギノ角ゴ Pro W3" charset="-128"/>
              </a:endParaRPr>
            </a:p>
          </p:txBody>
        </p:sp>
        <p:pic>
          <p:nvPicPr>
            <p:cNvPr id="17413" name="Picture 1" descr="73338_CH07_FIGF09.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20516" y="1524000"/>
              <a:ext cx="4146885"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426751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81000" y="228600"/>
            <a:ext cx="8534400" cy="1143000"/>
          </a:xfrm>
        </p:spPr>
        <p:txBody>
          <a:bodyPr/>
          <a:lstStyle/>
          <a:p>
            <a:pPr eaLnBrk="1" hangingPunct="1"/>
            <a:r>
              <a:rPr lang="en-US" altLang="en-US" sz="3100" dirty="0" smtClean="0">
                <a:latin typeface="Times" charset="0"/>
                <a:ea typeface="ＭＳ Ｐゴシック" pitchFamily="34" charset="-128"/>
              </a:rPr>
              <a:t>Defensive Strategy—Capsules</a:t>
            </a:r>
            <a:br>
              <a:rPr lang="en-US" altLang="en-US" sz="3100" dirty="0" smtClean="0">
                <a:latin typeface="Times" charset="0"/>
                <a:ea typeface="ＭＳ Ｐゴシック" pitchFamily="34" charset="-128"/>
              </a:rPr>
            </a:br>
            <a:r>
              <a:rPr lang="en-US" altLang="en-US" sz="3100" dirty="0" smtClean="0">
                <a:latin typeface="Times" charset="0"/>
                <a:ea typeface="ＭＳ Ｐゴシック" pitchFamily="34" charset="-128"/>
              </a:rPr>
              <a:t>Evasion of phagocytosis by host immune cells</a:t>
            </a:r>
          </a:p>
        </p:txBody>
      </p:sp>
      <p:pic>
        <p:nvPicPr>
          <p:cNvPr id="18436" name="Picture 1" descr="73338_CH07_FIGF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7391400"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7754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3"/>
          <p:cNvSpPr>
            <a:spLocks noGrp="1"/>
          </p:cNvSpPr>
          <p:nvPr>
            <p:ph type="title"/>
          </p:nvPr>
        </p:nvSpPr>
        <p:spPr>
          <a:xfrm>
            <a:off x="457200" y="274638"/>
            <a:ext cx="7620000" cy="868362"/>
          </a:xfrm>
        </p:spPr>
        <p:txBody>
          <a:bodyPr/>
          <a:lstStyle/>
          <a:p>
            <a:pPr eaLnBrk="1" hangingPunct="1"/>
            <a:r>
              <a:rPr lang="en-US" altLang="en-US" sz="3200" dirty="0" smtClean="0">
                <a:latin typeface="Times" charset="0"/>
                <a:ea typeface="ＭＳ Ｐゴシック" pitchFamily="34" charset="-128"/>
              </a:rPr>
              <a:t>Defensive Strategy—antigenic variation change in surface antigens to evade host antibodies.</a:t>
            </a:r>
          </a:p>
        </p:txBody>
      </p:sp>
      <p:pic>
        <p:nvPicPr>
          <p:cNvPr id="19460" name="Picture 1" descr="73338_CH07_FIGF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371600"/>
            <a:ext cx="7929563"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37760130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3"/>
          <p:cNvSpPr>
            <a:spLocks noGrp="1"/>
          </p:cNvSpPr>
          <p:nvPr>
            <p:ph type="title"/>
          </p:nvPr>
        </p:nvSpPr>
        <p:spPr>
          <a:xfrm>
            <a:off x="304800" y="304800"/>
            <a:ext cx="5486400" cy="2971800"/>
          </a:xfrm>
        </p:spPr>
        <p:txBody>
          <a:bodyPr/>
          <a:lstStyle/>
          <a:p>
            <a:pPr algn="l" eaLnBrk="1" hangingPunct="1"/>
            <a:r>
              <a:rPr lang="en-US" altLang="en-US" sz="2800" dirty="0" smtClean="0">
                <a:latin typeface="Times" charset="0"/>
                <a:ea typeface="ＭＳ Ｐゴシック" pitchFamily="34" charset="-128"/>
              </a:rPr>
              <a:t>Defensive Strategy—Enzyme secretion</a:t>
            </a:r>
            <a:r>
              <a:rPr lang="en-US" altLang="en-US" sz="2800" b="1" dirty="0" smtClean="0">
                <a:latin typeface="Times" charset="0"/>
                <a:ea typeface="ＭＳ Ｐゴシック" pitchFamily="34" charset="-128"/>
              </a:rPr>
              <a:t/>
            </a:r>
            <a:br>
              <a:rPr lang="en-US" altLang="en-US" sz="2800" b="1" dirty="0" smtClean="0">
                <a:latin typeface="Times" charset="0"/>
                <a:ea typeface="ＭＳ Ｐゴシック" pitchFamily="34" charset="-128"/>
              </a:rPr>
            </a:br>
            <a:r>
              <a:rPr lang="en-US" altLang="en-US" sz="1400" b="1" dirty="0" smtClean="0">
                <a:latin typeface="Times" charset="0"/>
                <a:ea typeface="ＭＳ Ｐゴシック" pitchFamily="34" charset="-128"/>
              </a:rPr>
              <a:t/>
            </a:r>
            <a:br>
              <a:rPr lang="en-US" altLang="en-US" sz="1400" b="1" dirty="0" smtClean="0">
                <a:latin typeface="Times" charset="0"/>
                <a:ea typeface="ＭＳ Ｐゴシック" pitchFamily="34" charset="-128"/>
              </a:rPr>
            </a:br>
            <a:r>
              <a:rPr lang="en-US" altLang="en-US" sz="2800" i="1" dirty="0" smtClean="0">
                <a:latin typeface="Times" charset="0"/>
                <a:ea typeface="ＭＳ Ｐゴシック" pitchFamily="34" charset="-128"/>
              </a:rPr>
              <a:t>Helicobacter</a:t>
            </a:r>
            <a:r>
              <a:rPr lang="en-US" altLang="en-US" sz="2800" dirty="0" smtClean="0">
                <a:latin typeface="Times" charset="0"/>
                <a:ea typeface="ＭＳ Ｐゴシック" pitchFamily="34" charset="-128"/>
              </a:rPr>
              <a:t> </a:t>
            </a:r>
            <a:r>
              <a:rPr lang="en-US" altLang="en-US" sz="2800" i="1" dirty="0" smtClean="0">
                <a:latin typeface="Times" charset="0"/>
                <a:ea typeface="ＭＳ Ｐゴシック" pitchFamily="34" charset="-128"/>
              </a:rPr>
              <a:t>pylori</a:t>
            </a:r>
            <a:r>
              <a:rPr lang="en-US" altLang="en-US" sz="2800" dirty="0" smtClean="0">
                <a:latin typeface="Times" charset="0"/>
                <a:ea typeface="ＭＳ Ｐゴシック" pitchFamily="34" charset="-128"/>
              </a:rPr>
              <a:t>, the bacterium that causes peptic ulcers, secretes the enzyme urease, which enables it to survive in the highly acidic environment of the stomach </a:t>
            </a:r>
          </a:p>
        </p:txBody>
      </p:sp>
      <p:pic>
        <p:nvPicPr>
          <p:cNvPr id="20484" name="Picture 1" descr="73338_CH07_FIGF12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943599" y="609600"/>
            <a:ext cx="2987675" cy="247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2" descr="73338_CH07_FIGF12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71475" y="3200400"/>
            <a:ext cx="7553325" cy="3505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60834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algn="l" eaLnBrk="1" hangingPunct="1"/>
            <a:r>
              <a:rPr lang="en-US" altLang="en-US" sz="3600" dirty="0" smtClean="0">
                <a:latin typeface="Times" charset="0"/>
                <a:ea typeface="ＭＳ Ｐゴシック" pitchFamily="34" charset="-128"/>
              </a:rPr>
              <a:t>Offensive </a:t>
            </a:r>
            <a:r>
              <a:rPr lang="en-US" altLang="en-US" sz="3600" dirty="0" err="1" smtClean="0">
                <a:latin typeface="Times" charset="0"/>
                <a:ea typeface="ＭＳ Ｐゴシック" pitchFamily="34" charset="-128"/>
              </a:rPr>
              <a:t>Strategys</a:t>
            </a:r>
            <a:r>
              <a:rPr lang="en-US" altLang="en-US" sz="3600" dirty="0" smtClean="0">
                <a:latin typeface="Times" charset="0"/>
                <a:ea typeface="ＭＳ Ｐゴシック" pitchFamily="34" charset="-128"/>
              </a:rPr>
              <a:t>: </a:t>
            </a:r>
            <a:r>
              <a:rPr lang="en-US" altLang="en-US" sz="3600" dirty="0" err="1" smtClean="0">
                <a:latin typeface="Times" charset="0"/>
                <a:ea typeface="ＭＳ Ｐゴシック" pitchFamily="34" charset="-128"/>
              </a:rPr>
              <a:t>Exoenzymes</a:t>
            </a:r>
            <a:endParaRPr lang="en-US" altLang="en-US" sz="3600" dirty="0" smtClean="0">
              <a:latin typeface="Times" charset="0"/>
              <a:ea typeface="ＭＳ Ｐゴシック" pitchFamily="34" charset="-128"/>
            </a:endParaRPr>
          </a:p>
        </p:txBody>
      </p:sp>
      <p:sp>
        <p:nvSpPr>
          <p:cNvPr id="21507" name="Content Placeholder 4"/>
          <p:cNvSpPr>
            <a:spLocks noGrp="1"/>
          </p:cNvSpPr>
          <p:nvPr>
            <p:ph idx="1"/>
          </p:nvPr>
        </p:nvSpPr>
        <p:spPr>
          <a:xfrm>
            <a:off x="152400" y="1341438"/>
            <a:ext cx="8534400" cy="5059362"/>
          </a:xfrm>
        </p:spPr>
        <p:txBody>
          <a:bodyPr>
            <a:normAutofit lnSpcReduction="10000"/>
          </a:bodyPr>
          <a:lstStyle/>
          <a:p>
            <a:pPr eaLnBrk="1" hangingPunct="1">
              <a:lnSpc>
                <a:spcPct val="80000"/>
              </a:lnSpc>
            </a:pPr>
            <a:r>
              <a:rPr lang="en-US" altLang="en-US" sz="3000" b="1" dirty="0" smtClean="0">
                <a:latin typeface="Times" charset="0"/>
                <a:ea typeface="ＭＳ Ｐゴシック" pitchFamily="34" charset="-128"/>
              </a:rPr>
              <a:t>Enzymes</a:t>
            </a:r>
            <a:r>
              <a:rPr lang="en-US" altLang="en-US" sz="3000" dirty="0" smtClean="0">
                <a:latin typeface="Times" charset="0"/>
                <a:ea typeface="ＭＳ Ｐゴシック" pitchFamily="34" charset="-128"/>
              </a:rPr>
              <a:t> are proteins with activities that allow the invading bacteria to spread throughout host tissues, causing damage in the process.</a:t>
            </a:r>
          </a:p>
          <a:p>
            <a:pPr eaLnBrk="1" hangingPunct="1">
              <a:lnSpc>
                <a:spcPct val="80000"/>
              </a:lnSpc>
            </a:pPr>
            <a:r>
              <a:rPr lang="en-US" altLang="en-US" sz="3000" dirty="0" smtClean="0">
                <a:latin typeface="Times" charset="0"/>
                <a:ea typeface="ＭＳ Ｐゴシック" pitchFamily="34" charset="-128"/>
              </a:rPr>
              <a:t>These enzymes are useful to the pathogen in breaking down tissue barriers in the host</a:t>
            </a:r>
          </a:p>
          <a:p>
            <a:pPr eaLnBrk="1" hangingPunct="1">
              <a:lnSpc>
                <a:spcPct val="80000"/>
              </a:lnSpc>
            </a:pPr>
            <a:r>
              <a:rPr lang="en-US" altLang="en-US" sz="3000" dirty="0" smtClean="0">
                <a:latin typeface="Times" charset="0"/>
                <a:ea typeface="ＭＳ Ｐゴシック" pitchFamily="34" charset="-128"/>
              </a:rPr>
              <a:t>Examples:</a:t>
            </a:r>
          </a:p>
          <a:p>
            <a:pPr lvl="1" eaLnBrk="1" hangingPunct="1">
              <a:lnSpc>
                <a:spcPct val="80000"/>
              </a:lnSpc>
            </a:pPr>
            <a:r>
              <a:rPr lang="en-US" altLang="en-US" sz="2600" b="1" dirty="0" err="1" smtClean="0">
                <a:latin typeface="Times" charset="0"/>
                <a:ea typeface="ＭＳ Ｐゴシック" pitchFamily="34" charset="-128"/>
              </a:rPr>
              <a:t>Hyaluronidase</a:t>
            </a:r>
            <a:r>
              <a:rPr lang="en-US" altLang="en-US" sz="2600" dirty="0" smtClean="0">
                <a:latin typeface="Times" charset="0"/>
                <a:ea typeface="ＭＳ Ｐゴシック" pitchFamily="34" charset="-128"/>
              </a:rPr>
              <a:t> breaks down hyaluronic acid content of connective tissues</a:t>
            </a:r>
          </a:p>
          <a:p>
            <a:pPr lvl="1" eaLnBrk="1" hangingPunct="1">
              <a:lnSpc>
                <a:spcPct val="80000"/>
              </a:lnSpc>
            </a:pPr>
            <a:r>
              <a:rPr lang="en-US" altLang="en-US" sz="2600" b="1" dirty="0" smtClean="0">
                <a:latin typeface="Times" charset="0"/>
                <a:ea typeface="ＭＳ Ｐゴシック" pitchFamily="34" charset="-128"/>
              </a:rPr>
              <a:t>Collagenase</a:t>
            </a:r>
            <a:r>
              <a:rPr lang="en-US" altLang="en-US" sz="2600" dirty="0" smtClean="0">
                <a:latin typeface="Times" charset="0"/>
                <a:ea typeface="ＭＳ Ｐゴシック" pitchFamily="34" charset="-128"/>
              </a:rPr>
              <a:t> breaks down collagen which can result in necrotic (dead) tissue that requires </a:t>
            </a:r>
            <a:r>
              <a:rPr lang="en-US" altLang="en-US" sz="2600" b="1" dirty="0" smtClean="0">
                <a:latin typeface="Times" charset="0"/>
                <a:ea typeface="ＭＳ Ｐゴシック" pitchFamily="34" charset="-128"/>
              </a:rPr>
              <a:t>debridement</a:t>
            </a:r>
          </a:p>
          <a:p>
            <a:pPr lvl="1" eaLnBrk="1" hangingPunct="1">
              <a:lnSpc>
                <a:spcPct val="80000"/>
              </a:lnSpc>
            </a:pPr>
            <a:r>
              <a:rPr lang="en-US" altLang="en-US" sz="2600" b="1" dirty="0" err="1" smtClean="0">
                <a:latin typeface="Times" charset="0"/>
                <a:ea typeface="ＭＳ Ｐゴシック" pitchFamily="34" charset="-128"/>
              </a:rPr>
              <a:t>Hemolysins</a:t>
            </a:r>
            <a:r>
              <a:rPr lang="en-US" altLang="en-US" sz="2600" dirty="0" smtClean="0">
                <a:latin typeface="Times" charset="0"/>
                <a:ea typeface="ＭＳ Ｐゴシック" pitchFamily="34" charset="-128"/>
              </a:rPr>
              <a:t> destroy red blood cells</a:t>
            </a:r>
          </a:p>
          <a:p>
            <a:pPr lvl="1" eaLnBrk="1" hangingPunct="1">
              <a:lnSpc>
                <a:spcPct val="80000"/>
              </a:lnSpc>
            </a:pPr>
            <a:r>
              <a:rPr lang="en-US" altLang="en-US" sz="2600" b="1" dirty="0" smtClean="0">
                <a:latin typeface="Times" charset="0"/>
                <a:ea typeface="ＭＳ Ｐゴシック" pitchFamily="34" charset="-128"/>
              </a:rPr>
              <a:t>Kinases</a:t>
            </a:r>
            <a:r>
              <a:rPr lang="en-US" altLang="en-US" sz="2600" dirty="0" smtClean="0">
                <a:latin typeface="Times" charset="0"/>
                <a:ea typeface="ＭＳ Ｐゴシック" pitchFamily="34" charset="-128"/>
              </a:rPr>
              <a:t> break down clots</a:t>
            </a:r>
          </a:p>
          <a:p>
            <a:pPr lvl="1" eaLnBrk="1" hangingPunct="1">
              <a:lnSpc>
                <a:spcPct val="80000"/>
              </a:lnSpc>
            </a:pPr>
            <a:r>
              <a:rPr lang="en-US" altLang="en-US" sz="2600" b="1" dirty="0" err="1" smtClean="0">
                <a:latin typeface="Times" charset="0"/>
                <a:ea typeface="ＭＳ Ｐゴシック" pitchFamily="34" charset="-128"/>
              </a:rPr>
              <a:t>Leukocidins</a:t>
            </a:r>
            <a:r>
              <a:rPr lang="en-US" altLang="en-US" sz="2600" dirty="0" smtClean="0">
                <a:latin typeface="Times" charset="0"/>
                <a:ea typeface="ＭＳ Ｐゴシック" pitchFamily="34" charset="-128"/>
              </a:rPr>
              <a:t> destroy white blood cells</a:t>
            </a:r>
          </a:p>
        </p:txBody>
      </p:sp>
    </p:spTree>
    <p:extLst>
      <p:ext uri="{BB962C8B-B14F-4D97-AF65-F5344CB8AC3E}">
        <p14:creationId xmlns:p14="http://schemas.microsoft.com/office/powerpoint/2010/main" val="33906992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p:txBody>
          <a:bodyPr/>
          <a:lstStyle/>
          <a:p>
            <a:pPr algn="l" eaLnBrk="1" hangingPunct="1"/>
            <a:r>
              <a:rPr lang="en-US" altLang="en-US" sz="3600" b="1" smtClean="0">
                <a:latin typeface="Times" charset="0"/>
                <a:ea typeface="ＭＳ Ｐゴシック" pitchFamily="34" charset="-128"/>
              </a:rPr>
              <a:t>Biological Associations</a:t>
            </a:r>
          </a:p>
        </p:txBody>
      </p:sp>
      <p:sp>
        <p:nvSpPr>
          <p:cNvPr id="4099" name="Content Placeholder 4"/>
          <p:cNvSpPr>
            <a:spLocks noGrp="1"/>
          </p:cNvSpPr>
          <p:nvPr>
            <p:ph idx="1"/>
          </p:nvPr>
        </p:nvSpPr>
        <p:spPr>
          <a:xfrm>
            <a:off x="304800" y="1447800"/>
            <a:ext cx="7315200" cy="4876800"/>
          </a:xfrm>
        </p:spPr>
        <p:txBody>
          <a:bodyPr>
            <a:normAutofit/>
          </a:bodyPr>
          <a:lstStyle/>
          <a:p>
            <a:pPr marL="114300" indent="0" eaLnBrk="1" hangingPunct="1">
              <a:lnSpc>
                <a:spcPct val="90000"/>
              </a:lnSpc>
              <a:buNone/>
            </a:pPr>
            <a:r>
              <a:rPr lang="en-US" altLang="en-US" sz="3000" b="1" i="1" dirty="0" smtClean="0">
                <a:latin typeface="Times" charset="0"/>
                <a:ea typeface="ＭＳ Ｐゴシック" pitchFamily="34" charset="-128"/>
              </a:rPr>
              <a:t>Symbiosis</a:t>
            </a:r>
            <a:r>
              <a:rPr lang="en-US" altLang="en-US" sz="3000" dirty="0" smtClean="0">
                <a:latin typeface="Times" charset="0"/>
                <a:ea typeface="ＭＳ Ｐゴシック" pitchFamily="34" charset="-128"/>
              </a:rPr>
              <a:t> or </a:t>
            </a:r>
            <a:r>
              <a:rPr lang="ja-JP" altLang="en-US" sz="3000" dirty="0" smtClean="0">
                <a:latin typeface="Times" charset="0"/>
                <a:ea typeface="ＭＳ Ｐゴシック" pitchFamily="34" charset="-128"/>
              </a:rPr>
              <a:t>“</a:t>
            </a:r>
            <a:r>
              <a:rPr lang="en-US" altLang="ja-JP" sz="3000" dirty="0" smtClean="0">
                <a:latin typeface="Times" charset="0"/>
                <a:ea typeface="ＭＳ Ｐゴシック" pitchFamily="34" charset="-128"/>
              </a:rPr>
              <a:t>living together,</a:t>
            </a:r>
            <a:r>
              <a:rPr lang="ja-JP" altLang="en-US" sz="3000" dirty="0" smtClean="0">
                <a:latin typeface="Times" charset="0"/>
                <a:ea typeface="ＭＳ Ｐゴシック" pitchFamily="34" charset="-128"/>
              </a:rPr>
              <a:t>”</a:t>
            </a:r>
            <a:r>
              <a:rPr lang="en-US" altLang="ja-JP" sz="3000" dirty="0" smtClean="0">
                <a:latin typeface="Times" charset="0"/>
                <a:ea typeface="ＭＳ Ｐゴシック" pitchFamily="34" charset="-128"/>
              </a:rPr>
              <a:t> is an association between two or more species </a:t>
            </a:r>
          </a:p>
          <a:p>
            <a:pPr marL="411480" lvl="1" indent="0" eaLnBrk="1" hangingPunct="1">
              <a:lnSpc>
                <a:spcPct val="90000"/>
              </a:lnSpc>
              <a:buNone/>
            </a:pPr>
            <a:r>
              <a:rPr lang="en-US" altLang="en-US" sz="2600" b="1" dirty="0" smtClean="0">
                <a:latin typeface="Times" charset="0"/>
                <a:ea typeface="ＭＳ Ｐゴシック" pitchFamily="34" charset="-128"/>
              </a:rPr>
              <a:t>1) Mutualism—</a:t>
            </a:r>
            <a:r>
              <a:rPr lang="en-US" altLang="en-US" sz="2600" dirty="0" smtClean="0">
                <a:latin typeface="Times" charset="0"/>
                <a:ea typeface="ＭＳ Ｐゴシック" pitchFamily="34" charset="-128"/>
              </a:rPr>
              <a:t> a </a:t>
            </a:r>
            <a:r>
              <a:rPr lang="en-US" altLang="en-US" sz="2600" dirty="0" smtClean="0">
                <a:latin typeface="Times" charset="0"/>
                <a:ea typeface="ＭＳ Ｐゴシック" pitchFamily="34" charset="-128"/>
              </a:rPr>
              <a:t>condition in which both species benefit </a:t>
            </a:r>
            <a:r>
              <a:rPr lang="en-US" altLang="en-US" sz="2600" i="1" dirty="0" smtClean="0">
                <a:latin typeface="Times" charset="0"/>
                <a:ea typeface="ＭＳ Ｐゴシック" pitchFamily="34" charset="-128"/>
              </a:rPr>
              <a:t>(E. coli </a:t>
            </a:r>
            <a:r>
              <a:rPr lang="en-US" altLang="en-US" sz="2600" dirty="0" smtClean="0">
                <a:latin typeface="Times" charset="0"/>
                <a:ea typeface="ＭＳ Ｐゴシック" pitchFamily="34" charset="-128"/>
              </a:rPr>
              <a:t>in colon—Vitamin K synthesis!</a:t>
            </a:r>
            <a:r>
              <a:rPr lang="en-US" altLang="en-US" sz="2600" i="1" dirty="0" smtClean="0">
                <a:latin typeface="Times" charset="0"/>
                <a:ea typeface="ＭＳ Ｐゴシック" pitchFamily="34" charset="-128"/>
              </a:rPr>
              <a:t>)</a:t>
            </a:r>
          </a:p>
          <a:p>
            <a:pPr marL="411480" lvl="1" indent="0" eaLnBrk="1" hangingPunct="1">
              <a:lnSpc>
                <a:spcPct val="90000"/>
              </a:lnSpc>
              <a:buNone/>
            </a:pPr>
            <a:r>
              <a:rPr lang="en-US" altLang="en-US" sz="2600" b="1" dirty="0" smtClean="0">
                <a:latin typeface="Times" charset="0"/>
                <a:ea typeface="ＭＳ Ｐゴシック" pitchFamily="34" charset="-128"/>
              </a:rPr>
              <a:t>2) </a:t>
            </a:r>
            <a:r>
              <a:rPr lang="en-US" altLang="en-US" sz="2600" b="1" dirty="0" smtClean="0">
                <a:latin typeface="Times" charset="0"/>
                <a:ea typeface="ＭＳ Ｐゴシック" pitchFamily="34" charset="-128"/>
              </a:rPr>
              <a:t>Commensalism</a:t>
            </a:r>
            <a:r>
              <a:rPr lang="en-US" altLang="en-US" sz="2600" dirty="0" smtClean="0">
                <a:latin typeface="Times" charset="0"/>
                <a:ea typeface="ＭＳ Ｐゴシック" pitchFamily="34" charset="-128"/>
              </a:rPr>
              <a:t>—</a:t>
            </a:r>
            <a:r>
              <a:rPr lang="en-US" altLang="en-US" sz="2600" dirty="0" smtClean="0">
                <a:latin typeface="Times" charset="0"/>
                <a:ea typeface="ＭＳ Ｐゴシック" pitchFamily="34" charset="-128"/>
              </a:rPr>
              <a:t>one </a:t>
            </a:r>
            <a:r>
              <a:rPr lang="en-US" altLang="en-US" sz="2600" dirty="0" smtClean="0">
                <a:latin typeface="Times" charset="0"/>
                <a:ea typeface="ＭＳ Ｐゴシック" pitchFamily="34" charset="-128"/>
              </a:rPr>
              <a:t>species beneﬁts but the other neither beneﬁts nor is harmed (most normal flora)</a:t>
            </a:r>
          </a:p>
          <a:p>
            <a:pPr marL="411480" lvl="1" indent="0" eaLnBrk="1" hangingPunct="1">
              <a:lnSpc>
                <a:spcPct val="90000"/>
              </a:lnSpc>
              <a:buNone/>
            </a:pPr>
            <a:r>
              <a:rPr lang="en-US" altLang="en-US" sz="2600" b="1" dirty="0" smtClean="0">
                <a:latin typeface="Times" charset="0"/>
                <a:ea typeface="ＭＳ Ｐゴシック" pitchFamily="34" charset="-128"/>
              </a:rPr>
              <a:t>3) </a:t>
            </a:r>
            <a:r>
              <a:rPr lang="en-US" altLang="en-US" sz="2600" b="1" dirty="0" smtClean="0">
                <a:latin typeface="Times" charset="0"/>
                <a:ea typeface="ＭＳ Ｐゴシック" pitchFamily="34" charset="-128"/>
              </a:rPr>
              <a:t>Parasitism—</a:t>
            </a:r>
            <a:r>
              <a:rPr lang="en-US" altLang="en-US" sz="2600" dirty="0" smtClean="0">
                <a:latin typeface="Times" charset="0"/>
                <a:ea typeface="ＭＳ Ｐゴシック" pitchFamily="34" charset="-128"/>
              </a:rPr>
              <a:t>an </a:t>
            </a:r>
            <a:r>
              <a:rPr lang="en-US" altLang="en-US" sz="2600" dirty="0" smtClean="0">
                <a:latin typeface="Times" charset="0"/>
                <a:ea typeface="ＭＳ Ｐゴシック" pitchFamily="34" charset="-128"/>
              </a:rPr>
              <a:t>association in which the parasite lives at the expense of the other species, the host (all microbial pathogens) </a:t>
            </a:r>
          </a:p>
        </p:txBody>
      </p:sp>
    </p:spTree>
    <p:extLst>
      <p:ext uri="{BB962C8B-B14F-4D97-AF65-F5344CB8AC3E}">
        <p14:creationId xmlns:p14="http://schemas.microsoft.com/office/powerpoint/2010/main" val="324113704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p:txBody>
          <a:bodyPr/>
          <a:lstStyle/>
          <a:p>
            <a:pPr algn="l" eaLnBrk="1" hangingPunct="1"/>
            <a:r>
              <a:rPr lang="en-US" altLang="en-US" sz="3600" dirty="0" smtClean="0">
                <a:latin typeface="Times" charset="0"/>
                <a:ea typeface="ＭＳ Ｐゴシック" pitchFamily="34" charset="-128"/>
              </a:rPr>
              <a:t>Offensive Strategy: Exotoxins</a:t>
            </a:r>
          </a:p>
        </p:txBody>
      </p:sp>
      <p:sp>
        <p:nvSpPr>
          <p:cNvPr id="22531" name="Content Placeholder 4"/>
          <p:cNvSpPr>
            <a:spLocks noGrp="1"/>
          </p:cNvSpPr>
          <p:nvPr>
            <p:ph idx="1"/>
          </p:nvPr>
        </p:nvSpPr>
        <p:spPr>
          <a:xfrm>
            <a:off x="457200" y="1341438"/>
            <a:ext cx="8229600" cy="5287962"/>
          </a:xfrm>
        </p:spPr>
        <p:txBody>
          <a:bodyPr/>
          <a:lstStyle/>
          <a:p>
            <a:pPr marL="114300" indent="0" eaLnBrk="1" hangingPunct="1">
              <a:lnSpc>
                <a:spcPct val="80000"/>
              </a:lnSpc>
              <a:buNone/>
            </a:pPr>
            <a:r>
              <a:rPr lang="en-US" altLang="en-US" sz="3000" b="1" dirty="0" smtClean="0">
                <a:latin typeface="Times" charset="0"/>
                <a:ea typeface="ＭＳ Ｐゴシック" pitchFamily="34" charset="-128"/>
              </a:rPr>
              <a:t>Exotoxins</a:t>
            </a:r>
            <a:r>
              <a:rPr lang="en-US" altLang="en-US" sz="3000" dirty="0" smtClean="0">
                <a:latin typeface="Times" charset="0"/>
                <a:ea typeface="ＭＳ Ｐゴシック" pitchFamily="34" charset="-128"/>
              </a:rPr>
              <a:t> = proteins synthesized by the microbe and released into host </a:t>
            </a:r>
            <a:r>
              <a:rPr lang="en-US" altLang="ja-JP" sz="3000" dirty="0" smtClean="0">
                <a:latin typeface="Times" charset="0"/>
                <a:ea typeface="ＭＳ Ｐゴシック" pitchFamily="34" charset="-128"/>
              </a:rPr>
              <a:t>tissue.</a:t>
            </a:r>
          </a:p>
          <a:p>
            <a:pPr>
              <a:lnSpc>
                <a:spcPct val="80000"/>
              </a:lnSpc>
            </a:pPr>
            <a:r>
              <a:rPr lang="en-US" altLang="ja-JP" sz="3000" dirty="0" smtClean="0">
                <a:latin typeface="Times" charset="0"/>
                <a:ea typeface="ＭＳ Ｐゴシック" pitchFamily="34" charset="-128"/>
              </a:rPr>
              <a:t>Associated primarily with gram + organisms</a:t>
            </a:r>
          </a:p>
          <a:p>
            <a:pPr marL="114300" indent="0">
              <a:lnSpc>
                <a:spcPct val="80000"/>
              </a:lnSpc>
              <a:buNone/>
            </a:pPr>
            <a:r>
              <a:rPr lang="en-US" altLang="ja-JP" sz="3000" b="1" dirty="0" smtClean="0">
                <a:latin typeface="Times" charset="0"/>
                <a:ea typeface="ＭＳ Ｐゴシック" pitchFamily="34" charset="-128"/>
              </a:rPr>
              <a:t>	</a:t>
            </a:r>
            <a:r>
              <a:rPr lang="en-US" altLang="ja-JP" sz="3000" b="1" dirty="0" err="1" smtClean="0">
                <a:latin typeface="Times" charset="0"/>
                <a:ea typeface="ＭＳ Ｐゴシック" pitchFamily="34" charset="-128"/>
              </a:rPr>
              <a:t>Toxigenicity</a:t>
            </a:r>
            <a:r>
              <a:rPr lang="en-US" altLang="ja-JP" sz="3000" dirty="0" smtClean="0">
                <a:latin typeface="Times" charset="0"/>
                <a:ea typeface="ＭＳ Ｐゴシック" pitchFamily="34" charset="-128"/>
              </a:rPr>
              <a:t> = ability to produce toxins</a:t>
            </a:r>
          </a:p>
          <a:p>
            <a:pPr marL="114300" indent="0" eaLnBrk="1" hangingPunct="1">
              <a:lnSpc>
                <a:spcPct val="80000"/>
              </a:lnSpc>
              <a:buNone/>
            </a:pPr>
            <a:r>
              <a:rPr lang="en-US" altLang="ja-JP" sz="3000" dirty="0" smtClean="0">
                <a:latin typeface="Times" charset="0"/>
                <a:ea typeface="ＭＳ Ｐゴシック" pitchFamily="34" charset="-128"/>
              </a:rPr>
              <a:t>3 Principal Types:</a:t>
            </a:r>
          </a:p>
          <a:p>
            <a:pPr marL="411480" lvl="1" indent="0" eaLnBrk="1" hangingPunct="1">
              <a:lnSpc>
                <a:spcPct val="80000"/>
              </a:lnSpc>
              <a:buNone/>
            </a:pPr>
            <a:r>
              <a:rPr lang="en-US" altLang="en-US" sz="2600" b="1" dirty="0" smtClean="0">
                <a:latin typeface="Times" charset="0"/>
                <a:ea typeface="ＭＳ Ｐゴシック" pitchFamily="34" charset="-128"/>
              </a:rPr>
              <a:t>1) </a:t>
            </a:r>
            <a:r>
              <a:rPr lang="en-US" altLang="en-US" sz="2600" b="1" dirty="0" err="1" smtClean="0">
                <a:latin typeface="Times" charset="0"/>
                <a:ea typeface="ＭＳ Ｐゴシック" pitchFamily="34" charset="-128"/>
              </a:rPr>
              <a:t>Cytotoxins</a:t>
            </a:r>
            <a:r>
              <a:rPr lang="en-US" altLang="en-US" sz="2600" dirty="0" smtClean="0">
                <a:latin typeface="Times" charset="0"/>
                <a:ea typeface="ＭＳ Ｐゴシック" pitchFamily="34" charset="-128"/>
              </a:rPr>
              <a:t>—kill or damage cells</a:t>
            </a:r>
          </a:p>
          <a:p>
            <a:pPr marL="411480" lvl="1" indent="0" eaLnBrk="1" hangingPunct="1">
              <a:lnSpc>
                <a:spcPct val="80000"/>
              </a:lnSpc>
              <a:buNone/>
            </a:pPr>
            <a:r>
              <a:rPr lang="en-US" altLang="en-US" sz="2600" b="1" dirty="0" smtClean="0">
                <a:latin typeface="Times" charset="0"/>
                <a:ea typeface="ＭＳ Ｐゴシック" pitchFamily="34" charset="-128"/>
              </a:rPr>
              <a:t>2) Neurotoxins</a:t>
            </a:r>
            <a:r>
              <a:rPr lang="en-US" altLang="en-US" sz="2600" dirty="0" smtClean="0">
                <a:latin typeface="Times" charset="0"/>
                <a:ea typeface="ＭＳ Ｐゴシック" pitchFamily="34" charset="-128"/>
              </a:rPr>
              <a:t>—block nerve impulse transmission</a:t>
            </a:r>
          </a:p>
          <a:p>
            <a:pPr marL="411480" lvl="1" indent="0" eaLnBrk="1" hangingPunct="1">
              <a:lnSpc>
                <a:spcPct val="80000"/>
              </a:lnSpc>
              <a:buNone/>
            </a:pPr>
            <a:r>
              <a:rPr lang="en-US" altLang="en-US" sz="2600" b="1" dirty="0" smtClean="0">
                <a:latin typeface="Times" charset="0"/>
                <a:ea typeface="ＭＳ Ｐゴシック" pitchFamily="34" charset="-128"/>
              </a:rPr>
              <a:t>3) Enterotoxins</a:t>
            </a:r>
            <a:r>
              <a:rPr lang="en-US" altLang="en-US" sz="2600" dirty="0" smtClean="0">
                <a:latin typeface="Times" charset="0"/>
                <a:ea typeface="ＭＳ Ｐゴシック" pitchFamily="34" charset="-128"/>
              </a:rPr>
              <a:t>— affect cells lining gastrointestinal tract</a:t>
            </a:r>
          </a:p>
          <a:p>
            <a:pPr marL="411480" lvl="1" indent="0" eaLnBrk="1" hangingPunct="1">
              <a:lnSpc>
                <a:spcPct val="80000"/>
              </a:lnSpc>
              <a:buNone/>
            </a:pPr>
            <a:endParaRPr lang="en-US" altLang="en-US" sz="2600" dirty="0" smtClean="0">
              <a:latin typeface="Times" charset="0"/>
              <a:ea typeface="ＭＳ Ｐゴシック" pitchFamily="34" charset="-128"/>
            </a:endParaRPr>
          </a:p>
          <a:p>
            <a:pPr marL="114300" indent="0" eaLnBrk="1" hangingPunct="1">
              <a:lnSpc>
                <a:spcPct val="80000"/>
              </a:lnSpc>
              <a:buNone/>
            </a:pPr>
            <a:r>
              <a:rPr lang="en-US" altLang="en-US" sz="3000" b="1" dirty="0" smtClean="0">
                <a:latin typeface="Times" charset="0"/>
                <a:ea typeface="ＭＳ Ｐゴシック" pitchFamily="34" charset="-128"/>
              </a:rPr>
              <a:t>Toxoids = </a:t>
            </a:r>
            <a:r>
              <a:rPr lang="en-US" altLang="en-US" sz="3000" dirty="0" smtClean="0">
                <a:latin typeface="Times" charset="0"/>
                <a:ea typeface="ＭＳ Ｐゴシック" pitchFamily="34" charset="-128"/>
              </a:rPr>
              <a:t>detoxiﬁed toxins, retain antigenicity; used in immunizations against diseases that are primarily the result of exotoxin activity </a:t>
            </a:r>
            <a:endParaRPr lang="en-US" altLang="en-US" sz="3000" b="1" dirty="0" smtClean="0">
              <a:latin typeface="Times" charset="0"/>
              <a:ea typeface="ＭＳ Ｐゴシック" pitchFamily="34" charset="-128"/>
            </a:endParaRPr>
          </a:p>
        </p:txBody>
      </p:sp>
    </p:spTree>
    <p:extLst>
      <p:ext uri="{BB962C8B-B14F-4D97-AF65-F5344CB8AC3E}">
        <p14:creationId xmlns:p14="http://schemas.microsoft.com/office/powerpoint/2010/main" val="25148359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ext Box 4"/>
          <p:cNvSpPr txBox="1">
            <a:spLocks noChangeArrowheads="1"/>
          </p:cNvSpPr>
          <p:nvPr/>
        </p:nvSpPr>
        <p:spPr bwMode="auto">
          <a:xfrm>
            <a:off x="647700" y="5846763"/>
            <a:ext cx="7772400" cy="4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07.02: Diseases Manifested by Exotoxins. </a:t>
            </a:r>
          </a:p>
        </p:txBody>
      </p:sp>
      <p:pic>
        <p:nvPicPr>
          <p:cNvPr id="23555" name="Picture 1" descr="73338_CH07_TABT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685800"/>
            <a:ext cx="8153400" cy="5162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799426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3"/>
          <p:cNvSpPr>
            <a:spLocks noGrp="1"/>
          </p:cNvSpPr>
          <p:nvPr>
            <p:ph type="title"/>
          </p:nvPr>
        </p:nvSpPr>
        <p:spPr>
          <a:xfrm>
            <a:off x="457200" y="381000"/>
            <a:ext cx="8229600" cy="1143000"/>
          </a:xfrm>
        </p:spPr>
        <p:txBody>
          <a:bodyPr/>
          <a:lstStyle/>
          <a:p>
            <a:pPr eaLnBrk="1" hangingPunct="1"/>
            <a:r>
              <a:rPr lang="en-US" altLang="en-US" sz="3200" dirty="0" smtClean="0">
                <a:latin typeface="Times" charset="0"/>
                <a:ea typeface="ＭＳ Ｐゴシック" pitchFamily="34" charset="-128"/>
              </a:rPr>
              <a:t>Many exotoxins have two subunits, the A (active subunit) and the B (binding subunit) </a:t>
            </a:r>
          </a:p>
        </p:txBody>
      </p:sp>
      <p:sp>
        <p:nvSpPr>
          <p:cNvPr id="24579" name="Text Box 5"/>
          <p:cNvSpPr txBox="1">
            <a:spLocks noChangeArrowheads="1"/>
          </p:cNvSpPr>
          <p:nvPr/>
        </p:nvSpPr>
        <p:spPr bwMode="auto">
          <a:xfrm>
            <a:off x="685800" y="5595938"/>
            <a:ext cx="7772400" cy="559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800" dirty="0" smtClean="0">
                <a:latin typeface="Calibri" pitchFamily="34" charset="0"/>
                <a:ea typeface="ヒラギノ角ゴ Pro W3" charset="-128"/>
              </a:rPr>
              <a:t>The </a:t>
            </a:r>
            <a:r>
              <a:rPr lang="en-US" altLang="en-US" sz="2800" dirty="0">
                <a:latin typeface="Calibri" pitchFamily="34" charset="0"/>
                <a:ea typeface="ヒラギノ角ゴ Pro W3" charset="-128"/>
              </a:rPr>
              <a:t>AB model of exotoxin </a:t>
            </a:r>
            <a:r>
              <a:rPr lang="en-US" altLang="en-US" sz="2800" dirty="0" smtClean="0">
                <a:latin typeface="Calibri" pitchFamily="34" charset="0"/>
                <a:ea typeface="ヒラギノ角ゴ Pro W3" charset="-128"/>
              </a:rPr>
              <a:t>activity</a:t>
            </a:r>
            <a:endParaRPr lang="en-US" altLang="en-US" sz="2800" dirty="0">
              <a:latin typeface="Calibri" pitchFamily="34" charset="0"/>
              <a:ea typeface="ヒラギノ角ゴ Pro W3" charset="-128"/>
            </a:endParaRPr>
          </a:p>
        </p:txBody>
      </p:sp>
      <p:pic>
        <p:nvPicPr>
          <p:cNvPr id="24580" name="Picture 1" descr="73338_CH07_FIGF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0225" y="1981200"/>
            <a:ext cx="8083550"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444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3"/>
          <p:cNvSpPr>
            <a:spLocks noGrp="1"/>
          </p:cNvSpPr>
          <p:nvPr>
            <p:ph type="title"/>
          </p:nvPr>
        </p:nvSpPr>
        <p:spPr>
          <a:xfrm>
            <a:off x="211138" y="228600"/>
            <a:ext cx="8458200" cy="1143000"/>
          </a:xfrm>
        </p:spPr>
        <p:txBody>
          <a:bodyPr/>
          <a:lstStyle/>
          <a:p>
            <a:pPr eaLnBrk="1" hangingPunct="1"/>
            <a:r>
              <a:rPr lang="en-US" altLang="en-US" sz="3200" smtClean="0">
                <a:latin typeface="Times" charset="0"/>
                <a:ea typeface="ＭＳ Ｐゴシック" pitchFamily="34" charset="-128"/>
              </a:rPr>
              <a:t>Botulinum toxin causes a flaccid muscle paralysis, while tetanus toxin works in the reverse.</a:t>
            </a:r>
          </a:p>
        </p:txBody>
      </p:sp>
      <p:sp>
        <p:nvSpPr>
          <p:cNvPr id="25603" name="Text Box 5"/>
          <p:cNvSpPr txBox="1">
            <a:spLocks noChangeArrowheads="1"/>
          </p:cNvSpPr>
          <p:nvPr/>
        </p:nvSpPr>
        <p:spPr bwMode="auto">
          <a:xfrm>
            <a:off x="1477963" y="5867400"/>
            <a:ext cx="5926137" cy="4975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sz="2400" dirty="0" smtClean="0">
                <a:latin typeface="Calibri" pitchFamily="34" charset="0"/>
                <a:ea typeface="ヒラギノ角ゴ Pro W3" charset="-128"/>
              </a:rPr>
              <a:t>Activity </a:t>
            </a:r>
            <a:r>
              <a:rPr lang="en-US" altLang="en-US" sz="2400" dirty="0">
                <a:latin typeface="Calibri" pitchFamily="34" charset="0"/>
                <a:ea typeface="ヒラギノ角ゴ Pro W3" charset="-128"/>
              </a:rPr>
              <a:t>of botulinum and tetanus </a:t>
            </a:r>
            <a:r>
              <a:rPr lang="en-US" altLang="en-US" sz="2400" dirty="0" smtClean="0">
                <a:latin typeface="Calibri" pitchFamily="34" charset="0"/>
                <a:ea typeface="ヒラギノ角ゴ Pro W3" charset="-128"/>
              </a:rPr>
              <a:t>toxins</a:t>
            </a:r>
            <a:endParaRPr lang="en-US" altLang="en-US" sz="2400" dirty="0">
              <a:latin typeface="Calibri" pitchFamily="34" charset="0"/>
              <a:ea typeface="ヒラギノ角ゴ Pro W3" charset="-128"/>
            </a:endParaRPr>
          </a:p>
        </p:txBody>
      </p:sp>
      <p:pic>
        <p:nvPicPr>
          <p:cNvPr id="25604" name="Picture 1" descr="73338_CH07_FIGF1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12863" y="1319213"/>
            <a:ext cx="6254750" cy="454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4811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smtClean="0"/>
              <a:t>Offensive Strategy: Phage Conversion</a:t>
            </a:r>
            <a:br>
              <a:rPr lang="en-US" sz="2800" dirty="0" smtClean="0"/>
            </a:br>
            <a:r>
              <a:rPr lang="en-US" sz="2800" dirty="0" smtClean="0"/>
              <a:t>Confers Ability to produce toxins for some organisms</a:t>
            </a:r>
            <a:endParaRPr lang="en-US" sz="2800" dirty="0"/>
          </a:p>
        </p:txBody>
      </p:sp>
      <p:sp>
        <p:nvSpPr>
          <p:cNvPr id="4" name="Content Placeholder 3"/>
          <p:cNvSpPr>
            <a:spLocks noGrp="1"/>
          </p:cNvSpPr>
          <p:nvPr>
            <p:ph sz="half" idx="2"/>
          </p:nvPr>
        </p:nvSpPr>
        <p:spPr>
          <a:xfrm>
            <a:off x="4114800" y="1536192"/>
            <a:ext cx="4267200" cy="5169408"/>
          </a:xfrm>
        </p:spPr>
        <p:txBody>
          <a:bodyPr>
            <a:normAutofit fontScale="92500" lnSpcReduction="10000"/>
          </a:bodyPr>
          <a:lstStyle/>
          <a:p>
            <a:pPr marL="114300" indent="0">
              <a:buNone/>
            </a:pPr>
            <a:r>
              <a:rPr lang="en-US" dirty="0" smtClean="0"/>
              <a:t>When bacteria become infected by bacteriophages, phage DNA may become incorporated into bacterial chromosome in a dormant state (</a:t>
            </a:r>
            <a:r>
              <a:rPr lang="en-US" dirty="0" err="1" smtClean="0"/>
              <a:t>prophage</a:t>
            </a:r>
            <a:r>
              <a:rPr lang="en-US" dirty="0" smtClean="0"/>
              <a:t>—</a:t>
            </a:r>
            <a:r>
              <a:rPr lang="en-US" dirty="0" err="1" smtClean="0"/>
              <a:t>lysogenization</a:t>
            </a:r>
            <a:r>
              <a:rPr lang="en-US" dirty="0" smtClean="0"/>
              <a:t>)</a:t>
            </a:r>
          </a:p>
          <a:p>
            <a:r>
              <a:rPr lang="en-US" dirty="0" smtClean="0"/>
              <a:t>With replication, new daughter cells have new properties, including toxin production</a:t>
            </a:r>
          </a:p>
          <a:p>
            <a:r>
              <a:rPr lang="en-US" dirty="0" smtClean="0"/>
              <a:t>Ex: </a:t>
            </a:r>
            <a:r>
              <a:rPr lang="en-US" i="1" dirty="0" err="1" smtClean="0"/>
              <a:t>Corynebacterium</a:t>
            </a:r>
            <a:r>
              <a:rPr lang="en-US" i="1" dirty="0" smtClean="0"/>
              <a:t> </a:t>
            </a:r>
            <a:r>
              <a:rPr lang="en-US" i="1" dirty="0" err="1" smtClean="0"/>
              <a:t>diptheriae</a:t>
            </a:r>
            <a:r>
              <a:rPr lang="en-US" i="1" dirty="0" smtClean="0"/>
              <a:t> </a:t>
            </a:r>
            <a:r>
              <a:rPr lang="en-US" dirty="0" smtClean="0"/>
              <a:t>with </a:t>
            </a:r>
            <a:r>
              <a:rPr lang="en-US" i="1" dirty="0" err="1" smtClean="0"/>
              <a:t>tox</a:t>
            </a:r>
            <a:r>
              <a:rPr lang="en-US" i="1" dirty="0" smtClean="0"/>
              <a:t> </a:t>
            </a:r>
            <a:r>
              <a:rPr lang="en-US" dirty="0" smtClean="0"/>
              <a:t>gene </a:t>
            </a:r>
            <a:endParaRPr lang="en-US" dirty="0"/>
          </a:p>
        </p:txBody>
      </p:sp>
      <p:pic>
        <p:nvPicPr>
          <p:cNvPr id="5" name="Picture 1" descr="73338_CH07_FIGF15.jpg"/>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04801" y="1536700"/>
            <a:ext cx="3477024" cy="5092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35246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620000" cy="639762"/>
          </a:xfrm>
        </p:spPr>
        <p:txBody>
          <a:bodyPr/>
          <a:lstStyle/>
          <a:p>
            <a:r>
              <a:rPr lang="en-US" dirty="0" smtClean="0"/>
              <a:t>Offensive Strategy: Endotoxins</a:t>
            </a:r>
            <a:endParaRPr lang="en-US" dirty="0"/>
          </a:p>
        </p:txBody>
      </p:sp>
      <p:sp>
        <p:nvSpPr>
          <p:cNvPr id="3" name="Content Placeholder 2"/>
          <p:cNvSpPr>
            <a:spLocks noGrp="1"/>
          </p:cNvSpPr>
          <p:nvPr>
            <p:ph idx="1"/>
          </p:nvPr>
        </p:nvSpPr>
        <p:spPr>
          <a:xfrm>
            <a:off x="457200" y="990600"/>
            <a:ext cx="7620000" cy="5638800"/>
          </a:xfrm>
        </p:spPr>
        <p:txBody>
          <a:bodyPr>
            <a:noAutofit/>
          </a:bodyPr>
          <a:lstStyle/>
          <a:p>
            <a:r>
              <a:rPr lang="en-US" sz="2400" dirty="0" smtClean="0"/>
              <a:t>Gram-negative bacteria have an outer membrane composed mainly  of lipopolysaccharide (LPS)</a:t>
            </a:r>
          </a:p>
          <a:p>
            <a:r>
              <a:rPr lang="en-US" sz="2400" dirty="0" smtClean="0"/>
              <a:t>Endotoxin (aka lipid A) is the lipid portion of the </a:t>
            </a:r>
            <a:r>
              <a:rPr lang="en-US" sz="2400" dirty="0" err="1" smtClean="0"/>
              <a:t>menbrane’s</a:t>
            </a:r>
            <a:r>
              <a:rPr lang="en-US" sz="2400" dirty="0" smtClean="0"/>
              <a:t>  LPS.</a:t>
            </a:r>
          </a:p>
          <a:p>
            <a:r>
              <a:rPr lang="en-US" sz="2400" dirty="0" smtClean="0"/>
              <a:t>Many endotoxins stimulate the body to release chemicals that cause fever, inflammation, diarrhea, hemorrhaging, shock, and blood coagulation.</a:t>
            </a:r>
          </a:p>
          <a:p>
            <a:r>
              <a:rPr lang="en-US" sz="2400" dirty="0" smtClean="0"/>
              <a:t>Although exotoxin producing bacteria can produce  more serious disease states, endotoxin-producing (gram-negatives) can produce life-threatening </a:t>
            </a:r>
          </a:p>
          <a:p>
            <a:r>
              <a:rPr lang="en-US" sz="2400" dirty="0" smtClean="0"/>
              <a:t>Endotoxin can be released when gram-negative bacteria:</a:t>
            </a:r>
          </a:p>
          <a:p>
            <a:pPr lvl="1"/>
            <a:r>
              <a:rPr lang="en-US" sz="2400" dirty="0" smtClean="0"/>
              <a:t>Dividing</a:t>
            </a:r>
          </a:p>
          <a:p>
            <a:pPr lvl="1"/>
            <a:r>
              <a:rPr lang="en-US" sz="2400" dirty="0" smtClean="0"/>
              <a:t>Disintegrating or dying naturally</a:t>
            </a:r>
          </a:p>
          <a:p>
            <a:pPr lvl="1"/>
            <a:r>
              <a:rPr lang="en-US" sz="2400" dirty="0" smtClean="0"/>
              <a:t>Being digested by phagocytic cells</a:t>
            </a:r>
          </a:p>
        </p:txBody>
      </p:sp>
    </p:spTree>
    <p:extLst>
      <p:ext uri="{BB962C8B-B14F-4D97-AF65-F5344CB8AC3E}">
        <p14:creationId xmlns:p14="http://schemas.microsoft.com/office/powerpoint/2010/main" val="189675719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Host response to endotoxins</a:t>
            </a:r>
            <a:endParaRPr lang="en-US" dirty="0"/>
          </a:p>
        </p:txBody>
      </p:sp>
      <p:sp>
        <p:nvSpPr>
          <p:cNvPr id="3" name="Content Placeholder 2"/>
          <p:cNvSpPr>
            <a:spLocks noGrp="1"/>
          </p:cNvSpPr>
          <p:nvPr>
            <p:ph idx="1"/>
          </p:nvPr>
        </p:nvSpPr>
        <p:spPr/>
        <p:txBody>
          <a:bodyPr/>
          <a:lstStyle/>
          <a:p>
            <a:pPr marL="114300" indent="0">
              <a:buNone/>
            </a:pPr>
            <a:r>
              <a:rPr lang="en-US" dirty="0" smtClean="0"/>
              <a:t>Regardless of their source, endotoxins produce the same host response characterized by:</a:t>
            </a:r>
          </a:p>
          <a:p>
            <a:r>
              <a:rPr lang="en-US" dirty="0" smtClean="0"/>
              <a:t>Shock-like symptoms</a:t>
            </a:r>
          </a:p>
          <a:p>
            <a:r>
              <a:rPr lang="en-US" dirty="0" smtClean="0"/>
              <a:t>Chills</a:t>
            </a:r>
          </a:p>
          <a:p>
            <a:r>
              <a:rPr lang="en-US" dirty="0" smtClean="0"/>
              <a:t>Fever</a:t>
            </a:r>
          </a:p>
          <a:p>
            <a:r>
              <a:rPr lang="en-US" dirty="0" smtClean="0"/>
              <a:t>Weakness</a:t>
            </a:r>
          </a:p>
          <a:p>
            <a:r>
              <a:rPr lang="en-US" dirty="0" smtClean="0"/>
              <a:t>Formation of small blood clots</a:t>
            </a:r>
          </a:p>
          <a:p>
            <a:r>
              <a:rPr lang="en-US" dirty="0" smtClean="0"/>
              <a:t>Possible death</a:t>
            </a:r>
          </a:p>
          <a:p>
            <a:pPr marL="114300" indent="0">
              <a:buNone/>
            </a:pPr>
            <a:endParaRPr lang="en-US" dirty="0"/>
          </a:p>
          <a:p>
            <a:pPr marL="114300" indent="0">
              <a:buNone/>
            </a:pPr>
            <a:r>
              <a:rPr lang="en-US" dirty="0" smtClean="0"/>
              <a:t>*Individuals with gram-negative infections may experience exaggerated symptoms during antibiotic treatment because of the release of endotoxins  from dead cells.</a:t>
            </a:r>
            <a:endParaRPr lang="en-US" dirty="0"/>
          </a:p>
        </p:txBody>
      </p:sp>
    </p:spTree>
    <p:extLst>
      <p:ext uri="{BB962C8B-B14F-4D97-AF65-F5344CB8AC3E}">
        <p14:creationId xmlns:p14="http://schemas.microsoft.com/office/powerpoint/2010/main" val="206183453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644525" y="5694363"/>
            <a:ext cx="7772400" cy="4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07.03: Characteristics of Bacterial Exotoxins and Endotoxins.</a:t>
            </a:r>
          </a:p>
        </p:txBody>
      </p:sp>
      <p:pic>
        <p:nvPicPr>
          <p:cNvPr id="27651" name="Picture 1" descr="73338_CH07_TABT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741363"/>
            <a:ext cx="8375650" cy="495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29094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3"/>
          <p:cNvSpPr>
            <a:spLocks noGrp="1"/>
          </p:cNvSpPr>
          <p:nvPr>
            <p:ph type="title"/>
          </p:nvPr>
        </p:nvSpPr>
        <p:spPr>
          <a:xfrm>
            <a:off x="457200" y="381000"/>
            <a:ext cx="8229600" cy="1143000"/>
          </a:xfrm>
        </p:spPr>
        <p:txBody>
          <a:bodyPr>
            <a:normAutofit fontScale="90000"/>
          </a:bodyPr>
          <a:lstStyle/>
          <a:p>
            <a:pPr algn="l" eaLnBrk="1" hangingPunct="1"/>
            <a:r>
              <a:rPr lang="en-US" altLang="en-US" sz="3600" b="1" dirty="0" smtClean="0">
                <a:latin typeface="Times" charset="0"/>
                <a:ea typeface="ＭＳ Ｐゴシック" pitchFamily="34" charset="-128"/>
              </a:rPr>
              <a:t>Virulence Mechanisms of Non-bacterial Pathogens</a:t>
            </a:r>
          </a:p>
        </p:txBody>
      </p:sp>
      <p:sp>
        <p:nvSpPr>
          <p:cNvPr id="28675" name="Content Placeholder 4"/>
          <p:cNvSpPr>
            <a:spLocks noGrp="1"/>
          </p:cNvSpPr>
          <p:nvPr>
            <p:ph idx="1"/>
          </p:nvPr>
        </p:nvSpPr>
        <p:spPr>
          <a:xfrm>
            <a:off x="457200" y="1722438"/>
            <a:ext cx="8229600" cy="4525962"/>
          </a:xfrm>
        </p:spPr>
        <p:txBody>
          <a:bodyPr/>
          <a:lstStyle/>
          <a:p>
            <a:pPr eaLnBrk="1" hangingPunct="1">
              <a:lnSpc>
                <a:spcPct val="90000"/>
              </a:lnSpc>
            </a:pPr>
            <a:r>
              <a:rPr lang="en-US" altLang="en-US" sz="3000" b="1" dirty="0" smtClean="0">
                <a:latin typeface="Times" charset="0"/>
                <a:ea typeface="ＭＳ Ｐゴシック" pitchFamily="34" charset="-128"/>
              </a:rPr>
              <a:t>Viruses</a:t>
            </a:r>
          </a:p>
          <a:p>
            <a:pPr lvl="1" eaLnBrk="1" hangingPunct="1">
              <a:lnSpc>
                <a:spcPct val="90000"/>
              </a:lnSpc>
            </a:pPr>
            <a:r>
              <a:rPr lang="en-US" altLang="en-US" sz="2600" dirty="0" smtClean="0">
                <a:latin typeface="Times" charset="0"/>
                <a:ea typeface="ＭＳ Ｐゴシック" pitchFamily="34" charset="-128"/>
              </a:rPr>
              <a:t>Defensive: antigenic variation (influenza), etc.</a:t>
            </a:r>
          </a:p>
          <a:p>
            <a:pPr lvl="1" eaLnBrk="1" hangingPunct="1">
              <a:lnSpc>
                <a:spcPct val="90000"/>
              </a:lnSpc>
            </a:pPr>
            <a:r>
              <a:rPr lang="en-US" altLang="en-US" sz="2600" dirty="0" smtClean="0">
                <a:latin typeface="Times" charset="0"/>
                <a:ea typeface="ＭＳ Ｐゴシック" pitchFamily="34" charset="-128"/>
              </a:rPr>
              <a:t>Offensive: death (</a:t>
            </a:r>
            <a:r>
              <a:rPr lang="en-US" altLang="en-US" sz="2600" dirty="0" err="1" smtClean="0">
                <a:latin typeface="Times" charset="0"/>
                <a:ea typeface="ＭＳ Ｐゴシック" pitchFamily="34" charset="-128"/>
              </a:rPr>
              <a:t>lysis</a:t>
            </a:r>
            <a:r>
              <a:rPr lang="en-US" altLang="en-US" sz="2600" dirty="0" smtClean="0">
                <a:latin typeface="Times" charset="0"/>
                <a:ea typeface="ＭＳ Ｐゴシック" pitchFamily="34" charset="-128"/>
              </a:rPr>
              <a:t>) of host cell from</a:t>
            </a:r>
          </a:p>
          <a:p>
            <a:pPr lvl="3" eaLnBrk="1" hangingPunct="1">
              <a:lnSpc>
                <a:spcPct val="90000"/>
              </a:lnSpc>
            </a:pPr>
            <a:r>
              <a:rPr lang="en-US" altLang="en-US" sz="1900" dirty="0" smtClean="0">
                <a:latin typeface="Times" charset="0"/>
                <a:ea typeface="ＭＳ Ｐゴシック" pitchFamily="34" charset="-128"/>
              </a:rPr>
              <a:t>Production of large numbers of replicating viruses</a:t>
            </a:r>
          </a:p>
          <a:p>
            <a:pPr lvl="3" eaLnBrk="1" hangingPunct="1">
              <a:lnSpc>
                <a:spcPct val="90000"/>
              </a:lnSpc>
            </a:pPr>
            <a:r>
              <a:rPr lang="en-US" altLang="en-US" sz="1900" dirty="0" smtClean="0">
                <a:latin typeface="Times" charset="0"/>
                <a:ea typeface="ＭＳ Ｐゴシック" pitchFamily="34" charset="-128"/>
              </a:rPr>
              <a:t>Inhibiting host protein synthesis</a:t>
            </a:r>
          </a:p>
          <a:p>
            <a:pPr lvl="3" eaLnBrk="1" hangingPunct="1">
              <a:lnSpc>
                <a:spcPct val="90000"/>
              </a:lnSpc>
            </a:pPr>
            <a:r>
              <a:rPr lang="en-US" altLang="en-US" sz="1900" dirty="0" smtClean="0">
                <a:latin typeface="Times" charset="0"/>
                <a:ea typeface="ＭＳ Ｐゴシック" pitchFamily="34" charset="-128"/>
              </a:rPr>
              <a:t>Damage to plasma membrane</a:t>
            </a:r>
          </a:p>
          <a:p>
            <a:pPr lvl="3" eaLnBrk="1" hangingPunct="1">
              <a:lnSpc>
                <a:spcPct val="90000"/>
              </a:lnSpc>
            </a:pPr>
            <a:r>
              <a:rPr lang="en-US" altLang="en-US" sz="1900" dirty="0" smtClean="0">
                <a:latin typeface="Times" charset="0"/>
                <a:ea typeface="ＭＳ Ｐゴシック" pitchFamily="34" charset="-128"/>
              </a:rPr>
              <a:t>Inhibiting host cell metabolism</a:t>
            </a:r>
          </a:p>
          <a:p>
            <a:pPr eaLnBrk="1" hangingPunct="1">
              <a:lnSpc>
                <a:spcPct val="90000"/>
              </a:lnSpc>
            </a:pPr>
            <a:r>
              <a:rPr lang="en-US" altLang="en-US" sz="3000" b="1" dirty="0" smtClean="0">
                <a:latin typeface="Times" charset="0"/>
                <a:ea typeface="ＭＳ Ｐゴシック" pitchFamily="34" charset="-128"/>
              </a:rPr>
              <a:t>Eukaryotic Microbes </a:t>
            </a:r>
            <a:r>
              <a:rPr lang="en-US" altLang="en-US" sz="3000" dirty="0" smtClean="0">
                <a:latin typeface="Times" charset="0"/>
                <a:ea typeface="ＭＳ Ｐゴシック" pitchFamily="34" charset="-128"/>
              </a:rPr>
              <a:t>(including </a:t>
            </a:r>
            <a:r>
              <a:rPr lang="en-US" altLang="en-US" sz="3000" dirty="0" err="1" smtClean="0">
                <a:latin typeface="Times" charset="0"/>
                <a:ea typeface="ＭＳ Ｐゴシック" pitchFamily="34" charset="-128"/>
              </a:rPr>
              <a:t>helminths</a:t>
            </a:r>
            <a:r>
              <a:rPr lang="en-US" altLang="en-US" sz="3000" dirty="0" smtClean="0">
                <a:latin typeface="Times" charset="0"/>
                <a:ea typeface="ＭＳ Ｐゴシック" pitchFamily="34" charset="-128"/>
              </a:rPr>
              <a:t>)</a:t>
            </a:r>
          </a:p>
          <a:p>
            <a:pPr lvl="1" eaLnBrk="1" hangingPunct="1">
              <a:lnSpc>
                <a:spcPct val="90000"/>
              </a:lnSpc>
            </a:pPr>
            <a:r>
              <a:rPr lang="en-US" altLang="en-US" sz="2600" dirty="0" smtClean="0">
                <a:latin typeface="Times" charset="0"/>
                <a:ea typeface="ＭＳ Ｐゴシック" pitchFamily="34" charset="-128"/>
              </a:rPr>
              <a:t>Combination of offensive and defensive strategies described for bacteria (</a:t>
            </a:r>
            <a:r>
              <a:rPr lang="en-US" altLang="en-US" sz="2600" dirty="0" err="1" smtClean="0">
                <a:latin typeface="Times" charset="0"/>
                <a:ea typeface="ＭＳ Ｐゴシック" pitchFamily="34" charset="-128"/>
              </a:rPr>
              <a:t>adhesins</a:t>
            </a:r>
            <a:r>
              <a:rPr lang="en-US" altLang="en-US" sz="2600" dirty="0" smtClean="0">
                <a:latin typeface="Times" charset="0"/>
                <a:ea typeface="ＭＳ Ｐゴシック" pitchFamily="34" charset="-128"/>
              </a:rPr>
              <a:t>, toxins, antigenic variation, etc.)</a:t>
            </a:r>
          </a:p>
        </p:txBody>
      </p:sp>
    </p:spTree>
    <p:extLst>
      <p:ext uri="{BB962C8B-B14F-4D97-AF65-F5344CB8AC3E}">
        <p14:creationId xmlns:p14="http://schemas.microsoft.com/office/powerpoint/2010/main" val="255113309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5"/>
          <p:cNvSpPr txBox="1">
            <a:spLocks noChangeArrowheads="1"/>
          </p:cNvSpPr>
          <p:nvPr/>
        </p:nvSpPr>
        <p:spPr bwMode="auto">
          <a:xfrm>
            <a:off x="695325" y="5005388"/>
            <a:ext cx="7772400" cy="4048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07.04: Stages of Microbial Disease.</a:t>
            </a:r>
          </a:p>
        </p:txBody>
      </p:sp>
      <p:pic>
        <p:nvPicPr>
          <p:cNvPr id="29699" name="Picture 1" descr="73338_CH07_TABT04.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423988"/>
            <a:ext cx="8555038" cy="3581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644459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ext Box 5"/>
          <p:cNvSpPr txBox="1">
            <a:spLocks noChangeArrowheads="1"/>
          </p:cNvSpPr>
          <p:nvPr/>
        </p:nvSpPr>
        <p:spPr bwMode="auto">
          <a:xfrm>
            <a:off x="685800" y="5846763"/>
            <a:ext cx="7772400" cy="4016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07.01: The symbiosis umbrella.</a:t>
            </a:r>
          </a:p>
        </p:txBody>
      </p:sp>
      <p:pic>
        <p:nvPicPr>
          <p:cNvPr id="5123" name="Picture 1" descr="73338_CH07_FIGF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50900" y="914400"/>
            <a:ext cx="7442200" cy="4932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474758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figure_14_10_un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863" y="1328738"/>
            <a:ext cx="8548687" cy="4200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131" name="Rectangle 3"/>
          <p:cNvSpPr>
            <a:spLocks noGrp="1" noChangeArrowheads="1"/>
          </p:cNvSpPr>
          <p:nvPr>
            <p:ph type="ctrTitle"/>
          </p:nvPr>
        </p:nvSpPr>
        <p:spPr>
          <a:xfrm>
            <a:off x="152400" y="0"/>
            <a:ext cx="8789988" cy="762000"/>
          </a:xfrm>
          <a:noFill/>
        </p:spPr>
        <p:txBody>
          <a:bodyPr/>
          <a:lstStyle/>
          <a:p>
            <a:r>
              <a:rPr lang="en-US" altLang="en-US" sz="3600" dirty="0" smtClean="0">
                <a:solidFill>
                  <a:srgbClr val="000000"/>
                </a:solidFill>
                <a:latin typeface="Arial" pitchFamily="34" charset="0"/>
              </a:rPr>
              <a:t>The Stages of Infectious Disease</a:t>
            </a:r>
          </a:p>
        </p:txBody>
      </p:sp>
      <p:sp>
        <p:nvSpPr>
          <p:cNvPr id="48132" name="Text Box 4"/>
          <p:cNvSpPr txBox="1">
            <a:spLocks noChangeArrowheads="1"/>
          </p:cNvSpPr>
          <p:nvPr/>
        </p:nvSpPr>
        <p:spPr bwMode="auto">
          <a:xfrm>
            <a:off x="814388" y="1433513"/>
            <a:ext cx="1173162" cy="901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500" b="1"/>
              <a:t>Incubation</a:t>
            </a:r>
            <a:br>
              <a:rPr lang="en-US" altLang="en-US" sz="1500" b="1"/>
            </a:br>
            <a:r>
              <a:rPr lang="en-US" altLang="en-US" sz="1500" b="1"/>
              <a:t>period</a:t>
            </a:r>
            <a:br>
              <a:rPr lang="en-US" altLang="en-US" sz="1500" b="1"/>
            </a:br>
            <a:r>
              <a:rPr lang="en-US" altLang="en-US" sz="1500" b="1"/>
              <a:t>(no signs or</a:t>
            </a:r>
            <a:br>
              <a:rPr lang="en-US" altLang="en-US" sz="1500" b="1"/>
            </a:br>
            <a:r>
              <a:rPr lang="en-US" altLang="en-US" sz="1500" b="1"/>
              <a:t>symptoms)</a:t>
            </a:r>
          </a:p>
        </p:txBody>
      </p:sp>
      <p:sp>
        <p:nvSpPr>
          <p:cNvPr id="48133" name="Text Box 5"/>
          <p:cNvSpPr txBox="1">
            <a:spLocks noChangeArrowheads="1"/>
          </p:cNvSpPr>
          <p:nvPr/>
        </p:nvSpPr>
        <p:spPr bwMode="auto">
          <a:xfrm>
            <a:off x="2027238" y="1427163"/>
            <a:ext cx="1120775" cy="107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500" b="1"/>
              <a:t>Prodromal</a:t>
            </a:r>
            <a:br>
              <a:rPr lang="en-US" altLang="en-US" sz="1500" b="1"/>
            </a:br>
            <a:r>
              <a:rPr lang="en-US" altLang="en-US" sz="1500" b="1"/>
              <a:t>period</a:t>
            </a:r>
            <a:br>
              <a:rPr lang="en-US" altLang="en-US" sz="1500" b="1"/>
            </a:br>
            <a:r>
              <a:rPr lang="en-US" altLang="en-US" sz="1500" b="1"/>
              <a:t>(vague,</a:t>
            </a:r>
            <a:br>
              <a:rPr lang="en-US" altLang="en-US" sz="1500" b="1"/>
            </a:br>
            <a:r>
              <a:rPr lang="en-US" altLang="en-US" sz="1500" b="1"/>
              <a:t>general</a:t>
            </a:r>
            <a:br>
              <a:rPr lang="en-US" altLang="en-US" sz="1500" b="1"/>
            </a:br>
            <a:r>
              <a:rPr lang="en-US" altLang="en-US" sz="1500" b="1"/>
              <a:t>symptoms)</a:t>
            </a:r>
          </a:p>
        </p:txBody>
      </p:sp>
      <p:sp>
        <p:nvSpPr>
          <p:cNvPr id="48134" name="Text Box 6"/>
          <p:cNvSpPr txBox="1">
            <a:spLocks noChangeArrowheads="1"/>
          </p:cNvSpPr>
          <p:nvPr/>
        </p:nvSpPr>
        <p:spPr bwMode="auto">
          <a:xfrm>
            <a:off x="3502025" y="1435100"/>
            <a:ext cx="1808163" cy="62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500" b="1"/>
              <a:t>Illness</a:t>
            </a:r>
            <a:br>
              <a:rPr lang="en-US" altLang="en-US" sz="1500" b="1"/>
            </a:br>
            <a:r>
              <a:rPr lang="en-US" altLang="en-US" sz="1500" b="1"/>
              <a:t>(most severe signs</a:t>
            </a:r>
            <a:br>
              <a:rPr lang="en-US" altLang="en-US" sz="1500" b="1"/>
            </a:br>
            <a:r>
              <a:rPr lang="en-US" altLang="en-US" sz="1500" b="1"/>
              <a:t>and symptoms)</a:t>
            </a:r>
          </a:p>
        </p:txBody>
      </p:sp>
      <p:sp>
        <p:nvSpPr>
          <p:cNvPr id="48135" name="Text Box 7"/>
          <p:cNvSpPr txBox="1">
            <a:spLocks noChangeArrowheads="1"/>
          </p:cNvSpPr>
          <p:nvPr/>
        </p:nvSpPr>
        <p:spPr bwMode="auto">
          <a:xfrm>
            <a:off x="5737225" y="1433513"/>
            <a:ext cx="1476375" cy="636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500" b="1"/>
              <a:t>Decline</a:t>
            </a:r>
            <a:br>
              <a:rPr lang="en-US" altLang="en-US" sz="1500" b="1"/>
            </a:br>
            <a:r>
              <a:rPr lang="en-US" altLang="en-US" sz="1500" b="1"/>
              <a:t>(declining signs</a:t>
            </a:r>
            <a:br>
              <a:rPr lang="en-US" altLang="en-US" sz="1500" b="1"/>
            </a:br>
            <a:r>
              <a:rPr lang="en-US" altLang="en-US" sz="1500" b="1"/>
              <a:t>and symptoms)</a:t>
            </a:r>
          </a:p>
        </p:txBody>
      </p:sp>
      <p:sp>
        <p:nvSpPr>
          <p:cNvPr id="48136" name="Text Box 8"/>
          <p:cNvSpPr txBox="1">
            <a:spLocks noChangeArrowheads="1"/>
          </p:cNvSpPr>
          <p:nvPr/>
        </p:nvSpPr>
        <p:spPr bwMode="auto">
          <a:xfrm>
            <a:off x="7377113" y="1433513"/>
            <a:ext cx="1425575" cy="611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500" b="1"/>
              <a:t>Convalescence</a:t>
            </a:r>
            <a:br>
              <a:rPr lang="en-US" altLang="en-US" sz="1500" b="1"/>
            </a:br>
            <a:r>
              <a:rPr lang="en-US" altLang="en-US" sz="1500" b="1"/>
              <a:t>(no signs or</a:t>
            </a:r>
            <a:br>
              <a:rPr lang="en-US" altLang="en-US" sz="1500" b="1"/>
            </a:br>
            <a:r>
              <a:rPr lang="en-US" altLang="en-US" sz="1500" b="1"/>
              <a:t>symptoms)</a:t>
            </a:r>
          </a:p>
        </p:txBody>
      </p:sp>
      <p:sp>
        <p:nvSpPr>
          <p:cNvPr id="48137" name="Text Box 9"/>
          <p:cNvSpPr txBox="1">
            <a:spLocks noChangeArrowheads="1"/>
          </p:cNvSpPr>
          <p:nvPr/>
        </p:nvSpPr>
        <p:spPr bwMode="auto">
          <a:xfrm>
            <a:off x="4452938" y="5176838"/>
            <a:ext cx="512762"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500" b="1"/>
              <a:t>Time</a:t>
            </a:r>
          </a:p>
        </p:txBody>
      </p:sp>
      <p:sp>
        <p:nvSpPr>
          <p:cNvPr id="48138" name="Text Box 10"/>
          <p:cNvSpPr txBox="1">
            <a:spLocks noChangeArrowheads="1"/>
          </p:cNvSpPr>
          <p:nvPr/>
        </p:nvSpPr>
        <p:spPr bwMode="auto">
          <a:xfrm rot="-5400000">
            <a:off x="-931862" y="2943225"/>
            <a:ext cx="303847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500" b="1"/>
              <a:t>Number of microorganisms or</a:t>
            </a:r>
            <a:br>
              <a:rPr lang="en-US" altLang="en-US" sz="1500" b="1"/>
            </a:br>
            <a:r>
              <a:rPr lang="en-US" altLang="en-US" sz="1500" b="1"/>
              <a:t>intensity of signs or symptoms</a:t>
            </a:r>
          </a:p>
        </p:txBody>
      </p:sp>
    </p:spTree>
    <p:extLst>
      <p:ext uri="{BB962C8B-B14F-4D97-AF65-F5344CB8AC3E}">
        <p14:creationId xmlns:p14="http://schemas.microsoft.com/office/powerpoint/2010/main" val="39761125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3"/>
          <p:cNvSpPr>
            <a:spLocks noGrp="1"/>
          </p:cNvSpPr>
          <p:nvPr>
            <p:ph type="title"/>
          </p:nvPr>
        </p:nvSpPr>
        <p:spPr>
          <a:xfrm>
            <a:off x="457200" y="457200"/>
            <a:ext cx="8229600" cy="1143000"/>
          </a:xfrm>
        </p:spPr>
        <p:txBody>
          <a:bodyPr>
            <a:normAutofit fontScale="90000"/>
          </a:bodyPr>
          <a:lstStyle/>
          <a:p>
            <a:pPr eaLnBrk="1" hangingPunct="1"/>
            <a:r>
              <a:rPr lang="en-US" altLang="en-US" sz="4000" b="1" smtClean="0">
                <a:latin typeface="Times" charset="0"/>
                <a:ea typeface="ＭＳ Ｐゴシック" pitchFamily="34" charset="-128"/>
              </a:rPr>
              <a:t>Epidemiology and Cycle of Microbial Disease</a:t>
            </a:r>
            <a:endParaRPr lang="en-US" altLang="en-US" sz="4000" smtClean="0">
              <a:latin typeface="Times" charset="0"/>
              <a:ea typeface="ＭＳ Ｐゴシック" pitchFamily="34" charset="-128"/>
            </a:endParaRPr>
          </a:p>
        </p:txBody>
      </p:sp>
      <p:sp>
        <p:nvSpPr>
          <p:cNvPr id="4099" name="Content Placeholder 4"/>
          <p:cNvSpPr>
            <a:spLocks noGrp="1"/>
          </p:cNvSpPr>
          <p:nvPr>
            <p:ph idx="1"/>
          </p:nvPr>
        </p:nvSpPr>
        <p:spPr/>
        <p:txBody>
          <a:bodyPr>
            <a:normAutofit fontScale="92500" lnSpcReduction="10000"/>
          </a:bodyPr>
          <a:lstStyle/>
          <a:p>
            <a:pPr marL="274320" lvl="1" indent="0" eaLnBrk="1" hangingPunct="1">
              <a:buNone/>
            </a:pPr>
            <a:r>
              <a:rPr lang="en-US" altLang="en-US" sz="3200" b="1" dirty="0" smtClean="0">
                <a:latin typeface="Times" charset="0"/>
                <a:ea typeface="ＭＳ Ｐゴシック" pitchFamily="34" charset="-128"/>
              </a:rPr>
              <a:t>Epidemiology</a:t>
            </a:r>
            <a:r>
              <a:rPr lang="en-US" altLang="en-US" sz="3200" dirty="0" smtClean="0">
                <a:latin typeface="Times" charset="0"/>
                <a:ea typeface="ＭＳ Ｐゴシック" pitchFamily="34" charset="-128"/>
              </a:rPr>
              <a:t> </a:t>
            </a:r>
            <a:r>
              <a:rPr lang="en-US" altLang="en-US" sz="3200" dirty="0">
                <a:latin typeface="Times" charset="0"/>
                <a:ea typeface="ＭＳ Ｐゴシック" pitchFamily="34" charset="-128"/>
              </a:rPr>
              <a:t>=</a:t>
            </a:r>
            <a:r>
              <a:rPr lang="en-US" altLang="en-US" sz="3200" dirty="0" smtClean="0">
                <a:latin typeface="Times" charset="0"/>
                <a:ea typeface="ＭＳ Ｐゴシック" pitchFamily="34" charset="-128"/>
              </a:rPr>
              <a:t> an investigative branch of medicine that deals with the source, cause, and possible control of infectious disease and other public health problems</a:t>
            </a:r>
          </a:p>
          <a:p>
            <a:pPr marL="274320" lvl="1" indent="0" eaLnBrk="1" hangingPunct="1">
              <a:buNone/>
            </a:pPr>
            <a:endParaRPr lang="en-US" altLang="en-US" sz="3200" dirty="0" smtClean="0">
              <a:latin typeface="Times" charset="0"/>
              <a:ea typeface="ＭＳ Ｐゴシック" pitchFamily="34" charset="-128"/>
            </a:endParaRPr>
          </a:p>
          <a:p>
            <a:pPr marL="274320" lvl="1" indent="0" eaLnBrk="1" hangingPunct="1">
              <a:buNone/>
            </a:pPr>
            <a:r>
              <a:rPr lang="en-US" altLang="en-US" sz="3200" b="1" dirty="0" smtClean="0">
                <a:latin typeface="Times" charset="0"/>
                <a:ea typeface="ＭＳ Ｐゴシック" pitchFamily="34" charset="-128"/>
              </a:rPr>
              <a:t>Epidemiologists</a:t>
            </a:r>
            <a:r>
              <a:rPr lang="en-US" altLang="en-US" sz="3200" dirty="0" smtClean="0">
                <a:latin typeface="Times" charset="0"/>
                <a:ea typeface="ＭＳ Ｐゴシック" pitchFamily="34" charset="-128"/>
              </a:rPr>
              <a:t> attempt  to determine why an outbreak of disease occurs at a particular time and/or particular place</a:t>
            </a:r>
          </a:p>
          <a:p>
            <a:pPr lvl="1"/>
            <a:r>
              <a:rPr lang="en-US" altLang="en-US" sz="3200" dirty="0" smtClean="0">
                <a:latin typeface="Times" charset="0"/>
                <a:ea typeface="ＭＳ Ｐゴシック" pitchFamily="34" charset="-128"/>
              </a:rPr>
              <a:t>Dispatched by the CDC when the threat of an outbreak occurs anywhere in the world</a:t>
            </a:r>
          </a:p>
        </p:txBody>
      </p:sp>
    </p:spTree>
    <p:extLst>
      <p:ext uri="{BB962C8B-B14F-4D97-AF65-F5344CB8AC3E}">
        <p14:creationId xmlns:p14="http://schemas.microsoft.com/office/powerpoint/2010/main" val="145935357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3"/>
          <p:cNvSpPr>
            <a:spLocks noGrp="1"/>
          </p:cNvSpPr>
          <p:nvPr>
            <p:ph type="title"/>
          </p:nvPr>
        </p:nvSpPr>
        <p:spPr/>
        <p:txBody>
          <a:bodyPr/>
          <a:lstStyle/>
          <a:p>
            <a:pPr eaLnBrk="1" hangingPunct="1"/>
            <a:r>
              <a:rPr lang="en-US" altLang="en-US" sz="3200" smtClean="0">
                <a:latin typeface="Times" charset="0"/>
                <a:ea typeface="ＭＳ Ｐゴシック" pitchFamily="34" charset="-128"/>
              </a:rPr>
              <a:t>Epidemiology has a long and interesting history </a:t>
            </a:r>
          </a:p>
        </p:txBody>
      </p:sp>
      <p:sp>
        <p:nvSpPr>
          <p:cNvPr id="5123" name="Content Placeholder 4"/>
          <p:cNvSpPr>
            <a:spLocks noGrp="1"/>
          </p:cNvSpPr>
          <p:nvPr>
            <p:ph idx="1"/>
          </p:nvPr>
        </p:nvSpPr>
        <p:spPr>
          <a:xfrm>
            <a:off x="457200" y="1417638"/>
            <a:ext cx="8077200" cy="4800600"/>
          </a:xfrm>
        </p:spPr>
        <p:txBody>
          <a:bodyPr/>
          <a:lstStyle/>
          <a:p>
            <a:pPr eaLnBrk="1" hangingPunct="1">
              <a:lnSpc>
                <a:spcPct val="80000"/>
              </a:lnSpc>
            </a:pPr>
            <a:r>
              <a:rPr lang="en-US" altLang="en-US" sz="2800" b="1" dirty="0" smtClean="0">
                <a:latin typeface="Times" charset="0"/>
                <a:ea typeface="ＭＳ Ｐゴシック" pitchFamily="34" charset="-128"/>
              </a:rPr>
              <a:t>Hippocrates</a:t>
            </a:r>
            <a:r>
              <a:rPr lang="en-US" altLang="en-US" sz="2800" dirty="0" smtClean="0">
                <a:latin typeface="Times" charset="0"/>
                <a:ea typeface="ＭＳ Ｐゴシック" pitchFamily="34" charset="-128"/>
              </a:rPr>
              <a:t> (460–377 B.C.) linked malaria, yellow fever, and swamps</a:t>
            </a:r>
          </a:p>
          <a:p>
            <a:pPr eaLnBrk="1" hangingPunct="1">
              <a:lnSpc>
                <a:spcPct val="80000"/>
              </a:lnSpc>
            </a:pPr>
            <a:r>
              <a:rPr lang="en-US" altLang="en-US" sz="2800" b="1" dirty="0" smtClean="0">
                <a:latin typeface="Times" charset="0"/>
                <a:ea typeface="ＭＳ Ｐゴシック" pitchFamily="34" charset="-128"/>
              </a:rPr>
              <a:t>Edward</a:t>
            </a:r>
            <a:r>
              <a:rPr lang="en-US" altLang="en-US" sz="2800" dirty="0" smtClean="0">
                <a:latin typeface="Times" charset="0"/>
                <a:ea typeface="ＭＳ Ｐゴシック" pitchFamily="34" charset="-128"/>
              </a:rPr>
              <a:t> </a:t>
            </a:r>
            <a:r>
              <a:rPr lang="en-US" altLang="en-US" sz="2800" b="1" dirty="0" smtClean="0">
                <a:latin typeface="Times" charset="0"/>
                <a:ea typeface="ＭＳ Ｐゴシック" pitchFamily="34" charset="-128"/>
              </a:rPr>
              <a:t>Jenner</a:t>
            </a:r>
            <a:r>
              <a:rPr lang="ja-JP" altLang="en-US" sz="2800" b="1" dirty="0" smtClean="0">
                <a:latin typeface="Times" charset="0"/>
                <a:ea typeface="ＭＳ Ｐゴシック" pitchFamily="34" charset="-128"/>
              </a:rPr>
              <a:t>’</a:t>
            </a:r>
            <a:r>
              <a:rPr lang="en-US" altLang="ja-JP" sz="2800" b="1" dirty="0" smtClean="0">
                <a:latin typeface="Times" charset="0"/>
                <a:ea typeface="ＭＳ Ｐゴシック" pitchFamily="34" charset="-128"/>
              </a:rPr>
              <a:t>s</a:t>
            </a:r>
            <a:r>
              <a:rPr lang="en-US" altLang="ja-JP" sz="2800" dirty="0" smtClean="0">
                <a:latin typeface="Times" charset="0"/>
                <a:ea typeface="ＭＳ Ｐゴシック" pitchFamily="34" charset="-128"/>
              </a:rPr>
              <a:t> late 1700s observations regarding cowpox led to smallpox vaccine</a:t>
            </a:r>
          </a:p>
          <a:p>
            <a:pPr eaLnBrk="1" hangingPunct="1">
              <a:lnSpc>
                <a:spcPct val="80000"/>
              </a:lnSpc>
            </a:pPr>
            <a:r>
              <a:rPr lang="en-US" altLang="en-US" sz="2800" b="1" dirty="0" err="1" smtClean="0">
                <a:latin typeface="Times" charset="0"/>
                <a:ea typeface="ＭＳ Ｐゴシック" pitchFamily="34" charset="-128"/>
              </a:rPr>
              <a:t>Ignaz</a:t>
            </a:r>
            <a:r>
              <a:rPr lang="en-US" altLang="en-US" sz="2800" dirty="0" smtClean="0">
                <a:latin typeface="Times" charset="0"/>
                <a:ea typeface="ＭＳ Ｐゴシック" pitchFamily="34" charset="-128"/>
              </a:rPr>
              <a:t> </a:t>
            </a:r>
            <a:r>
              <a:rPr lang="en-US" altLang="en-US" sz="2800" b="1" dirty="0" err="1" smtClean="0">
                <a:latin typeface="Times" charset="0"/>
                <a:ea typeface="ＭＳ Ｐゴシック" pitchFamily="34" charset="-128"/>
              </a:rPr>
              <a:t>Semmelweis</a:t>
            </a:r>
            <a:r>
              <a:rPr lang="en-US" altLang="en-US" sz="2800" dirty="0" smtClean="0">
                <a:latin typeface="Times" charset="0"/>
                <a:ea typeface="ＭＳ Ｐゴシック" pitchFamily="34" charset="-128"/>
              </a:rPr>
              <a:t> (mid 1800s) proved that childbed fever resulted from physicians not washing their hands after dissections  (remember how sad the outcome was for </a:t>
            </a:r>
            <a:r>
              <a:rPr lang="en-US" altLang="en-US" sz="2800" dirty="0" err="1" smtClean="0">
                <a:latin typeface="Times" charset="0"/>
                <a:ea typeface="ＭＳ Ｐゴシック" pitchFamily="34" charset="-128"/>
              </a:rPr>
              <a:t>Semmelweis</a:t>
            </a:r>
            <a:r>
              <a:rPr lang="en-US" altLang="en-US" sz="2800" dirty="0" smtClean="0">
                <a:latin typeface="Times" charset="0"/>
                <a:ea typeface="ＭＳ Ｐゴシック" pitchFamily="34" charset="-128"/>
              </a:rPr>
              <a:t>!)</a:t>
            </a:r>
          </a:p>
          <a:p>
            <a:pPr eaLnBrk="1" hangingPunct="1">
              <a:lnSpc>
                <a:spcPct val="80000"/>
              </a:lnSpc>
            </a:pPr>
            <a:r>
              <a:rPr lang="en-US" altLang="en-US" sz="2800" b="1" dirty="0" smtClean="0">
                <a:latin typeface="Times" charset="0"/>
                <a:ea typeface="ＭＳ Ｐゴシック" pitchFamily="34" charset="-128"/>
              </a:rPr>
              <a:t>John</a:t>
            </a:r>
            <a:r>
              <a:rPr lang="en-US" altLang="en-US" sz="2800" dirty="0" smtClean="0">
                <a:latin typeface="Times" charset="0"/>
                <a:ea typeface="ＭＳ Ｐゴシック" pitchFamily="34" charset="-128"/>
              </a:rPr>
              <a:t> </a:t>
            </a:r>
            <a:r>
              <a:rPr lang="en-US" altLang="en-US" sz="2800" b="1" dirty="0" smtClean="0">
                <a:latin typeface="Times" charset="0"/>
                <a:ea typeface="ＭＳ Ｐゴシック" pitchFamily="34" charset="-128"/>
              </a:rPr>
              <a:t>Snow</a:t>
            </a:r>
            <a:r>
              <a:rPr lang="ja-JP" altLang="en-US" sz="2800" b="1" dirty="0" smtClean="0">
                <a:latin typeface="Times" charset="0"/>
                <a:ea typeface="ＭＳ Ｐゴシック" pitchFamily="34" charset="-128"/>
              </a:rPr>
              <a:t>’</a:t>
            </a:r>
            <a:r>
              <a:rPr lang="en-US" altLang="ja-JP" sz="2800" b="1" dirty="0" smtClean="0">
                <a:latin typeface="Times" charset="0"/>
                <a:ea typeface="ＭＳ Ｐゴシック" pitchFamily="34" charset="-128"/>
              </a:rPr>
              <a:t>s</a:t>
            </a:r>
            <a:r>
              <a:rPr lang="en-US" altLang="ja-JP" sz="2800" dirty="0" smtClean="0">
                <a:latin typeface="Times" charset="0"/>
                <a:ea typeface="ＭＳ Ｐゴシック" pitchFamily="34" charset="-128"/>
              </a:rPr>
              <a:t> 1849 detective work in London showed that most with cholera got water from the Broad Street pump, thus ending the epidemic</a:t>
            </a:r>
            <a:endParaRPr lang="en-US" altLang="en-US" sz="2800" dirty="0" smtClean="0">
              <a:latin typeface="Times" charset="0"/>
              <a:ea typeface="ＭＳ Ｐゴシック" pitchFamily="34" charset="-128"/>
            </a:endParaRPr>
          </a:p>
        </p:txBody>
      </p:sp>
    </p:spTree>
    <p:extLst>
      <p:ext uri="{BB962C8B-B14F-4D97-AF65-F5344CB8AC3E}">
        <p14:creationId xmlns:p14="http://schemas.microsoft.com/office/powerpoint/2010/main" val="83721110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ext Box 6"/>
          <p:cNvSpPr txBox="1">
            <a:spLocks noChangeArrowheads="1"/>
          </p:cNvSpPr>
          <p:nvPr/>
        </p:nvSpPr>
        <p:spPr bwMode="auto">
          <a:xfrm>
            <a:off x="228600" y="5791200"/>
            <a:ext cx="86868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08.01A: portion of the map created by Dr. John Snow of the Broad Street area.</a:t>
            </a:r>
          </a:p>
        </p:txBody>
      </p:sp>
      <p:pic>
        <p:nvPicPr>
          <p:cNvPr id="6147" name="Picture 1" descr="73338_CH08_FIGF0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381000"/>
            <a:ext cx="5029200" cy="535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2"/>
          <p:cNvSpPr txBox="1">
            <a:spLocks noChangeArrowheads="1"/>
          </p:cNvSpPr>
          <p:nvPr/>
        </p:nvSpPr>
        <p:spPr bwMode="auto">
          <a:xfrm>
            <a:off x="152400" y="6248400"/>
            <a:ext cx="35052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Courtesy of Frerichs, R. R. John Snow website: http://www.ph.ucla.edu/epi/snow.html, 2006 </a:t>
            </a:r>
          </a:p>
        </p:txBody>
      </p:sp>
    </p:spTree>
    <p:extLst>
      <p:ext uri="{BB962C8B-B14F-4D97-AF65-F5344CB8AC3E}">
        <p14:creationId xmlns:p14="http://schemas.microsoft.com/office/powerpoint/2010/main" val="289145050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latin typeface="Times New Roman" pitchFamily="18" charset="0"/>
                <a:ea typeface="ＭＳ Ｐゴシック" pitchFamily="34" charset="-128"/>
                <a:cs typeface="Times New Roman" pitchFamily="18" charset="0"/>
              </a:rPr>
              <a:t>1849 Cholera Outbreak, London</a:t>
            </a:r>
          </a:p>
        </p:txBody>
      </p:sp>
      <p:grpSp>
        <p:nvGrpSpPr>
          <p:cNvPr id="7171" name="Group 5"/>
          <p:cNvGrpSpPr>
            <a:grpSpLocks/>
          </p:cNvGrpSpPr>
          <p:nvPr/>
        </p:nvGrpSpPr>
        <p:grpSpPr bwMode="auto">
          <a:xfrm>
            <a:off x="384175" y="1417638"/>
            <a:ext cx="3352800" cy="4830762"/>
            <a:chOff x="196850" y="1417638"/>
            <a:chExt cx="3352800" cy="4830762"/>
          </a:xfrm>
        </p:grpSpPr>
        <p:sp>
          <p:nvSpPr>
            <p:cNvPr id="7177" name="TextBox 4"/>
            <p:cNvSpPr txBox="1">
              <a:spLocks noChangeArrowheads="1"/>
            </p:cNvSpPr>
            <p:nvPr/>
          </p:nvSpPr>
          <p:spPr bwMode="auto">
            <a:xfrm>
              <a:off x="196850" y="5325070"/>
              <a:ext cx="335280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alibri" pitchFamily="34" charset="0"/>
                </a:rPr>
                <a:t>Figure 08.01B: The John Snow Pub and the famous </a:t>
              </a:r>
              <a:r>
                <a:rPr lang="ja-JP" altLang="en-US">
                  <a:latin typeface="Calibri" pitchFamily="34" charset="0"/>
                </a:rPr>
                <a:t>“</a:t>
              </a:r>
              <a:r>
                <a:rPr lang="en-US" altLang="ja-JP">
                  <a:latin typeface="Calibri" pitchFamily="34" charset="0"/>
                </a:rPr>
                <a:t>ghost</a:t>
              </a:r>
              <a:r>
                <a:rPr lang="ja-JP" altLang="en-US">
                  <a:latin typeface="Calibri" pitchFamily="34" charset="0"/>
                </a:rPr>
                <a:t>”</a:t>
              </a:r>
              <a:r>
                <a:rPr lang="en-US" altLang="ja-JP">
                  <a:latin typeface="Calibri" pitchFamily="34" charset="0"/>
                </a:rPr>
                <a:t> replica of the Broadstreet Pump.</a:t>
              </a:r>
              <a:endParaRPr lang="en-US" altLang="en-US">
                <a:latin typeface="Calibri" pitchFamily="34" charset="0"/>
              </a:endParaRPr>
            </a:p>
          </p:txBody>
        </p:sp>
        <p:pic>
          <p:nvPicPr>
            <p:cNvPr id="7178" name="Picture 1" descr="73338_CH08_FIGF01B.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5277" y="1417638"/>
              <a:ext cx="3235947" cy="381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172" name="Group 4"/>
          <p:cNvGrpSpPr>
            <a:grpSpLocks/>
          </p:cNvGrpSpPr>
          <p:nvPr/>
        </p:nvGrpSpPr>
        <p:grpSpPr bwMode="auto">
          <a:xfrm>
            <a:off x="4191000" y="1417638"/>
            <a:ext cx="4572000" cy="3843337"/>
            <a:chOff x="4003265" y="1417638"/>
            <a:chExt cx="4571669" cy="3843338"/>
          </a:xfrm>
        </p:grpSpPr>
        <p:sp>
          <p:nvSpPr>
            <p:cNvPr id="7175" name="TextBox 5"/>
            <p:cNvSpPr txBox="1">
              <a:spLocks noChangeArrowheads="1"/>
            </p:cNvSpPr>
            <p:nvPr/>
          </p:nvSpPr>
          <p:spPr bwMode="auto">
            <a:xfrm>
              <a:off x="4008232" y="4614864"/>
              <a:ext cx="4561734"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alibri" pitchFamily="34" charset="0"/>
                </a:rPr>
                <a:t>Figure 08.02: </a:t>
              </a:r>
              <a:r>
                <a:rPr lang="ja-JP" altLang="en-US">
                  <a:latin typeface="Calibri" pitchFamily="34" charset="0"/>
                </a:rPr>
                <a:t>“</a:t>
              </a:r>
              <a:r>
                <a:rPr lang="en-US" altLang="ja-JP">
                  <a:latin typeface="Calibri" pitchFamily="34" charset="0"/>
                </a:rPr>
                <a:t>Monster Soup,</a:t>
              </a:r>
              <a:r>
                <a:rPr lang="ja-JP" altLang="en-US">
                  <a:latin typeface="Calibri" pitchFamily="34" charset="0"/>
                </a:rPr>
                <a:t>”</a:t>
              </a:r>
              <a:r>
                <a:rPr lang="en-US" altLang="ja-JP">
                  <a:latin typeface="Calibri" pitchFamily="34" charset="0"/>
                </a:rPr>
                <a:t> commonly called the Thames water.</a:t>
              </a:r>
              <a:endParaRPr lang="en-US" altLang="en-US">
                <a:latin typeface="Calibri" pitchFamily="34" charset="0"/>
              </a:endParaRPr>
            </a:p>
          </p:txBody>
        </p:sp>
        <p:pic>
          <p:nvPicPr>
            <p:cNvPr id="7176" name="Picture 2" descr="73338_CH08_FIGF02.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03265" y="1417638"/>
              <a:ext cx="4571669" cy="31166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7173" name="TextBox 6"/>
          <p:cNvSpPr txBox="1">
            <a:spLocks noChangeArrowheads="1"/>
          </p:cNvSpPr>
          <p:nvPr/>
        </p:nvSpPr>
        <p:spPr bwMode="auto">
          <a:xfrm>
            <a:off x="468313" y="6261100"/>
            <a:ext cx="198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 Wellcome Library, London </a:t>
            </a:r>
          </a:p>
        </p:txBody>
      </p:sp>
      <p:sp>
        <p:nvSpPr>
          <p:cNvPr id="7174" name="TextBox 7"/>
          <p:cNvSpPr txBox="1">
            <a:spLocks noChangeArrowheads="1"/>
          </p:cNvSpPr>
          <p:nvPr/>
        </p:nvSpPr>
        <p:spPr bwMode="auto">
          <a:xfrm>
            <a:off x="4216400" y="5260975"/>
            <a:ext cx="1987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 Wellcome Library, London </a:t>
            </a:r>
          </a:p>
        </p:txBody>
      </p:sp>
    </p:spTree>
    <p:extLst>
      <p:ext uri="{BB962C8B-B14F-4D97-AF65-F5344CB8AC3E}">
        <p14:creationId xmlns:p14="http://schemas.microsoft.com/office/powerpoint/2010/main" val="40441139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3"/>
          <p:cNvSpPr>
            <a:spLocks noGrp="1"/>
          </p:cNvSpPr>
          <p:nvPr>
            <p:ph type="title"/>
          </p:nvPr>
        </p:nvSpPr>
        <p:spPr/>
        <p:txBody>
          <a:bodyPr/>
          <a:lstStyle/>
          <a:p>
            <a:pPr eaLnBrk="1" hangingPunct="1"/>
            <a:r>
              <a:rPr lang="en-US" altLang="en-US" sz="3600" smtClean="0">
                <a:latin typeface="Times" charset="0"/>
                <a:ea typeface="ＭＳ Ｐゴシック" pitchFamily="34" charset="-128"/>
              </a:rPr>
              <a:t>Terms for classification of diseases</a:t>
            </a:r>
          </a:p>
        </p:txBody>
      </p:sp>
      <p:sp>
        <p:nvSpPr>
          <p:cNvPr id="8195" name="Content Placeholder 4"/>
          <p:cNvSpPr>
            <a:spLocks noGrp="1"/>
          </p:cNvSpPr>
          <p:nvPr>
            <p:ph idx="1"/>
          </p:nvPr>
        </p:nvSpPr>
        <p:spPr/>
        <p:txBody>
          <a:bodyPr/>
          <a:lstStyle/>
          <a:p>
            <a:pPr eaLnBrk="1" hangingPunct="1">
              <a:lnSpc>
                <a:spcPct val="90000"/>
              </a:lnSpc>
            </a:pPr>
            <a:r>
              <a:rPr lang="en-US" altLang="en-US" b="1" dirty="0" smtClean="0">
                <a:latin typeface="Times" charset="0"/>
                <a:ea typeface="ＭＳ Ｐゴシック" pitchFamily="34" charset="-128"/>
              </a:rPr>
              <a:t>Sporadic</a:t>
            </a:r>
            <a:r>
              <a:rPr lang="en-US" altLang="en-US" dirty="0" smtClean="0">
                <a:latin typeface="Times" charset="0"/>
                <a:ea typeface="ＭＳ Ｐゴシック" pitchFamily="34" charset="-128"/>
              </a:rPr>
              <a:t>—occur only occasionally and in an unpredictable fashion (tetanus, etc.)</a:t>
            </a:r>
          </a:p>
          <a:p>
            <a:pPr eaLnBrk="1" hangingPunct="1">
              <a:lnSpc>
                <a:spcPct val="90000"/>
              </a:lnSpc>
            </a:pPr>
            <a:endParaRPr lang="en-US" altLang="en-US" dirty="0" smtClean="0">
              <a:latin typeface="Times" charset="0"/>
              <a:ea typeface="ＭＳ Ｐゴシック" pitchFamily="34" charset="-128"/>
            </a:endParaRPr>
          </a:p>
          <a:p>
            <a:pPr eaLnBrk="1" hangingPunct="1">
              <a:lnSpc>
                <a:spcPct val="90000"/>
              </a:lnSpc>
            </a:pPr>
            <a:r>
              <a:rPr lang="en-US" altLang="en-US" b="1" dirty="0" smtClean="0">
                <a:latin typeface="Times" charset="0"/>
                <a:ea typeface="ＭＳ Ｐゴシック" pitchFamily="34" charset="-128"/>
              </a:rPr>
              <a:t>Endemic</a:t>
            </a:r>
            <a:r>
              <a:rPr lang="en-US" altLang="en-US" dirty="0" smtClean="0">
                <a:latin typeface="Times" charset="0"/>
                <a:ea typeface="ＭＳ Ｐゴシック" pitchFamily="34" charset="-128"/>
              </a:rPr>
              <a:t>—regularly found at a steady level in a particular location (common cold, etc.)</a:t>
            </a:r>
          </a:p>
          <a:p>
            <a:pPr eaLnBrk="1" hangingPunct="1">
              <a:lnSpc>
                <a:spcPct val="90000"/>
              </a:lnSpc>
            </a:pPr>
            <a:endParaRPr lang="en-US" altLang="en-US" dirty="0" smtClean="0">
              <a:latin typeface="Times" charset="0"/>
              <a:ea typeface="ＭＳ Ｐゴシック" pitchFamily="34" charset="-128"/>
            </a:endParaRPr>
          </a:p>
          <a:p>
            <a:pPr eaLnBrk="1" hangingPunct="1">
              <a:lnSpc>
                <a:spcPct val="90000"/>
              </a:lnSpc>
            </a:pPr>
            <a:r>
              <a:rPr lang="en-US" altLang="en-US" b="1" dirty="0" smtClean="0">
                <a:latin typeface="Times" charset="0"/>
                <a:ea typeface="ＭＳ Ｐゴシック" pitchFamily="34" charset="-128"/>
              </a:rPr>
              <a:t>Epidemic</a:t>
            </a:r>
            <a:r>
              <a:rPr lang="en-US" altLang="en-US" dirty="0" smtClean="0">
                <a:latin typeface="Times" charset="0"/>
                <a:ea typeface="ＭＳ Ｐゴシック" pitchFamily="34" charset="-128"/>
              </a:rPr>
              <a:t>—sudden increase in </a:t>
            </a:r>
            <a:r>
              <a:rPr lang="en-US" altLang="en-US" b="1" dirty="0" smtClean="0">
                <a:latin typeface="Times" charset="0"/>
                <a:ea typeface="ＭＳ Ｐゴシック" pitchFamily="34" charset="-128"/>
              </a:rPr>
              <a:t>morbidity</a:t>
            </a:r>
            <a:r>
              <a:rPr lang="en-US" altLang="en-US" dirty="0" smtClean="0">
                <a:latin typeface="Times" charset="0"/>
                <a:ea typeface="ＭＳ Ｐゴシック" pitchFamily="34" charset="-128"/>
              </a:rPr>
              <a:t> (illness rate) and </a:t>
            </a:r>
            <a:r>
              <a:rPr lang="en-US" altLang="en-US" b="1" dirty="0" smtClean="0">
                <a:latin typeface="Times" charset="0"/>
                <a:ea typeface="ＭＳ Ｐゴシック" pitchFamily="34" charset="-128"/>
              </a:rPr>
              <a:t>mortality</a:t>
            </a:r>
            <a:r>
              <a:rPr lang="en-US" altLang="en-US" dirty="0" smtClean="0">
                <a:latin typeface="Times" charset="0"/>
                <a:ea typeface="ＭＳ Ｐゴシック" pitchFamily="34" charset="-128"/>
              </a:rPr>
              <a:t> (death rate) above the norm (plague, etc.)</a:t>
            </a:r>
          </a:p>
          <a:p>
            <a:pPr eaLnBrk="1" hangingPunct="1">
              <a:lnSpc>
                <a:spcPct val="90000"/>
              </a:lnSpc>
            </a:pPr>
            <a:endParaRPr lang="en-US" altLang="en-US" dirty="0" smtClean="0">
              <a:latin typeface="Times" charset="0"/>
              <a:ea typeface="ＭＳ Ｐゴシック" pitchFamily="34" charset="-128"/>
            </a:endParaRPr>
          </a:p>
          <a:p>
            <a:pPr eaLnBrk="1" hangingPunct="1">
              <a:lnSpc>
                <a:spcPct val="90000"/>
              </a:lnSpc>
            </a:pPr>
            <a:r>
              <a:rPr lang="en-US" altLang="en-US" b="1" dirty="0" smtClean="0">
                <a:latin typeface="Times" charset="0"/>
                <a:ea typeface="ＭＳ Ｐゴシック" pitchFamily="34" charset="-128"/>
              </a:rPr>
              <a:t>Pandemic</a:t>
            </a:r>
            <a:r>
              <a:rPr lang="en-US" altLang="en-US" dirty="0" smtClean="0">
                <a:latin typeface="Times" charset="0"/>
                <a:ea typeface="ＭＳ Ｐゴシック" pitchFamily="34" charset="-128"/>
              </a:rPr>
              <a:t>—epidemics that spread across continents (1918 influenza, HIV/AIDS)</a:t>
            </a:r>
            <a:r>
              <a:rPr lang="en-US" altLang="en-US" dirty="0" smtClean="0">
                <a:ea typeface="ＭＳ Ｐゴシック" pitchFamily="34" charset="-128"/>
              </a:rPr>
              <a:t> </a:t>
            </a:r>
            <a:endParaRPr lang="en-US" altLang="en-US" dirty="0" smtClean="0">
              <a:latin typeface="Times" charset="0"/>
              <a:ea typeface="ＭＳ Ｐゴシック" pitchFamily="34" charset="-128"/>
            </a:endParaRPr>
          </a:p>
          <a:p>
            <a:pPr eaLnBrk="1" hangingPunct="1">
              <a:lnSpc>
                <a:spcPct val="90000"/>
              </a:lnSpc>
            </a:pPr>
            <a:endParaRPr lang="en-US" altLang="en-US" dirty="0" smtClean="0">
              <a:latin typeface="Times" charset="0"/>
              <a:ea typeface="ＭＳ Ｐゴシック" pitchFamily="34" charset="-128"/>
            </a:endParaRPr>
          </a:p>
        </p:txBody>
      </p:sp>
    </p:spTree>
    <p:extLst>
      <p:ext uri="{BB962C8B-B14F-4D97-AF65-F5344CB8AC3E}">
        <p14:creationId xmlns:p14="http://schemas.microsoft.com/office/powerpoint/2010/main" val="4252589362"/>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Tracking Disease--terminology</a:t>
            </a:r>
            <a:endParaRPr lang="en-US" dirty="0"/>
          </a:p>
        </p:txBody>
      </p:sp>
      <p:sp>
        <p:nvSpPr>
          <p:cNvPr id="3" name="Content Placeholder 2"/>
          <p:cNvSpPr>
            <a:spLocks noGrp="1"/>
          </p:cNvSpPr>
          <p:nvPr>
            <p:ph idx="1"/>
          </p:nvPr>
        </p:nvSpPr>
        <p:spPr/>
        <p:txBody>
          <a:bodyPr/>
          <a:lstStyle/>
          <a:p>
            <a:pPr marL="0" indent="0">
              <a:buNone/>
            </a:pPr>
            <a:r>
              <a:rPr lang="en-US" dirty="0" smtClean="0"/>
              <a:t>Two measures to track occurrence of disease by epidemiologists:</a:t>
            </a:r>
          </a:p>
          <a:p>
            <a:pPr marL="0" indent="0">
              <a:buNone/>
            </a:pPr>
            <a:endParaRPr lang="en-US" dirty="0"/>
          </a:p>
          <a:p>
            <a:pPr marL="0" indent="0">
              <a:buNone/>
            </a:pPr>
            <a:r>
              <a:rPr lang="en-US" b="1" dirty="0" smtClean="0"/>
              <a:t>Incidence =</a:t>
            </a:r>
            <a:r>
              <a:rPr lang="en-US" dirty="0" smtClean="0"/>
              <a:t> the number of </a:t>
            </a:r>
            <a:r>
              <a:rPr lang="en-US" i="1" dirty="0" smtClean="0"/>
              <a:t>new</a:t>
            </a:r>
            <a:r>
              <a:rPr lang="en-US" dirty="0" smtClean="0"/>
              <a:t> cases of a disease in a given area or population during a given period of time</a:t>
            </a:r>
          </a:p>
          <a:p>
            <a:pPr marL="0" indent="0">
              <a:buNone/>
            </a:pPr>
            <a:endParaRPr lang="en-US" b="1" dirty="0"/>
          </a:p>
          <a:p>
            <a:pPr marL="0" indent="0">
              <a:buNone/>
            </a:pPr>
            <a:r>
              <a:rPr lang="en-US" b="1" dirty="0" smtClean="0"/>
              <a:t>Prevalence = </a:t>
            </a:r>
            <a:r>
              <a:rPr lang="en-US" i="1" dirty="0" smtClean="0"/>
              <a:t>total number of cases, </a:t>
            </a:r>
            <a:r>
              <a:rPr lang="en-US" dirty="0" smtClean="0"/>
              <a:t>both new and already existing, in a given area or population during a given period of time (a cumulative number)</a:t>
            </a:r>
            <a:endParaRPr lang="en-US" b="1" dirty="0"/>
          </a:p>
        </p:txBody>
      </p:sp>
    </p:spTree>
    <p:extLst>
      <p:ext uri="{BB962C8B-B14F-4D97-AF65-F5344CB8AC3E}">
        <p14:creationId xmlns:p14="http://schemas.microsoft.com/office/powerpoint/2010/main" val="280255603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a:xfrm>
            <a:off x="457200" y="533400"/>
            <a:ext cx="8229600" cy="762000"/>
          </a:xfrm>
        </p:spPr>
        <p:txBody>
          <a:bodyPr>
            <a:normAutofit/>
          </a:bodyPr>
          <a:lstStyle/>
          <a:p>
            <a:pPr eaLnBrk="1" hangingPunct="1"/>
            <a:r>
              <a:rPr lang="en-US" altLang="en-US" sz="3600" dirty="0" smtClean="0">
                <a:latin typeface="Times" charset="0"/>
                <a:ea typeface="ＭＳ Ｐゴシック" pitchFamily="34" charset="-128"/>
              </a:rPr>
              <a:t>2 Epidemic Types:</a:t>
            </a:r>
          </a:p>
        </p:txBody>
      </p:sp>
      <p:sp>
        <p:nvSpPr>
          <p:cNvPr id="9219" name="Content Placeholder 4"/>
          <p:cNvSpPr>
            <a:spLocks noGrp="1"/>
          </p:cNvSpPr>
          <p:nvPr>
            <p:ph idx="1"/>
          </p:nvPr>
        </p:nvSpPr>
        <p:spPr>
          <a:xfrm>
            <a:off x="457200" y="1295400"/>
            <a:ext cx="8229600" cy="4525963"/>
          </a:xfrm>
        </p:spPr>
        <p:txBody>
          <a:bodyPr/>
          <a:lstStyle/>
          <a:p>
            <a:pPr marL="0" indent="0" eaLnBrk="1" hangingPunct="1">
              <a:buNone/>
            </a:pPr>
            <a:r>
              <a:rPr lang="en-US" altLang="en-US" sz="2800" b="1" dirty="0" smtClean="0">
                <a:latin typeface="Times" charset="0"/>
                <a:ea typeface="ＭＳ Ｐゴシック" pitchFamily="34" charset="-128"/>
              </a:rPr>
              <a:t>1) Common</a:t>
            </a:r>
            <a:r>
              <a:rPr lang="en-US" altLang="en-US" sz="2800" dirty="0" smtClean="0">
                <a:latin typeface="Times" charset="0"/>
                <a:ea typeface="ＭＳ Ｐゴシック" pitchFamily="34" charset="-128"/>
              </a:rPr>
              <a:t>-</a:t>
            </a:r>
            <a:r>
              <a:rPr lang="en-US" altLang="en-US" sz="2800" b="1" dirty="0" smtClean="0">
                <a:latin typeface="Times" charset="0"/>
                <a:ea typeface="ＭＳ Ｐゴシック" pitchFamily="34" charset="-128"/>
              </a:rPr>
              <a:t>source</a:t>
            </a:r>
            <a:r>
              <a:rPr lang="en-US" altLang="en-US" sz="2800" dirty="0" smtClean="0">
                <a:latin typeface="Times" charset="0"/>
                <a:ea typeface="ＭＳ Ｐゴシック" pitchFamily="34" charset="-128"/>
              </a:rPr>
              <a:t> epidemics involve contact with a single contamination source (contaminated water)</a:t>
            </a:r>
          </a:p>
          <a:p>
            <a:pPr marL="0" indent="0" eaLnBrk="1" hangingPunct="1">
              <a:buNone/>
            </a:pPr>
            <a:r>
              <a:rPr lang="en-US" altLang="en-US" sz="2800" b="1" dirty="0" smtClean="0">
                <a:latin typeface="Times" charset="0"/>
                <a:ea typeface="ＭＳ Ｐゴシック" pitchFamily="34" charset="-128"/>
              </a:rPr>
              <a:t>2) Propagated</a:t>
            </a:r>
            <a:r>
              <a:rPr lang="en-US" altLang="en-US" sz="2800" dirty="0" smtClean="0">
                <a:latin typeface="Times" charset="0"/>
                <a:ea typeface="ＭＳ Ｐゴシック" pitchFamily="34" charset="-128"/>
              </a:rPr>
              <a:t> epidemics result from person-to-person contact (mumps and chicken pox)</a:t>
            </a:r>
          </a:p>
          <a:p>
            <a:pPr eaLnBrk="1" hangingPunct="1"/>
            <a:endParaRPr lang="en-US" altLang="en-US" dirty="0" smtClean="0">
              <a:latin typeface="Times" charset="0"/>
              <a:ea typeface="ＭＳ Ｐゴシック" pitchFamily="34" charset="-128"/>
            </a:endParaRPr>
          </a:p>
        </p:txBody>
      </p:sp>
      <p:sp>
        <p:nvSpPr>
          <p:cNvPr id="9220" name="Text Box 5"/>
          <p:cNvSpPr txBox="1">
            <a:spLocks noChangeArrowheads="1"/>
          </p:cNvSpPr>
          <p:nvPr/>
        </p:nvSpPr>
        <p:spPr bwMode="auto">
          <a:xfrm>
            <a:off x="76200" y="5867400"/>
            <a:ext cx="8991600" cy="40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08.03:  A comparison of the courses of common-source and propagated epidemics.</a:t>
            </a:r>
          </a:p>
        </p:txBody>
      </p:sp>
      <p:pic>
        <p:nvPicPr>
          <p:cNvPr id="9221" name="Picture 1" descr="73338_CH08_FIGF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19300" y="3276600"/>
            <a:ext cx="5105400" cy="2613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2365495"/>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a:xfrm>
            <a:off x="228600" y="274638"/>
            <a:ext cx="8686800" cy="1143000"/>
          </a:xfrm>
        </p:spPr>
        <p:txBody>
          <a:bodyPr/>
          <a:lstStyle/>
          <a:p>
            <a:r>
              <a:rPr lang="en-US" altLang="en-US" b="1" smtClean="0">
                <a:latin typeface="Times New Roman" pitchFamily="18" charset="0"/>
                <a:ea typeface="ＭＳ Ｐゴシック" pitchFamily="34" charset="-128"/>
                <a:cs typeface="Times New Roman" pitchFamily="18" charset="0"/>
              </a:rPr>
              <a:t>Herd Immunity </a:t>
            </a:r>
            <a:r>
              <a:rPr lang="en-US" altLang="en-US" smtClean="0">
                <a:latin typeface="Times New Roman" pitchFamily="18" charset="0"/>
                <a:ea typeface="ＭＳ Ｐゴシック" pitchFamily="34" charset="-128"/>
                <a:cs typeface="Times New Roman" pitchFamily="18" charset="0"/>
              </a:rPr>
              <a:t>(Group Immunity)</a:t>
            </a:r>
          </a:p>
        </p:txBody>
      </p:sp>
      <p:sp>
        <p:nvSpPr>
          <p:cNvPr id="10243" name="Content Placeholder 2"/>
          <p:cNvSpPr>
            <a:spLocks noGrp="1"/>
          </p:cNvSpPr>
          <p:nvPr>
            <p:ph idx="1"/>
          </p:nvPr>
        </p:nvSpPr>
        <p:spPr/>
        <p:txBody>
          <a:bodyPr>
            <a:normAutofit/>
          </a:bodyPr>
          <a:lstStyle/>
          <a:p>
            <a:r>
              <a:rPr lang="en-US" altLang="en-US" sz="2800" dirty="0" smtClean="0">
                <a:latin typeface="Times New Roman" pitchFamily="18" charset="0"/>
                <a:ea typeface="ＭＳ Ｐゴシック" pitchFamily="34" charset="-128"/>
                <a:cs typeface="Times New Roman" pitchFamily="18" charset="0"/>
              </a:rPr>
              <a:t>Refers to the proportion of immunized individuals in a population</a:t>
            </a:r>
          </a:p>
          <a:p>
            <a:pPr lvl="1"/>
            <a:r>
              <a:rPr lang="en-US" altLang="en-US" sz="2800" dirty="0" smtClean="0">
                <a:latin typeface="Times New Roman" pitchFamily="18" charset="0"/>
                <a:ea typeface="ＭＳ Ｐゴシック" pitchFamily="34" charset="-128"/>
                <a:cs typeface="Times New Roman" pitchFamily="18" charset="0"/>
              </a:rPr>
              <a:t>The smaller the number of susceptible individuals, the less opportunity for contact between them and infected individuals.</a:t>
            </a:r>
          </a:p>
          <a:p>
            <a:r>
              <a:rPr lang="en-US" altLang="en-US" sz="2800" dirty="0" smtClean="0">
                <a:latin typeface="Times New Roman" pitchFamily="18" charset="0"/>
                <a:ea typeface="ＭＳ Ｐゴシック" pitchFamily="34" charset="-128"/>
                <a:cs typeface="Times New Roman" pitchFamily="18" charset="0"/>
              </a:rPr>
              <a:t>Public health officials strive to maintain high levels of herd immunity </a:t>
            </a:r>
          </a:p>
          <a:p>
            <a:r>
              <a:rPr lang="en-US" altLang="en-US" sz="2800" dirty="0" smtClean="0">
                <a:latin typeface="Times New Roman" pitchFamily="18" charset="0"/>
                <a:ea typeface="ＭＳ Ｐゴシック" pitchFamily="34" charset="-128"/>
                <a:cs typeface="Times New Roman" pitchFamily="18" charset="0"/>
              </a:rPr>
              <a:t>Basis for mass vaccination/immunization programs</a:t>
            </a:r>
          </a:p>
        </p:txBody>
      </p:sp>
    </p:spTree>
    <p:extLst>
      <p:ext uri="{BB962C8B-B14F-4D97-AF65-F5344CB8AC3E}">
        <p14:creationId xmlns:p14="http://schemas.microsoft.com/office/powerpoint/2010/main" val="31523293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573088" y="274638"/>
            <a:ext cx="8229600" cy="1143000"/>
          </a:xfrm>
        </p:spPr>
        <p:txBody>
          <a:bodyPr/>
          <a:lstStyle/>
          <a:p>
            <a:r>
              <a:rPr lang="en-US" altLang="en-US" dirty="0" smtClean="0">
                <a:latin typeface="Times New Roman" pitchFamily="18" charset="0"/>
                <a:ea typeface="ＭＳ Ｐゴシック" pitchFamily="34" charset="-128"/>
                <a:cs typeface="Times New Roman" pitchFamily="18" charset="0"/>
              </a:rPr>
              <a:t>Herd Immunity</a:t>
            </a:r>
          </a:p>
        </p:txBody>
      </p:sp>
      <p:sp>
        <p:nvSpPr>
          <p:cNvPr id="11267" name="TextBox 3"/>
          <p:cNvSpPr txBox="1">
            <a:spLocks noChangeArrowheads="1"/>
          </p:cNvSpPr>
          <p:nvPr/>
        </p:nvSpPr>
        <p:spPr bwMode="auto">
          <a:xfrm>
            <a:off x="395288" y="4932363"/>
            <a:ext cx="8382000"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alibri" pitchFamily="34" charset="0"/>
              </a:rPr>
              <a:t>Figure 08.04: (a) Cows immunized and herd is protected.  (b) Cows not immunized become infected and sick (lack of herd immunity). </a:t>
            </a:r>
          </a:p>
        </p:txBody>
      </p:sp>
      <p:grpSp>
        <p:nvGrpSpPr>
          <p:cNvPr id="11268" name="Group 3"/>
          <p:cNvGrpSpPr>
            <a:grpSpLocks/>
          </p:cNvGrpSpPr>
          <p:nvPr/>
        </p:nvGrpSpPr>
        <p:grpSpPr bwMode="auto">
          <a:xfrm>
            <a:off x="182563" y="1628775"/>
            <a:ext cx="8809037" cy="3265488"/>
            <a:chOff x="609600" y="1417638"/>
            <a:chExt cx="9339071" cy="3462528"/>
          </a:xfrm>
        </p:grpSpPr>
        <p:pic>
          <p:nvPicPr>
            <p:cNvPr id="11269" name="Picture 1" descr="73338_CH08_FIGF04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417638"/>
              <a:ext cx="4614672" cy="3462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2" descr="73338_CH08_FIGF04B.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33999" y="1417638"/>
              <a:ext cx="4614672" cy="32918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38310907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a:xfrm>
            <a:off x="228600" y="-76200"/>
            <a:ext cx="3200400" cy="5257800"/>
          </a:xfrm>
        </p:spPr>
        <p:txBody>
          <a:bodyPr/>
          <a:lstStyle/>
          <a:p>
            <a:pPr eaLnBrk="1" hangingPunct="1"/>
            <a:r>
              <a:rPr lang="en-US" altLang="en-US" sz="3600" smtClean="0">
                <a:latin typeface="Times" charset="0"/>
                <a:ea typeface="ＭＳ Ｐゴシック" pitchFamily="34" charset="-128"/>
              </a:rPr>
              <a:t>The human normal flora is composed mainly of commensal bacteria</a:t>
            </a:r>
          </a:p>
        </p:txBody>
      </p:sp>
      <p:sp>
        <p:nvSpPr>
          <p:cNvPr id="6147" name="Text Box 5"/>
          <p:cNvSpPr txBox="1">
            <a:spLocks noChangeArrowheads="1"/>
          </p:cNvSpPr>
          <p:nvPr/>
        </p:nvSpPr>
        <p:spPr bwMode="auto">
          <a:xfrm>
            <a:off x="3913188" y="5419725"/>
            <a:ext cx="4724400" cy="676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dirty="0">
                <a:latin typeface="Calibri" pitchFamily="34" charset="0"/>
                <a:ea typeface="ヒラギノ角ゴ Pro W3" charset="-128"/>
              </a:rPr>
              <a:t>Figure 07.04: The normal flora: mostly commensal organisms.</a:t>
            </a:r>
          </a:p>
        </p:txBody>
      </p:sp>
      <p:pic>
        <p:nvPicPr>
          <p:cNvPr id="6148" name="Picture 1" descr="73338_CH07_FIGF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24200" y="228600"/>
            <a:ext cx="5541963"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74040308"/>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228600" y="274638"/>
            <a:ext cx="8458200" cy="1143000"/>
          </a:xfrm>
        </p:spPr>
        <p:txBody>
          <a:bodyPr/>
          <a:lstStyle/>
          <a:p>
            <a:r>
              <a:rPr lang="en-US" altLang="en-US" smtClean="0">
                <a:latin typeface="Times New Roman" pitchFamily="18" charset="0"/>
                <a:ea typeface="ＭＳ Ｐゴシック" pitchFamily="34" charset="-128"/>
                <a:cs typeface="Times New Roman" pitchFamily="18" charset="0"/>
              </a:rPr>
              <a:t>Reproduction rate (</a:t>
            </a:r>
            <a:r>
              <a:rPr lang="en-US" altLang="en-US" b="1" smtClean="0">
                <a:latin typeface="Times New Roman" pitchFamily="18" charset="0"/>
                <a:ea typeface="ＭＳ Ｐゴシック" pitchFamily="34" charset="-128"/>
                <a:cs typeface="Times New Roman" pitchFamily="18" charset="0"/>
              </a:rPr>
              <a:t>R</a:t>
            </a:r>
            <a:r>
              <a:rPr lang="en-US" altLang="en-US" b="1" baseline="-25000" smtClean="0">
                <a:latin typeface="Times New Roman" pitchFamily="18" charset="0"/>
                <a:ea typeface="ＭＳ Ｐゴシック" pitchFamily="34" charset="-128"/>
                <a:cs typeface="Times New Roman" pitchFamily="18" charset="0"/>
              </a:rPr>
              <a:t>0</a:t>
            </a:r>
            <a:r>
              <a:rPr lang="en-US" altLang="en-US" smtClean="0">
                <a:latin typeface="Times New Roman" pitchFamily="18" charset="0"/>
                <a:ea typeface="ＭＳ Ｐゴシック" pitchFamily="34" charset="-128"/>
                <a:cs typeface="Times New Roman" pitchFamily="18" charset="0"/>
              </a:rPr>
              <a:t> or </a:t>
            </a:r>
            <a:r>
              <a:rPr lang="en-US" altLang="en-US" b="1" smtClean="0">
                <a:latin typeface="Times New Roman" pitchFamily="18" charset="0"/>
                <a:ea typeface="ＭＳ Ｐゴシック" pitchFamily="34" charset="-128"/>
                <a:cs typeface="Times New Roman" pitchFamily="18" charset="0"/>
              </a:rPr>
              <a:t>R-nought</a:t>
            </a:r>
            <a:r>
              <a:rPr lang="en-US" altLang="en-US" smtClean="0">
                <a:latin typeface="Times New Roman" pitchFamily="18" charset="0"/>
                <a:ea typeface="ＭＳ Ｐゴシック" pitchFamily="34" charset="-128"/>
                <a:cs typeface="Times New Roman" pitchFamily="18" charset="0"/>
              </a:rPr>
              <a:t>)</a:t>
            </a:r>
          </a:p>
        </p:txBody>
      </p:sp>
      <p:sp>
        <p:nvSpPr>
          <p:cNvPr id="12291" name="Content Placeholder 2"/>
          <p:cNvSpPr>
            <a:spLocks noGrp="1"/>
          </p:cNvSpPr>
          <p:nvPr>
            <p:ph idx="1"/>
          </p:nvPr>
        </p:nvSpPr>
        <p:spPr>
          <a:xfrm>
            <a:off x="457200" y="1423988"/>
            <a:ext cx="8229600" cy="4525962"/>
          </a:xfrm>
        </p:spPr>
        <p:txBody>
          <a:bodyPr>
            <a:normAutofit fontScale="92500" lnSpcReduction="20000"/>
          </a:bodyPr>
          <a:lstStyle/>
          <a:p>
            <a:r>
              <a:rPr lang="en-US" altLang="en-US" sz="3200" dirty="0" smtClean="0">
                <a:latin typeface="Times New Roman" pitchFamily="18" charset="0"/>
                <a:ea typeface="ＭＳ Ｐゴシック" pitchFamily="34" charset="-128"/>
                <a:cs typeface="Times New Roman" pitchFamily="18" charset="0"/>
              </a:rPr>
              <a:t>Measure of the potential for transmission of a particular disease</a:t>
            </a:r>
          </a:p>
          <a:p>
            <a:r>
              <a:rPr lang="en-US" altLang="en-US" sz="3200" dirty="0" smtClean="0">
                <a:latin typeface="Times New Roman" pitchFamily="18" charset="0"/>
                <a:ea typeface="ＭＳ Ｐゴシック" pitchFamily="34" charset="-128"/>
                <a:cs typeface="Times New Roman" pitchFamily="18" charset="0"/>
              </a:rPr>
              <a:t>Mathematical equation</a:t>
            </a:r>
          </a:p>
          <a:p>
            <a:r>
              <a:rPr lang="en-US" altLang="en-US" sz="3200" dirty="0" smtClean="0">
                <a:latin typeface="Times New Roman" pitchFamily="18" charset="0"/>
                <a:ea typeface="ＭＳ Ｐゴシック" pitchFamily="34" charset="-128"/>
                <a:cs typeface="Times New Roman" pitchFamily="18" charset="0"/>
              </a:rPr>
              <a:t>Mean number of secondary cases, occurring in a susceptible population in the wake of a particular infection.</a:t>
            </a:r>
          </a:p>
          <a:p>
            <a:pPr lvl="1"/>
            <a:r>
              <a:rPr lang="en-US" altLang="en-US" sz="3200" dirty="0" smtClean="0">
                <a:latin typeface="Times New Roman" pitchFamily="18" charset="0"/>
                <a:ea typeface="ＭＳ Ｐゴシック" pitchFamily="34" charset="-128"/>
                <a:cs typeface="Times New Roman" pitchFamily="18" charset="0"/>
              </a:rPr>
              <a:t>Population density, duration of contagiousness, other factors considered</a:t>
            </a:r>
          </a:p>
          <a:p>
            <a:pPr lvl="1"/>
            <a:r>
              <a:rPr lang="en-US" altLang="en-US" sz="3200" dirty="0" smtClean="0">
                <a:latin typeface="Times New Roman" pitchFamily="18" charset="0"/>
                <a:ea typeface="ＭＳ Ｐゴシック" pitchFamily="34" charset="-128"/>
                <a:cs typeface="Times New Roman" pitchFamily="18" charset="0"/>
              </a:rPr>
              <a:t>R</a:t>
            </a:r>
            <a:r>
              <a:rPr lang="en-US" altLang="en-US" sz="3200" baseline="-25000" dirty="0" smtClean="0">
                <a:latin typeface="Times New Roman" pitchFamily="18" charset="0"/>
                <a:ea typeface="ＭＳ Ｐゴシック" pitchFamily="34" charset="-128"/>
                <a:cs typeface="Times New Roman" pitchFamily="18" charset="0"/>
              </a:rPr>
              <a:t>0</a:t>
            </a:r>
            <a:r>
              <a:rPr lang="en-US" altLang="en-US" sz="3200" dirty="0" smtClean="0">
                <a:latin typeface="Times New Roman" pitchFamily="18" charset="0"/>
                <a:ea typeface="ＭＳ Ｐゴシック" pitchFamily="34" charset="-128"/>
                <a:cs typeface="Times New Roman" pitchFamily="18" charset="0"/>
              </a:rPr>
              <a:t> must be greater than 1 to spread; if less, it will die out. </a:t>
            </a:r>
          </a:p>
          <a:p>
            <a:pPr marL="274320" lvl="1" indent="0">
              <a:buNone/>
            </a:pPr>
            <a:endParaRPr lang="en-US" altLang="en-US" dirty="0" smtClean="0">
              <a:latin typeface="Times New Roman" pitchFamily="18" charset="0"/>
              <a:ea typeface="ＭＳ Ｐゴシック" pitchFamily="34" charset="-128"/>
              <a:cs typeface="Times New Roman" pitchFamily="18" charset="0"/>
            </a:endParaRPr>
          </a:p>
          <a:p>
            <a:pPr marL="274320" lvl="1" indent="0">
              <a:buNone/>
            </a:pPr>
            <a:endParaRPr lang="en-US" altLang="en-US" dirty="0" smtClean="0">
              <a:latin typeface="Times New Roman" pitchFamily="18" charset="0"/>
              <a:ea typeface="ＭＳ Ｐゴシック" pitchFamily="34" charset="-128"/>
              <a:cs typeface="Times New Roman" pitchFamily="18" charset="0"/>
            </a:endParaRPr>
          </a:p>
        </p:txBody>
      </p:sp>
    </p:spTree>
    <p:extLst>
      <p:ext uri="{BB962C8B-B14F-4D97-AF65-F5344CB8AC3E}">
        <p14:creationId xmlns:p14="http://schemas.microsoft.com/office/powerpoint/2010/main" val="171594350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3"/>
          <p:cNvSpPr txBox="1">
            <a:spLocks noChangeArrowheads="1"/>
          </p:cNvSpPr>
          <p:nvPr/>
        </p:nvSpPr>
        <p:spPr bwMode="auto">
          <a:xfrm>
            <a:off x="1233488" y="5573713"/>
            <a:ext cx="67452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alibri" pitchFamily="34" charset="0"/>
              </a:rPr>
              <a:t>Table 08.01: Basic Reproduction Rate (R0) Within Human Populations.</a:t>
            </a:r>
          </a:p>
        </p:txBody>
      </p:sp>
      <p:pic>
        <p:nvPicPr>
          <p:cNvPr id="13315" name="Picture 1" descr="73338_CH08_TABT0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989013"/>
            <a:ext cx="8448675"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021796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3"/>
          <p:cNvSpPr>
            <a:spLocks noGrp="1"/>
          </p:cNvSpPr>
          <p:nvPr>
            <p:ph type="title"/>
          </p:nvPr>
        </p:nvSpPr>
        <p:spPr>
          <a:xfrm>
            <a:off x="457200" y="457200"/>
            <a:ext cx="8229600" cy="1143000"/>
          </a:xfrm>
        </p:spPr>
        <p:txBody>
          <a:bodyPr/>
          <a:lstStyle/>
          <a:p>
            <a:pPr eaLnBrk="1" hangingPunct="1"/>
            <a:r>
              <a:rPr lang="en-US" altLang="en-US" sz="2800" smtClean="0">
                <a:latin typeface="Times" charset="0"/>
                <a:ea typeface="ＭＳ Ｐゴシック" pitchFamily="34" charset="-128"/>
              </a:rPr>
              <a:t>Graphs, charts, and maps are used by epidemiologists to illustrate the frequency and distribution of diseases</a:t>
            </a:r>
          </a:p>
        </p:txBody>
      </p:sp>
      <p:sp>
        <p:nvSpPr>
          <p:cNvPr id="14339" name="Text Box 7"/>
          <p:cNvSpPr txBox="1">
            <a:spLocks noChangeArrowheads="1"/>
          </p:cNvSpPr>
          <p:nvPr/>
        </p:nvSpPr>
        <p:spPr bwMode="auto">
          <a:xfrm>
            <a:off x="228600" y="6500813"/>
            <a:ext cx="1981200" cy="309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r>
              <a:rPr lang="en-US" altLang="en-US" sz="1200">
                <a:ea typeface="ヒラギノ角ゴ Pro W3" charset="-128"/>
              </a:rPr>
              <a:t>Adapted from CDC</a:t>
            </a:r>
          </a:p>
        </p:txBody>
      </p:sp>
      <p:sp>
        <p:nvSpPr>
          <p:cNvPr id="14340" name="Text Box 8"/>
          <p:cNvSpPr txBox="1">
            <a:spLocks noChangeArrowheads="1"/>
          </p:cNvSpPr>
          <p:nvPr/>
        </p:nvSpPr>
        <p:spPr bwMode="auto">
          <a:xfrm>
            <a:off x="571500" y="5638800"/>
            <a:ext cx="80010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08.05: Graphs, charts, and maps used by epidemiologists to illustrate disease frequency and distribution. (Adapted from the CDC)</a:t>
            </a:r>
          </a:p>
        </p:txBody>
      </p:sp>
      <p:pic>
        <p:nvPicPr>
          <p:cNvPr id="14341" name="Picture 1" descr="73338_CH08_FIG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847850" y="1587500"/>
            <a:ext cx="5448300" cy="394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2787354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Tracking Disease Incidence &amp; Prevalence</a:t>
            </a:r>
            <a:endParaRPr lang="en-US" dirty="0"/>
          </a:p>
        </p:txBody>
      </p:sp>
      <p:sp>
        <p:nvSpPr>
          <p:cNvPr id="3" name="Content Placeholder 2"/>
          <p:cNvSpPr>
            <a:spLocks noGrp="1"/>
          </p:cNvSpPr>
          <p:nvPr>
            <p:ph idx="1"/>
          </p:nvPr>
        </p:nvSpPr>
        <p:spPr/>
        <p:txBody>
          <a:bodyPr>
            <a:normAutofit fontScale="92500"/>
          </a:bodyPr>
          <a:lstStyle/>
          <a:p>
            <a:pPr marL="0" indent="0">
              <a:buNone/>
            </a:pPr>
            <a:r>
              <a:rPr lang="en-US" dirty="0" smtClean="0"/>
              <a:t>Frequency and distribution of disease includes monitoring of the following re: a disease-afflicted population:</a:t>
            </a:r>
          </a:p>
          <a:p>
            <a:r>
              <a:rPr lang="en-US" dirty="0" smtClean="0"/>
              <a:t>Age</a:t>
            </a:r>
          </a:p>
          <a:p>
            <a:r>
              <a:rPr lang="en-US" dirty="0" smtClean="0"/>
              <a:t>Gender</a:t>
            </a:r>
          </a:p>
          <a:p>
            <a:r>
              <a:rPr lang="en-US" dirty="0" smtClean="0"/>
              <a:t>Diet</a:t>
            </a:r>
          </a:p>
          <a:p>
            <a:r>
              <a:rPr lang="en-US" dirty="0" smtClean="0"/>
              <a:t>Lifestyle</a:t>
            </a:r>
          </a:p>
          <a:p>
            <a:pPr marL="0" indent="0">
              <a:buNone/>
            </a:pPr>
            <a:endParaRPr lang="en-US" dirty="0" smtClean="0"/>
          </a:p>
          <a:p>
            <a:pPr marL="0" indent="0">
              <a:buNone/>
            </a:pPr>
            <a:r>
              <a:rPr lang="en-US" dirty="0" smtClean="0"/>
              <a:t>The above are used as starting points to establish a strategy for halting an outbreak</a:t>
            </a:r>
          </a:p>
          <a:p>
            <a:pPr marL="0" indent="0">
              <a:buNone/>
            </a:pPr>
            <a:endParaRPr lang="en-US" dirty="0"/>
          </a:p>
          <a:p>
            <a:pPr marL="0" indent="0">
              <a:buNone/>
            </a:pPr>
            <a:r>
              <a:rPr lang="en-US" dirty="0" smtClean="0"/>
              <a:t>Center for Disease Control (CDC),The World Health Organization (WHO), and local and state agencies are responsible for ongoing surveillance of disease (See Table 8.2 for list of Nationally Notifiable Diseases, 2011)</a:t>
            </a:r>
            <a:endParaRPr lang="en-US" dirty="0"/>
          </a:p>
        </p:txBody>
      </p:sp>
    </p:spTree>
    <p:extLst>
      <p:ext uri="{BB962C8B-B14F-4D97-AF65-F5344CB8AC3E}">
        <p14:creationId xmlns:p14="http://schemas.microsoft.com/office/powerpoint/2010/main" val="278027201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3"/>
          <p:cNvSpPr>
            <a:spLocks noGrp="1"/>
          </p:cNvSpPr>
          <p:nvPr>
            <p:ph type="title"/>
          </p:nvPr>
        </p:nvSpPr>
        <p:spPr>
          <a:xfrm>
            <a:off x="3810000" y="1347788"/>
            <a:ext cx="5105400" cy="2057400"/>
          </a:xfrm>
        </p:spPr>
        <p:txBody>
          <a:bodyPr/>
          <a:lstStyle/>
          <a:p>
            <a:pPr algn="l" eaLnBrk="1" hangingPunct="1"/>
            <a:r>
              <a:rPr lang="en-US" altLang="en-US" sz="2400" smtClean="0">
                <a:latin typeface="Times" charset="0"/>
                <a:ea typeface="ＭＳ Ｐゴシック" pitchFamily="34" charset="-128"/>
              </a:rPr>
              <a:t>To keep track of infectious diseases in the United States, physicians are required to report cases of certain </a:t>
            </a:r>
            <a:r>
              <a:rPr lang="en-US" altLang="en-US" sz="2400" b="1" smtClean="0">
                <a:latin typeface="Times" charset="0"/>
                <a:ea typeface="ＭＳ Ｐゴシック" pitchFamily="34" charset="-128"/>
              </a:rPr>
              <a:t>notifiable</a:t>
            </a:r>
            <a:r>
              <a:rPr lang="en-US" altLang="en-US" sz="2400" smtClean="0">
                <a:latin typeface="Times" charset="0"/>
                <a:ea typeface="ＭＳ Ｐゴシック" pitchFamily="34" charset="-128"/>
              </a:rPr>
              <a:t> </a:t>
            </a:r>
            <a:r>
              <a:rPr lang="en-US" altLang="en-US" sz="2400" b="1" smtClean="0">
                <a:latin typeface="Times" charset="0"/>
                <a:ea typeface="ＭＳ Ｐゴシック" pitchFamily="34" charset="-128"/>
              </a:rPr>
              <a:t>diseases</a:t>
            </a:r>
            <a:r>
              <a:rPr lang="en-US" altLang="en-US" sz="2400" smtClean="0">
                <a:latin typeface="Times" charset="0"/>
                <a:ea typeface="ＭＳ Ｐゴシック" pitchFamily="34" charset="-128"/>
              </a:rPr>
              <a:t> </a:t>
            </a:r>
          </a:p>
        </p:txBody>
      </p:sp>
      <p:grpSp>
        <p:nvGrpSpPr>
          <p:cNvPr id="18435" name="Group 3"/>
          <p:cNvGrpSpPr>
            <a:grpSpLocks/>
          </p:cNvGrpSpPr>
          <p:nvPr/>
        </p:nvGrpSpPr>
        <p:grpSpPr bwMode="auto">
          <a:xfrm>
            <a:off x="304800" y="736600"/>
            <a:ext cx="7924800" cy="5337175"/>
            <a:chOff x="533400" y="1404938"/>
            <a:chExt cx="7696438" cy="5337719"/>
          </a:xfrm>
        </p:grpSpPr>
        <p:sp>
          <p:nvSpPr>
            <p:cNvPr id="18437" name="Text Box 7"/>
            <p:cNvSpPr txBox="1">
              <a:spLocks noChangeArrowheads="1"/>
            </p:cNvSpPr>
            <p:nvPr/>
          </p:nvSpPr>
          <p:spPr bwMode="auto">
            <a:xfrm>
              <a:off x="4572238" y="4783103"/>
              <a:ext cx="3657600" cy="12362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08.02: Major Infectious Diseases Designated as Notifiable at the National Level, United States, 2011.</a:t>
              </a:r>
            </a:p>
          </p:txBody>
        </p:sp>
        <p:pic>
          <p:nvPicPr>
            <p:cNvPr id="18438" name="Picture 2" descr="73338_CH08_TABT0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404938"/>
              <a:ext cx="3165877" cy="53377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8436" name="TextBox 4"/>
          <p:cNvSpPr txBox="1">
            <a:spLocks noChangeArrowheads="1"/>
          </p:cNvSpPr>
          <p:nvPr/>
        </p:nvSpPr>
        <p:spPr bwMode="auto">
          <a:xfrm>
            <a:off x="304800" y="6076950"/>
            <a:ext cx="316547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Reproduced from the CDC. Summary of Notifiable Disease, 2011. </a:t>
            </a:r>
          </a:p>
        </p:txBody>
      </p:sp>
    </p:spTree>
    <p:extLst>
      <p:ext uri="{BB962C8B-B14F-4D97-AF65-F5344CB8AC3E}">
        <p14:creationId xmlns:p14="http://schemas.microsoft.com/office/powerpoint/2010/main" val="36028557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3"/>
          <p:cNvSpPr>
            <a:spLocks noGrp="1"/>
          </p:cNvSpPr>
          <p:nvPr>
            <p:ph type="title"/>
          </p:nvPr>
        </p:nvSpPr>
        <p:spPr>
          <a:xfrm>
            <a:off x="457200" y="152400"/>
            <a:ext cx="8229600" cy="1143000"/>
          </a:xfrm>
        </p:spPr>
        <p:txBody>
          <a:bodyPr/>
          <a:lstStyle/>
          <a:p>
            <a:pPr algn="l" eaLnBrk="1" hangingPunct="1"/>
            <a:r>
              <a:rPr lang="en-US" altLang="en-US" sz="3600" b="1" smtClean="0">
                <a:latin typeface="Times" charset="0"/>
                <a:ea typeface="ＭＳ Ｐゴシック" pitchFamily="34" charset="-128"/>
              </a:rPr>
              <a:t>Cycle of Microbial Disease</a:t>
            </a:r>
            <a:endParaRPr lang="en-US" altLang="en-US" sz="3600" smtClean="0">
              <a:latin typeface="Times" charset="0"/>
              <a:ea typeface="ＭＳ Ｐゴシック" pitchFamily="34" charset="-128"/>
            </a:endParaRPr>
          </a:p>
        </p:txBody>
      </p:sp>
      <p:sp>
        <p:nvSpPr>
          <p:cNvPr id="15363" name="Content Placeholder 4"/>
          <p:cNvSpPr>
            <a:spLocks noGrp="1"/>
          </p:cNvSpPr>
          <p:nvPr>
            <p:ph idx="1"/>
          </p:nvPr>
        </p:nvSpPr>
        <p:spPr>
          <a:xfrm>
            <a:off x="457200" y="1066800"/>
            <a:ext cx="8229600" cy="4525963"/>
          </a:xfrm>
        </p:spPr>
        <p:txBody>
          <a:bodyPr/>
          <a:lstStyle/>
          <a:p>
            <a:pPr eaLnBrk="1" hangingPunct="1"/>
            <a:r>
              <a:rPr lang="en-US" altLang="en-US" sz="2800" dirty="0" smtClean="0">
                <a:latin typeface="Times" charset="0"/>
                <a:ea typeface="ＭＳ Ｐゴシック" pitchFamily="34" charset="-128"/>
              </a:rPr>
              <a:t>For infectious </a:t>
            </a:r>
            <a:r>
              <a:rPr lang="en-US" altLang="en-US" sz="2800" dirty="0" err="1" smtClean="0">
                <a:latin typeface="Times" charset="0"/>
                <a:ea typeface="ＭＳ Ｐゴシック" pitchFamily="34" charset="-128"/>
              </a:rPr>
              <a:t>dz</a:t>
            </a:r>
            <a:r>
              <a:rPr lang="en-US" altLang="en-US" sz="2800" dirty="0" smtClean="0">
                <a:latin typeface="Times" charset="0"/>
                <a:ea typeface="ＭＳ Ｐゴシック" pitchFamily="34" charset="-128"/>
              </a:rPr>
              <a:t> to exist at the community level, a chain of linked factors (reservoirs, modes of transmission, portals of entry and exit) contributes to the cycle of microbial disease</a:t>
            </a:r>
          </a:p>
        </p:txBody>
      </p:sp>
      <p:pic>
        <p:nvPicPr>
          <p:cNvPr id="15365" name="Picture 1" descr="73338_CH08_FIGF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71700" y="2895600"/>
            <a:ext cx="48006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4023553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3"/>
          <p:cNvSpPr>
            <a:spLocks noGrp="1"/>
          </p:cNvSpPr>
          <p:nvPr>
            <p:ph type="title"/>
          </p:nvPr>
        </p:nvSpPr>
        <p:spPr>
          <a:xfrm>
            <a:off x="457200" y="533400"/>
            <a:ext cx="8229600" cy="762000"/>
          </a:xfrm>
        </p:spPr>
        <p:txBody>
          <a:bodyPr/>
          <a:lstStyle/>
          <a:p>
            <a:pPr algn="l" eaLnBrk="1" hangingPunct="1"/>
            <a:r>
              <a:rPr lang="en-US" altLang="en-US" sz="3600" b="1" dirty="0" smtClean="0">
                <a:latin typeface="Times" charset="0"/>
                <a:ea typeface="ＭＳ Ｐゴシック" pitchFamily="34" charset="-128"/>
              </a:rPr>
              <a:t>Reservoirs of Infection</a:t>
            </a:r>
          </a:p>
        </p:txBody>
      </p:sp>
      <p:sp>
        <p:nvSpPr>
          <p:cNvPr id="5" name="Content Placeholder 4"/>
          <p:cNvSpPr>
            <a:spLocks noGrp="1"/>
          </p:cNvSpPr>
          <p:nvPr>
            <p:ph idx="1"/>
          </p:nvPr>
        </p:nvSpPr>
        <p:spPr>
          <a:xfrm>
            <a:off x="457200" y="1447800"/>
            <a:ext cx="8229600" cy="5181600"/>
          </a:xfrm>
        </p:spPr>
        <p:txBody>
          <a:bodyPr>
            <a:noAutofit/>
          </a:bodyPr>
          <a:lstStyle/>
          <a:p>
            <a:pPr eaLnBrk="1" hangingPunct="1">
              <a:lnSpc>
                <a:spcPct val="90000"/>
              </a:lnSpc>
              <a:buFont typeface="Arial" charset="0"/>
              <a:buNone/>
              <a:defRPr/>
            </a:pPr>
            <a:r>
              <a:rPr lang="en-US" sz="3200" b="1" dirty="0">
                <a:latin typeface="Times" charset="0"/>
                <a:ea typeface="ＭＳ Ｐゴシック" charset="0"/>
                <a:cs typeface="Times" charset="0"/>
              </a:rPr>
              <a:t>Reservoir</a:t>
            </a:r>
            <a:r>
              <a:rPr lang="en-US" sz="3200" dirty="0">
                <a:latin typeface="Times" charset="0"/>
                <a:ea typeface="ＭＳ Ｐゴシック" charset="0"/>
                <a:cs typeface="Times" charset="0"/>
              </a:rPr>
              <a:t> is a site in nature in which microbes survive (and possibly multiply) and from which they may be transmitted </a:t>
            </a:r>
          </a:p>
          <a:p>
            <a:pPr lvl="1" eaLnBrk="1" hangingPunct="1">
              <a:lnSpc>
                <a:spcPct val="90000"/>
              </a:lnSpc>
              <a:buFont typeface="Arial" charset="0"/>
              <a:buChar char="•"/>
              <a:defRPr/>
            </a:pPr>
            <a:r>
              <a:rPr lang="en-US" sz="3200" dirty="0">
                <a:latin typeface="Times" charset="0"/>
                <a:ea typeface="ＭＳ Ｐゴシック" charset="0"/>
                <a:cs typeface="Times" charset="0"/>
              </a:rPr>
              <a:t>All pathogens, to exist, must have one or more reservoirs</a:t>
            </a:r>
          </a:p>
          <a:p>
            <a:pPr lvl="1" eaLnBrk="1" hangingPunct="1">
              <a:lnSpc>
                <a:spcPct val="90000"/>
              </a:lnSpc>
              <a:buFont typeface="Arial" charset="0"/>
              <a:buChar char="•"/>
              <a:defRPr/>
            </a:pPr>
            <a:r>
              <a:rPr lang="en-US" sz="3200" dirty="0">
                <a:latin typeface="Times" charset="0"/>
                <a:ea typeface="ＭＳ Ｐゴシック" charset="0"/>
                <a:cs typeface="Times" charset="0"/>
              </a:rPr>
              <a:t>Reservoirs are prime targets for preventing, minimizing, and eliminating existing and potential epidemics </a:t>
            </a:r>
          </a:p>
          <a:p>
            <a:pPr lvl="1" eaLnBrk="1" hangingPunct="1">
              <a:lnSpc>
                <a:spcPct val="90000"/>
              </a:lnSpc>
              <a:buFont typeface="Arial" charset="0"/>
              <a:buChar char="•"/>
              <a:defRPr/>
            </a:pPr>
            <a:r>
              <a:rPr lang="en-US" sz="3200" dirty="0">
                <a:latin typeface="Times" charset="0"/>
                <a:ea typeface="ＭＳ Ｐゴシック" charset="0"/>
                <a:cs typeface="Times" charset="0"/>
              </a:rPr>
              <a:t>Humans are the only known reservoir for </a:t>
            </a:r>
            <a:r>
              <a:rPr lang="en-US" sz="3200" dirty="0" smtClean="0">
                <a:latin typeface="Times" charset="0"/>
                <a:ea typeface="ＭＳ Ｐゴシック" charset="0"/>
                <a:cs typeface="Times" charset="0"/>
              </a:rPr>
              <a:t>pathogens that cause smallpox</a:t>
            </a:r>
            <a:r>
              <a:rPr lang="en-US" sz="3200" dirty="0">
                <a:latin typeface="Times" charset="0"/>
                <a:ea typeface="ＭＳ Ｐゴシック" charset="0"/>
                <a:cs typeface="Times" charset="0"/>
              </a:rPr>
              <a:t>, gonorrhea, measles, polio, </a:t>
            </a:r>
            <a:r>
              <a:rPr lang="en-US" sz="3200" dirty="0" smtClean="0">
                <a:latin typeface="Times" charset="0"/>
                <a:ea typeface="ＭＳ Ｐゴシック" charset="0"/>
                <a:cs typeface="Times" charset="0"/>
              </a:rPr>
              <a:t>among others.</a:t>
            </a:r>
            <a:endParaRPr lang="en-US" sz="3200" dirty="0">
              <a:latin typeface="Times" charset="0"/>
              <a:ea typeface="ＭＳ Ｐゴシック" charset="0"/>
              <a:cs typeface="Times" charset="0"/>
            </a:endParaRPr>
          </a:p>
        </p:txBody>
      </p:sp>
    </p:spTree>
    <p:extLst>
      <p:ext uri="{BB962C8B-B14F-4D97-AF65-F5344CB8AC3E}">
        <p14:creationId xmlns:p14="http://schemas.microsoft.com/office/powerpoint/2010/main" val="6502469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3"/>
          <p:cNvSpPr>
            <a:spLocks noGrp="1"/>
          </p:cNvSpPr>
          <p:nvPr>
            <p:ph type="title"/>
          </p:nvPr>
        </p:nvSpPr>
        <p:spPr>
          <a:xfrm>
            <a:off x="457200" y="457200"/>
            <a:ext cx="8229600" cy="457200"/>
          </a:xfrm>
        </p:spPr>
        <p:txBody>
          <a:bodyPr>
            <a:normAutofit fontScale="90000"/>
          </a:bodyPr>
          <a:lstStyle/>
          <a:p>
            <a:pPr algn="l" eaLnBrk="1" hangingPunct="1"/>
            <a:r>
              <a:rPr lang="en-US" altLang="en-US" sz="3600" b="1" dirty="0" smtClean="0">
                <a:latin typeface="Times" charset="0"/>
                <a:ea typeface="ＭＳ Ｐゴシック" pitchFamily="34" charset="-128"/>
              </a:rPr>
              <a:t>Reservoirs of Infection</a:t>
            </a:r>
            <a:r>
              <a:rPr lang="en-US" altLang="en-US" sz="3600" dirty="0" smtClean="0">
                <a:latin typeface="Times" charset="0"/>
                <a:ea typeface="ＭＳ Ｐゴシック" pitchFamily="34" charset="-128"/>
              </a:rPr>
              <a:t> </a:t>
            </a:r>
          </a:p>
        </p:txBody>
      </p:sp>
      <p:sp>
        <p:nvSpPr>
          <p:cNvPr id="17411" name="Content Placeholder 4"/>
          <p:cNvSpPr>
            <a:spLocks noGrp="1"/>
          </p:cNvSpPr>
          <p:nvPr>
            <p:ph idx="1"/>
          </p:nvPr>
        </p:nvSpPr>
        <p:spPr>
          <a:xfrm>
            <a:off x="457200" y="990600"/>
            <a:ext cx="8229600" cy="5715000"/>
          </a:xfrm>
        </p:spPr>
        <p:txBody>
          <a:bodyPr>
            <a:noAutofit/>
          </a:bodyPr>
          <a:lstStyle/>
          <a:p>
            <a:pPr eaLnBrk="1" hangingPunct="1"/>
            <a:r>
              <a:rPr lang="en-US" altLang="en-US" sz="2800" b="1" dirty="0" smtClean="0">
                <a:latin typeface="Times" charset="0"/>
                <a:ea typeface="ＭＳ Ｐゴシック" pitchFamily="34" charset="-128"/>
              </a:rPr>
              <a:t>Active carriers</a:t>
            </a:r>
            <a:r>
              <a:rPr lang="en-US" altLang="en-US" sz="2800" dirty="0" smtClean="0">
                <a:latin typeface="Times" charset="0"/>
                <a:ea typeface="ＭＳ Ｐゴシック" pitchFamily="34" charset="-128"/>
              </a:rPr>
              <a:t> are individuals who have a microbial disease </a:t>
            </a:r>
          </a:p>
          <a:p>
            <a:pPr marL="182880" lvl="1"/>
            <a:r>
              <a:rPr lang="en-US" altLang="en-US" sz="2800" b="1" dirty="0">
                <a:latin typeface="Times New Roman" pitchFamily="18" charset="0"/>
                <a:ea typeface="ＭＳ Ｐゴシック" pitchFamily="34" charset="-128"/>
                <a:cs typeface="Times New Roman" pitchFamily="18" charset="0"/>
              </a:rPr>
              <a:t>Chronic carriers </a:t>
            </a:r>
            <a:r>
              <a:rPr lang="en-US" altLang="en-US" sz="2800" dirty="0">
                <a:latin typeface="Times New Roman" pitchFamily="18" charset="0"/>
                <a:ea typeface="ＭＳ Ｐゴシック" pitchFamily="34" charset="-128"/>
                <a:cs typeface="Times New Roman" pitchFamily="18" charset="0"/>
              </a:rPr>
              <a:t>harbor the pathogen for long periods of time after recovery, without ever becoming ill </a:t>
            </a:r>
            <a:r>
              <a:rPr lang="en-US" altLang="en-US" sz="2800" dirty="0" smtClean="0">
                <a:latin typeface="Times New Roman" pitchFamily="18" charset="0"/>
                <a:ea typeface="ＭＳ Ｐゴシック" pitchFamily="34" charset="-128"/>
                <a:cs typeface="Times New Roman" pitchFamily="18" charset="0"/>
              </a:rPr>
              <a:t>again</a:t>
            </a:r>
            <a:endParaRPr lang="en-US" altLang="en-US" sz="2800" dirty="0" smtClean="0">
              <a:latin typeface="Times" charset="0"/>
              <a:ea typeface="ＭＳ Ｐゴシック" pitchFamily="34" charset="-128"/>
            </a:endParaRPr>
          </a:p>
          <a:p>
            <a:pPr eaLnBrk="1" hangingPunct="1"/>
            <a:r>
              <a:rPr lang="en-US" altLang="en-US" sz="2800" b="1" dirty="0" smtClean="0">
                <a:latin typeface="Times" charset="0"/>
                <a:ea typeface="ＭＳ Ｐゴシック" pitchFamily="34" charset="-128"/>
              </a:rPr>
              <a:t>Healthy carriers</a:t>
            </a:r>
            <a:r>
              <a:rPr lang="en-US" altLang="en-US" sz="2800" dirty="0" smtClean="0">
                <a:latin typeface="Times" charset="0"/>
                <a:ea typeface="ＭＳ Ｐゴシック" pitchFamily="34" charset="-128"/>
              </a:rPr>
              <a:t> have no symptoms and may unwittingly pass the disease on to others</a:t>
            </a:r>
          </a:p>
          <a:p>
            <a:pPr lvl="1" eaLnBrk="1" hangingPunct="1"/>
            <a:r>
              <a:rPr lang="en-US" altLang="en-US" sz="2800" dirty="0" smtClean="0">
                <a:latin typeface="Times" charset="0"/>
                <a:ea typeface="ＭＳ Ｐゴシック" pitchFamily="34" charset="-128"/>
              </a:rPr>
              <a:t>Chronic carriers continue to harbor the microbe after recovery, this state can continue indefinitely without illness (Typhoid Mary)</a:t>
            </a:r>
          </a:p>
          <a:p>
            <a:pPr lvl="1"/>
            <a:r>
              <a:rPr lang="en-US" altLang="en-US" sz="2800" dirty="0" smtClean="0">
                <a:latin typeface="Times New Roman" pitchFamily="18" charset="0"/>
                <a:ea typeface="ＭＳ Ｐゴシック" pitchFamily="34" charset="-128"/>
                <a:cs typeface="Times New Roman" pitchFamily="18" charset="0"/>
              </a:rPr>
              <a:t>Carriers </a:t>
            </a:r>
            <a:r>
              <a:rPr lang="en-US" altLang="en-US" sz="2800" dirty="0">
                <a:latin typeface="Times New Roman" pitchFamily="18" charset="0"/>
                <a:ea typeface="ＭＳ Ｐゴシック" pitchFamily="34" charset="-128"/>
                <a:cs typeface="Times New Roman" pitchFamily="18" charset="0"/>
              </a:rPr>
              <a:t>play a significant role in spread of </a:t>
            </a:r>
            <a:r>
              <a:rPr lang="en-US" altLang="en-US" sz="2800" dirty="0" smtClean="0">
                <a:latin typeface="Times New Roman" pitchFamily="18" charset="0"/>
                <a:ea typeface="ＭＳ Ｐゴシック" pitchFamily="34" charset="-128"/>
                <a:cs typeface="Times New Roman" pitchFamily="18" charset="0"/>
              </a:rPr>
              <a:t>TB.</a:t>
            </a:r>
            <a:endParaRPr lang="en-US" altLang="en-US" sz="2800" dirty="0" smtClean="0">
              <a:latin typeface="Times" charset="0"/>
              <a:ea typeface="ＭＳ Ｐゴシック" pitchFamily="34" charset="-128"/>
            </a:endParaRPr>
          </a:p>
          <a:p>
            <a:pPr eaLnBrk="1" hangingPunct="1"/>
            <a:r>
              <a:rPr lang="en-US" altLang="en-US" sz="2800" b="1" dirty="0" err="1" smtClean="0">
                <a:latin typeface="Times" charset="0"/>
                <a:ea typeface="ＭＳ Ｐゴシック" pitchFamily="34" charset="-128"/>
              </a:rPr>
              <a:t>Zoonoses</a:t>
            </a:r>
            <a:r>
              <a:rPr lang="en-US" altLang="en-US" sz="2800" b="1" dirty="0" smtClean="0">
                <a:latin typeface="Times" charset="0"/>
                <a:ea typeface="ＭＳ Ｐゴシック" pitchFamily="34" charset="-128"/>
              </a:rPr>
              <a:t> </a:t>
            </a:r>
            <a:r>
              <a:rPr lang="en-US" altLang="en-US" sz="2800" dirty="0" smtClean="0">
                <a:latin typeface="Times" charset="0"/>
                <a:ea typeface="ＭＳ Ｐゴシック" pitchFamily="34" charset="-128"/>
              </a:rPr>
              <a:t>are</a:t>
            </a:r>
            <a:r>
              <a:rPr lang="en-US" altLang="en-US" sz="2800" b="1" dirty="0" smtClean="0">
                <a:latin typeface="Times" charset="0"/>
                <a:ea typeface="ＭＳ Ｐゴシック" pitchFamily="34" charset="-128"/>
              </a:rPr>
              <a:t> </a:t>
            </a:r>
            <a:r>
              <a:rPr lang="en-US" altLang="en-US" sz="2800" dirty="0" smtClean="0">
                <a:latin typeface="Times" charset="0"/>
                <a:ea typeface="ＭＳ Ｐゴシック" pitchFamily="34" charset="-128"/>
              </a:rPr>
              <a:t>diseases in which animals serve as reservoirs</a:t>
            </a:r>
          </a:p>
        </p:txBody>
      </p:sp>
    </p:spTree>
    <p:extLst>
      <p:ext uri="{BB962C8B-B14F-4D97-AF65-F5344CB8AC3E}">
        <p14:creationId xmlns:p14="http://schemas.microsoft.com/office/powerpoint/2010/main" val="106140515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3" name="TextBox 1"/>
          <p:cNvSpPr txBox="1">
            <a:spLocks noChangeArrowheads="1"/>
          </p:cNvSpPr>
          <p:nvPr/>
        </p:nvSpPr>
        <p:spPr bwMode="auto">
          <a:xfrm>
            <a:off x="457200" y="417513"/>
            <a:ext cx="8229600"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b="1">
                <a:latin typeface="Times New Roman" pitchFamily="18" charset="0"/>
                <a:cs typeface="Times New Roman" pitchFamily="18" charset="0"/>
              </a:rPr>
              <a:t>Zoonoses</a:t>
            </a:r>
            <a:r>
              <a:rPr lang="en-US" altLang="en-US" sz="2800">
                <a:latin typeface="Times New Roman" pitchFamily="18" charset="0"/>
                <a:cs typeface="Times New Roman" pitchFamily="18" charset="0"/>
              </a:rPr>
              <a:t> are diseases of animals that can affect humans. Animals act as reservoirs of pathogen.</a:t>
            </a:r>
          </a:p>
        </p:txBody>
      </p:sp>
      <p:pic>
        <p:nvPicPr>
          <p:cNvPr id="20484" name="Picture 1" descr="73338_CH08_TABT0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09700"/>
            <a:ext cx="8686800" cy="5219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040766"/>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3"/>
          <p:cNvSpPr>
            <a:spLocks noGrp="1"/>
          </p:cNvSpPr>
          <p:nvPr>
            <p:ph type="title"/>
          </p:nvPr>
        </p:nvSpPr>
        <p:spPr/>
        <p:txBody>
          <a:bodyPr/>
          <a:lstStyle/>
          <a:p>
            <a:pPr algn="l" eaLnBrk="1" hangingPunct="1"/>
            <a:r>
              <a:rPr lang="en-US" altLang="en-US" sz="3600" smtClean="0">
                <a:latin typeface="Times" charset="0"/>
                <a:ea typeface="ＭＳ Ｐゴシック" pitchFamily="34" charset="-128"/>
              </a:rPr>
              <a:t>Nonliving Reservoirs</a:t>
            </a:r>
          </a:p>
        </p:txBody>
      </p:sp>
      <p:sp>
        <p:nvSpPr>
          <p:cNvPr id="21507" name="Content Placeholder 4"/>
          <p:cNvSpPr>
            <a:spLocks noGrp="1"/>
          </p:cNvSpPr>
          <p:nvPr>
            <p:ph idx="1"/>
          </p:nvPr>
        </p:nvSpPr>
        <p:spPr>
          <a:xfrm>
            <a:off x="457200" y="1371600"/>
            <a:ext cx="4191000" cy="5111750"/>
          </a:xfrm>
        </p:spPr>
        <p:txBody>
          <a:bodyPr/>
          <a:lstStyle/>
          <a:p>
            <a:pPr eaLnBrk="1" hangingPunct="1">
              <a:buFont typeface="Arial" pitchFamily="34" charset="0"/>
              <a:buNone/>
            </a:pPr>
            <a:r>
              <a:rPr lang="en-US" altLang="en-US" sz="2800" smtClean="0">
                <a:latin typeface="Times" charset="0"/>
                <a:ea typeface="ＭＳ Ｐゴシック" pitchFamily="34" charset="-128"/>
              </a:rPr>
              <a:t>Some organisms are able to survive and multiply in nonliving environments, such as soil and water</a:t>
            </a:r>
          </a:p>
          <a:p>
            <a:pPr lvl="1" eaLnBrk="1" hangingPunct="1">
              <a:buFont typeface="Arial" pitchFamily="34" charset="0"/>
              <a:buChar char="•"/>
            </a:pPr>
            <a:r>
              <a:rPr lang="en-US" altLang="en-US" sz="2400" smtClean="0">
                <a:latin typeface="Times" charset="0"/>
                <a:ea typeface="ＭＳ Ｐゴシック" pitchFamily="34" charset="-128"/>
              </a:rPr>
              <a:t>Spore formers, like the group of </a:t>
            </a:r>
            <a:r>
              <a:rPr lang="en-US" altLang="en-US" sz="2400" i="1" smtClean="0">
                <a:latin typeface="Times" charset="0"/>
                <a:ea typeface="ＭＳ Ｐゴシック" pitchFamily="34" charset="-128"/>
              </a:rPr>
              <a:t>Clostridium </a:t>
            </a:r>
            <a:r>
              <a:rPr lang="en-US" altLang="en-US" sz="2400" smtClean="0">
                <a:latin typeface="Times" charset="0"/>
                <a:ea typeface="ＭＳ Ｐゴシック" pitchFamily="34" charset="-128"/>
              </a:rPr>
              <a:t>bacteria (cause of tetanus and botulism) can survive for many years in soil  </a:t>
            </a:r>
          </a:p>
          <a:p>
            <a:pPr lvl="1" eaLnBrk="1" hangingPunct="1"/>
            <a:endParaRPr lang="en-US" altLang="en-US" sz="2400" smtClean="0">
              <a:latin typeface="Times" charset="0"/>
              <a:ea typeface="ＭＳ Ｐゴシック" pitchFamily="34" charset="-128"/>
            </a:endParaRPr>
          </a:p>
        </p:txBody>
      </p:sp>
      <p:sp>
        <p:nvSpPr>
          <p:cNvPr id="21508" name="Text Box 5"/>
          <p:cNvSpPr txBox="1">
            <a:spLocks noChangeArrowheads="1"/>
          </p:cNvSpPr>
          <p:nvPr/>
        </p:nvSpPr>
        <p:spPr bwMode="auto">
          <a:xfrm>
            <a:off x="4876800" y="4498975"/>
            <a:ext cx="4038600" cy="682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08.07: Soil can be a nonliving reservoir for microbes and helminth eggs.</a:t>
            </a:r>
          </a:p>
        </p:txBody>
      </p:sp>
      <p:pic>
        <p:nvPicPr>
          <p:cNvPr id="21509" name="Picture 1" descr="73338_CH08_FIG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41888" y="1400175"/>
            <a:ext cx="3908425"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0" name="TextBox 2"/>
          <p:cNvSpPr txBox="1">
            <a:spLocks noChangeArrowheads="1"/>
          </p:cNvSpPr>
          <p:nvPr/>
        </p:nvSpPr>
        <p:spPr bwMode="auto">
          <a:xfrm>
            <a:off x="152400" y="6457950"/>
            <a:ext cx="23161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 Bernardo Erti/Dreamstime.com </a:t>
            </a:r>
          </a:p>
        </p:txBody>
      </p:sp>
    </p:spTree>
    <p:extLst>
      <p:ext uri="{BB962C8B-B14F-4D97-AF65-F5344CB8AC3E}">
        <p14:creationId xmlns:p14="http://schemas.microsoft.com/office/powerpoint/2010/main" val="36427567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a:xfrm>
            <a:off x="455613" y="381000"/>
            <a:ext cx="8229600" cy="1143000"/>
          </a:xfrm>
        </p:spPr>
        <p:txBody>
          <a:bodyPr>
            <a:normAutofit fontScale="90000"/>
          </a:bodyPr>
          <a:lstStyle/>
          <a:p>
            <a:pPr eaLnBrk="1" hangingPunct="1"/>
            <a:r>
              <a:rPr lang="en-US" altLang="en-US" sz="3600" smtClean="0">
                <a:latin typeface="Times" charset="0"/>
                <a:ea typeface="ＭＳ Ｐゴシック" pitchFamily="34" charset="-128"/>
              </a:rPr>
              <a:t>There is a see-saw relationship between mutualism, commensalism, and parasitism</a:t>
            </a:r>
          </a:p>
        </p:txBody>
      </p:sp>
      <p:sp>
        <p:nvSpPr>
          <p:cNvPr id="7171" name="Text Box 5"/>
          <p:cNvSpPr txBox="1">
            <a:spLocks noChangeArrowheads="1"/>
          </p:cNvSpPr>
          <p:nvPr/>
        </p:nvSpPr>
        <p:spPr bwMode="auto">
          <a:xfrm>
            <a:off x="646113" y="5791200"/>
            <a:ext cx="7848600" cy="4048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07.05: The slippery see-saw of symbiosis—from mutualism to parasitism.</a:t>
            </a:r>
          </a:p>
        </p:txBody>
      </p:sp>
      <p:pic>
        <p:nvPicPr>
          <p:cNvPr id="7172" name="Picture 1" descr="73338_CH07_FIGF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46313" y="1676400"/>
            <a:ext cx="4648200" cy="408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8135159"/>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ext Box 5"/>
          <p:cNvSpPr txBox="1">
            <a:spLocks noChangeArrowheads="1"/>
          </p:cNvSpPr>
          <p:nvPr/>
        </p:nvSpPr>
        <p:spPr bwMode="auto">
          <a:xfrm>
            <a:off x="1470025" y="4495800"/>
            <a:ext cx="62484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08.04: Water and Food as Reservoirs of Infection.</a:t>
            </a:r>
          </a:p>
        </p:txBody>
      </p:sp>
      <p:pic>
        <p:nvPicPr>
          <p:cNvPr id="22531" name="Picture 1" descr="73338_CH08_TABT04.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905000"/>
            <a:ext cx="888365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442692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3"/>
          <p:cNvSpPr>
            <a:spLocks noGrp="1"/>
          </p:cNvSpPr>
          <p:nvPr>
            <p:ph type="title"/>
          </p:nvPr>
        </p:nvSpPr>
        <p:spPr>
          <a:xfrm>
            <a:off x="481013" y="457200"/>
            <a:ext cx="8229600" cy="1143000"/>
          </a:xfrm>
        </p:spPr>
        <p:txBody>
          <a:bodyPr>
            <a:normAutofit fontScale="90000"/>
          </a:bodyPr>
          <a:lstStyle/>
          <a:p>
            <a:pPr algn="l" eaLnBrk="1" hangingPunct="1"/>
            <a:r>
              <a:rPr lang="en-US" altLang="en-US" sz="3600" b="1" smtClean="0">
                <a:latin typeface="Times" charset="0"/>
                <a:ea typeface="ＭＳ Ｐゴシック" pitchFamily="34" charset="-128"/>
              </a:rPr>
              <a:t>Transmission</a:t>
            </a:r>
            <a:r>
              <a:rPr lang="en-US" altLang="en-US" sz="3600" smtClean="0">
                <a:latin typeface="Times" charset="0"/>
                <a:ea typeface="ＭＳ Ｐゴシック" pitchFamily="34" charset="-128"/>
              </a:rPr>
              <a:t/>
            </a:r>
            <a:br>
              <a:rPr lang="en-US" altLang="en-US" sz="3600" smtClean="0">
                <a:latin typeface="Times" charset="0"/>
                <a:ea typeface="ＭＳ Ｐゴシック" pitchFamily="34" charset="-128"/>
              </a:rPr>
            </a:br>
            <a:endParaRPr lang="en-US" altLang="en-US" sz="3600" smtClean="0">
              <a:latin typeface="Times" charset="0"/>
              <a:ea typeface="ＭＳ Ｐゴシック" pitchFamily="34" charset="-128"/>
            </a:endParaRPr>
          </a:p>
        </p:txBody>
      </p:sp>
      <p:sp>
        <p:nvSpPr>
          <p:cNvPr id="23555" name="Content Placeholder 4"/>
          <p:cNvSpPr>
            <a:spLocks noGrp="1"/>
          </p:cNvSpPr>
          <p:nvPr>
            <p:ph idx="1"/>
          </p:nvPr>
        </p:nvSpPr>
        <p:spPr>
          <a:xfrm>
            <a:off x="457200" y="1219200"/>
            <a:ext cx="8229600" cy="4525963"/>
          </a:xfrm>
        </p:spPr>
        <p:txBody>
          <a:bodyPr/>
          <a:lstStyle/>
          <a:p>
            <a:pPr eaLnBrk="1" hangingPunct="1">
              <a:buFont typeface="Arial" pitchFamily="34" charset="0"/>
              <a:buNone/>
            </a:pPr>
            <a:r>
              <a:rPr lang="en-US" altLang="en-US" sz="2800" b="1" dirty="0" smtClean="0">
                <a:latin typeface="Times" charset="0"/>
                <a:ea typeface="ＭＳ Ｐゴシック" pitchFamily="34" charset="-128"/>
              </a:rPr>
              <a:t>Transmission</a:t>
            </a:r>
            <a:r>
              <a:rPr lang="en-US" altLang="en-US" sz="2800" dirty="0" smtClean="0">
                <a:latin typeface="Times" charset="0"/>
                <a:ea typeface="ＭＳ Ｐゴシック" pitchFamily="34" charset="-128"/>
              </a:rPr>
              <a:t> </a:t>
            </a:r>
            <a:r>
              <a:rPr lang="en-US" altLang="en-US" sz="2800" dirty="0">
                <a:latin typeface="Times" charset="0"/>
                <a:ea typeface="ＭＳ Ｐゴシック" pitchFamily="34" charset="-128"/>
              </a:rPr>
              <a:t>=</a:t>
            </a:r>
            <a:r>
              <a:rPr lang="en-US" altLang="en-US" sz="2800" dirty="0" smtClean="0">
                <a:latin typeface="Times" charset="0"/>
                <a:ea typeface="ＭＳ Ｐゴシック" pitchFamily="34" charset="-128"/>
              </a:rPr>
              <a:t> the mechanism by which an infectious agent is spread to a susceptible person </a:t>
            </a:r>
          </a:p>
          <a:p>
            <a:pPr eaLnBrk="1" hangingPunct="1"/>
            <a:endParaRPr lang="en-US" altLang="en-US" sz="2800" dirty="0" smtClean="0">
              <a:latin typeface="Times" charset="0"/>
              <a:ea typeface="ＭＳ Ｐゴシック" pitchFamily="34" charset="-128"/>
            </a:endParaRPr>
          </a:p>
          <a:p>
            <a:pPr eaLnBrk="1" hangingPunct="1"/>
            <a:endParaRPr lang="en-US" altLang="en-US" sz="2800" dirty="0" smtClean="0">
              <a:latin typeface="Times" charset="0"/>
              <a:ea typeface="ＭＳ Ｐゴシック" pitchFamily="34" charset="-128"/>
            </a:endParaRPr>
          </a:p>
        </p:txBody>
      </p:sp>
      <p:sp>
        <p:nvSpPr>
          <p:cNvPr id="23556" name="Text Box 5"/>
          <p:cNvSpPr txBox="1">
            <a:spLocks noChangeArrowheads="1"/>
          </p:cNvSpPr>
          <p:nvPr/>
        </p:nvSpPr>
        <p:spPr bwMode="auto">
          <a:xfrm>
            <a:off x="2500313" y="5257800"/>
            <a:ext cx="4191000"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08.05: Modes of Transmission. </a:t>
            </a:r>
          </a:p>
        </p:txBody>
      </p:sp>
      <p:pic>
        <p:nvPicPr>
          <p:cNvPr id="23557" name="Picture 1" descr="73338_CH08_TABT05.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69900" y="2667000"/>
            <a:ext cx="8251825"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543501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4"/>
          <p:cNvSpPr>
            <a:spLocks noGrp="1"/>
          </p:cNvSpPr>
          <p:nvPr>
            <p:ph idx="1"/>
          </p:nvPr>
        </p:nvSpPr>
        <p:spPr>
          <a:xfrm>
            <a:off x="76200" y="609600"/>
            <a:ext cx="8839200" cy="5943600"/>
          </a:xfrm>
        </p:spPr>
        <p:txBody>
          <a:bodyPr>
            <a:normAutofit fontScale="85000" lnSpcReduction="20000"/>
          </a:bodyPr>
          <a:lstStyle/>
          <a:p>
            <a:pPr marL="0" indent="0" eaLnBrk="1" hangingPunct="1">
              <a:buNone/>
            </a:pPr>
            <a:r>
              <a:rPr lang="en-US" altLang="en-US" sz="3600" b="1" dirty="0" smtClean="0">
                <a:latin typeface="Times" charset="0"/>
                <a:ea typeface="ＭＳ Ｐゴシック" pitchFamily="34" charset="-128"/>
              </a:rPr>
              <a:t>Direct</a:t>
            </a:r>
            <a:r>
              <a:rPr lang="en-US" altLang="en-US" sz="3600" dirty="0" smtClean="0">
                <a:latin typeface="Times" charset="0"/>
                <a:ea typeface="ＭＳ Ｐゴシック" pitchFamily="34" charset="-128"/>
              </a:rPr>
              <a:t> </a:t>
            </a:r>
            <a:r>
              <a:rPr lang="en-US" altLang="en-US" sz="3600" b="1" dirty="0" smtClean="0">
                <a:latin typeface="Times" charset="0"/>
                <a:ea typeface="ＭＳ Ｐゴシック" pitchFamily="34" charset="-128"/>
              </a:rPr>
              <a:t>transmission—</a:t>
            </a:r>
            <a:r>
              <a:rPr lang="en-US" altLang="en-US" sz="3600" dirty="0" smtClean="0">
                <a:latin typeface="Times" charset="0"/>
                <a:ea typeface="ＭＳ Ｐゴシック" pitchFamily="34" charset="-128"/>
              </a:rPr>
              <a:t>infectious agent is directly and immediately transferred from a port of exit into a port of entry</a:t>
            </a:r>
          </a:p>
          <a:p>
            <a:pPr marL="0" indent="0" eaLnBrk="1" hangingPunct="1">
              <a:buNone/>
            </a:pPr>
            <a:endParaRPr lang="en-US" altLang="en-US" sz="3600" dirty="0" smtClean="0">
              <a:latin typeface="Times" charset="0"/>
              <a:ea typeface="ＭＳ Ｐゴシック" pitchFamily="34" charset="-128"/>
            </a:endParaRPr>
          </a:p>
          <a:p>
            <a:r>
              <a:rPr lang="en-US" altLang="en-US" sz="3600" b="1" dirty="0" smtClean="0">
                <a:latin typeface="Times" charset="0"/>
                <a:ea typeface="ＭＳ Ｐゴシック" pitchFamily="34" charset="-128"/>
              </a:rPr>
              <a:t>Horizontal</a:t>
            </a:r>
            <a:r>
              <a:rPr lang="en-US" altLang="en-US" sz="3600" dirty="0">
                <a:latin typeface="Times" charset="0"/>
                <a:ea typeface="ＭＳ Ｐゴシック" pitchFamily="34" charset="-128"/>
              </a:rPr>
              <a:t>: person-to-person, touch (including sex), droplets, </a:t>
            </a:r>
            <a:r>
              <a:rPr lang="en-US" altLang="en-US" sz="3600" dirty="0" smtClean="0">
                <a:latin typeface="Times" charset="0"/>
                <a:ea typeface="ＭＳ Ｐゴシック" pitchFamily="34" charset="-128"/>
              </a:rPr>
              <a:t>etc.</a:t>
            </a:r>
          </a:p>
          <a:p>
            <a:r>
              <a:rPr lang="en-US" altLang="en-US" sz="3600" b="1" dirty="0" smtClean="0">
                <a:latin typeface="Times" charset="0"/>
                <a:ea typeface="ＭＳ Ｐゴシック" pitchFamily="34" charset="-128"/>
              </a:rPr>
              <a:t>Vertical</a:t>
            </a:r>
            <a:r>
              <a:rPr lang="en-US" altLang="en-US" sz="3600" dirty="0">
                <a:latin typeface="Times" charset="0"/>
                <a:ea typeface="ＭＳ Ｐゴシック" pitchFamily="34" charset="-128"/>
              </a:rPr>
              <a:t>: </a:t>
            </a:r>
            <a:r>
              <a:rPr lang="en-US" altLang="en-US" sz="3600" dirty="0" smtClean="0">
                <a:latin typeface="Times" charset="0"/>
                <a:ea typeface="ＭＳ Ｐゴシック" pitchFamily="34" charset="-128"/>
              </a:rPr>
              <a:t>mother-to-child </a:t>
            </a:r>
            <a:r>
              <a:rPr lang="en-US" altLang="en-US" sz="3600" dirty="0">
                <a:latin typeface="Times" charset="0"/>
                <a:ea typeface="ＭＳ Ｐゴシック" pitchFamily="34" charset="-128"/>
              </a:rPr>
              <a:t>(</a:t>
            </a:r>
            <a:r>
              <a:rPr lang="en-US" altLang="en-US" sz="3600" dirty="0" err="1">
                <a:latin typeface="Times" charset="0"/>
                <a:ea typeface="ＭＳ Ｐゴシック" pitchFamily="34" charset="-128"/>
              </a:rPr>
              <a:t>transplacental</a:t>
            </a:r>
            <a:r>
              <a:rPr lang="en-US" altLang="en-US" sz="3600" dirty="0">
                <a:latin typeface="Times" charset="0"/>
                <a:ea typeface="ＭＳ Ｐゴシック" pitchFamily="34" charset="-128"/>
              </a:rPr>
              <a:t>, breast milk, birth canal) </a:t>
            </a:r>
            <a:endParaRPr lang="en-US" altLang="en-US" sz="3600" dirty="0" smtClean="0">
              <a:latin typeface="Times" charset="0"/>
              <a:ea typeface="ＭＳ Ｐゴシック" pitchFamily="34" charset="-128"/>
            </a:endParaRPr>
          </a:p>
          <a:p>
            <a:pPr marL="0" indent="0">
              <a:buNone/>
            </a:pPr>
            <a:endParaRPr lang="en-US" altLang="en-US" sz="3600" dirty="0">
              <a:latin typeface="Times" charset="0"/>
              <a:ea typeface="ＭＳ Ｐゴシック" pitchFamily="34" charset="-128"/>
            </a:endParaRPr>
          </a:p>
          <a:p>
            <a:pPr marL="0" indent="0" eaLnBrk="1" hangingPunct="1">
              <a:buNone/>
            </a:pPr>
            <a:r>
              <a:rPr lang="en-US" altLang="en-US" sz="3600" dirty="0" smtClean="0">
                <a:latin typeface="Times" charset="0"/>
                <a:ea typeface="ＭＳ Ｐゴシック" pitchFamily="34" charset="-128"/>
              </a:rPr>
              <a:t>Means of transmission:</a:t>
            </a:r>
          </a:p>
          <a:p>
            <a:pPr lvl="1" eaLnBrk="1" hangingPunct="1"/>
            <a:r>
              <a:rPr lang="en-US" altLang="en-US" sz="3600" b="1" dirty="0" smtClean="0">
                <a:latin typeface="Times" charset="0"/>
                <a:ea typeface="ＭＳ Ｐゴシック" pitchFamily="34" charset="-128"/>
              </a:rPr>
              <a:t>Contact</a:t>
            </a:r>
            <a:r>
              <a:rPr lang="en-US" altLang="en-US" sz="3600" dirty="0" smtClean="0">
                <a:latin typeface="Times" charset="0"/>
                <a:ea typeface="ＭＳ Ｐゴシック" pitchFamily="34" charset="-128"/>
              </a:rPr>
              <a:t> (kissing, sneezing, sex, etc.) &lt;horizontal&gt;</a:t>
            </a:r>
          </a:p>
          <a:p>
            <a:pPr lvl="1" eaLnBrk="1" hangingPunct="1"/>
            <a:r>
              <a:rPr lang="en-US" altLang="en-US" sz="3600" b="1" dirty="0" smtClean="0">
                <a:latin typeface="Times" charset="0"/>
                <a:ea typeface="ＭＳ Ｐゴシック" pitchFamily="34" charset="-128"/>
              </a:rPr>
              <a:t>Animal Bites </a:t>
            </a:r>
            <a:r>
              <a:rPr lang="en-US" altLang="en-US" sz="3600" dirty="0" smtClean="0">
                <a:latin typeface="Times" charset="0"/>
                <a:ea typeface="ＭＳ Ｐゴシック" pitchFamily="34" charset="-128"/>
              </a:rPr>
              <a:t>&lt;horizontal&gt;</a:t>
            </a:r>
          </a:p>
          <a:p>
            <a:pPr lvl="1" eaLnBrk="1" hangingPunct="1"/>
            <a:r>
              <a:rPr lang="en-US" altLang="en-US" sz="3600" b="1" dirty="0" err="1" smtClean="0">
                <a:latin typeface="Times" charset="0"/>
                <a:ea typeface="ＭＳ Ｐゴシック" pitchFamily="34" charset="-128"/>
              </a:rPr>
              <a:t>Transplacental</a:t>
            </a:r>
            <a:r>
              <a:rPr lang="en-US" altLang="en-US" sz="3600" dirty="0" smtClean="0">
                <a:latin typeface="Times" charset="0"/>
                <a:ea typeface="ＭＳ Ｐゴシック" pitchFamily="34" charset="-128"/>
              </a:rPr>
              <a:t> &lt;vertical&gt;</a:t>
            </a:r>
          </a:p>
          <a:p>
            <a:pPr marL="274320" lvl="1" indent="0" eaLnBrk="1" hangingPunct="1">
              <a:buNone/>
            </a:pPr>
            <a:endParaRPr lang="en-US" altLang="en-US" sz="3600" dirty="0" smtClean="0">
              <a:latin typeface="Times" charset="0"/>
              <a:ea typeface="ＭＳ Ｐゴシック" pitchFamily="34" charset="-128"/>
            </a:endParaRPr>
          </a:p>
          <a:p>
            <a:pPr eaLnBrk="1" hangingPunct="1"/>
            <a:endParaRPr lang="en-US" altLang="en-US" sz="3600" dirty="0" smtClean="0">
              <a:latin typeface="Times" charset="0"/>
              <a:ea typeface="ＭＳ Ｐゴシック" pitchFamily="34" charset="-128"/>
            </a:endParaRPr>
          </a:p>
        </p:txBody>
      </p:sp>
    </p:spTree>
    <p:extLst>
      <p:ext uri="{BB962C8B-B14F-4D97-AF65-F5344CB8AC3E}">
        <p14:creationId xmlns:p14="http://schemas.microsoft.com/office/powerpoint/2010/main" val="328996704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Content Placeholder 4"/>
          <p:cNvSpPr>
            <a:spLocks noGrp="1"/>
          </p:cNvSpPr>
          <p:nvPr>
            <p:ph idx="1"/>
          </p:nvPr>
        </p:nvSpPr>
        <p:spPr>
          <a:xfrm>
            <a:off x="457200" y="609600"/>
            <a:ext cx="8229600" cy="5791200"/>
          </a:xfrm>
        </p:spPr>
        <p:txBody>
          <a:bodyPr/>
          <a:lstStyle/>
          <a:p>
            <a:pPr marL="0" indent="0" eaLnBrk="1" hangingPunct="1">
              <a:lnSpc>
                <a:spcPct val="90000"/>
              </a:lnSpc>
              <a:buNone/>
            </a:pPr>
            <a:r>
              <a:rPr lang="en-US" altLang="en-US" sz="2800" b="1" dirty="0" smtClean="0">
                <a:latin typeface="Times" charset="0"/>
                <a:ea typeface="ＭＳ Ｐゴシック" pitchFamily="34" charset="-128"/>
              </a:rPr>
              <a:t>Indirect transmission</a:t>
            </a:r>
            <a:r>
              <a:rPr lang="en-US" altLang="en-US" sz="2800" dirty="0">
                <a:latin typeface="Times" charset="0"/>
                <a:ea typeface="ＭＳ Ｐゴシック" pitchFamily="34" charset="-128"/>
              </a:rPr>
              <a:t> </a:t>
            </a:r>
            <a:r>
              <a:rPr lang="en-US" altLang="en-US" sz="2800" dirty="0" smtClean="0">
                <a:latin typeface="Times" charset="0"/>
                <a:ea typeface="ＭＳ Ｐゴシック" pitchFamily="34" charset="-128"/>
              </a:rPr>
              <a:t>= microbes pass from reservoir (or source) to an intermediate agent and then to a host</a:t>
            </a:r>
            <a:r>
              <a:rPr lang="en-US" altLang="en-US" sz="3000" dirty="0" smtClean="0">
                <a:latin typeface="Times" charset="0"/>
                <a:ea typeface="ＭＳ Ｐゴシック" pitchFamily="34" charset="-128"/>
              </a:rPr>
              <a:t> </a:t>
            </a:r>
          </a:p>
          <a:p>
            <a:pPr marL="274320" lvl="1" indent="0" eaLnBrk="1" hangingPunct="1">
              <a:lnSpc>
                <a:spcPct val="90000"/>
              </a:lnSpc>
              <a:buNone/>
            </a:pPr>
            <a:r>
              <a:rPr lang="en-US" altLang="en-US" sz="2600" b="1" dirty="0" smtClean="0">
                <a:latin typeface="Times" charset="0"/>
                <a:ea typeface="ＭＳ Ｐゴシック" pitchFamily="34" charset="-128"/>
              </a:rPr>
              <a:t>1) Vehicle-borne</a:t>
            </a:r>
            <a:r>
              <a:rPr lang="en-US" altLang="en-US" sz="2600" dirty="0" smtClean="0">
                <a:latin typeface="Times" charset="0"/>
                <a:ea typeface="ＭＳ Ｐゴシック" pitchFamily="34" charset="-128"/>
              </a:rPr>
              <a:t>: via food, water, biological products (organs, blood, blood products), and </a:t>
            </a:r>
            <a:r>
              <a:rPr lang="en-US" altLang="en-US" sz="2600" b="1" dirty="0" smtClean="0">
                <a:latin typeface="Times" charset="0"/>
                <a:ea typeface="ＭＳ Ｐゴシック" pitchFamily="34" charset="-128"/>
              </a:rPr>
              <a:t>fomites </a:t>
            </a:r>
            <a:r>
              <a:rPr lang="en-US" altLang="en-US" sz="2600" dirty="0" smtClean="0">
                <a:latin typeface="Times" charset="0"/>
                <a:ea typeface="ＭＳ Ｐゴシック" pitchFamily="34" charset="-128"/>
              </a:rPr>
              <a:t>(inanimate objects)</a:t>
            </a:r>
          </a:p>
          <a:p>
            <a:pPr marL="274320" lvl="1" indent="0" eaLnBrk="1" hangingPunct="1">
              <a:lnSpc>
                <a:spcPct val="90000"/>
              </a:lnSpc>
              <a:buNone/>
            </a:pPr>
            <a:r>
              <a:rPr lang="en-US" altLang="en-US" sz="2600" b="1" dirty="0" smtClean="0">
                <a:latin typeface="Times" charset="0"/>
                <a:ea typeface="ＭＳ Ｐゴシック" pitchFamily="34" charset="-128"/>
              </a:rPr>
              <a:t>2) Airborne</a:t>
            </a:r>
            <a:r>
              <a:rPr lang="en-US" altLang="en-US" sz="2600" dirty="0" smtClean="0">
                <a:latin typeface="Times" charset="0"/>
                <a:ea typeface="ＭＳ Ｐゴシック" pitchFamily="34" charset="-128"/>
              </a:rPr>
              <a:t>: aerosols of water or dust particles (less than 4 µm) in the air; unlike droplets (10 µm or larger) aerosols remain airborne for extended periods </a:t>
            </a:r>
          </a:p>
          <a:p>
            <a:pPr marL="274320" lvl="1" indent="0" eaLnBrk="1" hangingPunct="1">
              <a:lnSpc>
                <a:spcPct val="90000"/>
              </a:lnSpc>
              <a:buNone/>
            </a:pPr>
            <a:r>
              <a:rPr lang="en-US" altLang="en-US" sz="2600" b="1" dirty="0" smtClean="0">
                <a:latin typeface="Times" charset="0"/>
                <a:ea typeface="ＭＳ Ｐゴシック" pitchFamily="34" charset="-128"/>
              </a:rPr>
              <a:t>3) Vector-borne</a:t>
            </a:r>
            <a:r>
              <a:rPr lang="en-US" altLang="en-US" sz="2600" dirty="0" smtClean="0">
                <a:latin typeface="Times" charset="0"/>
                <a:ea typeface="ＭＳ Ｐゴシック" pitchFamily="34" charset="-128"/>
              </a:rPr>
              <a:t>: Arthropods (i.e., ticks, ﬂies, mosquitoes, lice, and ﬂeas) or insects (</a:t>
            </a:r>
            <a:r>
              <a:rPr lang="en-US" altLang="en-US" sz="2600" dirty="0" err="1" smtClean="0">
                <a:latin typeface="Times" charset="0"/>
                <a:ea typeface="ＭＳ Ｐゴシック" pitchFamily="34" charset="-128"/>
              </a:rPr>
              <a:t>Chagas</a:t>
            </a:r>
            <a:r>
              <a:rPr lang="ja-JP" altLang="en-US" sz="2600" dirty="0" smtClean="0">
                <a:latin typeface="Times" charset="0"/>
                <a:ea typeface="ＭＳ Ｐゴシック" pitchFamily="34" charset="-128"/>
              </a:rPr>
              <a:t>’</a:t>
            </a:r>
            <a:r>
              <a:rPr lang="en-US" altLang="ja-JP" sz="2600" dirty="0" smtClean="0">
                <a:latin typeface="Times" charset="0"/>
                <a:ea typeface="ＭＳ Ｐゴシック" pitchFamily="34" charset="-128"/>
              </a:rPr>
              <a:t> kissing bug, etc.) </a:t>
            </a:r>
          </a:p>
          <a:p>
            <a:pPr lvl="2" eaLnBrk="1" hangingPunct="1">
              <a:lnSpc>
                <a:spcPct val="90000"/>
              </a:lnSpc>
            </a:pPr>
            <a:r>
              <a:rPr lang="en-US" altLang="en-US" sz="2400" b="1" dirty="0" smtClean="0">
                <a:latin typeface="Times" charset="0"/>
                <a:ea typeface="ＭＳ Ｐゴシック" pitchFamily="34" charset="-128"/>
              </a:rPr>
              <a:t>Mechanical</a:t>
            </a:r>
            <a:r>
              <a:rPr lang="en-US" altLang="en-US" sz="2400" dirty="0" smtClean="0">
                <a:latin typeface="Times" charset="0"/>
                <a:ea typeface="ＭＳ Ｐゴシック" pitchFamily="34" charset="-128"/>
              </a:rPr>
              <a:t> passive transmission on feet, etc.; microbes do not invade, multiply, or develop in the vector</a:t>
            </a:r>
          </a:p>
          <a:p>
            <a:pPr lvl="2" eaLnBrk="1" hangingPunct="1">
              <a:lnSpc>
                <a:spcPct val="90000"/>
              </a:lnSpc>
            </a:pPr>
            <a:r>
              <a:rPr lang="en-US" altLang="en-US" sz="2400" b="1" dirty="0" smtClean="0">
                <a:latin typeface="Times" charset="0"/>
                <a:ea typeface="ＭＳ Ｐゴシック" pitchFamily="34" charset="-128"/>
              </a:rPr>
              <a:t>Biological</a:t>
            </a:r>
            <a:r>
              <a:rPr lang="en-US" altLang="en-US" sz="2400" dirty="0" smtClean="0">
                <a:latin typeface="Times" charset="0"/>
                <a:ea typeface="ＭＳ Ｐゴシック" pitchFamily="34" charset="-128"/>
              </a:rPr>
              <a:t> </a:t>
            </a:r>
            <a:r>
              <a:rPr lang="en-US" altLang="en-US" sz="2400" b="1" dirty="0" smtClean="0">
                <a:latin typeface="Times" charset="0"/>
                <a:ea typeface="ＭＳ Ｐゴシック" pitchFamily="34" charset="-128"/>
              </a:rPr>
              <a:t>vectors</a:t>
            </a:r>
            <a:r>
              <a:rPr lang="en-US" altLang="en-US" sz="2400" dirty="0" smtClean="0">
                <a:latin typeface="Times" charset="0"/>
                <a:ea typeface="ＭＳ Ｐゴシック" pitchFamily="34" charset="-128"/>
              </a:rPr>
              <a:t> are a necessary part of the life cycle of a pathogen, transmission is an active process</a:t>
            </a:r>
          </a:p>
        </p:txBody>
      </p:sp>
    </p:spTree>
    <p:extLst>
      <p:ext uri="{BB962C8B-B14F-4D97-AF65-F5344CB8AC3E}">
        <p14:creationId xmlns:p14="http://schemas.microsoft.com/office/powerpoint/2010/main" val="182090238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431800" y="274638"/>
            <a:ext cx="8229600" cy="1143000"/>
          </a:xfrm>
        </p:spPr>
        <p:txBody>
          <a:bodyPr/>
          <a:lstStyle/>
          <a:p>
            <a:r>
              <a:rPr lang="en-US" altLang="en-US" smtClean="0">
                <a:latin typeface="Times New Roman" pitchFamily="18" charset="0"/>
                <a:ea typeface="ＭＳ Ｐゴシック" pitchFamily="34" charset="-128"/>
                <a:cs typeface="Times New Roman" pitchFamily="18" charset="0"/>
              </a:rPr>
              <a:t>Transmission</a:t>
            </a:r>
          </a:p>
        </p:txBody>
      </p:sp>
      <p:grpSp>
        <p:nvGrpSpPr>
          <p:cNvPr id="26627" name="Group 6"/>
          <p:cNvGrpSpPr>
            <a:grpSpLocks/>
          </p:cNvGrpSpPr>
          <p:nvPr/>
        </p:nvGrpSpPr>
        <p:grpSpPr bwMode="auto">
          <a:xfrm>
            <a:off x="152400" y="1600200"/>
            <a:ext cx="8786813" cy="3721100"/>
            <a:chOff x="152400" y="1600200"/>
            <a:chExt cx="8786880" cy="3721101"/>
          </a:xfrm>
        </p:grpSpPr>
        <p:grpSp>
          <p:nvGrpSpPr>
            <p:cNvPr id="26630" name="Group 4"/>
            <p:cNvGrpSpPr>
              <a:grpSpLocks/>
            </p:cNvGrpSpPr>
            <p:nvPr/>
          </p:nvGrpSpPr>
          <p:grpSpPr bwMode="auto">
            <a:xfrm>
              <a:off x="152400" y="1600200"/>
              <a:ext cx="4341880" cy="3706813"/>
              <a:chOff x="152400" y="1600200"/>
              <a:chExt cx="4341880" cy="3706813"/>
            </a:xfrm>
          </p:grpSpPr>
          <p:sp>
            <p:nvSpPr>
              <p:cNvPr id="26634" name="TextBox 3"/>
              <p:cNvSpPr txBox="1">
                <a:spLocks noChangeArrowheads="1"/>
              </p:cNvSpPr>
              <p:nvPr/>
            </p:nvSpPr>
            <p:spPr bwMode="auto">
              <a:xfrm>
                <a:off x="152400" y="4660900"/>
                <a:ext cx="434188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alibri" pitchFamily="34" charset="0"/>
                  </a:rPr>
                  <a:t>Figure 08.08: Droplet transmission (sneezing</a:t>
                </a:r>
                <a:r>
                  <a:rPr lang="en-US" altLang="en-US" dirty="0" smtClean="0">
                    <a:latin typeface="Calibri" pitchFamily="34" charset="0"/>
                  </a:rPr>
                  <a:t>)--DIRECT</a:t>
                </a:r>
                <a:endParaRPr lang="en-US" altLang="en-US" dirty="0">
                  <a:latin typeface="Calibri" pitchFamily="34" charset="0"/>
                </a:endParaRPr>
              </a:p>
            </p:txBody>
          </p:sp>
          <p:pic>
            <p:nvPicPr>
              <p:cNvPr id="26635" name="Picture 1" descr="73338_CH08_FIGF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2400" y="1600200"/>
                <a:ext cx="434188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26631" name="Group 5"/>
            <p:cNvGrpSpPr>
              <a:grpSpLocks/>
            </p:cNvGrpSpPr>
            <p:nvPr/>
          </p:nvGrpSpPr>
          <p:grpSpPr bwMode="auto">
            <a:xfrm>
              <a:off x="4597400" y="1608884"/>
              <a:ext cx="4341880" cy="3712417"/>
              <a:chOff x="4597400" y="1608884"/>
              <a:chExt cx="4341880" cy="3712417"/>
            </a:xfrm>
          </p:grpSpPr>
          <p:sp>
            <p:nvSpPr>
              <p:cNvPr id="26632" name="TextBox 4"/>
              <p:cNvSpPr txBox="1">
                <a:spLocks noChangeArrowheads="1"/>
              </p:cNvSpPr>
              <p:nvPr/>
            </p:nvSpPr>
            <p:spPr bwMode="auto">
              <a:xfrm>
                <a:off x="4597400" y="4675189"/>
                <a:ext cx="434188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dirty="0">
                    <a:latin typeface="Calibri" pitchFamily="34" charset="0"/>
                  </a:rPr>
                  <a:t>Figure 08.09: Exercise machines can be reservoirs for </a:t>
                </a:r>
                <a:r>
                  <a:rPr lang="en-US" altLang="en-US" dirty="0" smtClean="0">
                    <a:latin typeface="Calibri" pitchFamily="34" charset="0"/>
                  </a:rPr>
                  <a:t>microbes--FOMITES</a:t>
                </a:r>
                <a:endParaRPr lang="en-US" altLang="en-US" dirty="0">
                  <a:latin typeface="Calibri" pitchFamily="34" charset="0"/>
                </a:endParaRPr>
              </a:p>
            </p:txBody>
          </p:sp>
          <p:pic>
            <p:nvPicPr>
              <p:cNvPr id="26633" name="Picture 2" descr="73338_CH08_FIGF09.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97400" y="1608884"/>
                <a:ext cx="4341880" cy="3039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sp>
        <p:nvSpPr>
          <p:cNvPr id="26628" name="TextBox 7"/>
          <p:cNvSpPr txBox="1">
            <a:spLocks noChangeArrowheads="1"/>
          </p:cNvSpPr>
          <p:nvPr/>
        </p:nvSpPr>
        <p:spPr bwMode="auto">
          <a:xfrm>
            <a:off x="177800" y="5334000"/>
            <a:ext cx="22288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 James Klotz/ShutterStock, Inc. </a:t>
            </a:r>
          </a:p>
        </p:txBody>
      </p:sp>
      <p:sp>
        <p:nvSpPr>
          <p:cNvPr id="26629" name="TextBox 8"/>
          <p:cNvSpPr txBox="1">
            <a:spLocks noChangeArrowheads="1"/>
          </p:cNvSpPr>
          <p:nvPr/>
        </p:nvSpPr>
        <p:spPr bwMode="auto">
          <a:xfrm>
            <a:off x="4597400" y="5334000"/>
            <a:ext cx="2046288"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 Jones and Bartlett Learning </a:t>
            </a:r>
          </a:p>
        </p:txBody>
      </p:sp>
    </p:spTree>
    <p:extLst>
      <p:ext uri="{BB962C8B-B14F-4D97-AF65-F5344CB8AC3E}">
        <p14:creationId xmlns:p14="http://schemas.microsoft.com/office/powerpoint/2010/main" val="23264364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4"/>
          <p:cNvSpPr txBox="1">
            <a:spLocks noChangeArrowheads="1"/>
          </p:cNvSpPr>
          <p:nvPr/>
        </p:nvSpPr>
        <p:spPr bwMode="auto">
          <a:xfrm>
            <a:off x="2252663" y="5834063"/>
            <a:ext cx="45720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08.06: The Phylum Arthropoda.</a:t>
            </a:r>
          </a:p>
        </p:txBody>
      </p:sp>
      <p:sp>
        <p:nvSpPr>
          <p:cNvPr id="27651" name="TextBox 1"/>
          <p:cNvSpPr txBox="1">
            <a:spLocks noChangeArrowheads="1"/>
          </p:cNvSpPr>
          <p:nvPr/>
        </p:nvSpPr>
        <p:spPr bwMode="auto">
          <a:xfrm>
            <a:off x="647700" y="642938"/>
            <a:ext cx="625363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dirty="0" smtClean="0">
                <a:latin typeface="Times New Roman" pitchFamily="18" charset="0"/>
                <a:cs typeface="Times New Roman" pitchFamily="18" charset="0"/>
              </a:rPr>
              <a:t>Arthropods—indirect, vector transmission</a:t>
            </a:r>
            <a:endParaRPr lang="en-US" altLang="en-US" sz="2800" dirty="0">
              <a:latin typeface="Times New Roman" pitchFamily="18" charset="0"/>
              <a:cs typeface="Times New Roman" pitchFamily="18" charset="0"/>
            </a:endParaRPr>
          </a:p>
        </p:txBody>
      </p:sp>
      <p:pic>
        <p:nvPicPr>
          <p:cNvPr id="27652" name="Picture 1" descr="73338_CH08_TABT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490663" y="1295400"/>
            <a:ext cx="6096000" cy="461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98089726"/>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5" name="Picture 1" descr="73338_CH08_TABT07_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81000" y="381001"/>
            <a:ext cx="83058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556367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9" name="Picture 1" descr="73338_CH08_TABT07_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401638"/>
            <a:ext cx="8610600" cy="6075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1378019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3"/>
          <p:cNvSpPr>
            <a:spLocks noGrp="1"/>
          </p:cNvSpPr>
          <p:nvPr>
            <p:ph type="title"/>
          </p:nvPr>
        </p:nvSpPr>
        <p:spPr>
          <a:xfrm>
            <a:off x="342900" y="76200"/>
            <a:ext cx="8458200" cy="1143000"/>
          </a:xfrm>
        </p:spPr>
        <p:txBody>
          <a:bodyPr/>
          <a:lstStyle/>
          <a:p>
            <a:pPr eaLnBrk="1" hangingPunct="1"/>
            <a:r>
              <a:rPr lang="en-US" altLang="en-US" sz="2800" b="1" smtClean="0">
                <a:latin typeface="Times" charset="0"/>
                <a:ea typeface="ＭＳ Ｐゴシック" pitchFamily="34" charset="-128"/>
              </a:rPr>
              <a:t>Vectors</a:t>
            </a:r>
            <a:r>
              <a:rPr lang="en-US" altLang="en-US" sz="2800" smtClean="0">
                <a:latin typeface="Times" charset="0"/>
                <a:ea typeface="ＭＳ Ｐゴシック" pitchFamily="34" charset="-128"/>
              </a:rPr>
              <a:t> of infectious diseases are numerous and varied</a:t>
            </a:r>
          </a:p>
        </p:txBody>
      </p:sp>
      <p:sp>
        <p:nvSpPr>
          <p:cNvPr id="30723" name="TextBox 1"/>
          <p:cNvSpPr txBox="1">
            <a:spLocks noChangeArrowheads="1"/>
          </p:cNvSpPr>
          <p:nvPr/>
        </p:nvSpPr>
        <p:spPr bwMode="auto">
          <a:xfrm>
            <a:off x="228600" y="5578475"/>
            <a:ext cx="8686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alibri" pitchFamily="34" charset="0"/>
              </a:rPr>
              <a:t>Figure 08.11: A </a:t>
            </a:r>
            <a:r>
              <a:rPr lang="ja-JP" altLang="en-US">
                <a:latin typeface="Calibri" pitchFamily="34" charset="0"/>
              </a:rPr>
              <a:t>“</a:t>
            </a:r>
            <a:r>
              <a:rPr lang="en-US" altLang="ja-JP">
                <a:latin typeface="Calibri" pitchFamily="34" charset="0"/>
              </a:rPr>
              <a:t>bug</a:t>
            </a:r>
            <a:r>
              <a:rPr lang="ja-JP" altLang="en-US">
                <a:latin typeface="Calibri" pitchFamily="34" charset="0"/>
              </a:rPr>
              <a:t>”</a:t>
            </a:r>
            <a:r>
              <a:rPr lang="en-US" altLang="ja-JP">
                <a:latin typeface="Calibri" pitchFamily="34" charset="0"/>
              </a:rPr>
              <a:t> parade</a:t>
            </a:r>
            <a:r>
              <a:rPr lang="ja-JP" altLang="en-US">
                <a:latin typeface="Calibri" pitchFamily="34" charset="0"/>
              </a:rPr>
              <a:t>”</a:t>
            </a:r>
            <a:r>
              <a:rPr lang="en-US" altLang="ja-JP">
                <a:latin typeface="Calibri" pitchFamily="34" charset="0"/>
              </a:rPr>
              <a:t>.</a:t>
            </a:r>
            <a:endParaRPr lang="en-US" altLang="en-US">
              <a:latin typeface="Calibri" pitchFamily="34" charset="0"/>
            </a:endParaRPr>
          </a:p>
        </p:txBody>
      </p:sp>
      <p:grpSp>
        <p:nvGrpSpPr>
          <p:cNvPr id="30724" name="Group 16"/>
          <p:cNvGrpSpPr>
            <a:grpSpLocks/>
          </p:cNvGrpSpPr>
          <p:nvPr/>
        </p:nvGrpSpPr>
        <p:grpSpPr bwMode="auto">
          <a:xfrm>
            <a:off x="1025525" y="1546225"/>
            <a:ext cx="7094538" cy="3506788"/>
            <a:chOff x="1346200" y="1973517"/>
            <a:chExt cx="7094537" cy="3506660"/>
          </a:xfrm>
        </p:grpSpPr>
        <p:grpSp>
          <p:nvGrpSpPr>
            <p:cNvPr id="30731" name="Group 13"/>
            <p:cNvGrpSpPr>
              <a:grpSpLocks/>
            </p:cNvGrpSpPr>
            <p:nvPr/>
          </p:nvGrpSpPr>
          <p:grpSpPr bwMode="auto">
            <a:xfrm>
              <a:off x="1346200" y="1973517"/>
              <a:ext cx="1371600" cy="3483101"/>
              <a:chOff x="1346200" y="1973517"/>
              <a:chExt cx="1371600" cy="3483101"/>
            </a:xfrm>
          </p:grpSpPr>
          <p:grpSp>
            <p:nvGrpSpPr>
              <p:cNvPr id="30746" name="Group 7"/>
              <p:cNvGrpSpPr>
                <a:grpSpLocks/>
              </p:cNvGrpSpPr>
              <p:nvPr/>
            </p:nvGrpSpPr>
            <p:grpSpPr bwMode="auto">
              <a:xfrm>
                <a:off x="1346200" y="1973517"/>
                <a:ext cx="1371600" cy="1441196"/>
                <a:chOff x="660400" y="1973517"/>
                <a:chExt cx="1371600" cy="1441196"/>
              </a:xfrm>
            </p:grpSpPr>
            <p:sp>
              <p:nvSpPr>
                <p:cNvPr id="30750" name="TextBox 5"/>
                <p:cNvSpPr txBox="1">
                  <a:spLocks noChangeArrowheads="1"/>
                </p:cNvSpPr>
                <p:nvPr/>
              </p:nvSpPr>
              <p:spPr bwMode="auto">
                <a:xfrm>
                  <a:off x="1046956" y="3046413"/>
                  <a:ext cx="5984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Tick</a:t>
                  </a:r>
                </a:p>
              </p:txBody>
            </p:sp>
            <p:pic>
              <p:nvPicPr>
                <p:cNvPr id="30751" name="Picture 1" descr="73338_CH08_FIGF11A.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1973517"/>
                  <a:ext cx="1371600" cy="10728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47" name="Group 12"/>
              <p:cNvGrpSpPr>
                <a:grpSpLocks/>
              </p:cNvGrpSpPr>
              <p:nvPr/>
            </p:nvGrpSpPr>
            <p:grpSpPr bwMode="auto">
              <a:xfrm>
                <a:off x="1498600" y="4145597"/>
                <a:ext cx="1066800" cy="1311021"/>
                <a:chOff x="906463" y="5075492"/>
                <a:chExt cx="1066800" cy="1311021"/>
              </a:xfrm>
            </p:grpSpPr>
            <p:sp>
              <p:nvSpPr>
                <p:cNvPr id="30748" name="TextBox 7"/>
                <p:cNvSpPr txBox="1">
                  <a:spLocks noChangeArrowheads="1"/>
                </p:cNvSpPr>
                <p:nvPr/>
              </p:nvSpPr>
              <p:spPr bwMode="auto">
                <a:xfrm>
                  <a:off x="1033463" y="6016626"/>
                  <a:ext cx="8128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Louse</a:t>
                  </a:r>
                </a:p>
              </p:txBody>
            </p:sp>
            <p:pic>
              <p:nvPicPr>
                <p:cNvPr id="30749" name="Picture 4" descr="73338_CH08_FIGF11D.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06463" y="5075492"/>
                  <a:ext cx="1066800" cy="920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732" name="Group 14"/>
            <p:cNvGrpSpPr>
              <a:grpSpLocks/>
            </p:cNvGrpSpPr>
            <p:nvPr/>
          </p:nvGrpSpPr>
          <p:grpSpPr bwMode="auto">
            <a:xfrm>
              <a:off x="3863245" y="1973517"/>
              <a:ext cx="1603248" cy="3498467"/>
              <a:chOff x="3700954" y="1973517"/>
              <a:chExt cx="1603248" cy="3498467"/>
            </a:xfrm>
          </p:grpSpPr>
          <p:grpSp>
            <p:nvGrpSpPr>
              <p:cNvPr id="30740" name="Group 8"/>
              <p:cNvGrpSpPr>
                <a:grpSpLocks/>
              </p:cNvGrpSpPr>
              <p:nvPr/>
            </p:nvGrpSpPr>
            <p:grpSpPr bwMode="auto">
              <a:xfrm>
                <a:off x="3816778" y="1973517"/>
                <a:ext cx="1371600" cy="1546416"/>
                <a:chOff x="3733800" y="2779522"/>
                <a:chExt cx="1371600" cy="1546416"/>
              </a:xfrm>
            </p:grpSpPr>
            <p:sp>
              <p:nvSpPr>
                <p:cNvPr id="30744" name="TextBox 2"/>
                <p:cNvSpPr txBox="1">
                  <a:spLocks noChangeArrowheads="1"/>
                </p:cNvSpPr>
                <p:nvPr/>
              </p:nvSpPr>
              <p:spPr bwMode="auto">
                <a:xfrm>
                  <a:off x="4102894" y="3956050"/>
                  <a:ext cx="633412"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Flea</a:t>
                  </a:r>
                </a:p>
              </p:txBody>
            </p:sp>
            <p:pic>
              <p:nvPicPr>
                <p:cNvPr id="30745" name="Picture 2" descr="73338_CH08_FIGF11B.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733800" y="2779522"/>
                  <a:ext cx="1371600" cy="11765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41" name="Group 11"/>
              <p:cNvGrpSpPr>
                <a:grpSpLocks/>
              </p:cNvGrpSpPr>
              <p:nvPr/>
            </p:nvGrpSpPr>
            <p:grpSpPr bwMode="auto">
              <a:xfrm>
                <a:off x="3700954" y="4145597"/>
                <a:ext cx="1603248" cy="1326387"/>
                <a:chOff x="3887851" y="4987100"/>
                <a:chExt cx="1603248" cy="1326387"/>
              </a:xfrm>
            </p:grpSpPr>
            <p:sp>
              <p:nvSpPr>
                <p:cNvPr id="30742" name="TextBox 8"/>
                <p:cNvSpPr txBox="1">
                  <a:spLocks noChangeArrowheads="1"/>
                </p:cNvSpPr>
                <p:nvPr/>
              </p:nvSpPr>
              <p:spPr bwMode="auto">
                <a:xfrm>
                  <a:off x="4000500" y="5943600"/>
                  <a:ext cx="13779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Kissing bug</a:t>
                  </a:r>
                </a:p>
              </p:txBody>
            </p:sp>
            <p:pic>
              <p:nvPicPr>
                <p:cNvPr id="30743" name="Picture 5" descr="73338_CH08_FIGF11E.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887851" y="4987100"/>
                  <a:ext cx="1603248"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nvGrpSpPr>
            <p:cNvPr id="30733" name="Group 15"/>
            <p:cNvGrpSpPr>
              <a:grpSpLocks/>
            </p:cNvGrpSpPr>
            <p:nvPr/>
          </p:nvGrpSpPr>
          <p:grpSpPr bwMode="auto">
            <a:xfrm>
              <a:off x="6611937" y="1973517"/>
              <a:ext cx="1828800" cy="3506660"/>
              <a:chOff x="6611937" y="1973517"/>
              <a:chExt cx="1828800" cy="3506660"/>
            </a:xfrm>
          </p:grpSpPr>
          <p:grpSp>
            <p:nvGrpSpPr>
              <p:cNvPr id="30734" name="Group 9"/>
              <p:cNvGrpSpPr>
                <a:grpSpLocks/>
              </p:cNvGrpSpPr>
              <p:nvPr/>
            </p:nvGrpSpPr>
            <p:grpSpPr bwMode="auto">
              <a:xfrm>
                <a:off x="6840537" y="1973517"/>
                <a:ext cx="1371600" cy="1332992"/>
                <a:chOff x="6915150" y="1991233"/>
                <a:chExt cx="1371600" cy="1332992"/>
              </a:xfrm>
            </p:grpSpPr>
            <p:sp>
              <p:nvSpPr>
                <p:cNvPr id="30738" name="TextBox 6"/>
                <p:cNvSpPr txBox="1">
                  <a:spLocks noChangeArrowheads="1"/>
                </p:cNvSpPr>
                <p:nvPr/>
              </p:nvSpPr>
              <p:spPr bwMode="auto">
                <a:xfrm>
                  <a:off x="7040563" y="2955925"/>
                  <a:ext cx="11207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Mosquito</a:t>
                  </a:r>
                </a:p>
              </p:txBody>
            </p:sp>
            <p:pic>
              <p:nvPicPr>
                <p:cNvPr id="30739" name="Picture 3" descr="73338_CH08_FIGF11C.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915150" y="1991233"/>
                  <a:ext cx="13716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0735" name="Group 10"/>
              <p:cNvGrpSpPr>
                <a:grpSpLocks/>
              </p:cNvGrpSpPr>
              <p:nvPr/>
            </p:nvGrpSpPr>
            <p:grpSpPr bwMode="auto">
              <a:xfrm>
                <a:off x="6611937" y="4145597"/>
                <a:ext cx="1828800" cy="1334580"/>
                <a:chOff x="6858000" y="4801108"/>
                <a:chExt cx="1828800" cy="1334580"/>
              </a:xfrm>
            </p:grpSpPr>
            <p:sp>
              <p:nvSpPr>
                <p:cNvPr id="30736" name="TextBox 9"/>
                <p:cNvSpPr txBox="1">
                  <a:spLocks noChangeArrowheads="1"/>
                </p:cNvSpPr>
                <p:nvPr/>
              </p:nvSpPr>
              <p:spPr bwMode="auto">
                <a:xfrm>
                  <a:off x="7199313" y="5765800"/>
                  <a:ext cx="1146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a:t>Tsetse fly</a:t>
                  </a:r>
                </a:p>
              </p:txBody>
            </p:sp>
            <p:pic>
              <p:nvPicPr>
                <p:cNvPr id="30737" name="Picture 6" descr="73338_CH08_FIGF11F.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858000" y="4801108"/>
                  <a:ext cx="1828800" cy="926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grpSp>
      <p:sp>
        <p:nvSpPr>
          <p:cNvPr id="30725" name="TextBox 17"/>
          <p:cNvSpPr txBox="1">
            <a:spLocks noChangeArrowheads="1"/>
          </p:cNvSpPr>
          <p:nvPr/>
        </p:nvSpPr>
        <p:spPr bwMode="auto">
          <a:xfrm rot="-5400000">
            <a:off x="-352425" y="2028825"/>
            <a:ext cx="22002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Courtesy of James Gathany/CDC </a:t>
            </a:r>
          </a:p>
        </p:txBody>
      </p:sp>
      <p:sp>
        <p:nvSpPr>
          <p:cNvPr id="30726" name="TextBox 18"/>
          <p:cNvSpPr txBox="1">
            <a:spLocks noChangeArrowheads="1"/>
          </p:cNvSpPr>
          <p:nvPr/>
        </p:nvSpPr>
        <p:spPr bwMode="auto">
          <a:xfrm rot="-5400000">
            <a:off x="2271713" y="1995487"/>
            <a:ext cx="228600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Courtesy of John Montenieri/CDC </a:t>
            </a:r>
          </a:p>
        </p:txBody>
      </p:sp>
      <p:sp>
        <p:nvSpPr>
          <p:cNvPr id="30727" name="TextBox 19"/>
          <p:cNvSpPr txBox="1">
            <a:spLocks noChangeArrowheads="1"/>
          </p:cNvSpPr>
          <p:nvPr/>
        </p:nvSpPr>
        <p:spPr bwMode="auto">
          <a:xfrm rot="-5400000">
            <a:off x="5190331" y="1904207"/>
            <a:ext cx="2200275" cy="277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Courtesy of James Gathany/CDC </a:t>
            </a:r>
          </a:p>
        </p:txBody>
      </p:sp>
      <p:sp>
        <p:nvSpPr>
          <p:cNvPr id="30728" name="Rectangle 21"/>
          <p:cNvSpPr>
            <a:spLocks noChangeArrowheads="1"/>
          </p:cNvSpPr>
          <p:nvPr/>
        </p:nvSpPr>
        <p:spPr bwMode="auto">
          <a:xfrm rot="-5400000">
            <a:off x="180975" y="4119563"/>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solidFill>
                  <a:srgbClr val="000000"/>
                </a:solidFill>
                <a:latin typeface="Calibri" pitchFamily="34" charset="0"/>
              </a:rPr>
              <a:t>Courtesy of WHO/CDC </a:t>
            </a:r>
          </a:p>
        </p:txBody>
      </p:sp>
      <p:sp>
        <p:nvSpPr>
          <p:cNvPr id="30729" name="Rectangle 36"/>
          <p:cNvSpPr>
            <a:spLocks noChangeArrowheads="1"/>
          </p:cNvSpPr>
          <p:nvPr/>
        </p:nvSpPr>
        <p:spPr bwMode="auto">
          <a:xfrm rot="-5400000">
            <a:off x="2608263" y="4119563"/>
            <a:ext cx="159067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solidFill>
                  <a:srgbClr val="000000"/>
                </a:solidFill>
                <a:latin typeface="Calibri" pitchFamily="34" charset="0"/>
              </a:rPr>
              <a:t>Courtesy of WHO/CDC </a:t>
            </a:r>
          </a:p>
        </p:txBody>
      </p:sp>
      <p:sp>
        <p:nvSpPr>
          <p:cNvPr id="30730" name="TextBox 22"/>
          <p:cNvSpPr txBox="1">
            <a:spLocks noChangeArrowheads="1"/>
          </p:cNvSpPr>
          <p:nvPr/>
        </p:nvSpPr>
        <p:spPr bwMode="auto">
          <a:xfrm rot="-5400000">
            <a:off x="4968876" y="4268787"/>
            <a:ext cx="2341562"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Courtesy of Peggy Greb/USDA ARS </a:t>
            </a:r>
          </a:p>
        </p:txBody>
      </p:sp>
    </p:spTree>
    <p:extLst>
      <p:ext uri="{BB962C8B-B14F-4D97-AF65-F5344CB8AC3E}">
        <p14:creationId xmlns:p14="http://schemas.microsoft.com/office/powerpoint/2010/main" val="2248673075"/>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ext Box 5"/>
          <p:cNvSpPr txBox="1">
            <a:spLocks noChangeArrowheads="1"/>
          </p:cNvSpPr>
          <p:nvPr/>
        </p:nvSpPr>
        <p:spPr bwMode="auto">
          <a:xfrm>
            <a:off x="609600" y="5891213"/>
            <a:ext cx="777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Table 08.08: Successful Vectorborne Disease Control or Elimination Programs.</a:t>
            </a:r>
          </a:p>
        </p:txBody>
      </p:sp>
      <p:pic>
        <p:nvPicPr>
          <p:cNvPr id="31747" name="Picture 2" descr="73338_CH08_TABT08.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17575" y="457200"/>
            <a:ext cx="7156450" cy="543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1748" name="TextBox 3"/>
          <p:cNvSpPr txBox="1">
            <a:spLocks noChangeArrowheads="1"/>
          </p:cNvSpPr>
          <p:nvPr/>
        </p:nvSpPr>
        <p:spPr bwMode="auto">
          <a:xfrm>
            <a:off x="152400" y="6297613"/>
            <a:ext cx="36576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Reproduced from Duane J. Gubler and CDC, Emerging Infectious Diseases, 4 (1998): 442-450 </a:t>
            </a:r>
          </a:p>
        </p:txBody>
      </p:sp>
    </p:spTree>
    <p:extLst>
      <p:ext uri="{BB962C8B-B14F-4D97-AF65-F5344CB8AC3E}">
        <p14:creationId xmlns:p14="http://schemas.microsoft.com/office/powerpoint/2010/main" val="38385939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pPr eaLnBrk="1" hangingPunct="1"/>
            <a:r>
              <a:rPr lang="en-US" altLang="en-US" sz="3200" smtClean="0">
                <a:latin typeface="Times" charset="0"/>
                <a:ea typeface="ＭＳ Ｐゴシック" pitchFamily="34" charset="-128"/>
              </a:rPr>
              <a:t>The normal flora can be opportunistic pathogens. </a:t>
            </a:r>
          </a:p>
        </p:txBody>
      </p:sp>
      <p:sp>
        <p:nvSpPr>
          <p:cNvPr id="8195" name="Text Box 5"/>
          <p:cNvSpPr txBox="1">
            <a:spLocks noChangeArrowheads="1"/>
          </p:cNvSpPr>
          <p:nvPr/>
        </p:nvSpPr>
        <p:spPr bwMode="auto">
          <a:xfrm>
            <a:off x="685800" y="5867400"/>
            <a:ext cx="7772400" cy="4016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07.06: Peritonitis: microbes in the </a:t>
            </a:r>
            <a:r>
              <a:rPr lang="ja-JP" altLang="en-US">
                <a:latin typeface="Calibri" pitchFamily="34" charset="0"/>
                <a:ea typeface="ヒラギノ角ゴ Pro W3" charset="-128"/>
              </a:rPr>
              <a:t>“</a:t>
            </a:r>
            <a:r>
              <a:rPr lang="en-US" altLang="ja-JP">
                <a:latin typeface="Calibri" pitchFamily="34" charset="0"/>
              </a:rPr>
              <a:t>wrong</a:t>
            </a:r>
            <a:r>
              <a:rPr lang="ja-JP" altLang="en-US">
                <a:latin typeface="Calibri" pitchFamily="34" charset="0"/>
                <a:ea typeface="ヒラギノ角ゴ Pro W3" charset="-128"/>
              </a:rPr>
              <a:t>”</a:t>
            </a:r>
            <a:r>
              <a:rPr lang="en-US" altLang="ja-JP">
                <a:latin typeface="Calibri" pitchFamily="34" charset="0"/>
              </a:rPr>
              <a:t> place.</a:t>
            </a:r>
            <a:endParaRPr lang="en-US" altLang="en-US">
              <a:latin typeface="Calibri" pitchFamily="34" charset="0"/>
            </a:endParaRPr>
          </a:p>
        </p:txBody>
      </p:sp>
      <p:pic>
        <p:nvPicPr>
          <p:cNvPr id="8196" name="Picture 1" descr="73338_CH07_FIGF0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1403350"/>
            <a:ext cx="670560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0439085"/>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Box 1"/>
          <p:cNvSpPr txBox="1">
            <a:spLocks noChangeArrowheads="1"/>
          </p:cNvSpPr>
          <p:nvPr/>
        </p:nvSpPr>
        <p:spPr bwMode="auto">
          <a:xfrm>
            <a:off x="860425" y="347663"/>
            <a:ext cx="74056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2800">
                <a:latin typeface="Times New Roman" pitchFamily="18" charset="0"/>
                <a:cs typeface="Times New Roman" pitchFamily="18" charset="0"/>
              </a:rPr>
              <a:t>Summary Figure: Direct vs. Indirect Transmission</a:t>
            </a:r>
          </a:p>
        </p:txBody>
      </p:sp>
      <p:sp>
        <p:nvSpPr>
          <p:cNvPr id="32771" name="TextBox 2"/>
          <p:cNvSpPr txBox="1">
            <a:spLocks noChangeArrowheads="1"/>
          </p:cNvSpPr>
          <p:nvPr/>
        </p:nvSpPr>
        <p:spPr bwMode="auto">
          <a:xfrm>
            <a:off x="514350" y="4876800"/>
            <a:ext cx="80962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eaLnBrk="1" hangingPunct="1"/>
            <a:r>
              <a:rPr lang="en-US" altLang="en-US">
                <a:latin typeface="Calibri" pitchFamily="34" charset="0"/>
              </a:rPr>
              <a:t>Figure 08.10: Direct vs. indirect transmission of microbial diseases.</a:t>
            </a:r>
          </a:p>
        </p:txBody>
      </p:sp>
      <p:pic>
        <p:nvPicPr>
          <p:cNvPr id="32772" name="Picture 1" descr="73338_CH08_FIGF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14350" y="1600200"/>
            <a:ext cx="8096250" cy="312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8622328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3"/>
          <p:cNvSpPr>
            <a:spLocks noGrp="1"/>
          </p:cNvSpPr>
          <p:nvPr>
            <p:ph type="title"/>
          </p:nvPr>
        </p:nvSpPr>
        <p:spPr>
          <a:xfrm>
            <a:off x="406400" y="274638"/>
            <a:ext cx="8229600" cy="1143000"/>
          </a:xfrm>
        </p:spPr>
        <p:txBody>
          <a:bodyPr/>
          <a:lstStyle/>
          <a:p>
            <a:pPr eaLnBrk="1" hangingPunct="1"/>
            <a:r>
              <a:rPr lang="en-US" altLang="en-US" sz="2400" smtClean="0">
                <a:latin typeface="Times" charset="0"/>
                <a:ea typeface="ＭＳ Ｐゴシック" pitchFamily="34" charset="-128"/>
              </a:rPr>
              <a:t>The </a:t>
            </a:r>
            <a:r>
              <a:rPr lang="en-US" altLang="en-US" sz="2400" b="1" smtClean="0">
                <a:latin typeface="Times" charset="0"/>
                <a:ea typeface="ＭＳ Ｐゴシック" pitchFamily="34" charset="-128"/>
              </a:rPr>
              <a:t>portal of entry </a:t>
            </a:r>
            <a:r>
              <a:rPr lang="en-US" altLang="en-US" sz="2400" smtClean="0">
                <a:latin typeface="Times" charset="0"/>
                <a:ea typeface="ＭＳ Ｐゴシック" pitchFamily="34" charset="-128"/>
              </a:rPr>
              <a:t>can be important in the outcome of infection; a </a:t>
            </a:r>
            <a:r>
              <a:rPr lang="en-US" altLang="en-US" sz="2400" b="1" smtClean="0">
                <a:latin typeface="Times" charset="0"/>
                <a:ea typeface="ＭＳ Ｐゴシック" pitchFamily="34" charset="-128"/>
              </a:rPr>
              <a:t>portal of exit</a:t>
            </a:r>
            <a:r>
              <a:rPr lang="en-US" altLang="en-US" sz="2400" smtClean="0">
                <a:latin typeface="Times" charset="0"/>
                <a:ea typeface="ＭＳ Ｐゴシック" pitchFamily="34" charset="-128"/>
              </a:rPr>
              <a:t> is required for transmission to a new host</a:t>
            </a:r>
          </a:p>
        </p:txBody>
      </p:sp>
      <p:pic>
        <p:nvPicPr>
          <p:cNvPr id="33796" name="Picture 1" descr="73338_CH08_FIGF12.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333500"/>
            <a:ext cx="7467600" cy="5372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7621848"/>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4" descr="figure_14_11_un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203200"/>
            <a:ext cx="7883525" cy="645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79" name="Rectangle 3"/>
          <p:cNvSpPr>
            <a:spLocks noGrp="1" noChangeArrowheads="1"/>
          </p:cNvSpPr>
          <p:nvPr>
            <p:ph type="ctrTitle"/>
          </p:nvPr>
        </p:nvSpPr>
        <p:spPr>
          <a:xfrm>
            <a:off x="152400" y="-1"/>
            <a:ext cx="8789988" cy="492919"/>
          </a:xfrm>
          <a:noFill/>
        </p:spPr>
        <p:txBody>
          <a:bodyPr/>
          <a:lstStyle/>
          <a:p>
            <a:r>
              <a:rPr lang="en-US" altLang="en-US" sz="2400" dirty="0" smtClean="0">
                <a:solidFill>
                  <a:srgbClr val="000000"/>
                </a:solidFill>
                <a:latin typeface="Arial" pitchFamily="34" charset="0"/>
              </a:rPr>
              <a:t>Portals of exit</a:t>
            </a:r>
          </a:p>
        </p:txBody>
      </p:sp>
      <p:sp>
        <p:nvSpPr>
          <p:cNvPr id="50180" name="Text Box 4"/>
          <p:cNvSpPr txBox="1">
            <a:spLocks noChangeArrowheads="1"/>
          </p:cNvSpPr>
          <p:nvPr/>
        </p:nvSpPr>
        <p:spPr bwMode="auto">
          <a:xfrm>
            <a:off x="682625" y="796925"/>
            <a:ext cx="9493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Ear </a:t>
            </a:r>
            <a:br>
              <a:rPr lang="en-US" altLang="en-US" sz="1800" b="1"/>
            </a:br>
            <a:r>
              <a:rPr lang="en-US" altLang="en-US" sz="1800" b="1"/>
              <a:t>(earwax)</a:t>
            </a:r>
          </a:p>
        </p:txBody>
      </p:sp>
      <p:sp>
        <p:nvSpPr>
          <p:cNvPr id="50181" name="Text Box 5"/>
          <p:cNvSpPr txBox="1">
            <a:spLocks noChangeArrowheads="1"/>
          </p:cNvSpPr>
          <p:nvPr/>
        </p:nvSpPr>
        <p:spPr bwMode="auto">
          <a:xfrm>
            <a:off x="676275" y="1755775"/>
            <a:ext cx="1373188"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Broken skin</a:t>
            </a:r>
            <a:br>
              <a:rPr lang="en-US" altLang="en-US" sz="1800" b="1"/>
            </a:br>
            <a:r>
              <a:rPr lang="en-US" altLang="en-US" sz="1800" b="1"/>
              <a:t>(blood)</a:t>
            </a:r>
          </a:p>
        </p:txBody>
      </p:sp>
      <p:sp>
        <p:nvSpPr>
          <p:cNvPr id="50182" name="Text Box 6"/>
          <p:cNvSpPr txBox="1">
            <a:spLocks noChangeArrowheads="1"/>
          </p:cNvSpPr>
          <p:nvPr/>
        </p:nvSpPr>
        <p:spPr bwMode="auto">
          <a:xfrm>
            <a:off x="701675" y="2708275"/>
            <a:ext cx="949325" cy="54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Skin</a:t>
            </a:r>
            <a:br>
              <a:rPr lang="en-US" altLang="en-US" sz="1800" b="1"/>
            </a:br>
            <a:r>
              <a:rPr lang="en-US" altLang="en-US" sz="1800" b="1"/>
              <a:t>(flakes)</a:t>
            </a:r>
          </a:p>
        </p:txBody>
      </p:sp>
      <p:sp>
        <p:nvSpPr>
          <p:cNvPr id="50183" name="Text Box 7"/>
          <p:cNvSpPr txBox="1">
            <a:spLocks noChangeArrowheads="1"/>
          </p:cNvSpPr>
          <p:nvPr/>
        </p:nvSpPr>
        <p:spPr bwMode="auto">
          <a:xfrm>
            <a:off x="703263" y="5949950"/>
            <a:ext cx="817562" cy="557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Anus</a:t>
            </a:r>
            <a:br>
              <a:rPr lang="en-US" altLang="en-US" sz="1800" b="1"/>
            </a:br>
            <a:r>
              <a:rPr lang="en-US" altLang="en-US" sz="1800" b="1"/>
              <a:t>(feces)</a:t>
            </a:r>
          </a:p>
        </p:txBody>
      </p:sp>
      <p:sp>
        <p:nvSpPr>
          <p:cNvPr id="50184" name="Text Box 8"/>
          <p:cNvSpPr txBox="1">
            <a:spLocks noChangeArrowheads="1"/>
          </p:cNvSpPr>
          <p:nvPr/>
        </p:nvSpPr>
        <p:spPr bwMode="auto">
          <a:xfrm>
            <a:off x="6372225" y="5957888"/>
            <a:ext cx="8175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Urethra</a:t>
            </a:r>
            <a:br>
              <a:rPr lang="en-US" altLang="en-US" sz="1800" b="1"/>
            </a:br>
            <a:r>
              <a:rPr lang="en-US" altLang="en-US" sz="1800" b="1"/>
              <a:t>(urine)</a:t>
            </a:r>
          </a:p>
        </p:txBody>
      </p:sp>
      <p:sp>
        <p:nvSpPr>
          <p:cNvPr id="50185" name="Text Box 9"/>
          <p:cNvSpPr txBox="1">
            <a:spLocks noChangeArrowheads="1"/>
          </p:cNvSpPr>
          <p:nvPr/>
        </p:nvSpPr>
        <p:spPr bwMode="auto">
          <a:xfrm>
            <a:off x="2020888" y="5957888"/>
            <a:ext cx="3846512" cy="525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lnSpc>
                <a:spcPct val="90000"/>
              </a:lnSpc>
            </a:pPr>
            <a:r>
              <a:rPr lang="en-US" altLang="en-US" sz="1800" b="1"/>
              <a:t>Seminal vesicles</a:t>
            </a:r>
            <a:br>
              <a:rPr lang="en-US" altLang="en-US" sz="1800" b="1"/>
            </a:br>
            <a:r>
              <a:rPr lang="en-US" altLang="en-US" sz="1800" b="1"/>
              <a:t>(semen and lubricating secretions)</a:t>
            </a:r>
          </a:p>
        </p:txBody>
      </p:sp>
      <p:sp>
        <p:nvSpPr>
          <p:cNvPr id="50186" name="Text Box 10"/>
          <p:cNvSpPr txBox="1">
            <a:spLocks noChangeArrowheads="1"/>
          </p:cNvSpPr>
          <p:nvPr/>
        </p:nvSpPr>
        <p:spPr bwMode="auto">
          <a:xfrm>
            <a:off x="6397625" y="214313"/>
            <a:ext cx="817563"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Eyes</a:t>
            </a:r>
            <a:br>
              <a:rPr lang="en-US" altLang="en-US" sz="1800" b="1"/>
            </a:br>
            <a:r>
              <a:rPr lang="en-US" altLang="en-US" sz="1800" b="1"/>
              <a:t>(tears)</a:t>
            </a:r>
          </a:p>
        </p:txBody>
      </p:sp>
      <p:sp>
        <p:nvSpPr>
          <p:cNvPr id="50187" name="Text Box 11"/>
          <p:cNvSpPr txBox="1">
            <a:spLocks noChangeArrowheads="1"/>
          </p:cNvSpPr>
          <p:nvPr/>
        </p:nvSpPr>
        <p:spPr bwMode="auto">
          <a:xfrm>
            <a:off x="6389688" y="1093788"/>
            <a:ext cx="1347787" cy="53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Nose </a:t>
            </a:r>
            <a:br>
              <a:rPr lang="en-US" altLang="en-US" sz="1800" b="1"/>
            </a:br>
            <a:r>
              <a:rPr lang="en-US" altLang="en-US" sz="1800" b="1"/>
              <a:t>(secretions)</a:t>
            </a:r>
          </a:p>
        </p:txBody>
      </p:sp>
      <p:sp>
        <p:nvSpPr>
          <p:cNvPr id="50188" name="Text Box 12"/>
          <p:cNvSpPr txBox="1">
            <a:spLocks noChangeArrowheads="1"/>
          </p:cNvSpPr>
          <p:nvPr/>
        </p:nvSpPr>
        <p:spPr bwMode="auto">
          <a:xfrm>
            <a:off x="6408738" y="1933575"/>
            <a:ext cx="1771650" cy="5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Mouth</a:t>
            </a:r>
            <a:br>
              <a:rPr lang="en-US" altLang="en-US" sz="1800" b="1"/>
            </a:br>
            <a:r>
              <a:rPr lang="en-US" altLang="en-US" sz="1800" b="1"/>
              <a:t>(saliva, sputum)</a:t>
            </a:r>
          </a:p>
        </p:txBody>
      </p:sp>
      <p:sp>
        <p:nvSpPr>
          <p:cNvPr id="50189" name="Text Box 13"/>
          <p:cNvSpPr txBox="1">
            <a:spLocks noChangeArrowheads="1"/>
          </p:cNvSpPr>
          <p:nvPr/>
        </p:nvSpPr>
        <p:spPr bwMode="auto">
          <a:xfrm>
            <a:off x="6397625" y="3163888"/>
            <a:ext cx="1903413" cy="757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In females:</a:t>
            </a:r>
            <a:br>
              <a:rPr lang="en-US" altLang="en-US" sz="1800" b="1"/>
            </a:br>
            <a:r>
              <a:rPr lang="en-US" altLang="en-US" sz="1800" b="1"/>
              <a:t>Mammary glands</a:t>
            </a:r>
            <a:br>
              <a:rPr lang="en-US" altLang="en-US" sz="1800" b="1"/>
            </a:br>
            <a:r>
              <a:rPr lang="en-US" altLang="en-US" sz="1800" b="1"/>
              <a:t>(milk, secretions)</a:t>
            </a:r>
          </a:p>
        </p:txBody>
      </p:sp>
      <p:sp>
        <p:nvSpPr>
          <p:cNvPr id="50190" name="Text Box 14"/>
          <p:cNvSpPr txBox="1">
            <a:spLocks noChangeArrowheads="1"/>
          </p:cNvSpPr>
          <p:nvPr/>
        </p:nvSpPr>
        <p:spPr bwMode="auto">
          <a:xfrm>
            <a:off x="6397625" y="4211638"/>
            <a:ext cx="2074863" cy="54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nSpc>
                <a:spcPct val="90000"/>
              </a:lnSpc>
            </a:pPr>
            <a:r>
              <a:rPr lang="en-US" altLang="en-US" sz="1800" b="1"/>
              <a:t>Vagina</a:t>
            </a:r>
            <a:br>
              <a:rPr lang="en-US" altLang="en-US" sz="1800" b="1"/>
            </a:br>
            <a:r>
              <a:rPr lang="en-US" altLang="en-US" sz="1800" b="1"/>
              <a:t>(secretions, blood)</a:t>
            </a:r>
          </a:p>
        </p:txBody>
      </p:sp>
      <p:sp>
        <p:nvSpPr>
          <p:cNvPr id="50191" name="Line 15"/>
          <p:cNvSpPr>
            <a:spLocks noChangeShapeType="1"/>
          </p:cNvSpPr>
          <p:nvPr/>
        </p:nvSpPr>
        <p:spPr bwMode="auto">
          <a:xfrm flipH="1" flipV="1">
            <a:off x="1654175" y="1004888"/>
            <a:ext cx="1798638" cy="13239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2" name="Line 16"/>
          <p:cNvSpPr>
            <a:spLocks noChangeShapeType="1"/>
          </p:cNvSpPr>
          <p:nvPr/>
        </p:nvSpPr>
        <p:spPr bwMode="auto">
          <a:xfrm flipH="1" flipV="1">
            <a:off x="1516063" y="2082800"/>
            <a:ext cx="1123950" cy="1192213"/>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3" name="Line 17"/>
          <p:cNvSpPr>
            <a:spLocks noChangeShapeType="1"/>
          </p:cNvSpPr>
          <p:nvPr/>
        </p:nvSpPr>
        <p:spPr bwMode="auto">
          <a:xfrm flipH="1" flipV="1">
            <a:off x="1528763" y="3074988"/>
            <a:ext cx="528637" cy="6746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4" name="Line 18"/>
          <p:cNvSpPr>
            <a:spLocks noChangeShapeType="1"/>
          </p:cNvSpPr>
          <p:nvPr/>
        </p:nvSpPr>
        <p:spPr bwMode="auto">
          <a:xfrm flipH="1">
            <a:off x="1489075" y="5048250"/>
            <a:ext cx="1758950" cy="97948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5" name="Line 19"/>
          <p:cNvSpPr>
            <a:spLocks noChangeShapeType="1"/>
          </p:cNvSpPr>
          <p:nvPr/>
        </p:nvSpPr>
        <p:spPr bwMode="auto">
          <a:xfrm>
            <a:off x="3922713" y="4545013"/>
            <a:ext cx="14287" cy="1322387"/>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6" name="Line 20"/>
          <p:cNvSpPr>
            <a:spLocks noChangeShapeType="1"/>
          </p:cNvSpPr>
          <p:nvPr/>
        </p:nvSpPr>
        <p:spPr bwMode="auto">
          <a:xfrm>
            <a:off x="4300538" y="4645025"/>
            <a:ext cx="1944687" cy="1295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7" name="Line 21"/>
          <p:cNvSpPr>
            <a:spLocks noChangeShapeType="1"/>
          </p:cNvSpPr>
          <p:nvPr/>
        </p:nvSpPr>
        <p:spPr bwMode="auto">
          <a:xfrm flipV="1">
            <a:off x="4221163" y="2181225"/>
            <a:ext cx="2012950" cy="279400"/>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8" name="Line 22"/>
          <p:cNvSpPr>
            <a:spLocks noChangeShapeType="1"/>
          </p:cNvSpPr>
          <p:nvPr/>
        </p:nvSpPr>
        <p:spPr bwMode="auto">
          <a:xfrm flipV="1">
            <a:off x="4267200" y="1498600"/>
            <a:ext cx="1987550" cy="782638"/>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
        <p:nvSpPr>
          <p:cNvPr id="50199" name="Line 23"/>
          <p:cNvSpPr>
            <a:spLocks noChangeShapeType="1"/>
          </p:cNvSpPr>
          <p:nvPr/>
        </p:nvSpPr>
        <p:spPr bwMode="auto">
          <a:xfrm flipV="1">
            <a:off x="4187825" y="468313"/>
            <a:ext cx="2052638" cy="1616075"/>
          </a:xfrm>
          <a:prstGeom prst="line">
            <a:avLst/>
          </a:prstGeom>
          <a:noFill/>
          <a:ln w="12700">
            <a:solidFill>
              <a:schemeClr val="tx1"/>
            </a:solidFill>
            <a:round/>
            <a:headEnd/>
            <a:tailEnd type="triangle" w="med" len="med"/>
          </a:ln>
          <a:extLst>
            <a:ext uri="{909E8E84-426E-40DD-AFC4-6F175D3DCCD1}">
              <a14:hiddenFill xmlns:a14="http://schemas.microsoft.com/office/drawing/2010/main">
                <a:noFill/>
              </a14:hiddenFill>
            </a:ext>
          </a:extLst>
        </p:spPr>
        <p:txBody>
          <a:bodyPr wrap="none" anchor="ctr"/>
          <a:lstStyle/>
          <a:p>
            <a:endParaRPr lang="en-US"/>
          </a:p>
        </p:txBody>
      </p:sp>
    </p:spTree>
    <p:extLst>
      <p:ext uri="{BB962C8B-B14F-4D97-AF65-F5344CB8AC3E}">
        <p14:creationId xmlns:p14="http://schemas.microsoft.com/office/powerpoint/2010/main" val="1596911610"/>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9" name="Picture 1" descr="73338_CH08_TABT0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04800" y="533400"/>
            <a:ext cx="8229600" cy="632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1868043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Nosocomial Infections</a:t>
            </a:r>
            <a:endParaRPr lang="en-US" dirty="0"/>
          </a:p>
        </p:txBody>
      </p:sp>
      <p:sp>
        <p:nvSpPr>
          <p:cNvPr id="3" name="Content Placeholder 2"/>
          <p:cNvSpPr>
            <a:spLocks noGrp="1"/>
          </p:cNvSpPr>
          <p:nvPr>
            <p:ph idx="1"/>
          </p:nvPr>
        </p:nvSpPr>
        <p:spPr/>
        <p:txBody>
          <a:bodyPr/>
          <a:lstStyle/>
          <a:p>
            <a:pPr marL="0" indent="0">
              <a:buNone/>
            </a:pPr>
            <a:r>
              <a:rPr lang="en-US" dirty="0" smtClean="0"/>
              <a:t>= infections acquired by patients or health care workers while they are in a health care facility (including hospitals, dental offices, nursing homes, and waiting rooms in doctor’s offices)</a:t>
            </a:r>
          </a:p>
          <a:p>
            <a:r>
              <a:rPr lang="en-US" dirty="0" smtClean="0"/>
              <a:t>CDC estimate: 10% of American patients acquire a nosocomial infection each year</a:t>
            </a:r>
          </a:p>
          <a:p>
            <a:r>
              <a:rPr lang="en-US" dirty="0" smtClean="0"/>
              <a:t>Result in 90,000 deaths annually.</a:t>
            </a:r>
          </a:p>
          <a:p>
            <a:pPr marL="0" indent="0">
              <a:buNone/>
            </a:pPr>
            <a:endParaRPr lang="en-US" dirty="0"/>
          </a:p>
          <a:p>
            <a:pPr marL="0" indent="0">
              <a:buNone/>
            </a:pPr>
            <a:r>
              <a:rPr lang="en-US" dirty="0" smtClean="0"/>
              <a:t>2 types of nosocomial infections:</a:t>
            </a:r>
          </a:p>
          <a:p>
            <a:pPr marL="457200" indent="-457200">
              <a:buAutoNum type="arabicParenR"/>
            </a:pPr>
            <a:r>
              <a:rPr lang="en-US" dirty="0" smtClean="0"/>
              <a:t>Exogenous nosocomial infection</a:t>
            </a:r>
          </a:p>
          <a:p>
            <a:pPr marL="457200" indent="-457200">
              <a:buAutoNum type="arabicParenR"/>
            </a:pPr>
            <a:r>
              <a:rPr lang="en-US" dirty="0" smtClean="0"/>
              <a:t>Endogenous nosocomial infection</a:t>
            </a:r>
            <a:endParaRPr lang="en-US" dirty="0"/>
          </a:p>
        </p:txBody>
      </p:sp>
    </p:spTree>
    <p:extLst>
      <p:ext uri="{BB962C8B-B14F-4D97-AF65-F5344CB8AC3E}">
        <p14:creationId xmlns:p14="http://schemas.microsoft.com/office/powerpoint/2010/main" val="270427901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Exogenous vs. Endogenous Nosocomial Infections</a:t>
            </a:r>
            <a:endParaRPr lang="en-US" dirty="0"/>
          </a:p>
        </p:txBody>
      </p:sp>
      <p:sp>
        <p:nvSpPr>
          <p:cNvPr id="3" name="Content Placeholder 2"/>
          <p:cNvSpPr>
            <a:spLocks noGrp="1"/>
          </p:cNvSpPr>
          <p:nvPr>
            <p:ph idx="1"/>
          </p:nvPr>
        </p:nvSpPr>
        <p:spPr/>
        <p:txBody>
          <a:bodyPr/>
          <a:lstStyle/>
          <a:p>
            <a:pPr marL="0" indent="0">
              <a:buNone/>
            </a:pPr>
            <a:r>
              <a:rPr lang="en-US" b="1" dirty="0" smtClean="0"/>
              <a:t>Exogenou</a:t>
            </a:r>
            <a:r>
              <a:rPr lang="en-US" dirty="0" smtClean="0"/>
              <a:t>s= caused by pathogens acquired from the health care environment</a:t>
            </a:r>
          </a:p>
          <a:p>
            <a:pPr marL="0" indent="0">
              <a:buNone/>
            </a:pPr>
            <a:endParaRPr lang="en-US" dirty="0"/>
          </a:p>
          <a:p>
            <a:pPr marL="0" indent="0">
              <a:buNone/>
            </a:pPr>
            <a:r>
              <a:rPr lang="en-US" b="1" dirty="0" smtClean="0"/>
              <a:t>Endogenous</a:t>
            </a:r>
            <a:r>
              <a:rPr lang="en-US" dirty="0" smtClean="0"/>
              <a:t>= situation in which the normal flora becomes a pathogen as a result of medical treatments or hospitalization (i.e. chemotherapy)</a:t>
            </a:r>
          </a:p>
          <a:p>
            <a:pPr marL="0" indent="0">
              <a:buNone/>
            </a:pPr>
            <a:endParaRPr lang="en-US" dirty="0" smtClean="0"/>
          </a:p>
          <a:p>
            <a:pPr marL="0" indent="0">
              <a:buNone/>
            </a:pPr>
            <a:r>
              <a:rPr lang="en-US" b="1" dirty="0" smtClean="0"/>
              <a:t>Iatrogenic Infections </a:t>
            </a:r>
            <a:r>
              <a:rPr lang="en-US" dirty="0" smtClean="0"/>
              <a:t>= subset of nosocomial infections that are the direct result of modern medical </a:t>
            </a:r>
            <a:r>
              <a:rPr lang="en-US" dirty="0" err="1" smtClean="0"/>
              <a:t>proceduressuch</a:t>
            </a:r>
            <a:r>
              <a:rPr lang="en-US" dirty="0" smtClean="0"/>
              <a:t> as use of catheters, invasive diagnostic procedures and surgery (“doctor-induced”)</a:t>
            </a:r>
            <a:endParaRPr lang="en-US" b="1" dirty="0"/>
          </a:p>
        </p:txBody>
      </p:sp>
    </p:spTree>
    <p:extLst>
      <p:ext uri="{BB962C8B-B14F-4D97-AF65-F5344CB8AC3E}">
        <p14:creationId xmlns:p14="http://schemas.microsoft.com/office/powerpoint/2010/main" val="366655951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igure_14_20_unlabel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1" y="457199"/>
            <a:ext cx="8610600" cy="635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683" name="Rectangle 3"/>
          <p:cNvSpPr>
            <a:spLocks noGrp="1" noChangeArrowheads="1"/>
          </p:cNvSpPr>
          <p:nvPr>
            <p:ph type="ctrTitle"/>
          </p:nvPr>
        </p:nvSpPr>
        <p:spPr>
          <a:xfrm>
            <a:off x="152400" y="0"/>
            <a:ext cx="8789988" cy="304800"/>
          </a:xfrm>
          <a:noFill/>
        </p:spPr>
        <p:txBody>
          <a:bodyPr/>
          <a:lstStyle/>
          <a:p>
            <a:r>
              <a:rPr lang="en-US" altLang="en-US" sz="1200" smtClean="0">
                <a:latin typeface="Arial" pitchFamily="34" charset="0"/>
              </a:rPr>
              <a:t>Figure 14.20 </a:t>
            </a:r>
            <a:r>
              <a:rPr lang="en-US" altLang="en-US" sz="1200" smtClean="0">
                <a:solidFill>
                  <a:srgbClr val="000000"/>
                </a:solidFill>
                <a:latin typeface="Arial" pitchFamily="34" charset="0"/>
              </a:rPr>
              <a:t>The interplay of factors that result in nosocomial infections</a:t>
            </a:r>
          </a:p>
        </p:txBody>
      </p:sp>
      <p:sp>
        <p:nvSpPr>
          <p:cNvPr id="71684" name="Text Box 4"/>
          <p:cNvSpPr txBox="1">
            <a:spLocks noChangeArrowheads="1"/>
          </p:cNvSpPr>
          <p:nvPr/>
        </p:nvSpPr>
        <p:spPr bwMode="auto">
          <a:xfrm>
            <a:off x="1376363" y="1693863"/>
            <a:ext cx="2379662" cy="86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b="1">
                <a:sym typeface="Symbol" pitchFamily="18" charset="2"/>
              </a:rPr>
              <a:t>Presence of</a:t>
            </a:r>
            <a:br>
              <a:rPr lang="en-US" altLang="en-US" sz="1800" b="1">
                <a:sym typeface="Symbol" pitchFamily="18" charset="2"/>
              </a:rPr>
            </a:br>
            <a:r>
              <a:rPr lang="en-US" altLang="en-US" sz="1800" b="1">
                <a:sym typeface="Symbol" pitchFamily="18" charset="2"/>
              </a:rPr>
              <a:t>microorganisms in</a:t>
            </a:r>
            <a:br>
              <a:rPr lang="en-US" altLang="en-US" sz="1800" b="1">
                <a:sym typeface="Symbol" pitchFamily="18" charset="2"/>
              </a:rPr>
            </a:br>
            <a:r>
              <a:rPr lang="en-US" altLang="en-US" sz="1800" b="1">
                <a:sym typeface="Symbol" pitchFamily="18" charset="2"/>
              </a:rPr>
              <a:t>hospital environment</a:t>
            </a:r>
            <a:endParaRPr lang="en-US" altLang="en-US" sz="1800" b="1"/>
          </a:p>
        </p:txBody>
      </p:sp>
      <p:sp>
        <p:nvSpPr>
          <p:cNvPr id="71685" name="Text Box 5"/>
          <p:cNvSpPr txBox="1">
            <a:spLocks noChangeArrowheads="1"/>
          </p:cNvSpPr>
          <p:nvPr/>
        </p:nvSpPr>
        <p:spPr bwMode="auto">
          <a:xfrm>
            <a:off x="5284788" y="1689100"/>
            <a:ext cx="2393950" cy="569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b="1">
                <a:sym typeface="Symbol" pitchFamily="18" charset="2"/>
              </a:rPr>
              <a:t>Immunocompromised</a:t>
            </a:r>
            <a:br>
              <a:rPr lang="en-US" altLang="en-US" sz="1800" b="1">
                <a:sym typeface="Symbol" pitchFamily="18" charset="2"/>
              </a:rPr>
            </a:br>
            <a:r>
              <a:rPr lang="en-US" altLang="en-US" sz="1800" b="1">
                <a:sym typeface="Symbol" pitchFamily="18" charset="2"/>
              </a:rPr>
              <a:t>patients</a:t>
            </a:r>
            <a:endParaRPr lang="en-US" altLang="en-US" sz="1800" b="1"/>
          </a:p>
        </p:txBody>
      </p:sp>
      <p:sp>
        <p:nvSpPr>
          <p:cNvPr id="71686" name="Text Box 6"/>
          <p:cNvSpPr txBox="1">
            <a:spLocks noChangeArrowheads="1"/>
          </p:cNvSpPr>
          <p:nvPr/>
        </p:nvSpPr>
        <p:spPr bwMode="auto">
          <a:xfrm>
            <a:off x="3394075" y="4678363"/>
            <a:ext cx="2286000" cy="112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800" b="1">
                <a:sym typeface="Symbol" pitchFamily="18" charset="2"/>
              </a:rPr>
              <a:t>Transmission of</a:t>
            </a:r>
            <a:br>
              <a:rPr lang="en-US" altLang="en-US" sz="1800" b="1">
                <a:sym typeface="Symbol" pitchFamily="18" charset="2"/>
              </a:rPr>
            </a:br>
            <a:r>
              <a:rPr lang="en-US" altLang="en-US" sz="1800" b="1">
                <a:sym typeface="Symbol" pitchFamily="18" charset="2"/>
              </a:rPr>
              <a:t>pathogens between</a:t>
            </a:r>
            <a:br>
              <a:rPr lang="en-US" altLang="en-US" sz="1800" b="1">
                <a:sym typeface="Symbol" pitchFamily="18" charset="2"/>
              </a:rPr>
            </a:br>
            <a:r>
              <a:rPr lang="en-US" altLang="en-US" sz="1800" b="1">
                <a:sym typeface="Symbol" pitchFamily="18" charset="2"/>
              </a:rPr>
              <a:t>staff and patients</a:t>
            </a:r>
            <a:br>
              <a:rPr lang="en-US" altLang="en-US" sz="1800" b="1">
                <a:sym typeface="Symbol" pitchFamily="18" charset="2"/>
              </a:rPr>
            </a:br>
            <a:r>
              <a:rPr lang="en-US" altLang="en-US" sz="1800" b="1">
                <a:sym typeface="Symbol" pitchFamily="18" charset="2"/>
              </a:rPr>
              <a:t>and among patients</a:t>
            </a:r>
            <a:endParaRPr lang="en-US" altLang="en-US" sz="1800" b="1"/>
          </a:p>
        </p:txBody>
      </p:sp>
      <p:sp>
        <p:nvSpPr>
          <p:cNvPr id="71687" name="Text Box 7"/>
          <p:cNvSpPr txBox="1">
            <a:spLocks noChangeArrowheads="1"/>
          </p:cNvSpPr>
          <p:nvPr/>
        </p:nvSpPr>
        <p:spPr bwMode="auto">
          <a:xfrm>
            <a:off x="3795713" y="2627313"/>
            <a:ext cx="1533525" cy="503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lgn="ctr"/>
            <a:r>
              <a:rPr lang="en-US" altLang="en-US" sz="1700" b="1">
                <a:solidFill>
                  <a:schemeClr val="bg1"/>
                </a:solidFill>
                <a:sym typeface="Symbol" pitchFamily="18" charset="2"/>
              </a:rPr>
              <a:t>Nosocomial</a:t>
            </a:r>
            <a:br>
              <a:rPr lang="en-US" altLang="en-US" sz="1700" b="1">
                <a:solidFill>
                  <a:schemeClr val="bg1"/>
                </a:solidFill>
                <a:sym typeface="Symbol" pitchFamily="18" charset="2"/>
              </a:rPr>
            </a:br>
            <a:r>
              <a:rPr lang="en-US" altLang="en-US" sz="1700" b="1">
                <a:solidFill>
                  <a:schemeClr val="bg1"/>
                </a:solidFill>
                <a:sym typeface="Symbol" pitchFamily="18" charset="2"/>
              </a:rPr>
              <a:t>infection</a:t>
            </a:r>
            <a:endParaRPr lang="en-US" altLang="en-US" sz="1700" b="1">
              <a:solidFill>
                <a:schemeClr val="bg1"/>
              </a:solidFill>
            </a:endParaRPr>
          </a:p>
        </p:txBody>
      </p:sp>
    </p:spTree>
    <p:extLst>
      <p:ext uri="{BB962C8B-B14F-4D97-AF65-F5344CB8AC3E}">
        <p14:creationId xmlns:p14="http://schemas.microsoft.com/office/powerpoint/2010/main" val="39825260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ext Box 4"/>
          <p:cNvSpPr txBox="1">
            <a:spLocks noChangeArrowheads="1"/>
          </p:cNvSpPr>
          <p:nvPr/>
        </p:nvSpPr>
        <p:spPr bwMode="auto">
          <a:xfrm>
            <a:off x="769938" y="5688013"/>
            <a:ext cx="7772400" cy="40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0" tIns="63500" rIns="63500" bIns="63500">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algn="ctr"/>
            <a:r>
              <a:rPr lang="en-US" altLang="en-US">
                <a:latin typeface="Calibri" pitchFamily="34" charset="0"/>
                <a:ea typeface="ヒラギノ角ゴ Pro W3" charset="-128"/>
              </a:rPr>
              <a:t>Figure 08.13: Body Site Distribution of Nosocomial Infections.</a:t>
            </a:r>
          </a:p>
        </p:txBody>
      </p:sp>
      <p:pic>
        <p:nvPicPr>
          <p:cNvPr id="36867" name="Picture 1" descr="73338_CH08_FIGF13.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60400" y="685800"/>
            <a:ext cx="7989888" cy="480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8" name="TextBox 2"/>
          <p:cNvSpPr txBox="1">
            <a:spLocks noChangeArrowheads="1"/>
          </p:cNvSpPr>
          <p:nvPr/>
        </p:nvSpPr>
        <p:spPr bwMode="auto">
          <a:xfrm>
            <a:off x="228600" y="6477000"/>
            <a:ext cx="3941763"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ea typeface="ＭＳ Ｐゴシック" pitchFamily="34" charset="-128"/>
              </a:defRPr>
            </a:lvl1pPr>
            <a:lvl2pPr marL="742950" indent="-285750" eaLnBrk="0" hangingPunct="0">
              <a:defRPr>
                <a:solidFill>
                  <a:schemeClr val="tx1"/>
                </a:solidFill>
                <a:latin typeface="Arial" pitchFamily="34" charset="0"/>
                <a:ea typeface="ＭＳ Ｐゴシック" pitchFamily="34" charset="-128"/>
              </a:defRPr>
            </a:lvl2pPr>
            <a:lvl3pPr marL="1143000" indent="-228600" eaLnBrk="0" hangingPunct="0">
              <a:defRPr>
                <a:solidFill>
                  <a:schemeClr val="tx1"/>
                </a:solidFill>
                <a:latin typeface="Arial" pitchFamily="34" charset="0"/>
                <a:ea typeface="ＭＳ Ｐゴシック" pitchFamily="34" charset="-128"/>
              </a:defRPr>
            </a:lvl3pPr>
            <a:lvl4pPr marL="1600200" indent="-228600" eaLnBrk="0" hangingPunct="0">
              <a:defRPr>
                <a:solidFill>
                  <a:schemeClr val="tx1"/>
                </a:solidFill>
                <a:latin typeface="Arial" pitchFamily="34" charset="0"/>
                <a:ea typeface="ＭＳ Ｐゴシック" pitchFamily="34" charset="-128"/>
              </a:defRPr>
            </a:lvl4pPr>
            <a:lvl5pPr marL="2057400" indent="-228600" eaLnBrk="0" hangingPunct="0">
              <a:defRPr>
                <a:solidFill>
                  <a:schemeClr val="tx1"/>
                </a:solidFill>
                <a:latin typeface="Arial" pitchFamily="34" charset="0"/>
                <a:ea typeface="ＭＳ Ｐゴシック" pitchFamily="34" charset="-128"/>
              </a:defRPr>
            </a:lvl5pPr>
            <a:lvl6pPr marL="25146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defTabSz="4572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eaLnBrk="1" hangingPunct="1"/>
            <a:r>
              <a:rPr lang="en-US" altLang="en-US" sz="1200">
                <a:latin typeface="Calibri" pitchFamily="34" charset="0"/>
              </a:rPr>
              <a:t>Data from: CDC, National Nosocomial iInfection Surveillance </a:t>
            </a:r>
          </a:p>
        </p:txBody>
      </p:sp>
    </p:spTree>
    <p:extLst>
      <p:ext uri="{BB962C8B-B14F-4D97-AF65-F5344CB8AC3E}">
        <p14:creationId xmlns:p14="http://schemas.microsoft.com/office/powerpoint/2010/main" val="2986283374"/>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3"/>
          <p:cNvSpPr>
            <a:spLocks noGrp="1"/>
          </p:cNvSpPr>
          <p:nvPr>
            <p:ph type="title"/>
          </p:nvPr>
        </p:nvSpPr>
        <p:spPr/>
        <p:txBody>
          <a:bodyPr/>
          <a:lstStyle/>
          <a:p>
            <a:pPr algn="l" eaLnBrk="1" hangingPunct="1"/>
            <a:r>
              <a:rPr lang="en-US" altLang="en-US" sz="3200" b="1" smtClean="0">
                <a:latin typeface="Times" charset="0"/>
                <a:ea typeface="ＭＳ Ｐゴシック" pitchFamily="34" charset="-128"/>
              </a:rPr>
              <a:t>Nosocomial (Hospital-Acquired) Infections</a:t>
            </a:r>
            <a:endParaRPr lang="en-US" altLang="en-US" sz="3200" smtClean="0">
              <a:latin typeface="Times" charset="0"/>
              <a:ea typeface="ＭＳ Ｐゴシック" pitchFamily="34" charset="-128"/>
            </a:endParaRPr>
          </a:p>
        </p:txBody>
      </p:sp>
      <p:sp>
        <p:nvSpPr>
          <p:cNvPr id="37891" name="Content Placeholder 4"/>
          <p:cNvSpPr>
            <a:spLocks noGrp="1"/>
          </p:cNvSpPr>
          <p:nvPr>
            <p:ph idx="1"/>
          </p:nvPr>
        </p:nvSpPr>
        <p:spPr>
          <a:xfrm>
            <a:off x="457200" y="1447800"/>
            <a:ext cx="7772400" cy="5257800"/>
          </a:xfrm>
        </p:spPr>
        <p:txBody>
          <a:bodyPr/>
          <a:lstStyle/>
          <a:p>
            <a:pPr eaLnBrk="1" hangingPunct="1">
              <a:buFont typeface="Arial" pitchFamily="34" charset="0"/>
              <a:buNone/>
            </a:pPr>
            <a:r>
              <a:rPr lang="en-US" altLang="en-US" sz="2800" b="1" dirty="0" smtClean="0">
                <a:latin typeface="Times" charset="0"/>
                <a:ea typeface="ＭＳ Ｐゴシック" pitchFamily="34" charset="-128"/>
              </a:rPr>
              <a:t>Control Measures</a:t>
            </a:r>
          </a:p>
          <a:p>
            <a:pPr lvl="1" eaLnBrk="1" hangingPunct="1">
              <a:buFont typeface="Arial" pitchFamily="34" charset="0"/>
              <a:buChar char="•"/>
            </a:pPr>
            <a:r>
              <a:rPr lang="en-US" altLang="en-US" dirty="0" smtClean="0">
                <a:latin typeface="Times" charset="0"/>
                <a:ea typeface="ＭＳ Ｐゴシック" pitchFamily="34" charset="-128"/>
              </a:rPr>
              <a:t>All hospitals are required to have an infection-control officer and an infection control committee to maintain accreditation. </a:t>
            </a:r>
          </a:p>
          <a:p>
            <a:pPr marL="274320" lvl="1" indent="0" eaLnBrk="1" hangingPunct="1">
              <a:buNone/>
            </a:pPr>
            <a:endParaRPr lang="en-US" altLang="en-US" dirty="0" smtClean="0">
              <a:latin typeface="Times" charset="0"/>
              <a:ea typeface="ＭＳ Ｐゴシック" pitchFamily="34" charset="-128"/>
            </a:endParaRPr>
          </a:p>
          <a:p>
            <a:pPr eaLnBrk="1" hangingPunct="1"/>
            <a:endParaRPr lang="en-US" altLang="en-US" sz="2800" dirty="0" smtClean="0">
              <a:latin typeface="Times" charset="0"/>
              <a:ea typeface="ＭＳ Ｐゴシック" pitchFamily="34" charset="-128"/>
            </a:endParaRPr>
          </a:p>
        </p:txBody>
      </p:sp>
      <p:pic>
        <p:nvPicPr>
          <p:cNvPr id="4" name="Picture 1" descr="73338_CH08_TABT1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63538" y="2667000"/>
            <a:ext cx="8469312"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434852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3"/>
          <p:cNvSpPr>
            <a:spLocks noGrp="1"/>
          </p:cNvSpPr>
          <p:nvPr>
            <p:ph type="title"/>
          </p:nvPr>
        </p:nvSpPr>
        <p:spPr/>
        <p:txBody>
          <a:bodyPr/>
          <a:lstStyle/>
          <a:p>
            <a:pPr algn="l" eaLnBrk="1" hangingPunct="1"/>
            <a:r>
              <a:rPr lang="en-US" altLang="en-US" sz="3600" b="1" smtClean="0">
                <a:latin typeface="Times" charset="0"/>
                <a:ea typeface="ＭＳ Ｐゴシック" pitchFamily="34" charset="-128"/>
              </a:rPr>
              <a:t>Parasitism: A Way of Life</a:t>
            </a:r>
            <a:endParaRPr lang="en-US" altLang="en-US" sz="3600" smtClean="0">
              <a:latin typeface="Times" charset="0"/>
              <a:ea typeface="ＭＳ Ｐゴシック" pitchFamily="34" charset="-128"/>
            </a:endParaRPr>
          </a:p>
        </p:txBody>
      </p:sp>
      <p:sp>
        <p:nvSpPr>
          <p:cNvPr id="9219" name="Content Placeholder 4"/>
          <p:cNvSpPr>
            <a:spLocks noGrp="1"/>
          </p:cNvSpPr>
          <p:nvPr>
            <p:ph idx="1"/>
          </p:nvPr>
        </p:nvSpPr>
        <p:spPr/>
        <p:txBody>
          <a:bodyPr/>
          <a:lstStyle/>
          <a:p>
            <a:pPr eaLnBrk="1" hangingPunct="1"/>
            <a:r>
              <a:rPr lang="en-US" altLang="en-US" sz="2800" b="1" dirty="0" smtClean="0">
                <a:latin typeface="Times" charset="0"/>
                <a:ea typeface="ＭＳ Ｐゴシック" pitchFamily="34" charset="-128"/>
              </a:rPr>
              <a:t>Parasites</a:t>
            </a:r>
            <a:r>
              <a:rPr lang="en-US" altLang="en-US" sz="2800" dirty="0" smtClean="0">
                <a:latin typeface="Times" charset="0"/>
                <a:ea typeface="ＭＳ Ｐゴシック" pitchFamily="34" charset="-128"/>
              </a:rPr>
              <a:t> are the cause of infectious disease</a:t>
            </a:r>
          </a:p>
          <a:p>
            <a:pPr lvl="1" eaLnBrk="1" hangingPunct="1"/>
            <a:r>
              <a:rPr lang="en-US" altLang="en-US" sz="2800" dirty="0" smtClean="0">
                <a:latin typeface="Times" charset="0"/>
                <a:ea typeface="ＭＳ Ｐゴシック" pitchFamily="34" charset="-128"/>
              </a:rPr>
              <a:t>live at the expense of the host</a:t>
            </a:r>
          </a:p>
          <a:p>
            <a:pPr lvl="1" eaLnBrk="1" hangingPunct="1"/>
            <a:r>
              <a:rPr lang="en-US" altLang="en-US" sz="2800" dirty="0" smtClean="0">
                <a:latin typeface="Times" charset="0"/>
                <a:ea typeface="ＭＳ Ｐゴシック" pitchFamily="34" charset="-128"/>
              </a:rPr>
              <a:t>cause damage or death to the host</a:t>
            </a:r>
          </a:p>
          <a:p>
            <a:pPr eaLnBrk="1" hangingPunct="1"/>
            <a:r>
              <a:rPr lang="en-US" altLang="en-US" sz="2800" dirty="0" smtClean="0">
                <a:latin typeface="Times" charset="0"/>
                <a:ea typeface="ＭＳ Ｐゴシック" pitchFamily="34" charset="-128"/>
              </a:rPr>
              <a:t>Parasitism results in a constant negotiation between the parasite and the host, as each evolves in response to the other</a:t>
            </a:r>
          </a:p>
          <a:p>
            <a:pPr eaLnBrk="1" hangingPunct="1"/>
            <a:r>
              <a:rPr lang="en-US" altLang="en-US" sz="2800" dirty="0" smtClean="0">
                <a:latin typeface="Times" charset="0"/>
                <a:ea typeface="ＭＳ Ｐゴシック" pitchFamily="34" charset="-128"/>
              </a:rPr>
              <a:t>Encompasses all microbes, including viruses, and worms that produce disease in the host</a:t>
            </a:r>
          </a:p>
          <a:p>
            <a:pPr eaLnBrk="1" hangingPunct="1"/>
            <a:endParaRPr lang="en-US" altLang="en-US" dirty="0" smtClean="0">
              <a:latin typeface="Times" charset="0"/>
              <a:ea typeface="ＭＳ Ｐゴシック" pitchFamily="34" charset="-128"/>
            </a:endParaRPr>
          </a:p>
        </p:txBody>
      </p:sp>
    </p:spTree>
    <p:extLst>
      <p:ext uri="{BB962C8B-B14F-4D97-AF65-F5344CB8AC3E}">
        <p14:creationId xmlns:p14="http://schemas.microsoft.com/office/powerpoint/2010/main" val="23660322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p:txBody>
          <a:bodyPr/>
          <a:lstStyle/>
          <a:p>
            <a:r>
              <a:rPr lang="en-US" altLang="en-US" smtClean="0">
                <a:latin typeface="Times New Roman" pitchFamily="18" charset="0"/>
                <a:ea typeface="ＭＳ Ｐゴシック" pitchFamily="34" charset="-128"/>
                <a:cs typeface="Times New Roman" pitchFamily="18" charset="0"/>
              </a:rPr>
              <a:t>Koch’s Postulates</a:t>
            </a:r>
          </a:p>
        </p:txBody>
      </p:sp>
      <p:sp>
        <p:nvSpPr>
          <p:cNvPr id="11267" name="Content Placeholder 2"/>
          <p:cNvSpPr>
            <a:spLocks noGrp="1"/>
          </p:cNvSpPr>
          <p:nvPr>
            <p:ph idx="1"/>
          </p:nvPr>
        </p:nvSpPr>
        <p:spPr>
          <a:xfrm>
            <a:off x="152400" y="1219200"/>
            <a:ext cx="8458200" cy="4525963"/>
          </a:xfrm>
        </p:spPr>
        <p:txBody>
          <a:bodyPr>
            <a:normAutofit lnSpcReduction="10000"/>
          </a:bodyPr>
          <a:lstStyle/>
          <a:p>
            <a:pPr marL="514350" indent="-514350">
              <a:buFont typeface="Calibri" pitchFamily="34" charset="0"/>
              <a:buAutoNum type="arabicPeriod"/>
            </a:pPr>
            <a:r>
              <a:rPr lang="en-US" altLang="en-US" sz="2800" b="1" dirty="0" smtClean="0">
                <a:latin typeface="Times New Roman" pitchFamily="18" charset="0"/>
                <a:ea typeface="ＭＳ Ｐゴシック" pitchFamily="34" charset="-128"/>
                <a:cs typeface="Times New Roman" pitchFamily="18" charset="0"/>
              </a:rPr>
              <a:t>Association: </a:t>
            </a:r>
            <a:r>
              <a:rPr lang="en-US" altLang="en-US" sz="2800" dirty="0" smtClean="0">
                <a:latin typeface="Times New Roman" pitchFamily="18" charset="0"/>
                <a:ea typeface="ＭＳ Ｐゴシック" pitchFamily="34" charset="-128"/>
                <a:cs typeface="Times New Roman" pitchFamily="18" charset="0"/>
              </a:rPr>
              <a:t>The causative agent must be present in every case of a specific disease.</a:t>
            </a:r>
          </a:p>
          <a:p>
            <a:pPr marL="514350" indent="-514350">
              <a:buFont typeface="Calibri" pitchFamily="34" charset="0"/>
              <a:buAutoNum type="arabicPeriod"/>
            </a:pPr>
            <a:r>
              <a:rPr lang="en-US" altLang="en-US" sz="2800" b="1" dirty="0" smtClean="0">
                <a:latin typeface="Times New Roman" pitchFamily="18" charset="0"/>
                <a:ea typeface="ＭＳ Ｐゴシック" pitchFamily="34" charset="-128"/>
                <a:cs typeface="Times New Roman" pitchFamily="18" charset="0"/>
              </a:rPr>
              <a:t>Isolation: </a:t>
            </a:r>
            <a:r>
              <a:rPr lang="en-US" altLang="en-US" sz="2800" dirty="0" smtClean="0">
                <a:latin typeface="Times New Roman" pitchFamily="18" charset="0"/>
                <a:ea typeface="ＭＳ Ｐゴシック" pitchFamily="34" charset="-128"/>
                <a:cs typeface="Times New Roman" pitchFamily="18" charset="0"/>
              </a:rPr>
              <a:t>The causative agent must be isolated in every case of the disease and grown in pure culture.</a:t>
            </a:r>
          </a:p>
          <a:p>
            <a:pPr marL="514350" indent="-514350">
              <a:buFont typeface="Calibri" pitchFamily="34" charset="0"/>
              <a:buAutoNum type="arabicPeriod"/>
            </a:pPr>
            <a:r>
              <a:rPr lang="en-US" altLang="en-US" sz="2800" b="1" dirty="0" smtClean="0">
                <a:latin typeface="Times New Roman" pitchFamily="18" charset="0"/>
                <a:ea typeface="ＭＳ Ｐゴシック" pitchFamily="34" charset="-128"/>
                <a:cs typeface="Times New Roman" pitchFamily="18" charset="0"/>
              </a:rPr>
              <a:t>Causation: </a:t>
            </a:r>
            <a:r>
              <a:rPr lang="en-US" altLang="en-US" sz="2800" dirty="0" smtClean="0">
                <a:latin typeface="Times New Roman" pitchFamily="18" charset="0"/>
                <a:ea typeface="ＭＳ Ｐゴシック" pitchFamily="34" charset="-128"/>
                <a:cs typeface="Times New Roman" pitchFamily="18" charset="0"/>
              </a:rPr>
              <a:t>The causative agent in the pure culture must cause the disease when inoculated into a healthy and susceptible laboratory animal.</a:t>
            </a:r>
          </a:p>
          <a:p>
            <a:pPr marL="514350" indent="-514350">
              <a:buFont typeface="Calibri" pitchFamily="34" charset="0"/>
              <a:buAutoNum type="arabicPeriod"/>
            </a:pPr>
            <a:r>
              <a:rPr lang="en-US" altLang="en-US" sz="2800" b="1" dirty="0" smtClean="0">
                <a:latin typeface="Times New Roman" pitchFamily="18" charset="0"/>
                <a:ea typeface="ＭＳ Ｐゴシック" pitchFamily="34" charset="-128"/>
                <a:cs typeface="Times New Roman" pitchFamily="18" charset="0"/>
              </a:rPr>
              <a:t>Re-isolation: </a:t>
            </a:r>
            <a:r>
              <a:rPr lang="en-US" altLang="en-US" sz="2800" dirty="0" smtClean="0">
                <a:latin typeface="Times New Roman" pitchFamily="18" charset="0"/>
                <a:ea typeface="ＭＳ Ｐゴシック" pitchFamily="34" charset="-128"/>
                <a:cs typeface="Times New Roman" pitchFamily="18" charset="0"/>
              </a:rPr>
              <a:t>The causative agent must be re-isolated from the laboratory animal and be identical to the original causative agent.</a:t>
            </a:r>
          </a:p>
        </p:txBody>
      </p:sp>
    </p:spTree>
    <p:extLst>
      <p:ext uri="{BB962C8B-B14F-4D97-AF65-F5344CB8AC3E}">
        <p14:creationId xmlns:p14="http://schemas.microsoft.com/office/powerpoint/2010/main" val="38216990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a:xfrm>
            <a:off x="419100" y="381000"/>
            <a:ext cx="8229600" cy="1143000"/>
          </a:xfrm>
        </p:spPr>
        <p:txBody>
          <a:bodyPr/>
          <a:lstStyle/>
          <a:p>
            <a:pPr eaLnBrk="1" hangingPunct="1"/>
            <a:r>
              <a:rPr lang="en-US" altLang="en-US" sz="2500" smtClean="0">
                <a:latin typeface="Times" charset="0"/>
                <a:ea typeface="ＭＳ Ｐゴシック" pitchFamily="34" charset="-128"/>
              </a:rPr>
              <a:t>Koch</a:t>
            </a:r>
            <a:r>
              <a:rPr lang="ja-JP" altLang="en-US" sz="2500" smtClean="0">
                <a:latin typeface="Times" charset="0"/>
                <a:ea typeface="ＭＳ Ｐゴシック" pitchFamily="34" charset="-128"/>
              </a:rPr>
              <a:t>’</a:t>
            </a:r>
            <a:r>
              <a:rPr lang="en-US" altLang="ja-JP" sz="2500" smtClean="0">
                <a:latin typeface="Times" charset="0"/>
                <a:ea typeface="ＭＳ Ｐゴシック" pitchFamily="34" charset="-128"/>
              </a:rPr>
              <a:t>s postulates: association, isolation, causation, and reisolation, are still used to establish the cause of infection.</a:t>
            </a:r>
            <a:endParaRPr lang="en-US" altLang="en-US" sz="2500" smtClean="0">
              <a:latin typeface="Times" charset="0"/>
              <a:ea typeface="ＭＳ Ｐゴシック" pitchFamily="34" charset="-128"/>
            </a:endParaRPr>
          </a:p>
        </p:txBody>
      </p:sp>
      <p:pic>
        <p:nvPicPr>
          <p:cNvPr id="12292" name="Picture 1" descr="73338_CH07_FIGF07.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422400"/>
            <a:ext cx="81534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1300993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djacency">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mbria"/>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djacency">
      <a:fillStyleLst>
        <a:solidFill>
          <a:schemeClr val="phClr"/>
        </a:solidFill>
        <a:solidFill>
          <a:schemeClr val="phClr">
            <a:tint val="55000"/>
          </a:schemeClr>
        </a:solidFill>
        <a:solidFill>
          <a:schemeClr val="phClr"/>
        </a:solidFill>
      </a:fillStyleLst>
      <a:lnStyleLst>
        <a:ln w="12700"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outerShdw blurRad="50800" dist="25400" algn="bl" rotWithShape="0">
              <a:srgbClr val="000000">
                <a:alpha val="60000"/>
              </a:srgbClr>
            </a:outerShdw>
          </a:effectLst>
        </a:effectStyle>
        <a:effectStyle>
          <a:effectLst/>
          <a:scene3d>
            <a:camera prst="orthographicFront">
              <a:rot lat="0" lon="0" rev="0"/>
            </a:camera>
            <a:lightRig rig="brightRoom" dir="tl">
              <a:rot lat="0" lon="0" rev="1800000"/>
            </a:lightRig>
          </a:scene3d>
          <a:sp3d contourW="10160" prstMaterial="dkEdge">
            <a:bevelT w="38100" h="50800" prst="angle"/>
            <a:contourClr>
              <a:schemeClr val="phClr">
                <a:shade val="40000"/>
                <a:satMod val="150000"/>
              </a:schemeClr>
            </a:contourClr>
          </a:sp3d>
        </a:effectStyle>
      </a:effectStyleLst>
      <a:bgFillStyleLst>
        <a:solidFill>
          <a:schemeClr val="phClr"/>
        </a:solidFill>
        <a:gradFill rotWithShape="1">
          <a:gsLst>
            <a:gs pos="0">
              <a:schemeClr val="phClr">
                <a:tint val="90000"/>
              </a:schemeClr>
            </a:gs>
            <a:gs pos="75000">
              <a:schemeClr val="phClr">
                <a:shade val="100000"/>
                <a:satMod val="115000"/>
              </a:schemeClr>
            </a:gs>
            <a:gs pos="100000">
              <a:schemeClr val="phClr">
                <a:shade val="70000"/>
                <a:satMod val="130000"/>
              </a:schemeClr>
            </a:gs>
          </a:gsLst>
          <a:path path="circle">
            <a:fillToRect l="20000" t="50000" r="100000" b="50000"/>
          </a:path>
        </a:gradFill>
        <a:blipFill rotWithShape="1">
          <a:blip xmlns:r="http://schemas.openxmlformats.org/officeDocument/2006/relationships" r:embed="rId1">
            <a:duotone>
              <a:schemeClr val="phClr">
                <a:tint val="97000"/>
              </a:schemeClr>
              <a:schemeClr val="phClr">
                <a:shade val="96000"/>
              </a:schemeClr>
            </a:duotone>
          </a:blip>
          <a:tile tx="0" ty="0" sx="32000" sy="32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Adjacency</Template>
  <TotalTime>143</TotalTime>
  <Words>2696</Words>
  <Application>Microsoft Office PowerPoint</Application>
  <PresentationFormat>On-screen Show (4:3)</PresentationFormat>
  <Paragraphs>294</Paragraphs>
  <Slides>68</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68</vt:i4>
      </vt:variant>
    </vt:vector>
  </HeadingPairs>
  <TitlesOfParts>
    <vt:vector size="77" baseType="lpstr">
      <vt:lpstr>ＭＳ Ｐゴシック</vt:lpstr>
      <vt:lpstr>Arial</vt:lpstr>
      <vt:lpstr>Calibri</vt:lpstr>
      <vt:lpstr>Cambria</vt:lpstr>
      <vt:lpstr>Symbol</vt:lpstr>
      <vt:lpstr>Times</vt:lpstr>
      <vt:lpstr>Times New Roman</vt:lpstr>
      <vt:lpstr>ヒラギノ角ゴ Pro W3</vt:lpstr>
      <vt:lpstr>Adjacency</vt:lpstr>
      <vt:lpstr>Infection, Infectious Disease, &amp; Epidemiology</vt:lpstr>
      <vt:lpstr>Biological Associations</vt:lpstr>
      <vt:lpstr>PowerPoint Presentation</vt:lpstr>
      <vt:lpstr>The human normal flora is composed mainly of commensal bacteria</vt:lpstr>
      <vt:lpstr>There is a see-saw relationship between mutualism, commensalism, and parasitism</vt:lpstr>
      <vt:lpstr>The normal flora can be opportunistic pathogens. </vt:lpstr>
      <vt:lpstr>Parasitism: A Way of Life</vt:lpstr>
      <vt:lpstr>Koch’s Postulates</vt:lpstr>
      <vt:lpstr>Koch’s postulates: association, isolation, causation, and reisolation, are still used to establish the cause of infection.</vt:lpstr>
      <vt:lpstr>Microbial Mechanisms of Disease</vt:lpstr>
      <vt:lpstr>Exceptions to Koch’s Postulates</vt:lpstr>
      <vt:lpstr>Pathogenicity and Virulence</vt:lpstr>
      <vt:lpstr>Pathogenicity and Virulence </vt:lpstr>
      <vt:lpstr>PowerPoint Presentation</vt:lpstr>
      <vt:lpstr>Adhesion Factors</vt:lpstr>
      <vt:lpstr>Defensive Strategy—Capsules Evasion of phagocytosis by host immune cells</vt:lpstr>
      <vt:lpstr>Defensive Strategy—antigenic variation change in surface antigens to evade host antibodies.</vt:lpstr>
      <vt:lpstr>Defensive Strategy—Enzyme secretion  Helicobacter pylori, the bacterium that causes peptic ulcers, secretes the enzyme urease, which enables it to survive in the highly acidic environment of the stomach </vt:lpstr>
      <vt:lpstr>Offensive Strategys: Exoenzymes</vt:lpstr>
      <vt:lpstr>Offensive Strategy: Exotoxins</vt:lpstr>
      <vt:lpstr>PowerPoint Presentation</vt:lpstr>
      <vt:lpstr>Many exotoxins have two subunits, the A (active subunit) and the B (binding subunit) </vt:lpstr>
      <vt:lpstr>Botulinum toxin causes a flaccid muscle paralysis, while tetanus toxin works in the reverse.</vt:lpstr>
      <vt:lpstr>Offensive Strategy: Phage Conversion Confers Ability to produce toxins for some organisms</vt:lpstr>
      <vt:lpstr>Offensive Strategy: Endotoxins</vt:lpstr>
      <vt:lpstr>Host response to endotoxins</vt:lpstr>
      <vt:lpstr>PowerPoint Presentation</vt:lpstr>
      <vt:lpstr>Virulence Mechanisms of Non-bacterial Pathogens</vt:lpstr>
      <vt:lpstr>PowerPoint Presentation</vt:lpstr>
      <vt:lpstr>The Stages of Infectious Disease</vt:lpstr>
      <vt:lpstr>Epidemiology and Cycle of Microbial Disease</vt:lpstr>
      <vt:lpstr>Epidemiology has a long and interesting history </vt:lpstr>
      <vt:lpstr>PowerPoint Presentation</vt:lpstr>
      <vt:lpstr>1849 Cholera Outbreak, London</vt:lpstr>
      <vt:lpstr>Terms for classification of diseases</vt:lpstr>
      <vt:lpstr>Tracking Disease--terminology</vt:lpstr>
      <vt:lpstr>2 Epidemic Types:</vt:lpstr>
      <vt:lpstr>Herd Immunity (Group Immunity)</vt:lpstr>
      <vt:lpstr>Herd Immunity</vt:lpstr>
      <vt:lpstr>Reproduction rate (R0 or R-nought)</vt:lpstr>
      <vt:lpstr>PowerPoint Presentation</vt:lpstr>
      <vt:lpstr>Graphs, charts, and maps are used by epidemiologists to illustrate the frequency and distribution of diseases</vt:lpstr>
      <vt:lpstr>Tracking Disease Incidence &amp; Prevalence</vt:lpstr>
      <vt:lpstr>To keep track of infectious diseases in the United States, physicians are required to report cases of certain notifiable diseases </vt:lpstr>
      <vt:lpstr>Cycle of Microbial Disease</vt:lpstr>
      <vt:lpstr>Reservoirs of Infection</vt:lpstr>
      <vt:lpstr>Reservoirs of Infection </vt:lpstr>
      <vt:lpstr>PowerPoint Presentation</vt:lpstr>
      <vt:lpstr>Nonliving Reservoirs</vt:lpstr>
      <vt:lpstr>PowerPoint Presentation</vt:lpstr>
      <vt:lpstr>Transmission </vt:lpstr>
      <vt:lpstr>PowerPoint Presentation</vt:lpstr>
      <vt:lpstr>PowerPoint Presentation</vt:lpstr>
      <vt:lpstr>Transmission</vt:lpstr>
      <vt:lpstr>PowerPoint Presentation</vt:lpstr>
      <vt:lpstr>PowerPoint Presentation</vt:lpstr>
      <vt:lpstr>PowerPoint Presentation</vt:lpstr>
      <vt:lpstr>Vectors of infectious diseases are numerous and varied</vt:lpstr>
      <vt:lpstr>PowerPoint Presentation</vt:lpstr>
      <vt:lpstr>PowerPoint Presentation</vt:lpstr>
      <vt:lpstr>The portal of entry can be important in the outcome of infection; a portal of exit is required for transmission to a new host</vt:lpstr>
      <vt:lpstr>Portals of exit</vt:lpstr>
      <vt:lpstr>PowerPoint Presentation</vt:lpstr>
      <vt:lpstr>Nosocomial Infections</vt:lpstr>
      <vt:lpstr>Exogenous vs. Endogenous Nosocomial Infections</vt:lpstr>
      <vt:lpstr>Figure 14.20 The interplay of factors that result in nosocomial infections</vt:lpstr>
      <vt:lpstr>PowerPoint Presentation</vt:lpstr>
      <vt:lpstr>Nosocomial (Hospital-Acquired) Infections</vt:lpstr>
    </vt:vector>
  </TitlesOfParts>
  <Company>Toshiba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Concepts of Microbial Disease</dc:title>
  <dc:creator>Meyer</dc:creator>
  <cp:lastModifiedBy>Melanie Meyer</cp:lastModifiedBy>
  <cp:revision>24</cp:revision>
  <dcterms:created xsi:type="dcterms:W3CDTF">2014-06-14T15:30:37Z</dcterms:created>
  <dcterms:modified xsi:type="dcterms:W3CDTF">2016-06-18T16:01:50Z</dcterms:modified>
</cp:coreProperties>
</file>