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94" r:id="rId2"/>
    <p:sldId id="296" r:id="rId3"/>
    <p:sldId id="297" r:id="rId4"/>
    <p:sldId id="349" r:id="rId5"/>
    <p:sldId id="298" r:id="rId6"/>
    <p:sldId id="300" r:id="rId7"/>
    <p:sldId id="301" r:id="rId8"/>
    <p:sldId id="304" r:id="rId9"/>
    <p:sldId id="350" r:id="rId10"/>
    <p:sldId id="351" r:id="rId11"/>
    <p:sldId id="302" r:id="rId12"/>
    <p:sldId id="305" r:id="rId13"/>
    <p:sldId id="306" r:id="rId14"/>
    <p:sldId id="313" r:id="rId15"/>
    <p:sldId id="353" r:id="rId16"/>
    <p:sldId id="314" r:id="rId17"/>
    <p:sldId id="316" r:id="rId18"/>
    <p:sldId id="317" r:id="rId19"/>
    <p:sldId id="318" r:id="rId20"/>
    <p:sldId id="319" r:id="rId21"/>
    <p:sldId id="320" r:id="rId22"/>
    <p:sldId id="354" r:id="rId23"/>
    <p:sldId id="321" r:id="rId24"/>
    <p:sldId id="323" r:id="rId25"/>
    <p:sldId id="324" r:id="rId26"/>
    <p:sldId id="322" r:id="rId27"/>
    <p:sldId id="325" r:id="rId28"/>
    <p:sldId id="327" r:id="rId29"/>
    <p:sldId id="330" r:id="rId30"/>
    <p:sldId id="331" r:id="rId31"/>
    <p:sldId id="352" r:id="rId32"/>
    <p:sldId id="282" r:id="rId33"/>
    <p:sldId id="332" r:id="rId34"/>
    <p:sldId id="333" r:id="rId35"/>
    <p:sldId id="334" r:id="rId36"/>
    <p:sldId id="283" r:id="rId37"/>
    <p:sldId id="336" r:id="rId38"/>
    <p:sldId id="337" r:id="rId39"/>
    <p:sldId id="338" r:id="rId40"/>
    <p:sldId id="284" r:id="rId41"/>
    <p:sldId id="339" r:id="rId42"/>
    <p:sldId id="355" r:id="rId43"/>
    <p:sldId id="341" r:id="rId44"/>
    <p:sldId id="348" r:id="rId45"/>
    <p:sldId id="344" r:id="rId46"/>
    <p:sldId id="345" r:id="rId47"/>
    <p:sldId id="346" r:id="rId48"/>
    <p:sldId id="289" r:id="rId49"/>
    <p:sldId id="347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1060" y="-2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2F052-EA22-48C2-8BE9-D663FC18D9A8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BCFB4-5ADC-4F56-B1B3-B0EC61FDE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A325BA4-262C-4B4B-BBB1-B4476A9539A5}" type="slidenum">
              <a:rPr lang="en-US" sz="1200"/>
              <a:pPr algn="r" eaLnBrk="1" hangingPunct="1"/>
              <a:t>4</a:t>
            </a:fld>
            <a:endParaRPr lang="en-US" sz="1200" dirty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29BB61-A7AD-3F40-ADBE-CEFDAD479875}" type="slidenum">
              <a:rPr lang="en-US" sz="1200"/>
              <a:pPr eaLnBrk="1" hangingPunct="1"/>
              <a:t>9</a:t>
            </a:fld>
            <a:endParaRPr lang="en-US" sz="1200" dirty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5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14B5E7F-1B0E-B44B-97A0-EB4F80C8461F}" type="slidenum">
              <a:rPr lang="en-US" sz="1200"/>
              <a:pPr algn="r" eaLnBrk="1" hangingPunct="1"/>
              <a:t>10</a:t>
            </a:fld>
            <a:endParaRPr lang="en-US" sz="1200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3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63BBA3-3B46-494E-8681-08281E3C5AC6}" type="slidenum">
              <a:rPr lang="en-US" sz="1200"/>
              <a:pPr eaLnBrk="1" hangingPunct="1"/>
              <a:t>15</a:t>
            </a:fld>
            <a:endParaRPr lang="en-US" sz="1200" dirty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04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E0FE24-0FD8-7D43-88DD-80382BDF1325}" type="slidenum">
              <a:rPr lang="en-US" sz="1200"/>
              <a:pPr eaLnBrk="1" hangingPunct="1"/>
              <a:t>22</a:t>
            </a:fld>
            <a:endParaRPr lang="en-US" sz="1200" dirty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6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BCFB4-5ADC-4F56-B1B3-B0EC61FDE2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4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1F7A9E-55B2-CA47-8024-ACCE5088EEFF}" type="slidenum">
              <a:rPr lang="en-US" sz="1200"/>
              <a:pPr eaLnBrk="1" hangingPunct="1"/>
              <a:t>31</a:t>
            </a:fld>
            <a:endParaRPr lang="en-US" sz="12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7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271C01-6B46-E04A-AC4E-034A09728D3D}" type="slidenum">
              <a:rPr lang="en-US" sz="1200"/>
              <a:pPr eaLnBrk="1" hangingPunct="1"/>
              <a:t>42</a:t>
            </a:fld>
            <a:endParaRPr lang="en-US" sz="1200" dirty="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44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6964A5-6694-7C4E-9B44-E5B8CECEF17C}" type="slidenum">
              <a:rPr lang="en-US" sz="1200"/>
              <a:pPr eaLnBrk="1" hangingPunct="1"/>
              <a:t>44</a:t>
            </a:fld>
            <a:endParaRPr lang="en-US" sz="1200" dirty="0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4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AA86733-63E3-4EE3-83EB-8C3BA4B2B9FB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B7088AE-47D9-4E51-85E2-170ACB317D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Microbial Genetics—</a:t>
            </a:r>
            <a:br>
              <a:rPr lang="en-US" dirty="0"/>
            </a:br>
            <a:r>
              <a:rPr lang="en-US" dirty="0"/>
              <a:t>an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Microbiology</a:t>
            </a:r>
          </a:p>
          <a:p>
            <a:r>
              <a:rPr lang="en-US" dirty="0"/>
              <a:t>Dr. Melanie Meyer</a:t>
            </a:r>
          </a:p>
          <a:p>
            <a:r>
              <a:rPr lang="en-US" dirty="0"/>
              <a:t>CCV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8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Replication</a:t>
            </a:r>
          </a:p>
        </p:txBody>
      </p:sp>
      <p:pic>
        <p:nvPicPr>
          <p:cNvPr id="2" name="DNA_Repli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8288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DNA replication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1066800"/>
          </a:xfrm>
        </p:spPr>
        <p:txBody>
          <a:bodyPr/>
          <a:lstStyle/>
          <a:p>
            <a:r>
              <a:rPr lang="en-US" sz="2000" dirty="0"/>
              <a:t>Hydrogen Bonds are enzymatically cleaved (DNA polymerase enzyme)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85800"/>
          </a:xfrm>
        </p:spPr>
        <p:txBody>
          <a:bodyPr/>
          <a:lstStyle/>
          <a:p>
            <a:r>
              <a:rPr lang="en-US" sz="2000" dirty="0" err="1"/>
              <a:t>Chagraff’s</a:t>
            </a:r>
            <a:r>
              <a:rPr lang="en-US" sz="2000" dirty="0"/>
              <a:t> Rule of Complementary Base Pairs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72584" y="1828800"/>
            <a:ext cx="4041648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As the two strands unzip at specific sites, exposed bases on each strand are free to attach to free nucleotides </a:t>
            </a:r>
          </a:p>
          <a:p>
            <a:r>
              <a:rPr lang="en-US" dirty="0"/>
              <a:t>Complementary base pairing occurs—A-T and G-C</a:t>
            </a:r>
          </a:p>
          <a:p>
            <a:r>
              <a:rPr lang="en-US" dirty="0"/>
              <a:t>As unzipping proceeds, each original strand serves as a template for a new strand</a:t>
            </a:r>
          </a:p>
          <a:p>
            <a:r>
              <a:rPr lang="en-US" dirty="0"/>
              <a:t>This process is typical of eukaryotic cells in which there are multiple linear pairs of chromosomes</a:t>
            </a:r>
          </a:p>
          <a:p>
            <a:r>
              <a:rPr lang="en-US" dirty="0"/>
              <a:t>Let’s look at the unique qualities of DNA replication for most prokaryotes (bacteria)</a:t>
            </a:r>
          </a:p>
        </p:txBody>
      </p:sp>
      <p:pic>
        <p:nvPicPr>
          <p:cNvPr id="7" name="Picture 5" descr="73338_CH06_FIGF03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114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91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188720"/>
          </a:xfrm>
        </p:spPr>
        <p:txBody>
          <a:bodyPr/>
          <a:lstStyle/>
          <a:p>
            <a:r>
              <a:rPr lang="en-US" sz="2000" dirty="0"/>
              <a:t>Loop Chromosome Structure in Bacterial Cells: chromosome is enzymatically nicked creating “replication fork”</a:t>
            </a:r>
          </a:p>
        </p:txBody>
      </p:sp>
      <p:pic>
        <p:nvPicPr>
          <p:cNvPr id="4" name="Picture 5" descr="73338_CH06_FIGF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24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Binary Fission</a:t>
            </a:r>
          </a:p>
        </p:txBody>
      </p:sp>
      <p:pic>
        <p:nvPicPr>
          <p:cNvPr id="4" name="Picture 1" descr="73338_CH04_FIGF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848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7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DNA—blueprint for the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carries the information (genes) needed to build proteins.</a:t>
            </a:r>
          </a:p>
          <a:p>
            <a:r>
              <a:rPr lang="en-US" dirty="0"/>
              <a:t>Proteins are:</a:t>
            </a:r>
          </a:p>
          <a:p>
            <a:pPr lvl="1"/>
            <a:r>
              <a:rPr lang="en-US" sz="2400" dirty="0"/>
              <a:t>The most abundant compounds in the cell</a:t>
            </a:r>
          </a:p>
          <a:p>
            <a:pPr lvl="1"/>
            <a:r>
              <a:rPr lang="en-US" sz="2400" dirty="0"/>
              <a:t>Versatile</a:t>
            </a:r>
          </a:p>
          <a:p>
            <a:pPr lvl="1"/>
            <a:r>
              <a:rPr lang="en-US" sz="2400" dirty="0"/>
              <a:t>Key to genetic regulation for the cell</a:t>
            </a:r>
          </a:p>
          <a:p>
            <a:pPr lvl="1"/>
            <a:r>
              <a:rPr lang="en-US" sz="2400" dirty="0"/>
              <a:t>Major participants in cell’s chemical reactions</a:t>
            </a:r>
          </a:p>
          <a:p>
            <a:pPr lvl="1"/>
            <a:r>
              <a:rPr lang="en-US" sz="2400" dirty="0"/>
              <a:t>Composed of amino acids linked together by peptide bonds (= polypeptides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4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Function</a:t>
            </a:r>
          </a:p>
        </p:txBody>
      </p:sp>
      <p:sp>
        <p:nvSpPr>
          <p:cNvPr id="58370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Transfer of Genetic Information</a:t>
            </a:r>
          </a:p>
          <a:p>
            <a:pPr lvl="1"/>
            <a:r>
              <a:rPr lang="en-US" dirty="0"/>
              <a:t>Transcription </a:t>
            </a:r>
          </a:p>
          <a:p>
            <a:pPr lvl="2"/>
            <a:r>
              <a:rPr lang="en-US" dirty="0"/>
              <a:t>Information in DNA is copied as RNA</a:t>
            </a:r>
          </a:p>
          <a:p>
            <a:pPr lvl="1"/>
            <a:r>
              <a:rPr lang="en-US" dirty="0"/>
              <a:t>Translation </a:t>
            </a:r>
          </a:p>
          <a:p>
            <a:pPr lvl="2"/>
            <a:r>
              <a:rPr lang="en-US" dirty="0"/>
              <a:t>Polypeptides are synthesized from RNA</a:t>
            </a:r>
          </a:p>
          <a:p>
            <a:pPr lvl="1"/>
            <a:r>
              <a:rPr lang="en-US" dirty="0"/>
              <a:t>Central dogma of genetics</a:t>
            </a:r>
          </a:p>
          <a:p>
            <a:pPr lvl="2"/>
            <a:r>
              <a:rPr lang="en-US" dirty="0"/>
              <a:t>DNA is transcribed to RNA</a:t>
            </a:r>
          </a:p>
          <a:p>
            <a:pPr lvl="2"/>
            <a:r>
              <a:rPr lang="en-US" dirty="0"/>
              <a:t>RNA is translated to form polypeptides (essentially, proteins)</a:t>
            </a:r>
          </a:p>
        </p:txBody>
      </p:sp>
    </p:spTree>
    <p:extLst>
      <p:ext uri="{BB962C8B-B14F-4D97-AF65-F5344CB8AC3E}">
        <p14:creationId xmlns:p14="http://schemas.microsoft.com/office/powerpoint/2010/main" val="2068635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Involves 2 Sequential Processes:</a:t>
            </a:r>
          </a:p>
          <a:p>
            <a:pPr marL="457200" indent="-457200">
              <a:buAutoNum type="arabicParenR"/>
            </a:pPr>
            <a:r>
              <a:rPr lang="en-US" sz="3600" dirty="0"/>
              <a:t>Transcription</a:t>
            </a:r>
          </a:p>
          <a:p>
            <a:pPr marL="457200" indent="-457200">
              <a:buAutoNum type="arabicParenR"/>
            </a:pPr>
            <a:r>
              <a:rPr lang="en-US" sz="3600" dirty="0"/>
              <a:t>Translation</a:t>
            </a:r>
          </a:p>
          <a:p>
            <a:r>
              <a:rPr lang="en-US" sz="3600" dirty="0"/>
              <a:t>Both steps involve DNA and RNA</a:t>
            </a:r>
          </a:p>
        </p:txBody>
      </p:sp>
    </p:spTree>
    <p:extLst>
      <p:ext uri="{BB962C8B-B14F-4D97-AF65-F5344CB8AC3E}">
        <p14:creationId xmlns:p14="http://schemas.microsoft.com/office/powerpoint/2010/main" val="4179589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vs. RNA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343400" cy="4953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RNA is similar to DNA except:</a:t>
            </a:r>
          </a:p>
          <a:p>
            <a:r>
              <a:rPr lang="en-US" dirty="0"/>
              <a:t>RNA is single-stranded</a:t>
            </a:r>
          </a:p>
          <a:p>
            <a:r>
              <a:rPr lang="en-US" dirty="0"/>
              <a:t>Nucleotide uracil is substituted for thymine as the pair for adenine</a:t>
            </a:r>
          </a:p>
          <a:p>
            <a:r>
              <a:rPr lang="en-US" dirty="0"/>
              <a:t>Ribose (pentose sugar) has one more oxygen in its structure than does </a:t>
            </a:r>
            <a:r>
              <a:rPr lang="en-US" dirty="0" err="1"/>
              <a:t>deoxyribose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8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RNA—Functional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Messenger RNA:</a:t>
            </a:r>
            <a:r>
              <a:rPr lang="en-US" dirty="0"/>
              <a:t> the type of RNA molecule that directs the incorporation of amino acids into proteins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Transfer RNA: </a:t>
            </a:r>
            <a:r>
              <a:rPr lang="en-US" dirty="0"/>
              <a:t>the type of RNA molecule that brings amino acids to the ribosomal site where they are incorporated into proteins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Ribosomal RNA: </a:t>
            </a:r>
            <a:r>
              <a:rPr lang="en-US" dirty="0"/>
              <a:t>they type of RNA molecule that is associated with ribosomes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73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Stage 1: Transcription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4267200" cy="403859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52400" y="1219200"/>
            <a:ext cx="4255008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Genetic information is transferred from DNA to mRNA during this stage</a:t>
            </a:r>
          </a:p>
          <a:p>
            <a:r>
              <a:rPr lang="en-US" dirty="0"/>
              <a:t>One strand of DNA serves as a template to make mRNA</a:t>
            </a:r>
          </a:p>
          <a:p>
            <a:r>
              <a:rPr lang="en-US" dirty="0"/>
              <a:t>DNA is unzipped and the enzyme RNA polymerase is involved in making a complementary strand of mRNA</a:t>
            </a:r>
          </a:p>
          <a:p>
            <a:r>
              <a:rPr lang="en-US" dirty="0"/>
              <a:t>Only a short segment of single-stranded DNA is transcribed at one time</a:t>
            </a:r>
          </a:p>
          <a:p>
            <a:r>
              <a:rPr lang="en-US" dirty="0"/>
              <a:t>Transcription begins at a </a:t>
            </a:r>
            <a:r>
              <a:rPr lang="en-US" b="1" dirty="0"/>
              <a:t>promoter site </a:t>
            </a:r>
            <a:r>
              <a:rPr lang="en-US" dirty="0"/>
              <a:t>on the strand and ends at a </a:t>
            </a:r>
            <a:r>
              <a:rPr lang="en-US" b="1" dirty="0"/>
              <a:t>terminator sequence</a:t>
            </a:r>
          </a:p>
          <a:p>
            <a:r>
              <a:rPr lang="en-US" dirty="0"/>
              <a:t>Result: strand of mRNA complementary to original DNA blueprint has been formed</a:t>
            </a:r>
          </a:p>
          <a:p>
            <a:r>
              <a:rPr lang="en-US" dirty="0"/>
              <a:t>Transcription takes place in the </a:t>
            </a:r>
            <a:r>
              <a:rPr lang="en-US" b="1" dirty="0"/>
              <a:t>nucleus </a:t>
            </a:r>
            <a:r>
              <a:rPr lang="en-US" dirty="0"/>
              <a:t>of the cell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3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Microbial 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Virtually all microbial traits are influenced by heredity.</a:t>
            </a:r>
          </a:p>
          <a:p>
            <a:r>
              <a:rPr lang="en-US" dirty="0"/>
              <a:t>Inherited traits of microbes include—shape, structure features, metabolism, ability to move or behave in various ways, and ability to interact with other organisms (ex: causing disease)</a:t>
            </a:r>
          </a:p>
          <a:p>
            <a:r>
              <a:rPr lang="en-US" dirty="0"/>
              <a:t>Individual organisms transmit these characteristics to offspring through genes</a:t>
            </a:r>
          </a:p>
          <a:p>
            <a:r>
              <a:rPr lang="en-US" dirty="0"/>
              <a:t>Development of antibiotic resistance in microorganisms depends on genetics (ex: role of plasmids)</a:t>
            </a:r>
          </a:p>
          <a:p>
            <a:r>
              <a:rPr lang="en-US" dirty="0"/>
              <a:t>Emerging diseases necessitate an understanding of bacterial genetics (ex: E. coli O157:H7)</a:t>
            </a:r>
          </a:p>
          <a:p>
            <a:r>
              <a:rPr lang="en-US" dirty="0"/>
              <a:t>Studying bacterial genetics allows microbiologists to better understand relatedness among organisms and to better understand origins of potentially threatening organisms.</a:t>
            </a:r>
          </a:p>
        </p:txBody>
      </p:sp>
    </p:spTree>
    <p:extLst>
      <p:ext uri="{BB962C8B-B14F-4D97-AF65-F5344CB8AC3E}">
        <p14:creationId xmlns:p14="http://schemas.microsoft.com/office/powerpoint/2010/main" val="330134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Transcription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8686800" cy="5562599"/>
          </a:xfrm>
        </p:spPr>
      </p:pic>
    </p:spTree>
    <p:extLst>
      <p:ext uri="{BB962C8B-B14F-4D97-AF65-F5344CB8AC3E}">
        <p14:creationId xmlns:p14="http://schemas.microsoft.com/office/powerpoint/2010/main" val="3339717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2: Translation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4724400" cy="44958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final stage of protein synthesis</a:t>
            </a:r>
          </a:p>
          <a:p>
            <a:r>
              <a:rPr lang="en-US" dirty="0"/>
              <a:t>Takes place on ribosomes (protein synthesis organelles) in the </a:t>
            </a:r>
            <a:r>
              <a:rPr lang="en-US" b="1" dirty="0"/>
              <a:t>cytoplasm </a:t>
            </a:r>
            <a:r>
              <a:rPr lang="en-US" dirty="0"/>
              <a:t>of the cell</a:t>
            </a:r>
          </a:p>
          <a:p>
            <a:r>
              <a:rPr lang="en-US" dirty="0"/>
              <a:t>mRNA moves from nucleus to cytoplasm</a:t>
            </a:r>
          </a:p>
          <a:p>
            <a:pPr marL="0" indent="0">
              <a:buNone/>
            </a:pPr>
            <a:r>
              <a:rPr lang="en-US" dirty="0"/>
              <a:t>Translation = conversion of genetic info from mRNA into the language of proteins</a:t>
            </a:r>
          </a:p>
        </p:txBody>
      </p:sp>
    </p:spTree>
    <p:extLst>
      <p:ext uri="{BB962C8B-B14F-4D97-AF65-F5344CB8AC3E}">
        <p14:creationId xmlns:p14="http://schemas.microsoft.com/office/powerpoint/2010/main" val="165913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3"/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Figure 7.12  The genetic code.</a:t>
            </a:r>
          </a:p>
        </p:txBody>
      </p:sp>
      <p:pic>
        <p:nvPicPr>
          <p:cNvPr id="4" name="Picture 3" descr="figure_07_12_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7"/>
          <a:stretch>
            <a:fillRect/>
          </a:stretch>
        </p:blipFill>
        <p:spPr bwMode="auto">
          <a:xfrm>
            <a:off x="271463" y="1022350"/>
            <a:ext cx="860107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04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9262"/>
            <a:ext cx="4038600" cy="430783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= building blocks of protein</a:t>
            </a:r>
          </a:p>
          <a:p>
            <a:pPr marL="0" indent="0">
              <a:buNone/>
            </a:pPr>
            <a:r>
              <a:rPr lang="en-US" dirty="0"/>
              <a:t>Consist of:</a:t>
            </a:r>
          </a:p>
          <a:p>
            <a:r>
              <a:rPr lang="en-US" dirty="0"/>
              <a:t>Central carbon core</a:t>
            </a:r>
          </a:p>
          <a:p>
            <a:r>
              <a:rPr lang="en-US" dirty="0"/>
              <a:t>Amino group—NH</a:t>
            </a:r>
            <a:r>
              <a:rPr lang="en-US" baseline="-25000" dirty="0"/>
              <a:t>2</a:t>
            </a:r>
          </a:p>
          <a:p>
            <a:r>
              <a:rPr lang="en-US" dirty="0"/>
              <a:t>Carboxyl group—COOH</a:t>
            </a:r>
          </a:p>
          <a:p>
            <a:r>
              <a:rPr lang="en-US" dirty="0"/>
              <a:t>Side chain (this is the portion of the amino acid that is unique and the interactions of these with other AA’s give proteins their structure)—R group</a:t>
            </a:r>
          </a:p>
          <a:p>
            <a:r>
              <a:rPr lang="en-US" dirty="0"/>
              <a:t>Amino acids are joined by peptide bonds to make proteins (polypeptide molecules)</a:t>
            </a:r>
          </a:p>
        </p:txBody>
      </p:sp>
    </p:spTree>
    <p:extLst>
      <p:ext uri="{BB962C8B-B14F-4D97-AF65-F5344CB8AC3E}">
        <p14:creationId xmlns:p14="http://schemas.microsoft.com/office/powerpoint/2010/main" val="298093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Chains—define the amino acid type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4272"/>
            <a:ext cx="8229600" cy="3937819"/>
          </a:xfrm>
        </p:spPr>
      </p:pic>
    </p:spTree>
    <p:extLst>
      <p:ext uri="{BB962C8B-B14F-4D97-AF65-F5344CB8AC3E}">
        <p14:creationId xmlns:p14="http://schemas.microsoft.com/office/powerpoint/2010/main" val="3119717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Peptide bonds—AA’s build proteins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8229600" cy="3200400"/>
          </a:xfrm>
        </p:spPr>
      </p:pic>
    </p:spTree>
    <p:extLst>
      <p:ext uri="{BB962C8B-B14F-4D97-AF65-F5344CB8AC3E}">
        <p14:creationId xmlns:p14="http://schemas.microsoft.com/office/powerpoint/2010/main" val="2456625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RNA (</a:t>
            </a:r>
            <a:r>
              <a:rPr lang="en-US" dirty="0" err="1"/>
              <a:t>tRNA</a:t>
            </a:r>
            <a:r>
              <a:rPr lang="en-US" dirty="0"/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Completion of translation process requires </a:t>
            </a:r>
            <a:r>
              <a:rPr lang="en-US" dirty="0" err="1"/>
              <a:t>tRNA</a:t>
            </a:r>
            <a:r>
              <a:rPr lang="en-US" dirty="0"/>
              <a:t> (transfer RNA)</a:t>
            </a:r>
          </a:p>
          <a:p>
            <a:r>
              <a:rPr lang="en-US" dirty="0" err="1"/>
              <a:t>tRNA</a:t>
            </a:r>
            <a:r>
              <a:rPr lang="en-US" dirty="0"/>
              <a:t> = molecules responsible for transferring a specific AA to the ribosome to build a polypeptide</a:t>
            </a:r>
          </a:p>
          <a:p>
            <a:r>
              <a:rPr lang="en-US" dirty="0" err="1"/>
              <a:t>tRNA</a:t>
            </a:r>
            <a:r>
              <a:rPr lang="en-US" dirty="0"/>
              <a:t> reads the mRNA nucleotides on the ribosome in groups of 3= </a:t>
            </a:r>
            <a:r>
              <a:rPr lang="en-US" b="1" dirty="0"/>
              <a:t>codons</a:t>
            </a:r>
          </a:p>
          <a:p>
            <a:r>
              <a:rPr lang="en-US" dirty="0"/>
              <a:t>Each codon related to a complementary </a:t>
            </a:r>
            <a:r>
              <a:rPr lang="en-US" b="1" dirty="0"/>
              <a:t>anticodon</a:t>
            </a:r>
            <a:r>
              <a:rPr lang="en-US" dirty="0"/>
              <a:t> on </a:t>
            </a:r>
            <a:r>
              <a:rPr lang="en-US" dirty="0" err="1"/>
              <a:t>tRNA</a:t>
            </a:r>
            <a:endParaRPr lang="en-US" dirty="0"/>
          </a:p>
          <a:p>
            <a:r>
              <a:rPr lang="en-US" dirty="0"/>
              <a:t>Each tRNA has a specific anticodon site to which an amino acid is chemically bonded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267200" cy="4114800"/>
          </a:xfrm>
        </p:spPr>
      </p:pic>
    </p:spTree>
    <p:extLst>
      <p:ext uri="{BB962C8B-B14F-4D97-AF65-F5344CB8AC3E}">
        <p14:creationId xmlns:p14="http://schemas.microsoft.com/office/powerpoint/2010/main" val="4202622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/>
              <a:t>2 “business sites” on </a:t>
            </a:r>
            <a:r>
              <a:rPr lang="en-US" dirty="0" err="1"/>
              <a:t>tRNA</a:t>
            </a:r>
            <a:r>
              <a:rPr lang="en-US" dirty="0"/>
              <a:t> molecule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4038600" cy="48768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52400" y="1600200"/>
            <a:ext cx="4255008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</a:t>
            </a:r>
            <a:r>
              <a:rPr lang="en-US" dirty="0" err="1"/>
              <a:t>tRNA</a:t>
            </a:r>
            <a:r>
              <a:rPr lang="en-US" dirty="0"/>
              <a:t> molecule has an </a:t>
            </a:r>
            <a:r>
              <a:rPr lang="en-US" b="1" dirty="0"/>
              <a:t>anticodon</a:t>
            </a:r>
            <a:r>
              <a:rPr lang="en-US" b="1" i="1" dirty="0"/>
              <a:t> </a:t>
            </a:r>
            <a:r>
              <a:rPr lang="en-US" b="1" dirty="0"/>
              <a:t>site</a:t>
            </a:r>
            <a:r>
              <a:rPr lang="en-US" dirty="0"/>
              <a:t> which is chemically bonded to a specific amino acid.</a:t>
            </a:r>
          </a:p>
          <a:p>
            <a:r>
              <a:rPr lang="en-US" dirty="0"/>
              <a:t>There are 2 business sites on each </a:t>
            </a:r>
            <a:r>
              <a:rPr lang="en-US" dirty="0" err="1"/>
              <a:t>tRNA</a:t>
            </a:r>
            <a:r>
              <a:rPr lang="en-US" dirty="0"/>
              <a:t> molecule.</a:t>
            </a:r>
          </a:p>
          <a:p>
            <a:pPr marL="457200" indent="-457200">
              <a:buAutoNum type="arabicParenR"/>
            </a:pPr>
            <a:r>
              <a:rPr lang="en-US" dirty="0"/>
              <a:t>Anticodon region (3 nucleotides which bind to mRNA codon)</a:t>
            </a:r>
          </a:p>
          <a:p>
            <a:pPr marL="457200" indent="-457200">
              <a:buAutoNum type="arabicParenR"/>
            </a:pPr>
            <a:r>
              <a:rPr lang="en-US" dirty="0"/>
              <a:t>Amino Acid binding site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tRNA’s</a:t>
            </a:r>
            <a:r>
              <a:rPr lang="en-US" dirty="0"/>
              <a:t> carry the language and translate nucleic acid (mRNA) info into amino acid sequences (which make up the protein)=TRANSLATION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" y="1600200"/>
            <a:ext cx="8020101" cy="4525963"/>
          </a:xfrm>
        </p:spPr>
      </p:pic>
    </p:spTree>
    <p:extLst>
      <p:ext uri="{BB962C8B-B14F-4D97-AF65-F5344CB8AC3E}">
        <p14:creationId xmlns:p14="http://schemas.microsoft.com/office/powerpoint/2010/main" val="3039126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Expression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Both prokaryotes and eukaryotes have mechanisms for turning off or turning on gene expression</a:t>
            </a:r>
          </a:p>
          <a:p>
            <a:r>
              <a:rPr lang="en-US" dirty="0"/>
              <a:t>Enzymes are major products of protein synthesis and are “biological catalysts”</a:t>
            </a:r>
          </a:p>
          <a:p>
            <a:r>
              <a:rPr lang="en-US" dirty="0"/>
              <a:t>For the purpose of energy conservation, not all genes are turned on at all times</a:t>
            </a:r>
          </a:p>
          <a:p>
            <a:pPr marL="0" indent="0">
              <a:buNone/>
            </a:pPr>
            <a:r>
              <a:rPr lang="en-US" b="1" dirty="0"/>
              <a:t>Constitutive enzymes: </a:t>
            </a:r>
            <a:r>
              <a:rPr lang="en-US" dirty="0"/>
              <a:t>produced constantly as they are always in the “on” position for expression</a:t>
            </a:r>
          </a:p>
          <a:p>
            <a:pPr marL="0" indent="0">
              <a:buNone/>
            </a:pPr>
            <a:r>
              <a:rPr lang="en-US" b="1" dirty="0"/>
              <a:t>Inducible enzymes: </a:t>
            </a:r>
            <a:r>
              <a:rPr lang="en-US" dirty="0"/>
              <a:t>production is the result of genes that can be turned on or off depending on the circumstances</a:t>
            </a:r>
          </a:p>
          <a:p>
            <a:pPr marL="0" indent="0">
              <a:buNone/>
            </a:pPr>
            <a:r>
              <a:rPr lang="en-US" b="1" dirty="0"/>
              <a:t>Operons: </a:t>
            </a:r>
            <a:r>
              <a:rPr lang="en-US" dirty="0"/>
              <a:t>a group of functionally related genes that act as “on and off” switches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&amp; Function of Genetic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Key terms:</a:t>
            </a:r>
          </a:p>
          <a:p>
            <a:pPr marL="0" indent="0">
              <a:buNone/>
            </a:pPr>
            <a:r>
              <a:rPr lang="en-US" b="1" dirty="0"/>
              <a:t>Genetics </a:t>
            </a:r>
            <a:r>
              <a:rPr lang="en-US" dirty="0"/>
              <a:t>= the science of heredity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Genome </a:t>
            </a:r>
            <a:r>
              <a:rPr lang="en-US" dirty="0"/>
              <a:t>= the genetic information as organized within a cell (both chromosomal DNA and non-chromosomal)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Chromosomes </a:t>
            </a:r>
            <a:r>
              <a:rPr lang="en-US" dirty="0"/>
              <a:t>= structures containing DNA that physically carry hereditary information; the chromosomes create the genes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Genes </a:t>
            </a:r>
            <a:r>
              <a:rPr lang="en-US" dirty="0"/>
              <a:t>= segments of DNA that code for functional products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4333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Chromosomes—clarification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Chromosome—</a:t>
            </a:r>
            <a:r>
              <a:rPr lang="en-US" dirty="0"/>
              <a:t>consists of long strands of DNA found or more succinctly, the structure into which DNA is organized</a:t>
            </a:r>
          </a:p>
          <a:p>
            <a:pPr marL="0" indent="0">
              <a:buNone/>
            </a:pPr>
            <a:r>
              <a:rPr lang="en-US" dirty="0"/>
              <a:t>Chromosome number is constant for each species, no pattern or logic for chromosome numbers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Gene—</a:t>
            </a:r>
            <a:r>
              <a:rPr lang="en-US" dirty="0"/>
              <a:t>piece or segment of that DNA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9698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Function</a:t>
            </a:r>
          </a:p>
        </p:txBody>
      </p:sp>
      <p:sp>
        <p:nvSpPr>
          <p:cNvPr id="56322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Relationship Between Genotype and Phenotype</a:t>
            </a:r>
          </a:p>
          <a:p>
            <a:pPr lvl="1"/>
            <a:r>
              <a:rPr lang="en-US" dirty="0"/>
              <a:t>Genotype </a:t>
            </a:r>
          </a:p>
          <a:p>
            <a:pPr lvl="2"/>
            <a:r>
              <a:rPr lang="en-US" dirty="0"/>
              <a:t>Set of genes in the genome</a:t>
            </a:r>
          </a:p>
          <a:p>
            <a:pPr lvl="1"/>
            <a:r>
              <a:rPr lang="en-US" dirty="0"/>
              <a:t>Phenotype </a:t>
            </a:r>
          </a:p>
          <a:p>
            <a:pPr lvl="2"/>
            <a:r>
              <a:rPr lang="en-US" dirty="0"/>
              <a:t>Physical features and functional traits of the organism</a:t>
            </a:r>
          </a:p>
          <a:p>
            <a:pPr lvl="1"/>
            <a:r>
              <a:rPr lang="en-US" dirty="0"/>
              <a:t>Genotype determines phenotype</a:t>
            </a:r>
          </a:p>
          <a:p>
            <a:pPr lvl="1"/>
            <a:r>
              <a:rPr lang="en-US" dirty="0"/>
              <a:t>Not all genes are active at all times</a:t>
            </a:r>
          </a:p>
        </p:txBody>
      </p:sp>
    </p:spTree>
    <p:extLst>
      <p:ext uri="{BB962C8B-B14F-4D97-AF65-F5344CB8AC3E}">
        <p14:creationId xmlns:p14="http://schemas.microsoft.com/office/powerpoint/2010/main" val="359406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3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sz="1800"/>
              <a:t>Table 06.T04: Chromsome Numbers </a:t>
            </a:r>
          </a:p>
        </p:txBody>
      </p:sp>
      <p:pic>
        <p:nvPicPr>
          <p:cNvPr id="38914" name="Picture 5" descr="73338_CH06_TABT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01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3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Mechanisms accounting for </a:t>
            </a:r>
            <a:r>
              <a:rPr lang="en-US" sz="2800" b="1" dirty="0"/>
              <a:t>diversity</a:t>
            </a:r>
            <a:r>
              <a:rPr lang="en-US" sz="2800" dirty="0"/>
              <a:t> in prokaryotic cells:</a:t>
            </a:r>
          </a:p>
          <a:p>
            <a:pPr marL="457200" indent="-457200">
              <a:buAutoNum type="arabicParenR"/>
            </a:pPr>
            <a:r>
              <a:rPr lang="en-US" sz="2800" b="1" dirty="0"/>
              <a:t>Mutation</a:t>
            </a:r>
            <a:r>
              <a:rPr lang="en-US" sz="2800" dirty="0"/>
              <a:t>—a permanent change in the nucleotide base sequence of a genome</a:t>
            </a:r>
          </a:p>
          <a:p>
            <a:r>
              <a:rPr lang="en-US" sz="2800" dirty="0"/>
              <a:t>random and haphazard; may produce genes adverse to survival</a:t>
            </a:r>
          </a:p>
          <a:p>
            <a:pPr marL="0" indent="0">
              <a:buNone/>
            </a:pPr>
            <a:r>
              <a:rPr lang="en-US" sz="2800" b="1" dirty="0"/>
              <a:t>2) Recombination</a:t>
            </a:r>
            <a:r>
              <a:rPr lang="en-US" sz="2800" dirty="0"/>
              <a:t>--more efficient; deals with existing genes</a:t>
            </a:r>
          </a:p>
          <a:p>
            <a:pPr lvl="1"/>
            <a:r>
              <a:rPr lang="en-US" sz="2800" b="1" dirty="0"/>
              <a:t>Transformation</a:t>
            </a:r>
          </a:p>
          <a:p>
            <a:pPr lvl="1"/>
            <a:r>
              <a:rPr lang="en-US" sz="2800" b="1" dirty="0"/>
              <a:t>Transduction</a:t>
            </a:r>
          </a:p>
          <a:p>
            <a:pPr lvl="1"/>
            <a:r>
              <a:rPr lang="en-US" sz="2800" b="1" dirty="0"/>
              <a:t>Conjugation</a:t>
            </a:r>
          </a:p>
          <a:p>
            <a:pPr marL="457200" indent="-457200">
              <a:buAutoNum type="arabi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468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3200400" cy="22098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6200" y="1600200"/>
            <a:ext cx="53340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As previously discussed, the sequence of amino acids in a polypeptide determines the protein that results</a:t>
            </a:r>
          </a:p>
          <a:p>
            <a:r>
              <a:rPr lang="en-US" dirty="0"/>
              <a:t>Even small mutations can lead to major functional changes for the cell</a:t>
            </a:r>
          </a:p>
          <a:p>
            <a:r>
              <a:rPr lang="en-US" b="1" dirty="0"/>
              <a:t>Point mutation</a:t>
            </a:r>
            <a:r>
              <a:rPr lang="en-US" dirty="0"/>
              <a:t>= one nucleotide is replaced with another nucleotide; insertion or deletion is taking place</a:t>
            </a:r>
          </a:p>
          <a:p>
            <a:r>
              <a:rPr lang="en-US" dirty="0"/>
              <a:t>Can occur spontaneously OR can be the result of mutagens or transposons</a:t>
            </a:r>
          </a:p>
          <a:p>
            <a:r>
              <a:rPr lang="en-US" b="1" dirty="0"/>
              <a:t>Mutagens=</a:t>
            </a:r>
            <a:r>
              <a:rPr lang="en-US" dirty="0"/>
              <a:t> chemical or physical agents which can induce mutations</a:t>
            </a:r>
          </a:p>
          <a:p>
            <a:r>
              <a:rPr lang="en-US" b="1" dirty="0"/>
              <a:t>Transposons= </a:t>
            </a:r>
            <a:r>
              <a:rPr lang="en-US" dirty="0"/>
              <a:t>aka “jumping genes,” genetic elements that move from one site on a chromosome to another or from a chromosome to a plasmid (or vice versa)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5907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Mutation—Sickle Cell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5573"/>
            <a:ext cx="8229600" cy="4395216"/>
          </a:xfrm>
        </p:spPr>
      </p:pic>
    </p:spTree>
    <p:extLst>
      <p:ext uri="{BB962C8B-B14F-4D97-AF65-F5344CB8AC3E}">
        <p14:creationId xmlns:p14="http://schemas.microsoft.com/office/powerpoint/2010/main" val="471711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3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sz="1800"/>
              <a:t>Table 06.T05: Mutations in Bacteria</a:t>
            </a:r>
          </a:p>
        </p:txBody>
      </p:sp>
      <p:pic>
        <p:nvPicPr>
          <p:cNvPr id="39938" name="Picture 5" descr="73338_CH06_TABT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34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21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3 processes for recombination of </a:t>
            </a:r>
            <a:r>
              <a:rPr lang="en-US" b="1" dirty="0"/>
              <a:t>bacterial genes</a:t>
            </a:r>
            <a:r>
              <a:rPr lang="en-US" dirty="0"/>
              <a:t>: transformation, transduction, and conjugation</a:t>
            </a:r>
          </a:p>
          <a:p>
            <a:pPr lvl="1"/>
            <a:r>
              <a:rPr lang="en-US" sz="2400" dirty="0"/>
              <a:t>All are examples of </a:t>
            </a:r>
            <a:r>
              <a:rPr lang="en-US" sz="2400" b="1" dirty="0"/>
              <a:t>horizontal transfer </a:t>
            </a:r>
            <a:r>
              <a:rPr lang="en-US" sz="2400" dirty="0"/>
              <a:t>(vs. vertical)</a:t>
            </a:r>
          </a:p>
          <a:p>
            <a:pPr lvl="1"/>
            <a:r>
              <a:rPr lang="en-US" sz="2400" dirty="0"/>
              <a:t>All occur in nature, although described as laboratory phenomena</a:t>
            </a:r>
          </a:p>
          <a:p>
            <a:pPr lvl="1"/>
            <a:r>
              <a:rPr lang="en-US" sz="2400" dirty="0"/>
              <a:t>All require integration of foreign donor DNA into host DNA</a:t>
            </a:r>
          </a:p>
          <a:p>
            <a:pPr lvl="1"/>
            <a:r>
              <a:rPr lang="en-US" sz="2400" dirty="0"/>
              <a:t>All result in new gene combinations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b="1" dirty="0"/>
              <a:t>Horizontal (lateral) gene transfer: </a:t>
            </a:r>
            <a:r>
              <a:rPr lang="en-US" sz="2400" dirty="0"/>
              <a:t>process in which a donor cell contributes part of its genome to a recipient cell, which may be a different species or genus from the donor</a:t>
            </a:r>
          </a:p>
        </p:txBody>
      </p:sp>
    </p:spTree>
    <p:extLst>
      <p:ext uri="{BB962C8B-B14F-4D97-AF65-F5344CB8AC3E}">
        <p14:creationId xmlns:p14="http://schemas.microsoft.com/office/powerpoint/2010/main" val="492206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Recombination—in Eukaryotes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Eukaryotes:</a:t>
            </a:r>
          </a:p>
          <a:p>
            <a:r>
              <a:rPr lang="en-US" dirty="0"/>
              <a:t>Recombination in sexually reproducing organisms is </a:t>
            </a:r>
            <a:r>
              <a:rPr lang="en-US" b="1" dirty="0"/>
              <a:t>vertical</a:t>
            </a:r>
          </a:p>
          <a:p>
            <a:r>
              <a:rPr lang="en-US" b="1" dirty="0"/>
              <a:t>Vertical recombination—</a:t>
            </a:r>
            <a:r>
              <a:rPr lang="en-US" dirty="0"/>
              <a:t>involves the fusion of male &amp; female  gametes</a:t>
            </a:r>
          </a:p>
          <a:p>
            <a:r>
              <a:rPr lang="en-US" dirty="0"/>
              <a:t>Gametes= haploid—carrying ½ of the genetic info</a:t>
            </a:r>
          </a:p>
          <a:p>
            <a:r>
              <a:rPr lang="en-US" dirty="0"/>
              <a:t>Process is meiosis</a:t>
            </a:r>
          </a:p>
          <a:p>
            <a:r>
              <a:rPr lang="en-US" dirty="0"/>
              <a:t>“genetic gamble” = new combination; reproduction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600200"/>
            <a:ext cx="4800600" cy="5181600"/>
          </a:xfrm>
        </p:spPr>
      </p:pic>
    </p:spTree>
    <p:extLst>
      <p:ext uri="{BB962C8B-B14F-4D97-AF65-F5344CB8AC3E}">
        <p14:creationId xmlns:p14="http://schemas.microsoft.com/office/powerpoint/2010/main" val="4216283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Recombination—in Prokaryotes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038600" cy="4191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5029200"/>
          </a:xfrm>
        </p:spPr>
        <p:txBody>
          <a:bodyPr/>
          <a:lstStyle/>
          <a:p>
            <a:r>
              <a:rPr lang="en-US" b="1" dirty="0"/>
              <a:t>Strategy for recombination in prokaryotes is separate and distinct from reproduction</a:t>
            </a:r>
          </a:p>
          <a:p>
            <a:r>
              <a:rPr lang="en-US" dirty="0"/>
              <a:t>Remember—bacteria reproduce by binary fission in which two identical daughter cells are produced asexually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le_07_01_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>
            <a:fillRect/>
          </a:stretch>
        </p:blipFill>
        <p:spPr bwMode="auto">
          <a:xfrm>
            <a:off x="266700" y="457200"/>
            <a:ext cx="86010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509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73338_CH06_TABT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371600"/>
            <a:ext cx="7823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Recombination Types</a:t>
            </a:r>
          </a:p>
        </p:txBody>
      </p:sp>
    </p:spTree>
    <p:extLst>
      <p:ext uri="{BB962C8B-B14F-4D97-AF65-F5344CB8AC3E}">
        <p14:creationId xmlns:p14="http://schemas.microsoft.com/office/powerpoint/2010/main" val="1948821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= the process in which genes are transferred from one bacterium to another as “naked” fragments of DNA into competent cells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/>
              <a:buChar char="à"/>
            </a:pPr>
            <a:r>
              <a:rPr lang="en-US" dirty="0">
                <a:sym typeface="Wingdings" panose="05000000000000000000" pitchFamily="2" charset="2"/>
              </a:rPr>
              <a:t>Process requires competence and homology for transfer to occur; mediated by enzymes</a:t>
            </a:r>
          </a:p>
          <a:p>
            <a:pPr>
              <a:buFont typeface="Wingdings"/>
              <a:buChar char="à"/>
            </a:pPr>
            <a:r>
              <a:rPr lang="en-US" dirty="0">
                <a:sym typeface="Wingdings" panose="05000000000000000000" pitchFamily="2" charset="2"/>
              </a:rPr>
              <a:t>Naked DNA is integrated into the host DNA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Competence: </a:t>
            </a:r>
            <a:r>
              <a:rPr lang="en-US" dirty="0"/>
              <a:t>cells have the ability to take up DNA from the environment resulting in gene transformation; most cells are not naturally competent—can be altered in lab settings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Competence results from alterations in the cell wall that make it permeable to large DNA molecules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Homology: </a:t>
            </a:r>
            <a:r>
              <a:rPr lang="en-US" dirty="0"/>
              <a:t>refers to stretches of DNA with identical or closely related sequences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601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13"/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Figure 7.33  Transformation of </a:t>
            </a:r>
            <a:r>
              <a:rPr lang="en-US" sz="1200" b="1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Streptococcus pneumoniae</a:t>
            </a:r>
            <a:r>
              <a:rPr lang="en-US" sz="1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4" name="Picture 3" descr="figure_07_33_un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"/>
          <a:stretch>
            <a:fillRect/>
          </a:stretch>
        </p:blipFill>
        <p:spPr bwMode="auto">
          <a:xfrm>
            <a:off x="271462" y="1093787"/>
            <a:ext cx="8601075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050" y="1154112"/>
            <a:ext cx="285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Observations of </a:t>
            </a:r>
            <a:r>
              <a:rPr lang="en-US" sz="972" i="1" dirty="0">
                <a:cs typeface="+mn-cs"/>
              </a:rPr>
              <a:t>Streptococcus pneumoniae</a:t>
            </a:r>
            <a:endParaRPr lang="en-US" sz="972" dirty="0"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6387" y="1535112"/>
            <a:ext cx="755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Live cells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8637" y="1668462"/>
            <a:ext cx="706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Injection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60425" y="2219325"/>
            <a:ext cx="677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Capsule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0675" y="2901950"/>
            <a:ext cx="95408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Heat-treated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dead cells of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strain 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804987" y="3163887"/>
            <a:ext cx="706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Injection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2737" y="4532312"/>
            <a:ext cx="12366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Strain R live cells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(no capsule)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04987" y="4814887"/>
            <a:ext cx="706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Injection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902075" y="1162050"/>
            <a:ext cx="1439862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Griffith</a:t>
            </a:r>
            <a:r>
              <a:rPr lang="fr-FR" sz="972" dirty="0">
                <a:latin typeface="Arial"/>
                <a:cs typeface="+mn-cs"/>
              </a:rPr>
              <a:t>'</a:t>
            </a:r>
            <a:r>
              <a:rPr lang="en-US" sz="972" dirty="0">
                <a:cs typeface="+mn-cs"/>
              </a:rPr>
              <a:t>s experiment: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054475" y="1384300"/>
            <a:ext cx="6572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Living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strain R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824162" y="2316162"/>
            <a:ext cx="876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Mouse dies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697162" y="3808412"/>
            <a:ext cx="904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Mouse lives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532062" y="5462587"/>
            <a:ext cx="904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Mouse lives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24487" y="1395412"/>
            <a:ext cx="92551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Heat-treated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dead cells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of strain 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994275" y="2433637"/>
            <a:ext cx="706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Injection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372100" y="3525837"/>
            <a:ext cx="876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Mouse dies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376862" y="4043362"/>
            <a:ext cx="1066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Culture of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i="1" dirty="0">
                <a:cs typeface="+mn-cs"/>
              </a:rPr>
              <a:t>Streptococcus</a:t>
            </a:r>
            <a:endParaRPr lang="en-US" sz="972" dirty="0">
              <a:cs typeface="+mn-cs"/>
            </a:endParaRP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from dead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mouse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76862" y="5033962"/>
            <a:ext cx="9461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Living cells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with capsule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(strain S)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456362" y="1162050"/>
            <a:ext cx="1538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i="1" dirty="0">
                <a:cs typeface="+mn-cs"/>
              </a:rPr>
              <a:t>In vitro</a:t>
            </a:r>
            <a:r>
              <a:rPr lang="en-US" sz="972" dirty="0">
                <a:cs typeface="+mn-cs"/>
              </a:rPr>
              <a:t> transformation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886700" y="1395412"/>
            <a:ext cx="95408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Heat-treated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dead cells of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strain S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027862" y="1774825"/>
            <a:ext cx="917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DNA broken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into pieces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453312" y="2408237"/>
            <a:ext cx="10382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DNA fragment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from strain 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446962" y="2763837"/>
            <a:ext cx="1066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72" dirty="0">
                <a:cs typeface="+mn-cs"/>
              </a:rPr>
              <a:t>Living strain R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450137" y="2984500"/>
            <a:ext cx="1354138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972" dirty="0">
                <a:cs typeface="+mn-cs"/>
              </a:rPr>
              <a:t>Some cells take</a:t>
            </a:r>
          </a:p>
          <a:p>
            <a:pPr algn="l">
              <a:defRPr/>
            </a:pPr>
            <a:r>
              <a:rPr lang="en-US" sz="972" dirty="0">
                <a:cs typeface="+mn-cs"/>
              </a:rPr>
              <a:t>up DNA from the</a:t>
            </a:r>
          </a:p>
          <a:p>
            <a:pPr algn="l">
              <a:defRPr/>
            </a:pPr>
            <a:r>
              <a:rPr lang="en-US" sz="972" dirty="0">
                <a:cs typeface="+mn-cs"/>
              </a:rPr>
              <a:t>environment and</a:t>
            </a:r>
          </a:p>
          <a:p>
            <a:pPr algn="l">
              <a:defRPr/>
            </a:pPr>
            <a:r>
              <a:rPr lang="en-US" sz="972" dirty="0">
                <a:cs typeface="+mn-cs"/>
              </a:rPr>
              <a:t>incorporate it into</a:t>
            </a:r>
          </a:p>
          <a:p>
            <a:pPr algn="l">
              <a:defRPr/>
            </a:pPr>
            <a:r>
              <a:rPr lang="en-US" sz="972" dirty="0">
                <a:cs typeface="+mn-cs"/>
              </a:rPr>
              <a:t>their chromosomes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453312" y="4468812"/>
            <a:ext cx="141287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Transformed cells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acquire ability to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synthesize capsules</a:t>
            </a: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754062" y="4881562"/>
            <a:ext cx="171450" cy="239713"/>
          </a:xfrm>
          <a:custGeom>
            <a:avLst/>
            <a:gdLst>
              <a:gd name="T0" fmla="*/ 46 w 108"/>
              <a:gd name="T1" fmla="*/ 150 h 151"/>
              <a:gd name="T2" fmla="*/ 0 w 108"/>
              <a:gd name="T3" fmla="*/ 0 h 151"/>
              <a:gd name="T4" fmla="*/ 108 w 108"/>
              <a:gd name="T5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8" h="151">
                <a:moveTo>
                  <a:pt x="46" y="150"/>
                </a:moveTo>
                <a:lnTo>
                  <a:pt x="0" y="0"/>
                </a:lnTo>
                <a:lnTo>
                  <a:pt x="108" y="151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2" name="Oval 31"/>
          <p:cNvSpPr>
            <a:spLocks noChangeAspect="1" noChangeArrowheads="1"/>
          </p:cNvSpPr>
          <p:nvPr/>
        </p:nvSpPr>
        <p:spPr bwMode="auto">
          <a:xfrm>
            <a:off x="809625" y="5103812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3" name="Oval 32"/>
          <p:cNvSpPr>
            <a:spLocks noChangeAspect="1" noChangeArrowheads="1"/>
          </p:cNvSpPr>
          <p:nvPr/>
        </p:nvSpPr>
        <p:spPr bwMode="auto">
          <a:xfrm>
            <a:off x="909637" y="5103812"/>
            <a:ext cx="36513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4" name="Oval 33"/>
          <p:cNvSpPr>
            <a:spLocks noChangeAspect="1" noChangeArrowheads="1"/>
          </p:cNvSpPr>
          <p:nvPr/>
        </p:nvSpPr>
        <p:spPr bwMode="auto">
          <a:xfrm>
            <a:off x="919162" y="1979612"/>
            <a:ext cx="36513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5" name="Oval 34"/>
          <p:cNvSpPr>
            <a:spLocks noChangeAspect="1" noChangeArrowheads="1"/>
          </p:cNvSpPr>
          <p:nvPr/>
        </p:nvSpPr>
        <p:spPr bwMode="auto">
          <a:xfrm>
            <a:off x="811212" y="1985962"/>
            <a:ext cx="36513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706437" y="1728787"/>
            <a:ext cx="234950" cy="271463"/>
          </a:xfrm>
          <a:custGeom>
            <a:avLst/>
            <a:gdLst>
              <a:gd name="T0" fmla="*/ 74 w 148"/>
              <a:gd name="T1" fmla="*/ 170 h 171"/>
              <a:gd name="T2" fmla="*/ 0 w 148"/>
              <a:gd name="T3" fmla="*/ 0 h 171"/>
              <a:gd name="T4" fmla="*/ 148 w 148"/>
              <a:gd name="T5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" h="171">
                <a:moveTo>
                  <a:pt x="74" y="170"/>
                </a:moveTo>
                <a:lnTo>
                  <a:pt x="0" y="0"/>
                </a:lnTo>
                <a:lnTo>
                  <a:pt x="148" y="171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821237" y="1449387"/>
            <a:ext cx="2587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972" dirty="0">
                <a:cs typeface="+mn-cs"/>
              </a:rPr>
              <a:t>+</a:t>
            </a:r>
          </a:p>
        </p:txBody>
      </p:sp>
      <p:sp>
        <p:nvSpPr>
          <p:cNvPr id="38" name="Oval 37"/>
          <p:cNvSpPr>
            <a:spLocks noChangeAspect="1" noChangeArrowheads="1"/>
          </p:cNvSpPr>
          <p:nvPr/>
        </p:nvSpPr>
        <p:spPr bwMode="auto">
          <a:xfrm>
            <a:off x="7042150" y="2589212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 flipV="1">
            <a:off x="7059612" y="2525712"/>
            <a:ext cx="466725" cy="79375"/>
          </a:xfrm>
          <a:prstGeom prst="line">
            <a:avLst/>
          </a:prstGeom>
          <a:noFill/>
          <a:ln w="1016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0" name="Oval 39"/>
          <p:cNvSpPr>
            <a:spLocks noChangeAspect="1" noChangeArrowheads="1"/>
          </p:cNvSpPr>
          <p:nvPr/>
        </p:nvSpPr>
        <p:spPr bwMode="auto">
          <a:xfrm>
            <a:off x="7042150" y="2960687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 flipV="1">
            <a:off x="7059612" y="2897187"/>
            <a:ext cx="466725" cy="79375"/>
          </a:xfrm>
          <a:prstGeom prst="line">
            <a:avLst/>
          </a:prstGeom>
          <a:noFill/>
          <a:ln w="1016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2" name="Oval 41"/>
          <p:cNvSpPr>
            <a:spLocks noChangeAspect="1" noChangeArrowheads="1"/>
          </p:cNvSpPr>
          <p:nvPr/>
        </p:nvSpPr>
        <p:spPr bwMode="auto">
          <a:xfrm>
            <a:off x="7032625" y="3186112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 flipV="1">
            <a:off x="7050087" y="3125787"/>
            <a:ext cx="466725" cy="79375"/>
          </a:xfrm>
          <a:prstGeom prst="line">
            <a:avLst/>
          </a:prstGeom>
          <a:noFill/>
          <a:ln w="1016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4" name="Oval 43"/>
          <p:cNvSpPr>
            <a:spLocks noChangeAspect="1" noChangeArrowheads="1"/>
          </p:cNvSpPr>
          <p:nvPr/>
        </p:nvSpPr>
        <p:spPr bwMode="auto">
          <a:xfrm>
            <a:off x="6997700" y="4408487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015162" y="4427537"/>
            <a:ext cx="520700" cy="349250"/>
          </a:xfrm>
          <a:custGeom>
            <a:avLst/>
            <a:gdLst>
              <a:gd name="T0" fmla="*/ 0 w 328"/>
              <a:gd name="T1" fmla="*/ 0 h 220"/>
              <a:gd name="T2" fmla="*/ 328 w 328"/>
              <a:gd name="T3" fmla="*/ 98 h 220"/>
              <a:gd name="T4" fmla="*/ 4 w 328"/>
              <a:gd name="T5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8" h="220">
                <a:moveTo>
                  <a:pt x="0" y="0"/>
                </a:moveTo>
                <a:lnTo>
                  <a:pt x="328" y="98"/>
                </a:lnTo>
                <a:lnTo>
                  <a:pt x="4" y="22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6" name="Oval 45"/>
          <p:cNvSpPr>
            <a:spLocks noChangeAspect="1" noChangeArrowheads="1"/>
          </p:cNvSpPr>
          <p:nvPr/>
        </p:nvSpPr>
        <p:spPr bwMode="auto">
          <a:xfrm>
            <a:off x="7000875" y="4760912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7" name="Oval 46"/>
          <p:cNvSpPr>
            <a:spLocks noChangeAspect="1" noChangeArrowheads="1"/>
          </p:cNvSpPr>
          <p:nvPr/>
        </p:nvSpPr>
        <p:spPr bwMode="auto">
          <a:xfrm>
            <a:off x="903287" y="2106612"/>
            <a:ext cx="36513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8" name="Line 58"/>
          <p:cNvSpPr>
            <a:spLocks noChangeShapeType="1"/>
          </p:cNvSpPr>
          <p:nvPr/>
        </p:nvSpPr>
        <p:spPr bwMode="auto">
          <a:xfrm>
            <a:off x="919162" y="2122487"/>
            <a:ext cx="63500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b="0" dirty="0"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2914" y="3380669"/>
            <a:ext cx="303573" cy="2616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ln w="15875">
                  <a:solidFill>
                    <a:schemeClr val="bg1"/>
                  </a:solidFill>
                </a:ln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4964" y="3383844"/>
            <a:ext cx="303573" cy="2616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ln w="15875">
                  <a:solidFill>
                    <a:schemeClr val="bg1"/>
                  </a:solidFill>
                </a:ln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3275" y="3381375"/>
            <a:ext cx="303212" cy="2603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5325" y="3384550"/>
            <a:ext cx="303212" cy="2603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200289" y="1405819"/>
            <a:ext cx="303573" cy="2616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ln w="15875">
                  <a:solidFill>
                    <a:schemeClr val="bg1"/>
                  </a:solidFill>
                </a:ln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092339" y="1408994"/>
            <a:ext cx="303573" cy="2616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ln w="15875">
                  <a:solidFill>
                    <a:schemeClr val="bg1"/>
                  </a:solidFill>
                </a:ln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200650" y="1406525"/>
            <a:ext cx="303212" cy="2603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92700" y="1409700"/>
            <a:ext cx="303212" cy="2603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59856" y="1417460"/>
            <a:ext cx="303573" cy="2616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ln w="15875">
                  <a:solidFill>
                    <a:schemeClr val="bg1"/>
                  </a:solidFill>
                </a:ln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551906" y="1420635"/>
            <a:ext cx="303573" cy="2616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ln w="15875">
                  <a:solidFill>
                    <a:schemeClr val="bg1"/>
                  </a:solidFill>
                </a:ln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59687" y="1417637"/>
            <a:ext cx="303213" cy="26193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551737" y="1420812"/>
            <a:ext cx="303213" cy="26193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1075" normalizeH="1" dirty="0">
                <a:solidFill>
                  <a:srgbClr val="C41425"/>
                </a:solidFill>
                <a:latin typeface="Arial Black"/>
                <a:cs typeface="Arial Black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3489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Transduction—2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= the transfer of DNA from one cell to another by a bacteriophage</a:t>
            </a:r>
          </a:p>
          <a:p>
            <a:pPr marL="0" indent="0">
              <a:buNone/>
            </a:pPr>
            <a:r>
              <a:rPr lang="en-US" b="1" dirty="0"/>
              <a:t>Bacteriophage= </a:t>
            </a:r>
            <a:r>
              <a:rPr lang="en-US" dirty="0"/>
              <a:t>virus that infects and usually destroys bacterial cells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1) Generalized transduction = </a:t>
            </a:r>
            <a:r>
              <a:rPr lang="en-US" dirty="0"/>
              <a:t>the transfer of bacterial chromosome </a:t>
            </a:r>
            <a:r>
              <a:rPr lang="en-US" b="1" dirty="0"/>
              <a:t>fragments (random fragments)</a:t>
            </a:r>
            <a:r>
              <a:rPr lang="en-US" dirty="0"/>
              <a:t> from one cell to another by a bacteriophage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2) Specialized transduction = </a:t>
            </a:r>
            <a:r>
              <a:rPr lang="en-US" dirty="0"/>
              <a:t>process of transferring a </a:t>
            </a:r>
            <a:r>
              <a:rPr lang="en-US" b="1" dirty="0"/>
              <a:t>sequence of host cell DNA </a:t>
            </a:r>
            <a:r>
              <a:rPr lang="en-US" dirty="0"/>
              <a:t>adjacent to a prophage to another cell </a:t>
            </a:r>
          </a:p>
        </p:txBody>
      </p:sp>
    </p:spTree>
    <p:extLst>
      <p:ext uri="{BB962C8B-B14F-4D97-AF65-F5344CB8AC3E}">
        <p14:creationId xmlns:p14="http://schemas.microsoft.com/office/powerpoint/2010/main" val="4209854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62" name="Rectangle 11"/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Figure 7.34  Transduction.</a:t>
            </a:r>
          </a:p>
        </p:txBody>
      </p:sp>
      <p:pic>
        <p:nvPicPr>
          <p:cNvPr id="41" name="Picture 40" descr="figure_07_34_un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>
            <a:fillRect/>
          </a:stretch>
        </p:blipFill>
        <p:spPr bwMode="auto">
          <a:xfrm>
            <a:off x="2599532" y="242937"/>
            <a:ext cx="3902075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936332" y="990650"/>
            <a:ext cx="1327150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Phage injects its DNA.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934744" y="2014587"/>
            <a:ext cx="115093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Phage enzymes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degrade host DNA.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737894" y="2559100"/>
            <a:ext cx="5080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Phage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DNA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934744" y="3181400"/>
            <a:ext cx="1616075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Cell synthesizes new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phages that incorporate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phage DNA and, mistakenly,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some host DNA.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937919" y="4913362"/>
            <a:ext cx="11731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Transducing phage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injects donor DNA.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933157" y="5934125"/>
            <a:ext cx="16478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Donor DNA is incorporated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into recipient</a:t>
            </a:r>
            <a:r>
              <a:rPr lang="fr-FR" sz="837" dirty="0">
                <a:latin typeface="Arial"/>
                <a:cs typeface="+mn-cs"/>
              </a:rPr>
              <a:t>'</a:t>
            </a:r>
            <a:r>
              <a:rPr lang="en-US" sz="837" dirty="0">
                <a:cs typeface="+mn-cs"/>
              </a:rPr>
              <a:t>s chromosome</a:t>
            </a:r>
          </a:p>
          <a:p>
            <a:pPr algn="l">
              <a:defRPr/>
            </a:pPr>
            <a:r>
              <a:rPr lang="en-US" sz="837" dirty="0">
                <a:cs typeface="+mn-cs"/>
              </a:rPr>
              <a:t>by recombination.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906044" y="6048425"/>
            <a:ext cx="60325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Inserted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DNA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626519" y="5692825"/>
            <a:ext cx="996950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Transduced cell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575719" y="4638725"/>
            <a:ext cx="113347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Recipient host cell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63019" y="4149775"/>
            <a:ext cx="1173163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Transducing phage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686844" y="2781350"/>
            <a:ext cx="135255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Phage with donor DNA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(transducing phage)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2597944" y="744587"/>
            <a:ext cx="13430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Bacterial chromosome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588419" y="235000"/>
            <a:ext cx="93027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dirty="0">
                <a:cs typeface="+mn-cs"/>
              </a:rPr>
              <a:t>Bacteriophage</a:t>
            </a: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609057" y="431850"/>
            <a:ext cx="1103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Host bacterial cell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837" dirty="0">
                <a:cs typeface="+mn-cs"/>
              </a:rPr>
              <a:t>(donor cell)</a:t>
            </a: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839369" y="352475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57" name="Line 19"/>
          <p:cNvSpPr>
            <a:spLocks noChangeShapeType="1"/>
          </p:cNvSpPr>
          <p:nvPr/>
        </p:nvSpPr>
        <p:spPr bwMode="auto">
          <a:xfrm flipH="1">
            <a:off x="3448844" y="365175"/>
            <a:ext cx="403225" cy="0"/>
          </a:xfrm>
          <a:prstGeom prst="line">
            <a:avLst/>
          </a:prstGeom>
          <a:noFill/>
          <a:ln w="1016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979069" y="952550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3598069" y="604887"/>
            <a:ext cx="396875" cy="360363"/>
          </a:xfrm>
          <a:custGeom>
            <a:avLst/>
            <a:gdLst>
              <a:gd name="T0" fmla="*/ 280 w 280"/>
              <a:gd name="T1" fmla="*/ 226 h 226"/>
              <a:gd name="T2" fmla="*/ 0 w 280"/>
              <a:gd name="T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0" h="226">
                <a:moveTo>
                  <a:pt x="280" y="226"/>
                </a:moveTo>
                <a:lnTo>
                  <a:pt x="0" y="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029869" y="5051475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3607594" y="4765725"/>
            <a:ext cx="438150" cy="298450"/>
          </a:xfrm>
          <a:custGeom>
            <a:avLst/>
            <a:gdLst>
              <a:gd name="T0" fmla="*/ 276 w 276"/>
              <a:gd name="T1" fmla="*/ 188 h 188"/>
              <a:gd name="T2" fmla="*/ 0 w 276"/>
              <a:gd name="T3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76" h="188">
                <a:moveTo>
                  <a:pt x="276" y="188"/>
                </a:moveTo>
                <a:lnTo>
                  <a:pt x="0" y="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375819" y="3316337"/>
            <a:ext cx="26988" cy="269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3" name="Freeform 62"/>
          <p:cNvSpPr>
            <a:spLocks/>
          </p:cNvSpPr>
          <p:nvPr/>
        </p:nvSpPr>
        <p:spPr bwMode="auto">
          <a:xfrm>
            <a:off x="3305969" y="3087737"/>
            <a:ext cx="85725" cy="241300"/>
          </a:xfrm>
          <a:custGeom>
            <a:avLst/>
            <a:gdLst>
              <a:gd name="T0" fmla="*/ 128 w 128"/>
              <a:gd name="T1" fmla="*/ 147 h 147"/>
              <a:gd name="T2" fmla="*/ 0 w 128"/>
              <a:gd name="T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8" h="147">
                <a:moveTo>
                  <a:pt x="128" y="147"/>
                </a:moveTo>
                <a:lnTo>
                  <a:pt x="0" y="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3245644" y="6188125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3102769" y="5883325"/>
            <a:ext cx="155575" cy="317500"/>
          </a:xfrm>
          <a:custGeom>
            <a:avLst/>
            <a:gdLst>
              <a:gd name="T0" fmla="*/ 96 w 96"/>
              <a:gd name="T1" fmla="*/ 190 h 190"/>
              <a:gd name="T2" fmla="*/ 0 w 96"/>
              <a:gd name="T3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190">
                <a:moveTo>
                  <a:pt x="96" y="190"/>
                </a:moveTo>
                <a:lnTo>
                  <a:pt x="0" y="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3775869" y="6127800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auto">
          <a:xfrm rot="20445548">
            <a:off x="3798094" y="6111925"/>
            <a:ext cx="173038" cy="71437"/>
          </a:xfrm>
          <a:custGeom>
            <a:avLst/>
            <a:gdLst>
              <a:gd name="T0" fmla="*/ 0 w 92"/>
              <a:gd name="T1" fmla="*/ 0 h 34"/>
              <a:gd name="T2" fmla="*/ 92 w 92"/>
              <a:gd name="T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2" h="34">
                <a:moveTo>
                  <a:pt x="0" y="0"/>
                </a:moveTo>
                <a:lnTo>
                  <a:pt x="92" y="34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4531519" y="2324150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auto">
          <a:xfrm>
            <a:off x="4544219" y="2336850"/>
            <a:ext cx="260350" cy="319087"/>
          </a:xfrm>
          <a:custGeom>
            <a:avLst/>
            <a:gdLst>
              <a:gd name="T0" fmla="*/ 0 w 178"/>
              <a:gd name="T1" fmla="*/ 0 h 110"/>
              <a:gd name="T2" fmla="*/ 178 w 178"/>
              <a:gd name="T3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8" h="110">
                <a:moveTo>
                  <a:pt x="0" y="0"/>
                </a:moveTo>
                <a:lnTo>
                  <a:pt x="178" y="11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3337719" y="1174800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auto">
          <a:xfrm>
            <a:off x="3271044" y="931912"/>
            <a:ext cx="82550" cy="255588"/>
          </a:xfrm>
          <a:custGeom>
            <a:avLst/>
            <a:gdLst>
              <a:gd name="T0" fmla="*/ 360 w 360"/>
              <a:gd name="T1" fmla="*/ 80 h 80"/>
              <a:gd name="T2" fmla="*/ 0 w 360"/>
              <a:gd name="T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60" h="80">
                <a:moveTo>
                  <a:pt x="360" y="80"/>
                </a:moveTo>
                <a:lnTo>
                  <a:pt x="0" y="0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3833019" y="4262487"/>
            <a:ext cx="26988" cy="269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auto">
          <a:xfrm>
            <a:off x="3642519" y="4275187"/>
            <a:ext cx="203200" cy="3175"/>
          </a:xfrm>
          <a:custGeom>
            <a:avLst/>
            <a:gdLst>
              <a:gd name="T0" fmla="*/ 128 w 128"/>
              <a:gd name="T1" fmla="*/ 0 h 2"/>
              <a:gd name="T2" fmla="*/ 0 w 128"/>
              <a:gd name="T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8" h="2">
                <a:moveTo>
                  <a:pt x="128" y="0"/>
                </a:moveTo>
                <a:lnTo>
                  <a:pt x="0" y="2"/>
                </a:lnTo>
              </a:path>
            </a:pathLst>
          </a:custGeom>
          <a:noFill/>
          <a:ln w="1016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z="837" b="0" dirty="0">
              <a:cs typeface="+mn-cs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4804569" y="997000"/>
            <a:ext cx="25717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b="0" dirty="0">
                <a:solidFill>
                  <a:schemeClr val="bg1"/>
                </a:solidFill>
                <a:latin typeface="Arial Black" charset="0"/>
                <a:cs typeface="+mn-cs"/>
              </a:rPr>
              <a:t>1</a:t>
            </a: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4810919" y="2006650"/>
            <a:ext cx="261938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b="0" dirty="0">
                <a:solidFill>
                  <a:schemeClr val="bg1"/>
                </a:solidFill>
                <a:latin typeface="Arial Black" charset="0"/>
                <a:cs typeface="+mn-cs"/>
              </a:rPr>
              <a:t>2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810919" y="3171875"/>
            <a:ext cx="261938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b="0" dirty="0">
                <a:solidFill>
                  <a:schemeClr val="bg1"/>
                </a:solidFill>
                <a:latin typeface="Arial Black" charset="0"/>
                <a:cs typeface="+mn-cs"/>
              </a:rPr>
              <a:t>3</a:t>
            </a: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4804569" y="4900662"/>
            <a:ext cx="261938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b="0" dirty="0">
                <a:solidFill>
                  <a:schemeClr val="bg1"/>
                </a:solidFill>
                <a:latin typeface="Arial Black" charset="0"/>
                <a:cs typeface="+mn-cs"/>
              </a:rPr>
              <a:t>4</a:t>
            </a: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4807744" y="5930950"/>
            <a:ext cx="261938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837" b="0" dirty="0">
                <a:solidFill>
                  <a:schemeClr val="bg1"/>
                </a:solidFill>
                <a:latin typeface="Arial Black" charset="0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2768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/>
              <a:t>Conjugation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= the transfer of genetic material from one cell to another involving cell-to-cell contact</a:t>
            </a:r>
          </a:p>
          <a:p>
            <a:r>
              <a:rPr lang="en-US" dirty="0"/>
              <a:t>Looks similar to mating, but doesn’t meet the criteria for sexual reproduction (no gametes)</a:t>
            </a:r>
          </a:p>
          <a:p>
            <a:r>
              <a:rPr lang="en-US" dirty="0"/>
              <a:t>Conjugation is mediated by plasmids.</a:t>
            </a:r>
          </a:p>
          <a:p>
            <a:r>
              <a:rPr lang="en-US" dirty="0"/>
              <a:t>Plasmids differ from bacterial chromosomes in that the genes they carry are usually not essential for the growth of the cell under normal conditions.</a:t>
            </a:r>
          </a:p>
          <a:p>
            <a:r>
              <a:rPr lang="en-US" dirty="0"/>
              <a:t>The plasmids responsible for conjugation are transmissible between cells during conjugation</a:t>
            </a:r>
          </a:p>
          <a:p>
            <a:r>
              <a:rPr lang="en-US" dirty="0"/>
              <a:t>Requires that cells involved are of opposite mating type (ex: donor cells must carry plasmid while recipient cell does not)</a:t>
            </a:r>
          </a:p>
        </p:txBody>
      </p:sp>
    </p:spTree>
    <p:extLst>
      <p:ext uri="{BB962C8B-B14F-4D97-AF65-F5344CB8AC3E}">
        <p14:creationId xmlns:p14="http://schemas.microsoft.com/office/powerpoint/2010/main" val="1447935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Conjugation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219200"/>
            <a:ext cx="4041648" cy="5410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Plasmid—referred to in conjugating cells as “F Factor” = fertility factor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Donor cell is F+ = has the F factor plasmid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Recipient cell is F- = no plasmid with fertility factor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F plasmids produce F pili (sex pili or conjugation pili) which act as a bridge between donor and recipient cells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5" descr="73338_CH06_FIGF1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267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62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of Genetic Info without Plasmids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Transfer of genetic material is not limited to plasmid containing cells.</a:t>
            </a:r>
          </a:p>
          <a:p>
            <a:r>
              <a:rPr lang="en-US" dirty="0"/>
              <a:t>F factor may be integrated into the chromosome of some cells.</a:t>
            </a:r>
          </a:p>
          <a:p>
            <a:r>
              <a:rPr lang="en-US" dirty="0" err="1"/>
              <a:t>HFr</a:t>
            </a:r>
            <a:r>
              <a:rPr lang="en-US" dirty="0"/>
              <a:t> (high frequency recombination) = cell type in which frequent recombination occurs</a:t>
            </a:r>
          </a:p>
          <a:p>
            <a:r>
              <a:rPr lang="en-US" dirty="0"/>
              <a:t>The integration of the plasmid into the chromosome is reversible, which leads to a mixed population of </a:t>
            </a:r>
            <a:r>
              <a:rPr lang="en-US" dirty="0" err="1"/>
              <a:t>Hfr</a:t>
            </a:r>
            <a:r>
              <a:rPr lang="en-US" dirty="0"/>
              <a:t> and F+ cells</a:t>
            </a:r>
          </a:p>
        </p:txBody>
      </p:sp>
    </p:spTree>
    <p:extLst>
      <p:ext uri="{BB962C8B-B14F-4D97-AF65-F5344CB8AC3E}">
        <p14:creationId xmlns:p14="http://schemas.microsoft.com/office/powerpoint/2010/main" val="827425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3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800"/>
              <a:t>Figure 06.F17: Bacterial conjugation: Hfr to F –. (The pilus may not act as a channel as shown.)</a:t>
            </a:r>
          </a:p>
        </p:txBody>
      </p:sp>
      <p:pic>
        <p:nvPicPr>
          <p:cNvPr id="46082" name="Picture 5" descr="73338_CH06_FIGF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822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978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Care About Bacterial Genetics…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mechanisms of genetic exchange in bacteria—transformation, transduction, conjugation, and mutation—are responsible for bacterial diversity</a:t>
            </a:r>
          </a:p>
          <a:p>
            <a:r>
              <a:rPr lang="en-US" dirty="0"/>
              <a:t>Diversity leads to the ability of bacteria to adapt to new environments—survival of the fittest at the genetic and molecular levels</a:t>
            </a:r>
          </a:p>
          <a:p>
            <a:r>
              <a:rPr lang="en-US" dirty="0"/>
              <a:t>The “fittest” are those bacteria in a diverse population with genes that allow them to adapt, survive and reproduce under hostile circumstances</a:t>
            </a:r>
          </a:p>
          <a:p>
            <a:r>
              <a:rPr lang="en-US" dirty="0"/>
              <a:t>Much of the antibiotic resistance that we are currently encountering is the result of genetic exchange/diversity of these organisms.</a:t>
            </a:r>
          </a:p>
        </p:txBody>
      </p:sp>
    </p:spTree>
    <p:extLst>
      <p:ext uri="{BB962C8B-B14F-4D97-AF65-F5344CB8AC3E}">
        <p14:creationId xmlns:p14="http://schemas.microsoft.com/office/powerpoint/2010/main" val="206087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DNA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143000"/>
            <a:ext cx="4041648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DNA = deoxyribonucleic acid</a:t>
            </a:r>
          </a:p>
          <a:p>
            <a:r>
              <a:rPr lang="en-US" dirty="0"/>
              <a:t>Consists of 2 chains of nucleotides</a:t>
            </a:r>
          </a:p>
          <a:p>
            <a:r>
              <a:rPr lang="en-US" dirty="0"/>
              <a:t>Nucleotides consist of a base, a phosphate group, and a pentose sugar (</a:t>
            </a:r>
            <a:r>
              <a:rPr lang="en-US" dirty="0" err="1"/>
              <a:t>deoxyribose</a:t>
            </a:r>
            <a:r>
              <a:rPr lang="en-US" dirty="0"/>
              <a:t>)—next slide details this</a:t>
            </a:r>
          </a:p>
          <a:p>
            <a:r>
              <a:rPr lang="en-US" dirty="0"/>
              <a:t>DNA within a cell exists as long strands of nucleotides twisted together in pairs to form a double helix</a:t>
            </a:r>
          </a:p>
          <a:p>
            <a:endParaRPr lang="en-US" dirty="0"/>
          </a:p>
        </p:txBody>
      </p:sp>
      <p:pic>
        <p:nvPicPr>
          <p:cNvPr id="7" name="Picture 5" descr="73338_CH06_FIGF01C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505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45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Nucleotide 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Nucleotide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Nitrogenous Bases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4041775" cy="3962400"/>
          </a:xfrm>
        </p:spPr>
      </p:pic>
      <p:pic>
        <p:nvPicPr>
          <p:cNvPr id="7" name="Picture 5" descr="73338_CH06_FIGF01B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40386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5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Cell Division—via Binary Fission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Bacteria multiply via binary fission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Binary fission = an asexual mode of reproduction in which a cell splits into two new cells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Before this process can occur, DNA replication must occur</a:t>
            </a:r>
          </a:p>
        </p:txBody>
      </p:sp>
      <p:pic>
        <p:nvPicPr>
          <p:cNvPr id="5" name="Picture 5" descr="73338_CH06_FIGF0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26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301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DNA replication, one “parental” double stranded DNA molecule is converted to two identical “daughter” molecules.</a:t>
            </a:r>
          </a:p>
          <a:p>
            <a:r>
              <a:rPr lang="en-US" dirty="0"/>
              <a:t>Because the bases along the two strands of double-helical DNA are complementary, one strand can act as a template for the production of the other strand</a:t>
            </a:r>
          </a:p>
          <a:p>
            <a:r>
              <a:rPr lang="en-US" dirty="0"/>
              <a:t>Semiconservative replication = the process of DNA replication in which each double-stranded DNA molecule contains one original strand and one new strand</a:t>
            </a:r>
          </a:p>
          <a:p>
            <a:r>
              <a:rPr lang="en-US" dirty="0"/>
              <a:t>This allows for identical DNA material to be utilized in the process of binary fission.</a:t>
            </a:r>
          </a:p>
        </p:txBody>
      </p:sp>
    </p:spTree>
    <p:extLst>
      <p:ext uri="{BB962C8B-B14F-4D97-AF65-F5344CB8AC3E}">
        <p14:creationId xmlns:p14="http://schemas.microsoft.com/office/powerpoint/2010/main" val="396240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Replication: Overview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3" name="ShockwaveFlash1" r:id="rId2" imgW="7470720" imgH="5413320"/>
        </mc:Choice>
        <mc:Fallback>
          <p:control name="ShockwaveFlash1" r:id="rId2" imgW="7470720" imgH="5413320">
            <p:pic>
              <p:nvPicPr>
                <p:cNvPr id="9" name="ShockwaveFlash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6676" y="722376"/>
                  <a:ext cx="7470648" cy="54132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98661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2197</TotalTime>
  <Words>2304</Words>
  <Application>Microsoft Office PowerPoint</Application>
  <PresentationFormat>On-screen Show (4:3)</PresentationFormat>
  <Paragraphs>324</Paragraphs>
  <Slides>49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ＭＳ Ｐゴシック</vt:lpstr>
      <vt:lpstr>Arial</vt:lpstr>
      <vt:lpstr>Arial Black</vt:lpstr>
      <vt:lpstr>Calibri</vt:lpstr>
      <vt:lpstr>Century Gothic</vt:lpstr>
      <vt:lpstr>Courier New</vt:lpstr>
      <vt:lpstr>Palatino Linotype</vt:lpstr>
      <vt:lpstr>Wingdings</vt:lpstr>
      <vt:lpstr>Executive</vt:lpstr>
      <vt:lpstr>Microbial Genetics— an overview</vt:lpstr>
      <vt:lpstr>Microbial Genetics</vt:lpstr>
      <vt:lpstr>Structure &amp; Function of Genetic Material</vt:lpstr>
      <vt:lpstr>PowerPoint Presentation</vt:lpstr>
      <vt:lpstr>DNA Structure</vt:lpstr>
      <vt:lpstr>Nucleotide Structure</vt:lpstr>
      <vt:lpstr>Bacterial Cell Division—via Binary Fission</vt:lpstr>
      <vt:lpstr>DNA Replication</vt:lpstr>
      <vt:lpstr>DNA Replication: Overview</vt:lpstr>
      <vt:lpstr>DNA Replication</vt:lpstr>
      <vt:lpstr>DNA replication</vt:lpstr>
      <vt:lpstr>Loop Chromosome Structure in Bacterial Cells: chromosome is enzymatically nicked creating “replication fork”</vt:lpstr>
      <vt:lpstr>Binary Fission</vt:lpstr>
      <vt:lpstr>DNA—blueprint for the cell</vt:lpstr>
      <vt:lpstr>Gene Function</vt:lpstr>
      <vt:lpstr>Protein  Synthesis</vt:lpstr>
      <vt:lpstr>DNA vs. RNA</vt:lpstr>
      <vt:lpstr>RNA—Functional Classes</vt:lpstr>
      <vt:lpstr>Stage 1: Transcription</vt:lpstr>
      <vt:lpstr>Transcription</vt:lpstr>
      <vt:lpstr>Stage 2: Translation</vt:lpstr>
      <vt:lpstr>Figure 7.12  The genetic code.</vt:lpstr>
      <vt:lpstr>Amino Acids</vt:lpstr>
      <vt:lpstr>Side Chains—define the amino acid type</vt:lpstr>
      <vt:lpstr>Peptide bonds—AA’s build proteins</vt:lpstr>
      <vt:lpstr>Transfer RNA (tRNA)</vt:lpstr>
      <vt:lpstr>2 “business sites” on tRNA molecule</vt:lpstr>
      <vt:lpstr>Translation</vt:lpstr>
      <vt:lpstr>Gene Expression</vt:lpstr>
      <vt:lpstr>Chromosomes—clarification </vt:lpstr>
      <vt:lpstr>Gene Function</vt:lpstr>
      <vt:lpstr>Table 06.T04: Chromsome Numbers </vt:lpstr>
      <vt:lpstr>Bacterial Genetics</vt:lpstr>
      <vt:lpstr>Mutations</vt:lpstr>
      <vt:lpstr>Point Mutation—Sickle Cell Example</vt:lpstr>
      <vt:lpstr>Table 06.T05: Mutations in Bacteria</vt:lpstr>
      <vt:lpstr>Recombination</vt:lpstr>
      <vt:lpstr>Recombination—in Eukaryotes</vt:lpstr>
      <vt:lpstr>Recombination—in Prokaryotes</vt:lpstr>
      <vt:lpstr>Recombination Types</vt:lpstr>
      <vt:lpstr>Transformation</vt:lpstr>
      <vt:lpstr>Figure 7.33  Transformation of Streptococcus pneumoniae.</vt:lpstr>
      <vt:lpstr>Transduction—2 types</vt:lpstr>
      <vt:lpstr>Figure 7.34  Transduction.</vt:lpstr>
      <vt:lpstr>Conjugation</vt:lpstr>
      <vt:lpstr>Conjugation</vt:lpstr>
      <vt:lpstr>Transfer of Genetic Info without Plasmids</vt:lpstr>
      <vt:lpstr>Figure 06.F17: Bacterial conjugation: Hfr to F –. (The pilus may not act as a channel as shown.)</vt:lpstr>
      <vt:lpstr>Why We Care About Bacterial Genetics…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06.F06: Avery, MacLeod, and McCarty (1944)—​nature of transforming principle.</dc:title>
  <dc:creator>Meyer</dc:creator>
  <cp:lastModifiedBy>Meyer, Melanie B.</cp:lastModifiedBy>
  <cp:revision>84</cp:revision>
  <dcterms:created xsi:type="dcterms:W3CDTF">2014-06-08T02:32:01Z</dcterms:created>
  <dcterms:modified xsi:type="dcterms:W3CDTF">2018-05-28T18:20:03Z</dcterms:modified>
</cp:coreProperties>
</file>