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0" r:id="rId19"/>
    <p:sldId id="281" r:id="rId20"/>
    <p:sldId id="279" r:id="rId21"/>
    <p:sldId id="277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9" r:id="rId31"/>
    <p:sldId id="292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05BB-7E71-43AC-BB4E-0169DEACCA32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3C43-25D8-454C-89E5-0EFBC9D6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D79B99F-5336-5749-90C6-81D621866FBB}" type="slidenum">
              <a:rPr lang="en-US" sz="1200">
                <a:solidFill>
                  <a:schemeClr val="tx2"/>
                </a:solidFill>
              </a:rPr>
              <a:pPr algn="r" eaLnBrk="1" hangingPunct="1"/>
              <a:t>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4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2A2EBE3-D916-C141-ACF0-20A843E5DE26}" type="slidenum">
              <a:rPr lang="en-US" sz="1200">
                <a:solidFill>
                  <a:schemeClr val="tx2"/>
                </a:solidFill>
              </a:rPr>
              <a:pPr algn="r" eaLnBrk="1" hangingPunct="1"/>
              <a:t>28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0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D1DB161-9C19-264C-8B34-8362FEA8872E}" type="slidenum">
              <a:rPr lang="en-US" sz="1200">
                <a:solidFill>
                  <a:schemeClr val="tx2"/>
                </a:solidFill>
              </a:rPr>
              <a:pPr algn="r" eaLnBrk="1" hangingPunct="1"/>
              <a:t>30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6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F461835-544D-4747-AC3B-1D44519D86EC}" type="slidenum">
              <a:rPr lang="en-US" sz="1200">
                <a:solidFill>
                  <a:schemeClr val="tx2"/>
                </a:solidFill>
              </a:rPr>
              <a:pPr algn="r" eaLnBrk="1" hangingPunct="1"/>
              <a:t>31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822E29-7CAC-CF45-BC23-2D54A308B06F}" type="slidenum">
              <a:rPr lang="en-US" sz="1200">
                <a:solidFill>
                  <a:schemeClr val="tx2"/>
                </a:solidFill>
              </a:rPr>
              <a:pPr eaLnBrk="1" hangingPunct="1"/>
              <a:t>33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0D9E31-EAA6-B44C-843E-E4922B44106C}" type="slidenum">
              <a:rPr lang="en-US" sz="1200">
                <a:solidFill>
                  <a:schemeClr val="tx2"/>
                </a:solidFill>
              </a:rPr>
              <a:pPr eaLnBrk="1" hangingPunct="1"/>
              <a:t>34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56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8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88C5DE-F066-804C-A62A-F993CFA1ABC2}" type="slidenum">
              <a:rPr lang="en-US" sz="1200">
                <a:solidFill>
                  <a:schemeClr val="tx2"/>
                </a:solidFill>
              </a:rPr>
              <a:pPr eaLnBrk="1" hangingPunct="1"/>
              <a:t>38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74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EE5B61-861C-E549-AA58-1BB0E5A53468}" type="slidenum">
              <a:rPr lang="en-US" sz="1200">
                <a:solidFill>
                  <a:schemeClr val="tx2"/>
                </a:solidFill>
              </a:rPr>
              <a:pPr eaLnBrk="1" hangingPunct="1"/>
              <a:t>39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D5797-D8D6-6940-8C0C-04A9285FCBE7}" type="slidenum">
              <a:rPr lang="en-US" sz="1200">
                <a:solidFill>
                  <a:schemeClr val="tx2"/>
                </a:solidFill>
              </a:rPr>
              <a:pPr eaLnBrk="1" hangingPunct="1"/>
              <a:t>40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79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2C5777-60BC-9F44-90AB-E24809DA0C43}" type="slidenum">
              <a:rPr lang="en-US" sz="1200">
                <a:solidFill>
                  <a:schemeClr val="tx2"/>
                </a:solidFill>
              </a:rPr>
              <a:pPr eaLnBrk="1" hangingPunct="1"/>
              <a:t>41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9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AAF3249-C15E-544B-9215-102E1118DC19}" type="slidenum">
              <a:rPr lang="en-US" sz="1200">
                <a:solidFill>
                  <a:schemeClr val="tx2"/>
                </a:solidFill>
              </a:rPr>
              <a:pPr algn="r" eaLnBrk="1" hangingPunct="1"/>
              <a:t>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36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F877F8-02A3-9747-AFEC-356D123AFB61}" type="slidenum">
              <a:rPr lang="en-US" sz="1200">
                <a:solidFill>
                  <a:schemeClr val="tx2"/>
                </a:solidFill>
              </a:rPr>
              <a:pPr eaLnBrk="1" hangingPunct="1"/>
              <a:t>42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8AF845-4C8B-894B-862D-6ACFD210195F}" type="slidenum">
              <a:rPr lang="en-US" sz="1200">
                <a:solidFill>
                  <a:schemeClr val="tx2"/>
                </a:solidFill>
              </a:rPr>
              <a:pPr algn="r" eaLnBrk="1" hangingPunct="1"/>
              <a:t>43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6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A322DC-EE0F-2B42-A441-773C8411789C}" type="slidenum">
              <a:rPr lang="en-US" sz="1200">
                <a:solidFill>
                  <a:schemeClr val="tx2"/>
                </a:solidFill>
              </a:rPr>
              <a:pPr eaLnBrk="1" hangingPunct="1"/>
              <a:t>44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60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1B7A189-A74E-2448-9A3D-FE93C14EDEDD}" type="slidenum">
              <a:rPr lang="en-US" sz="1200">
                <a:solidFill>
                  <a:schemeClr val="tx2"/>
                </a:solidFill>
              </a:rPr>
              <a:pPr algn="r" eaLnBrk="1" hangingPunct="1"/>
              <a:t>45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06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DBFCF31-EFD0-B946-8B0E-B48F5F261B27}" type="slidenum">
              <a:rPr lang="en-US" sz="1200">
                <a:solidFill>
                  <a:schemeClr val="tx2"/>
                </a:solidFill>
              </a:rPr>
              <a:pPr algn="r" eaLnBrk="1" hangingPunct="1"/>
              <a:t>46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EB1F5-FC5F-1B42-8BBB-1AB4AE4D6349}" type="slidenum">
              <a:rPr lang="en-US" sz="1200">
                <a:solidFill>
                  <a:schemeClr val="tx2"/>
                </a:solidFill>
              </a:rPr>
              <a:pPr eaLnBrk="1" hangingPunct="1"/>
              <a:t>47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84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5FD9576-D010-F04A-9F9C-10F57EE97619}" type="slidenum">
              <a:rPr lang="en-US" sz="1200">
                <a:solidFill>
                  <a:schemeClr val="tx2"/>
                </a:solidFill>
              </a:rPr>
              <a:pPr algn="r" eaLnBrk="1" hangingPunct="1"/>
              <a:t>48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3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5C2A7F-157A-AA4F-B1BB-3AF31C2BD057}" type="slidenum">
              <a:rPr lang="en-US" sz="1200">
                <a:solidFill>
                  <a:schemeClr val="tx2"/>
                </a:solidFill>
              </a:rPr>
              <a:pPr eaLnBrk="1" hangingPunct="1"/>
              <a:t>49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24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3BD6582-97FE-0047-8A1F-EA0DF914A463}" type="slidenum">
              <a:rPr lang="en-US" sz="1200">
                <a:solidFill>
                  <a:schemeClr val="tx2"/>
                </a:solidFill>
              </a:rPr>
              <a:pPr algn="r" eaLnBrk="1" hangingPunct="1"/>
              <a:t>50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6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B06FDE-DEE3-0F4A-AE28-4246DEC5D901}" type="slidenum">
              <a:rPr lang="en-US" sz="1200">
                <a:solidFill>
                  <a:schemeClr val="tx2"/>
                </a:solidFill>
              </a:rPr>
              <a:pPr eaLnBrk="1" hangingPunct="1"/>
              <a:t>51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8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82A975-961E-F148-8594-EDA47A9B3C8E}" type="slidenum">
              <a:rPr lang="en-US" sz="1200">
                <a:solidFill>
                  <a:schemeClr val="tx2"/>
                </a:solidFill>
              </a:rPr>
              <a:pPr eaLnBrk="1" hangingPunct="1"/>
              <a:t>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1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88A971-EC7D-2F45-B3AA-59A2295CD785}" type="slidenum">
              <a:rPr lang="en-US" sz="1200">
                <a:solidFill>
                  <a:schemeClr val="tx2"/>
                </a:solidFill>
              </a:rPr>
              <a:pPr algn="r" eaLnBrk="1" hangingPunct="1"/>
              <a:t>52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3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1DF2D6C-D0A6-7B46-AAF6-9DF26B750F77}" type="slidenum">
              <a:rPr lang="en-US" sz="1200">
                <a:solidFill>
                  <a:schemeClr val="tx2"/>
                </a:solidFill>
              </a:rPr>
              <a:pPr algn="r" eaLnBrk="1" hangingPunct="1"/>
              <a:t>53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1902DB-B26A-FD4F-8EE9-7FCB33686284}" type="slidenum">
              <a:rPr lang="en-US" sz="1200">
                <a:solidFill>
                  <a:schemeClr val="tx2"/>
                </a:solidFill>
              </a:rPr>
              <a:pPr eaLnBrk="1" hangingPunct="1"/>
              <a:t>54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89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6BE2989-B3DB-E04D-AFC4-657E2F21F6F2}" type="slidenum">
              <a:rPr lang="en-US" sz="1200">
                <a:solidFill>
                  <a:schemeClr val="tx2"/>
                </a:solidFill>
              </a:rPr>
              <a:pPr algn="r" eaLnBrk="1" hangingPunct="1"/>
              <a:t>55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8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9178B0-738D-834E-AD85-AF527F848A9B}" type="slidenum">
              <a:rPr lang="en-US" sz="1200">
                <a:solidFill>
                  <a:schemeClr val="tx2"/>
                </a:solidFill>
              </a:rPr>
              <a:pPr eaLnBrk="1" hangingPunct="1"/>
              <a:t>56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98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E0F5842-B138-1A46-B918-3C5D67374246}" type="slidenum">
              <a:rPr lang="en-US" sz="1200">
                <a:solidFill>
                  <a:schemeClr val="tx2"/>
                </a:solidFill>
              </a:rPr>
              <a:pPr algn="r" eaLnBrk="1" hangingPunct="1"/>
              <a:t>57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39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1BB89C-B169-FE46-BDBB-5B456D6C086B}" type="slidenum">
              <a:rPr lang="en-US" sz="1200">
                <a:solidFill>
                  <a:schemeClr val="tx2"/>
                </a:solidFill>
              </a:rPr>
              <a:pPr eaLnBrk="1" hangingPunct="1"/>
              <a:t>58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87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5B588E3-04D5-AE4A-AE51-243CE4E7AFDF}" type="slidenum">
              <a:rPr lang="en-US" sz="1200">
                <a:solidFill>
                  <a:schemeClr val="tx2"/>
                </a:solidFill>
              </a:rPr>
              <a:pPr algn="r" eaLnBrk="1" hangingPunct="1"/>
              <a:t>59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20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74E09B-A42C-C147-9E5C-44ABE9C3FBCB}" type="slidenum">
              <a:rPr lang="en-US" sz="1200">
                <a:solidFill>
                  <a:schemeClr val="tx2"/>
                </a:solidFill>
              </a:rPr>
              <a:pPr eaLnBrk="1" hangingPunct="1"/>
              <a:t>60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1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FA92DC1-378D-9240-937E-B6571DF2CD69}" type="slidenum">
              <a:rPr lang="en-US" sz="1200">
                <a:solidFill>
                  <a:schemeClr val="tx2"/>
                </a:solidFill>
              </a:rPr>
              <a:pPr algn="r" eaLnBrk="1" hangingPunct="1"/>
              <a:t>61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1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10AB9D1-89BC-9548-8279-337B50B90B5F}" type="slidenum">
              <a:rPr lang="en-US" sz="1200">
                <a:solidFill>
                  <a:schemeClr val="tx2"/>
                </a:solidFill>
              </a:rPr>
              <a:pPr algn="r" eaLnBrk="1" hangingPunct="1"/>
              <a:t>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2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41807C7-6B9B-B94A-AA54-5AAD8D2836C4}" type="slidenum">
              <a:rPr lang="en-US" sz="1200">
                <a:solidFill>
                  <a:schemeClr val="tx2"/>
                </a:solidFill>
              </a:rPr>
              <a:pPr algn="r" eaLnBrk="1" hangingPunct="1"/>
              <a:t>62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3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0D2C9-8B17-6049-9FBA-E4107C43232D}" type="slidenum">
              <a:rPr lang="en-US" sz="1200">
                <a:solidFill>
                  <a:schemeClr val="tx2"/>
                </a:solidFill>
              </a:rPr>
              <a:pPr eaLnBrk="1" hangingPunct="1"/>
              <a:t>63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0888B78-9547-4342-8CB5-6AED2C7F49BE}" type="slidenum">
              <a:rPr lang="en-US" sz="1200">
                <a:solidFill>
                  <a:schemeClr val="tx2"/>
                </a:solidFill>
              </a:rPr>
              <a:pPr algn="r" eaLnBrk="1" hangingPunct="1"/>
              <a:t>64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8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A5F7114-2B3F-B74B-9DDE-94DBAB3F735F}" type="slidenum">
              <a:rPr lang="en-US" sz="1200">
                <a:solidFill>
                  <a:schemeClr val="tx2"/>
                </a:solidFill>
              </a:rPr>
              <a:pPr algn="r" eaLnBrk="1" hangingPunct="1"/>
              <a:t>19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8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A946C8-4063-DF48-AE2D-9396FED501D6}" type="slidenum">
              <a:rPr lang="en-US" sz="1200">
                <a:solidFill>
                  <a:schemeClr val="tx2"/>
                </a:solidFill>
              </a:rPr>
              <a:pPr algn="r" eaLnBrk="1" hangingPunct="1"/>
              <a:t>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0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14501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0A5CB-071E-1441-92C9-0AB4A120A5BD}" type="slidenum">
              <a:rPr lang="en-US" sz="1200">
                <a:solidFill>
                  <a:schemeClr val="tx2"/>
                </a:solidFill>
              </a:rPr>
              <a:pPr eaLnBrk="1" hangingPunct="1"/>
              <a:t>24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147B73-751C-9F4E-B1F0-FF362D01CF4B}" type="slidenum">
              <a:rPr lang="en-US" sz="1200">
                <a:solidFill>
                  <a:schemeClr val="tx2"/>
                </a:solidFill>
              </a:rPr>
              <a:pPr algn="r" eaLnBrk="1" hangingPunct="1"/>
              <a:t>25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Arrowheads="1"/>
          </p:cNvSpPr>
          <p:nvPr/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6453A0B-854E-3449-92F7-D697A9D62E1C}" type="slidenum">
              <a:rPr lang="en-US" sz="1200">
                <a:solidFill>
                  <a:schemeClr val="tx2"/>
                </a:solidFill>
              </a:rPr>
              <a:pPr algn="r" eaLnBrk="1" hangingPunct="1"/>
              <a:t>27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6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6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4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2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6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5C5F55-CE80-49D4-ABC9-DAABAEAE3D6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E70926-DA7E-4380-8706-0CF55E055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cowliknP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Structure &amp; Function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3—Week 1</a:t>
            </a:r>
          </a:p>
        </p:txBody>
      </p:sp>
    </p:spTree>
    <p:extLst>
      <p:ext uri="{BB962C8B-B14F-4D97-AF65-F5344CB8AC3E}">
        <p14:creationId xmlns:p14="http://schemas.microsoft.com/office/powerpoint/2010/main" val="203903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Glycocalyx</a:t>
            </a:r>
            <a:r>
              <a:rPr lang="en-US" dirty="0"/>
              <a:t>: Bacterial Capsule or Slime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always present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always integral to the life of the cell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Easily removed by treating a culture with enzymes or manipulating the culture nutrients available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VIRULENCE FACTOR </a:t>
            </a:r>
            <a:r>
              <a:rPr lang="en-US" dirty="0"/>
              <a:t>when present—enhances the organism’s ability to produce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Special notes:</a:t>
            </a:r>
          </a:p>
          <a:p>
            <a:pPr marL="0" indent="0">
              <a:buNone/>
            </a:pPr>
            <a:r>
              <a:rPr lang="en-US" b="1" dirty="0" err="1"/>
              <a:t>Glycocalyx</a:t>
            </a:r>
            <a:r>
              <a:rPr lang="en-US" dirty="0"/>
              <a:t> = gelatinous, sticky substance that surrounds the outside of the cell  (may be made of polysaccharides, polypeptides, or both.  These are produced inside the cell and are extruded onto the cell’s surface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Classification of this layer is dependent on composition of the layer:</a:t>
            </a:r>
          </a:p>
          <a:p>
            <a:pPr marL="0" indent="0">
              <a:buNone/>
            </a:pPr>
            <a:r>
              <a:rPr lang="en-US" b="1" dirty="0"/>
              <a:t>Capsule</a:t>
            </a:r>
            <a:r>
              <a:rPr lang="en-US" dirty="0"/>
              <a:t>—when the </a:t>
            </a:r>
            <a:r>
              <a:rPr lang="en-US" dirty="0" err="1"/>
              <a:t>glycocalyx</a:t>
            </a:r>
            <a:r>
              <a:rPr lang="en-US" dirty="0"/>
              <a:t> is made of repeating organic chemical units firmly attached to the cell surface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b="1" dirty="0"/>
              <a:t>Slime Layer</a:t>
            </a:r>
            <a:r>
              <a:rPr lang="en-US" dirty="0"/>
              <a:t>—a loose, water-soluble </a:t>
            </a:r>
            <a:r>
              <a:rPr lang="en-US" dirty="0" err="1"/>
              <a:t>glycocalyx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7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of the </a:t>
            </a:r>
            <a:r>
              <a:rPr lang="en-US" dirty="0" err="1"/>
              <a:t>Glycocalyx</a:t>
            </a:r>
            <a:r>
              <a:rPr lang="en-US" dirty="0"/>
              <a:t> or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Prevent phagocytosis  </a:t>
            </a:r>
            <a:r>
              <a:rPr lang="en-US" dirty="0"/>
              <a:t>of the cell by our immune cells </a:t>
            </a:r>
          </a:p>
          <a:p>
            <a:r>
              <a:rPr lang="en-US" dirty="0"/>
              <a:t>Prevent bacterial cells from drying out</a:t>
            </a:r>
          </a:p>
          <a:p>
            <a:r>
              <a:rPr lang="en-US" dirty="0"/>
              <a:t>Slime layers are often sticky and provide the means for bacteria to attach to surfaces as </a:t>
            </a:r>
            <a:r>
              <a:rPr lang="en-US" b="1" dirty="0"/>
              <a:t>biofilms</a:t>
            </a:r>
            <a:r>
              <a:rPr lang="en-US" dirty="0"/>
              <a:t>, which are aggregates of bacteria living together on a surface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4267200" cy="3657600"/>
          </a:xfrm>
        </p:spPr>
      </p:pic>
    </p:spTree>
    <p:extLst>
      <p:ext uri="{BB962C8B-B14F-4D97-AF65-F5344CB8AC3E}">
        <p14:creationId xmlns:p14="http://schemas.microsoft.com/office/powerpoint/2010/main" val="375279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= long structures that extend beyond the surface of a cell and its </a:t>
            </a:r>
            <a:r>
              <a:rPr lang="en-US" dirty="0" err="1"/>
              <a:t>glycocalyx</a:t>
            </a:r>
            <a:r>
              <a:rPr lang="en-US" dirty="0"/>
              <a:t> and propel the cell through its environment</a:t>
            </a:r>
          </a:p>
          <a:p>
            <a:r>
              <a:rPr lang="en-US" dirty="0"/>
              <a:t>Not all bacteria have flagella but for those that do, it assists with mobility and survival of the cell</a:t>
            </a:r>
          </a:p>
          <a:p>
            <a:r>
              <a:rPr lang="en-US" dirty="0"/>
              <a:t>Movement is similar to a boat propeller</a:t>
            </a:r>
          </a:p>
        </p:txBody>
      </p:sp>
      <p:pic>
        <p:nvPicPr>
          <p:cNvPr id="5" name="Picture 1" descr="73338_CH04_FIGF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59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800" dirty="0">
                <a:ea typeface="ＭＳ Ｐゴシック" pitchFamily="34" charset="-128"/>
              </a:rPr>
              <a:t>Flagella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1024128" y="1676400"/>
            <a:ext cx="5141145" cy="472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Used for motility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Rotates like propeller</a:t>
            </a:r>
          </a:p>
          <a:p>
            <a:pPr lvl="1" eaLnBrk="1" hangingPunct="1"/>
            <a:r>
              <a:rPr lang="en-US" altLang="en-US" sz="2400" b="1" dirty="0">
                <a:ea typeface="ＭＳ Ｐゴシック" pitchFamily="34" charset="-128"/>
              </a:rPr>
              <a:t>Responsible for </a:t>
            </a:r>
            <a:r>
              <a:rPr lang="en-US" altLang="en-US" sz="2400" b="1" dirty="0" err="1">
                <a:ea typeface="ＭＳ Ｐゴシック" pitchFamily="34" charset="-128"/>
              </a:rPr>
              <a:t>Chemotaxis</a:t>
            </a:r>
            <a:endParaRPr lang="en-US" altLang="en-US" sz="2400" b="1" dirty="0">
              <a:ea typeface="ＭＳ Ｐゴシック" pitchFamily="34" charset="-128"/>
            </a:endParaRPr>
          </a:p>
          <a:p>
            <a:pPr lvl="2" eaLnBrk="1" hangingPunct="1"/>
            <a:r>
              <a:rPr lang="en-US" altLang="en-US" sz="2400" dirty="0">
                <a:ea typeface="ＭＳ Ｐゴシック" pitchFamily="34" charset="-128"/>
              </a:rPr>
              <a:t>Move toward </a:t>
            </a:r>
            <a:r>
              <a:rPr lang="en-US" altLang="en-US" sz="2400" b="1" dirty="0">
                <a:ea typeface="ＭＳ Ｐゴシック" pitchFamily="34" charset="-128"/>
              </a:rPr>
              <a:t>attractant</a:t>
            </a:r>
          </a:p>
          <a:p>
            <a:pPr lvl="2" eaLnBrk="1" hangingPunct="1"/>
            <a:r>
              <a:rPr lang="en-US" altLang="en-US" sz="2400" dirty="0">
                <a:ea typeface="ＭＳ Ｐゴシック" pitchFamily="34" charset="-128"/>
              </a:rPr>
              <a:t>Move away from </a:t>
            </a:r>
            <a:r>
              <a:rPr lang="en-US" altLang="en-US" sz="2400" b="1" dirty="0">
                <a:ea typeface="ＭＳ Ｐゴシック" pitchFamily="34" charset="-128"/>
              </a:rPr>
              <a:t>repellant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Long, hollow, filament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made of subunits of </a:t>
            </a:r>
            <a:r>
              <a:rPr lang="en-US" altLang="en-US" sz="2400" b="1" dirty="0" err="1">
                <a:ea typeface="ＭＳ Ｐゴシック" pitchFamily="34" charset="-128"/>
              </a:rPr>
              <a:t>flagellin</a:t>
            </a:r>
            <a:endParaRPr lang="en-US" altLang="en-US" sz="2400" b="1" dirty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Many arrangements (single,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polar, bipolar, dispersed, etc.)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Cells with flagella are </a:t>
            </a:r>
            <a:r>
              <a:rPr lang="en-US" altLang="en-US" sz="2400" i="1" dirty="0">
                <a:ea typeface="ＭＳ Ｐゴシック" pitchFamily="34" charset="-128"/>
              </a:rPr>
              <a:t>motile</a:t>
            </a: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0" y="5500689"/>
            <a:ext cx="3581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libri" pitchFamily="34" charset="0"/>
                <a:ea typeface="ヒラギノ角ゴ Pro W3" charset="-128"/>
              </a:rPr>
              <a:t>Figure 04.09:  Structure and arrangement of flagella.</a:t>
            </a:r>
          </a:p>
        </p:txBody>
      </p:sp>
      <p:pic>
        <p:nvPicPr>
          <p:cNvPr id="15365" name="Picture 1" descr="73338_CH04_FIG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685800"/>
            <a:ext cx="3117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1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Fimbriae and Pili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911926"/>
            <a:ext cx="4995672" cy="479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Fimbriae—</a:t>
            </a:r>
            <a:r>
              <a:rPr lang="en-US" dirty="0" err="1"/>
              <a:t>rodlike</a:t>
            </a:r>
            <a:r>
              <a:rPr lang="en-US" dirty="0"/>
              <a:t>, </a:t>
            </a:r>
            <a:r>
              <a:rPr lang="en-US" dirty="0" err="1"/>
              <a:t>proteinaceous</a:t>
            </a:r>
            <a:r>
              <a:rPr lang="en-US" dirty="0"/>
              <a:t> extensions</a:t>
            </a:r>
          </a:p>
          <a:p>
            <a:r>
              <a:rPr lang="en-US" dirty="0"/>
              <a:t>Sticky projections adhere to one another and to substances in the environment</a:t>
            </a:r>
          </a:p>
          <a:p>
            <a:r>
              <a:rPr lang="en-US" dirty="0"/>
              <a:t>Crucial to the pathogenicity of gonorrhea—non-</a:t>
            </a:r>
            <a:r>
              <a:rPr lang="en-US" dirty="0" err="1"/>
              <a:t>fimbriated</a:t>
            </a:r>
            <a:r>
              <a:rPr lang="en-US" dirty="0"/>
              <a:t> cells of this type don’t cause disease </a:t>
            </a:r>
          </a:p>
          <a:p>
            <a:pPr marL="0" indent="0">
              <a:buNone/>
            </a:pPr>
            <a:r>
              <a:rPr lang="en-US" b="1" dirty="0"/>
              <a:t>Pili—</a:t>
            </a:r>
            <a:r>
              <a:rPr lang="en-US" dirty="0"/>
              <a:t>longer versions of fimbriae but shorter than flagella</a:t>
            </a:r>
          </a:p>
          <a:p>
            <a:r>
              <a:rPr lang="en-US" dirty="0"/>
              <a:t>Cells use pili to transfer DNA from one cell to another = conjugation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1" descr="73338_CH04_FIGF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Cell Walls</a:t>
            </a:r>
          </a:p>
        </p:txBody>
      </p:sp>
      <p:sp>
        <p:nvSpPr>
          <p:cNvPr id="6861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 structure and shape and protect cell from osmotic forces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Assist some cells in attaching to other cells or in resisting antimicrobial drugs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target cell wall of bacteria with antibiotics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Give bacterial cells characteristic shapes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Composed of peptidoglycan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Scientists describe two basic types of bacterial cell walls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Gram-positive and Gram-negative</a:t>
            </a:r>
          </a:p>
        </p:txBody>
      </p:sp>
    </p:spTree>
    <p:extLst>
      <p:ext uri="{BB962C8B-B14F-4D97-AF65-F5344CB8AC3E}">
        <p14:creationId xmlns:p14="http://schemas.microsoft.com/office/powerpoint/2010/main" val="197516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cell Walls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Composed of </a:t>
            </a:r>
            <a:r>
              <a:rPr lang="en-US" b="1" dirty="0"/>
              <a:t>peptidoglycan</a:t>
            </a:r>
            <a:r>
              <a:rPr lang="en-US" dirty="0"/>
              <a:t>, a </a:t>
            </a:r>
            <a:r>
              <a:rPr lang="en-US" dirty="0" err="1"/>
              <a:t>meshlike</a:t>
            </a:r>
            <a:r>
              <a:rPr lang="en-US" dirty="0"/>
              <a:t> complex polysaccharide (sugar)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Made of either NAG or NAM, which are structurally similar to glucose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Cell walls gives bacterial cells their characteristic shapes</a:t>
            </a:r>
          </a:p>
          <a:p>
            <a:endParaRPr lang="en-US" dirty="0"/>
          </a:p>
        </p:txBody>
      </p:sp>
      <p:pic>
        <p:nvPicPr>
          <p:cNvPr id="5" name="Content Placeholder 4" descr="figure_03_14_unlabeled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>
          <a:xfrm>
            <a:off x="1023938" y="2455518"/>
            <a:ext cx="4754562" cy="36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vs. Gram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45" y="2286000"/>
            <a:ext cx="4959928" cy="402336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000" b="1" dirty="0">
                <a:latin typeface="Times" charset="0"/>
                <a:ea typeface="ＭＳ Ｐゴシック" pitchFamily="34" charset="-128"/>
              </a:rPr>
              <a:t>Cell</a:t>
            </a:r>
            <a:r>
              <a:rPr lang="en-US" altLang="en-US" sz="3000" dirty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3000" b="1" dirty="0">
                <a:latin typeface="Times" charset="0"/>
                <a:ea typeface="ＭＳ Ｐゴシック" pitchFamily="34" charset="-128"/>
              </a:rPr>
              <a:t>wall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" charset="0"/>
                <a:ea typeface="ＭＳ Ｐゴシック" pitchFamily="34" charset="-128"/>
              </a:rPr>
              <a:t>G+: thick layer of rigid polymer, peptidoglycan ( lab note: holds crystal violet stain in gram stain procedure)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" charset="0"/>
                <a:ea typeface="ＭＳ Ｐゴシック" pitchFamily="34" charset="-128"/>
              </a:rPr>
              <a:t>G</a:t>
            </a:r>
            <a:r>
              <a:rPr lang="el-GR" altLang="en-US" sz="2600" dirty="0">
                <a:latin typeface="Times" charset="0"/>
                <a:ea typeface="ＭＳ Ｐゴシック" pitchFamily="34" charset="-128"/>
              </a:rPr>
              <a:t>−</a:t>
            </a:r>
            <a:r>
              <a:rPr lang="en-US" altLang="en-US" sz="2600" dirty="0">
                <a:latin typeface="Times" charset="0"/>
                <a:ea typeface="ＭＳ Ｐゴシック" pitchFamily="34" charset="-128"/>
              </a:rPr>
              <a:t>: thin layer of peptidoglycan</a:t>
            </a:r>
          </a:p>
          <a:p>
            <a:pPr marL="128016" lvl="1" indent="0">
              <a:buNone/>
            </a:pPr>
            <a:r>
              <a:rPr lang="en-US" altLang="en-US" sz="2600" dirty="0">
                <a:latin typeface="Times" charset="0"/>
                <a:ea typeface="ＭＳ Ｐゴシック" pitchFamily="34" charset="-128"/>
              </a:rPr>
              <a:t>Prevents osmotic rupture of cell membrane</a:t>
            </a:r>
          </a:p>
          <a:p>
            <a:r>
              <a:rPr lang="en-US" altLang="en-US" sz="3000" b="1" dirty="0">
                <a:latin typeface="Times" charset="0"/>
                <a:ea typeface="ＭＳ Ｐゴシック" pitchFamily="34" charset="-128"/>
              </a:rPr>
              <a:t>Outer</a:t>
            </a:r>
            <a:r>
              <a:rPr lang="en-US" altLang="en-US" sz="3000" dirty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3000" b="1" dirty="0">
                <a:latin typeface="Times" charset="0"/>
                <a:ea typeface="ＭＳ Ｐゴシック" pitchFamily="34" charset="-128"/>
              </a:rPr>
              <a:t>membrane</a:t>
            </a:r>
            <a:r>
              <a:rPr lang="en-US" altLang="en-US" sz="3000" dirty="0">
                <a:latin typeface="Times" charset="0"/>
                <a:ea typeface="ＭＳ Ｐゴシック" pitchFamily="34" charset="-128"/>
              </a:rPr>
              <a:t> (in gram negatives only)</a:t>
            </a:r>
          </a:p>
          <a:p>
            <a:pPr lvl="1"/>
            <a:r>
              <a:rPr lang="en-US" altLang="en-US" sz="2600" dirty="0">
                <a:latin typeface="Times" charset="0"/>
                <a:ea typeface="ＭＳ Ｐゴシック" pitchFamily="34" charset="-128"/>
              </a:rPr>
              <a:t>Contains fever inducing </a:t>
            </a:r>
            <a:r>
              <a:rPr lang="en-US" altLang="en-US" sz="2600" b="1" dirty="0">
                <a:latin typeface="Times" charset="0"/>
                <a:ea typeface="ＭＳ Ｐゴシック" pitchFamily="34" charset="-128"/>
              </a:rPr>
              <a:t>endotoxin</a:t>
            </a:r>
          </a:p>
          <a:p>
            <a:endParaRPr lang="en-US" dirty="0"/>
          </a:p>
        </p:txBody>
      </p:sp>
      <p:pic>
        <p:nvPicPr>
          <p:cNvPr id="5" name="Picture 1" descr="73338_CH04_FIGF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9" y="2084832"/>
            <a:ext cx="6192981" cy="42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7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3.15a  Comparison of cell walls of Gram-positive and Gram-negative bacteria.</a:t>
            </a:r>
          </a:p>
        </p:txBody>
      </p:sp>
      <p:pic>
        <p:nvPicPr>
          <p:cNvPr id="31" name="Picture 30" descr="figure_03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/>
        </p:blipFill>
        <p:spPr>
          <a:xfrm>
            <a:off x="1790700" y="1206500"/>
            <a:ext cx="8601456" cy="4235978"/>
          </a:xfrm>
          <a:prstGeom prst="rect">
            <a:avLst/>
          </a:prstGeom>
        </p:spPr>
      </p:pic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117976" y="2314915"/>
            <a:ext cx="1260281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8" b="1" dirty="0"/>
              <a:t>Peptidoglycan layer</a:t>
            </a:r>
          </a:p>
          <a:p>
            <a:pPr algn="l"/>
            <a:r>
              <a:rPr lang="en-US" sz="1008" b="1" dirty="0"/>
              <a:t>(cell wall)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970986" y="3516413"/>
            <a:ext cx="1804781" cy="2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8" dirty="0">
                <a:latin typeface="Arial Black" charset="0"/>
              </a:rPr>
              <a:t>Gram-positive cell wall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116918" y="2795398"/>
            <a:ext cx="846707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8" b="1" dirty="0"/>
              <a:t>Cytoplasmic</a:t>
            </a:r>
          </a:p>
          <a:p>
            <a:pPr algn="l"/>
            <a:r>
              <a:rPr lang="en-US" sz="1008" b="1" dirty="0"/>
              <a:t>membrane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248414" y="4248354"/>
            <a:ext cx="878767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8" b="1" dirty="0"/>
              <a:t>Teichoic acid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9200287" y="3542877"/>
            <a:ext cx="1075936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8" b="1" dirty="0"/>
              <a:t>Lipoteichoic acid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8778876" y="4523657"/>
            <a:ext cx="595035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8" b="1" dirty="0"/>
              <a:t>Integral</a:t>
            </a:r>
          </a:p>
          <a:p>
            <a:pPr algn="l"/>
            <a:r>
              <a:rPr lang="en-US" sz="1008" b="1" dirty="0"/>
              <a:t>protein</a:t>
            </a:r>
          </a:p>
        </p:txBody>
      </p:sp>
      <p:sp>
        <p:nvSpPr>
          <p:cNvPr id="38" name="AutoShape 19"/>
          <p:cNvSpPr>
            <a:spLocks/>
          </p:cNvSpPr>
          <p:nvPr/>
        </p:nvSpPr>
        <p:spPr bwMode="auto">
          <a:xfrm rot="21124632">
            <a:off x="5748339" y="2151063"/>
            <a:ext cx="130175" cy="1223962"/>
          </a:xfrm>
          <a:prstGeom prst="leftBrace">
            <a:avLst>
              <a:gd name="adj1" fmla="val 38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20"/>
          <p:cNvSpPr>
            <a:spLocks/>
          </p:cNvSpPr>
          <p:nvPr/>
        </p:nvSpPr>
        <p:spPr bwMode="auto">
          <a:xfrm rot="21217305">
            <a:off x="5935663" y="3511550"/>
            <a:ext cx="74612" cy="476250"/>
          </a:xfrm>
          <a:prstGeom prst="leftBrace">
            <a:avLst>
              <a:gd name="adj1" fmla="val 448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816350" y="2222500"/>
            <a:ext cx="361950" cy="234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3527426" y="2413000"/>
            <a:ext cx="650875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33"/>
          <p:cNvSpPr>
            <a:spLocks noChangeAspect="1" noChangeArrowheads="1"/>
          </p:cNvSpPr>
          <p:nvPr/>
        </p:nvSpPr>
        <p:spPr bwMode="auto">
          <a:xfrm>
            <a:off x="3787775" y="21971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34"/>
          <p:cNvSpPr>
            <a:spLocks noChangeAspect="1" noChangeArrowheads="1"/>
          </p:cNvSpPr>
          <p:nvPr/>
        </p:nvSpPr>
        <p:spPr bwMode="auto">
          <a:xfrm>
            <a:off x="3502025" y="23876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3816350" y="2222500"/>
            <a:ext cx="36195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3517901" y="2406650"/>
            <a:ext cx="6508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5448301" y="2476500"/>
            <a:ext cx="3079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5010150" y="2955926"/>
            <a:ext cx="93980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H="1">
            <a:off x="6163735" y="3260726"/>
            <a:ext cx="860425" cy="1025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43"/>
          <p:cNvSpPr>
            <a:spLocks noChangeAspect="1" noChangeArrowheads="1"/>
          </p:cNvSpPr>
          <p:nvPr/>
        </p:nvSpPr>
        <p:spPr bwMode="auto">
          <a:xfrm>
            <a:off x="6998759" y="32385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 flipH="1">
            <a:off x="6160560" y="3260726"/>
            <a:ext cx="86042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8032751" y="3368675"/>
            <a:ext cx="1216025" cy="3111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305800" y="4337051"/>
            <a:ext cx="539750" cy="3333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46"/>
          <p:cNvSpPr>
            <a:spLocks noChangeAspect="1" noChangeArrowheads="1"/>
          </p:cNvSpPr>
          <p:nvPr/>
        </p:nvSpPr>
        <p:spPr bwMode="auto">
          <a:xfrm>
            <a:off x="8004175" y="334327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47"/>
          <p:cNvSpPr>
            <a:spLocks noChangeAspect="1" noChangeArrowheads="1"/>
          </p:cNvSpPr>
          <p:nvPr/>
        </p:nvSpPr>
        <p:spPr bwMode="auto">
          <a:xfrm>
            <a:off x="8277225" y="431165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8026401" y="3365500"/>
            <a:ext cx="121602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8299450" y="4333876"/>
            <a:ext cx="53975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3.15b  Comparison of cell walls of Gram-positive and Gram-negative bacteria.</a:t>
            </a:r>
          </a:p>
        </p:txBody>
      </p:sp>
      <p:pic>
        <p:nvPicPr>
          <p:cNvPr id="56" name="Picture 55" descr="figure_03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"/>
          <a:stretch/>
        </p:blipFill>
        <p:spPr>
          <a:xfrm>
            <a:off x="1790700" y="1587500"/>
            <a:ext cx="8601456" cy="3482598"/>
          </a:xfrm>
          <a:prstGeom prst="rect">
            <a:avLst/>
          </a:prstGeom>
        </p:spPr>
      </p:pic>
      <p:sp>
        <p:nvSpPr>
          <p:cNvPr id="57" name="Line 84"/>
          <p:cNvSpPr>
            <a:spLocks noChangeShapeType="1"/>
          </p:cNvSpPr>
          <p:nvPr/>
        </p:nvSpPr>
        <p:spPr bwMode="auto">
          <a:xfrm flipH="1">
            <a:off x="6092825" y="3286126"/>
            <a:ext cx="1092200" cy="1241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7604125" y="3362326"/>
            <a:ext cx="527050" cy="1463675"/>
          </a:xfrm>
          <a:custGeom>
            <a:avLst/>
            <a:gdLst>
              <a:gd name="T0" fmla="*/ 0 w 332"/>
              <a:gd name="T1" fmla="*/ 0 h 922"/>
              <a:gd name="T2" fmla="*/ 218 w 332"/>
              <a:gd name="T3" fmla="*/ 788 h 922"/>
              <a:gd name="T4" fmla="*/ 332 w 332"/>
              <a:gd name="T5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" h="922">
                <a:moveTo>
                  <a:pt x="0" y="0"/>
                </a:moveTo>
                <a:lnTo>
                  <a:pt x="218" y="788"/>
                </a:lnTo>
                <a:lnTo>
                  <a:pt x="332" y="92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7531100" y="4530725"/>
            <a:ext cx="419100" cy="82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60" name="Freeform 87"/>
          <p:cNvSpPr>
            <a:spLocks/>
          </p:cNvSpPr>
          <p:nvPr/>
        </p:nvSpPr>
        <p:spPr bwMode="auto">
          <a:xfrm>
            <a:off x="8045450" y="3416300"/>
            <a:ext cx="635000" cy="984250"/>
          </a:xfrm>
          <a:custGeom>
            <a:avLst/>
            <a:gdLst>
              <a:gd name="T0" fmla="*/ 0 w 400"/>
              <a:gd name="T1" fmla="*/ 0 h 620"/>
              <a:gd name="T2" fmla="*/ 288 w 400"/>
              <a:gd name="T3" fmla="*/ 506 h 620"/>
              <a:gd name="T4" fmla="*/ 400 w 400"/>
              <a:gd name="T5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620">
                <a:moveTo>
                  <a:pt x="0" y="0"/>
                </a:moveTo>
                <a:lnTo>
                  <a:pt x="288" y="506"/>
                </a:lnTo>
                <a:lnTo>
                  <a:pt x="400" y="62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61" name="Freeform 88"/>
          <p:cNvSpPr>
            <a:spLocks/>
          </p:cNvSpPr>
          <p:nvPr/>
        </p:nvSpPr>
        <p:spPr bwMode="auto">
          <a:xfrm>
            <a:off x="8242300" y="3759201"/>
            <a:ext cx="266700" cy="466725"/>
          </a:xfrm>
          <a:custGeom>
            <a:avLst/>
            <a:gdLst>
              <a:gd name="T0" fmla="*/ 108 w 168"/>
              <a:gd name="T1" fmla="*/ 0 h 294"/>
              <a:gd name="T2" fmla="*/ 168 w 168"/>
              <a:gd name="T3" fmla="*/ 294 h 294"/>
              <a:gd name="T4" fmla="*/ 0 w 168"/>
              <a:gd name="T5" fmla="*/ 24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294">
                <a:moveTo>
                  <a:pt x="108" y="0"/>
                </a:moveTo>
                <a:lnTo>
                  <a:pt x="168" y="294"/>
                </a:lnTo>
                <a:lnTo>
                  <a:pt x="0" y="24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 flipV="1">
            <a:off x="8312150" y="2574926"/>
            <a:ext cx="793750" cy="5873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63" name="Line 90"/>
          <p:cNvSpPr>
            <a:spLocks noChangeShapeType="1"/>
          </p:cNvSpPr>
          <p:nvPr/>
        </p:nvSpPr>
        <p:spPr bwMode="auto">
          <a:xfrm flipV="1">
            <a:off x="7759701" y="2070100"/>
            <a:ext cx="1362075" cy="5651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8077200" y="4695235"/>
            <a:ext cx="615874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Integral</a:t>
            </a:r>
          </a:p>
          <a:p>
            <a:pPr algn="l"/>
            <a:r>
              <a:rPr lang="en-US" sz="1007" b="1" dirty="0"/>
              <a:t>proteins</a:t>
            </a: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4464051" y="2434404"/>
            <a:ext cx="782587" cy="55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Outer</a:t>
            </a:r>
          </a:p>
          <a:p>
            <a:pPr algn="l"/>
            <a:r>
              <a:rPr lang="en-US" sz="1007" b="1" dirty="0"/>
              <a:t>membrane</a:t>
            </a:r>
          </a:p>
          <a:p>
            <a:pPr algn="l"/>
            <a:r>
              <a:rPr lang="en-US" sz="1007" b="1" dirty="0"/>
              <a:t>of cell wall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1974404" y="3585812"/>
            <a:ext cx="1854564" cy="2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7" dirty="0">
                <a:latin typeface="Arial Black" charset="0"/>
              </a:rPr>
              <a:t>Gram-negative cell wall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4359276" y="2989202"/>
            <a:ext cx="1090363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Peptidoglycan</a:t>
            </a:r>
          </a:p>
          <a:p>
            <a:pPr algn="l"/>
            <a:r>
              <a:rPr lang="en-US" sz="1007" b="1" dirty="0"/>
              <a:t>layer of cell wall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4429126" y="3422060"/>
            <a:ext cx="846707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Cytoplasmic</a:t>
            </a:r>
          </a:p>
          <a:p>
            <a:pPr algn="l"/>
            <a:r>
              <a:rPr lang="en-US" sz="1007" b="1" dirty="0"/>
              <a:t>membrane</a:t>
            </a:r>
          </a:p>
        </p:txBody>
      </p:sp>
      <p:sp>
        <p:nvSpPr>
          <p:cNvPr id="69" name="Rectangle 20"/>
          <p:cNvSpPr>
            <a:spLocks noChangeArrowheads="1"/>
          </p:cNvSpPr>
          <p:nvPr/>
        </p:nvSpPr>
        <p:spPr bwMode="auto">
          <a:xfrm>
            <a:off x="4932363" y="4488629"/>
            <a:ext cx="1391728" cy="55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Lipopolysaccharide</a:t>
            </a:r>
          </a:p>
          <a:p>
            <a:pPr algn="l"/>
            <a:r>
              <a:rPr lang="en-US" sz="1007" b="1" dirty="0"/>
              <a:t>(LPS) layer, containing</a:t>
            </a:r>
          </a:p>
          <a:p>
            <a:pPr algn="l"/>
            <a:r>
              <a:rPr lang="en-US" sz="1007" b="1" dirty="0"/>
              <a:t>lipid A</a:t>
            </a: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9048576" y="1941682"/>
            <a:ext cx="465192" cy="2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7" b="1" dirty="0"/>
              <a:t>Porin</a:t>
            </a: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9061451" y="2454743"/>
            <a:ext cx="771365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7" b="1" dirty="0"/>
              <a:t>Porin</a:t>
            </a:r>
          </a:p>
          <a:p>
            <a:pPr algn="l"/>
            <a:r>
              <a:rPr lang="en-US" sz="1007" b="1" dirty="0"/>
              <a:t>(sectioned)</a:t>
            </a: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>
            <a:off x="9128961" y="3091032"/>
            <a:ext cx="1146468" cy="2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7" b="1" dirty="0"/>
              <a:t>Periplasmic space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619113" y="4271074"/>
            <a:ext cx="1253869" cy="2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7" b="1" dirty="0"/>
              <a:t>Phospholipid layers</a:t>
            </a:r>
          </a:p>
        </p:txBody>
      </p:sp>
      <p:sp>
        <p:nvSpPr>
          <p:cNvPr id="74" name="AutoShape 25"/>
          <p:cNvSpPr>
            <a:spLocks/>
          </p:cNvSpPr>
          <p:nvPr/>
        </p:nvSpPr>
        <p:spPr bwMode="auto">
          <a:xfrm rot="21002944">
            <a:off x="5648326" y="2640013"/>
            <a:ext cx="74613" cy="392112"/>
          </a:xfrm>
          <a:prstGeom prst="leftBrace">
            <a:avLst>
              <a:gd name="adj1" fmla="val 361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75" name="AutoShape 26"/>
          <p:cNvSpPr>
            <a:spLocks/>
          </p:cNvSpPr>
          <p:nvPr/>
        </p:nvSpPr>
        <p:spPr bwMode="auto">
          <a:xfrm rot="20904787">
            <a:off x="5797551" y="3459163"/>
            <a:ext cx="74613" cy="392112"/>
          </a:xfrm>
          <a:prstGeom prst="leftBrace">
            <a:avLst>
              <a:gd name="adj1" fmla="val 361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76" name="Line 63"/>
          <p:cNvSpPr>
            <a:spLocks noChangeShapeType="1"/>
          </p:cNvSpPr>
          <p:nvPr/>
        </p:nvSpPr>
        <p:spPr bwMode="auto">
          <a:xfrm flipH="1" flipV="1">
            <a:off x="5229225" y="2711451"/>
            <a:ext cx="4318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 flipH="1" flipV="1">
            <a:off x="5311775" y="3568700"/>
            <a:ext cx="4953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3721100" y="2686051"/>
            <a:ext cx="768350" cy="885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79" name="Line 66"/>
          <p:cNvSpPr>
            <a:spLocks noChangeShapeType="1"/>
          </p:cNvSpPr>
          <p:nvPr/>
        </p:nvSpPr>
        <p:spPr bwMode="auto">
          <a:xfrm>
            <a:off x="3892551" y="2571751"/>
            <a:ext cx="536575" cy="5556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4057651" y="2463800"/>
            <a:ext cx="473075" cy="254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 flipH="1" flipV="1">
            <a:off x="5365751" y="3162300"/>
            <a:ext cx="593725" cy="133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2" name="Oval 55"/>
          <p:cNvSpPr>
            <a:spLocks noChangeAspect="1" noChangeArrowheads="1"/>
          </p:cNvSpPr>
          <p:nvPr/>
        </p:nvSpPr>
        <p:spPr bwMode="auto">
          <a:xfrm>
            <a:off x="3695700" y="266382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3" name="Oval 56"/>
          <p:cNvSpPr>
            <a:spLocks noChangeAspect="1" noChangeArrowheads="1"/>
          </p:cNvSpPr>
          <p:nvPr/>
        </p:nvSpPr>
        <p:spPr bwMode="auto">
          <a:xfrm>
            <a:off x="3867150" y="254635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4" name="Oval 57"/>
          <p:cNvSpPr>
            <a:spLocks noChangeAspect="1" noChangeArrowheads="1"/>
          </p:cNvSpPr>
          <p:nvPr/>
        </p:nvSpPr>
        <p:spPr bwMode="auto">
          <a:xfrm>
            <a:off x="4032250" y="24384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5" name="Oval 58"/>
          <p:cNvSpPr>
            <a:spLocks noChangeAspect="1" noChangeArrowheads="1"/>
          </p:cNvSpPr>
          <p:nvPr/>
        </p:nvSpPr>
        <p:spPr bwMode="auto">
          <a:xfrm>
            <a:off x="5927725" y="327025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3721100" y="2686051"/>
            <a:ext cx="76835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7" name="Line 60"/>
          <p:cNvSpPr>
            <a:spLocks noChangeShapeType="1"/>
          </p:cNvSpPr>
          <p:nvPr/>
        </p:nvSpPr>
        <p:spPr bwMode="auto">
          <a:xfrm>
            <a:off x="3892551" y="2571751"/>
            <a:ext cx="536575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8" name="Line 61"/>
          <p:cNvSpPr>
            <a:spLocks noChangeShapeType="1"/>
          </p:cNvSpPr>
          <p:nvPr/>
        </p:nvSpPr>
        <p:spPr bwMode="auto">
          <a:xfrm>
            <a:off x="4057651" y="2463800"/>
            <a:ext cx="47307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 flipH="1" flipV="1">
            <a:off x="5362576" y="3162300"/>
            <a:ext cx="59372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0" name="Oval 69"/>
          <p:cNvSpPr>
            <a:spLocks noChangeAspect="1" noChangeArrowheads="1"/>
          </p:cNvSpPr>
          <p:nvPr/>
        </p:nvSpPr>
        <p:spPr bwMode="auto">
          <a:xfrm>
            <a:off x="8023225" y="33909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7581900" y="333692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2" name="Oval 71"/>
          <p:cNvSpPr>
            <a:spLocks noChangeAspect="1" noChangeArrowheads="1"/>
          </p:cNvSpPr>
          <p:nvPr/>
        </p:nvSpPr>
        <p:spPr bwMode="auto">
          <a:xfrm>
            <a:off x="7162800" y="32639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3" name="Oval 72"/>
          <p:cNvSpPr>
            <a:spLocks noChangeAspect="1" noChangeArrowheads="1"/>
          </p:cNvSpPr>
          <p:nvPr/>
        </p:nvSpPr>
        <p:spPr bwMode="auto">
          <a:xfrm>
            <a:off x="7737475" y="261302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4" name="Oval 73"/>
          <p:cNvSpPr>
            <a:spLocks noChangeAspect="1" noChangeArrowheads="1"/>
          </p:cNvSpPr>
          <p:nvPr/>
        </p:nvSpPr>
        <p:spPr bwMode="auto">
          <a:xfrm>
            <a:off x="8289925" y="314007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5" name="Oval 74"/>
          <p:cNvSpPr>
            <a:spLocks noChangeAspect="1" noChangeArrowheads="1"/>
          </p:cNvSpPr>
          <p:nvPr/>
        </p:nvSpPr>
        <p:spPr bwMode="auto">
          <a:xfrm>
            <a:off x="8391525" y="3736975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6" name="Oval 75"/>
          <p:cNvSpPr>
            <a:spLocks noChangeAspect="1" noChangeArrowheads="1"/>
          </p:cNvSpPr>
          <p:nvPr/>
        </p:nvSpPr>
        <p:spPr bwMode="auto">
          <a:xfrm>
            <a:off x="8213725" y="41148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7" name="Oval 76"/>
          <p:cNvSpPr>
            <a:spLocks noChangeAspect="1" noChangeArrowheads="1"/>
          </p:cNvSpPr>
          <p:nvPr/>
        </p:nvSpPr>
        <p:spPr bwMode="auto">
          <a:xfrm>
            <a:off x="7508875" y="45085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8" name="Line 77"/>
          <p:cNvSpPr>
            <a:spLocks noChangeShapeType="1"/>
          </p:cNvSpPr>
          <p:nvPr/>
        </p:nvSpPr>
        <p:spPr bwMode="auto">
          <a:xfrm flipH="1">
            <a:off x="6089650" y="3286126"/>
            <a:ext cx="1092200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99" name="Freeform 78"/>
          <p:cNvSpPr>
            <a:spLocks/>
          </p:cNvSpPr>
          <p:nvPr/>
        </p:nvSpPr>
        <p:spPr bwMode="auto">
          <a:xfrm>
            <a:off x="7604125" y="3365501"/>
            <a:ext cx="527050" cy="1463675"/>
          </a:xfrm>
          <a:custGeom>
            <a:avLst/>
            <a:gdLst>
              <a:gd name="T0" fmla="*/ 0 w 332"/>
              <a:gd name="T1" fmla="*/ 0 h 922"/>
              <a:gd name="T2" fmla="*/ 218 w 332"/>
              <a:gd name="T3" fmla="*/ 788 h 922"/>
              <a:gd name="T4" fmla="*/ 332 w 332"/>
              <a:gd name="T5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" h="922">
                <a:moveTo>
                  <a:pt x="0" y="0"/>
                </a:moveTo>
                <a:lnTo>
                  <a:pt x="218" y="788"/>
                </a:lnTo>
                <a:lnTo>
                  <a:pt x="332" y="9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0" name="Line 79"/>
          <p:cNvSpPr>
            <a:spLocks noChangeShapeType="1"/>
          </p:cNvSpPr>
          <p:nvPr/>
        </p:nvSpPr>
        <p:spPr bwMode="auto">
          <a:xfrm>
            <a:off x="7531100" y="4530725"/>
            <a:ext cx="4191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1" name="Freeform 80"/>
          <p:cNvSpPr>
            <a:spLocks/>
          </p:cNvSpPr>
          <p:nvPr/>
        </p:nvSpPr>
        <p:spPr bwMode="auto">
          <a:xfrm>
            <a:off x="8045450" y="3416300"/>
            <a:ext cx="635000" cy="984250"/>
          </a:xfrm>
          <a:custGeom>
            <a:avLst/>
            <a:gdLst>
              <a:gd name="T0" fmla="*/ 0 w 400"/>
              <a:gd name="T1" fmla="*/ 0 h 620"/>
              <a:gd name="T2" fmla="*/ 288 w 400"/>
              <a:gd name="T3" fmla="*/ 506 h 620"/>
              <a:gd name="T4" fmla="*/ 400 w 400"/>
              <a:gd name="T5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620">
                <a:moveTo>
                  <a:pt x="0" y="0"/>
                </a:moveTo>
                <a:lnTo>
                  <a:pt x="288" y="506"/>
                </a:lnTo>
                <a:lnTo>
                  <a:pt x="400" y="6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2" name="Freeform 81"/>
          <p:cNvSpPr>
            <a:spLocks/>
          </p:cNvSpPr>
          <p:nvPr/>
        </p:nvSpPr>
        <p:spPr bwMode="auto">
          <a:xfrm>
            <a:off x="8242300" y="3759201"/>
            <a:ext cx="266700" cy="466725"/>
          </a:xfrm>
          <a:custGeom>
            <a:avLst/>
            <a:gdLst>
              <a:gd name="T0" fmla="*/ 108 w 168"/>
              <a:gd name="T1" fmla="*/ 0 h 294"/>
              <a:gd name="T2" fmla="*/ 168 w 168"/>
              <a:gd name="T3" fmla="*/ 294 h 294"/>
              <a:gd name="T4" fmla="*/ 0 w 168"/>
              <a:gd name="T5" fmla="*/ 24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294">
                <a:moveTo>
                  <a:pt x="108" y="0"/>
                </a:moveTo>
                <a:lnTo>
                  <a:pt x="168" y="294"/>
                </a:lnTo>
                <a:lnTo>
                  <a:pt x="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3" name="Line 82"/>
          <p:cNvSpPr>
            <a:spLocks noChangeShapeType="1"/>
          </p:cNvSpPr>
          <p:nvPr/>
        </p:nvSpPr>
        <p:spPr bwMode="auto">
          <a:xfrm flipV="1">
            <a:off x="8312150" y="2571751"/>
            <a:ext cx="793750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4" name="Line 83"/>
          <p:cNvSpPr>
            <a:spLocks noChangeShapeType="1"/>
          </p:cNvSpPr>
          <p:nvPr/>
        </p:nvSpPr>
        <p:spPr bwMode="auto">
          <a:xfrm flipV="1">
            <a:off x="7759701" y="2066925"/>
            <a:ext cx="1362075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5" name="AutoShape 91"/>
          <p:cNvSpPr>
            <a:spLocks/>
          </p:cNvSpPr>
          <p:nvPr/>
        </p:nvSpPr>
        <p:spPr bwMode="auto">
          <a:xfrm>
            <a:off x="8794751" y="3070226"/>
            <a:ext cx="74613" cy="396875"/>
          </a:xfrm>
          <a:prstGeom prst="rightBrace">
            <a:avLst>
              <a:gd name="adj1" fmla="val 443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 flipV="1">
            <a:off x="8858251" y="3222626"/>
            <a:ext cx="3333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7" dirty="0"/>
          </a:p>
        </p:txBody>
      </p:sp>
    </p:spTree>
    <p:extLst>
      <p:ext uri="{BB962C8B-B14F-4D97-AF65-F5344CB8AC3E}">
        <p14:creationId xmlns:p14="http://schemas.microsoft.com/office/powerpoint/2010/main" val="197300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1) Growth—increase in size</a:t>
            </a:r>
          </a:p>
          <a:p>
            <a:endParaRPr lang="en-US" sz="2400" dirty="0"/>
          </a:p>
          <a:p>
            <a:r>
              <a:rPr lang="en-US" sz="2400" dirty="0"/>
              <a:t>2) Reproduction—increase in number</a:t>
            </a:r>
          </a:p>
          <a:p>
            <a:endParaRPr lang="en-US" sz="2400" dirty="0"/>
          </a:p>
          <a:p>
            <a:r>
              <a:rPr lang="en-US" sz="2400" dirty="0"/>
              <a:t>3) Responsiveness—react to environmental stimuli</a:t>
            </a:r>
          </a:p>
          <a:p>
            <a:endParaRPr lang="en-US" sz="2400" dirty="0"/>
          </a:p>
          <a:p>
            <a:r>
              <a:rPr lang="en-US" sz="2400" dirty="0"/>
              <a:t>4) Metabolism—take in nutrients, perform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19459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1064029" y="457200"/>
            <a:ext cx="9146771" cy="7620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ea typeface="ＭＳ Ｐゴシック" pitchFamily="34" charset="-128"/>
              </a:rPr>
              <a:t>Cell Shapes and Patterns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itchFamily="34" charset="-128"/>
              </a:rPr>
              <a:t>Morphology: bacteria are found in several common shapes (and arrangements), which are useful in species identification</a:t>
            </a:r>
          </a:p>
          <a:p>
            <a:pPr lvl="1" eaLnBrk="1" hangingPunct="1"/>
            <a:r>
              <a:rPr lang="en-US" altLang="en-US" sz="2200" b="1" dirty="0">
                <a:ea typeface="ＭＳ Ｐゴシック" pitchFamily="34" charset="-128"/>
              </a:rPr>
              <a:t>Bacillus,</a:t>
            </a:r>
            <a:r>
              <a:rPr lang="en-US" altLang="en-US" sz="2200" dirty="0">
                <a:ea typeface="ＭＳ Ｐゴシック" pitchFamily="34" charset="-128"/>
              </a:rPr>
              <a:t> (bacilli, pl.) rod shaped</a:t>
            </a:r>
          </a:p>
          <a:p>
            <a:pPr lvl="1" eaLnBrk="1" hangingPunct="1"/>
            <a:r>
              <a:rPr lang="en-US" altLang="en-US" sz="2200" b="1" dirty="0" err="1">
                <a:ea typeface="ＭＳ Ｐゴシック" pitchFamily="34" charset="-128"/>
              </a:rPr>
              <a:t>Coccus</a:t>
            </a:r>
            <a:r>
              <a:rPr lang="en-US" altLang="en-US" sz="2200" b="1" dirty="0">
                <a:ea typeface="ＭＳ Ｐゴシック" pitchFamily="34" charset="-128"/>
              </a:rPr>
              <a:t>,</a:t>
            </a:r>
            <a:r>
              <a:rPr lang="en-US" altLang="en-US" sz="2200" dirty="0">
                <a:ea typeface="ＭＳ Ｐゴシック" pitchFamily="34" charset="-128"/>
              </a:rPr>
              <a:t> (</a:t>
            </a:r>
            <a:r>
              <a:rPr lang="en-US" altLang="en-US" sz="2200" dirty="0" err="1">
                <a:ea typeface="ＭＳ Ｐゴシック" pitchFamily="34" charset="-128"/>
              </a:rPr>
              <a:t>cocci</a:t>
            </a:r>
            <a:r>
              <a:rPr lang="en-US" altLang="en-US" sz="2200" dirty="0">
                <a:ea typeface="ＭＳ Ｐゴシック" pitchFamily="34" charset="-128"/>
              </a:rPr>
              <a:t>, pl.) spherical</a:t>
            </a:r>
          </a:p>
          <a:p>
            <a:pPr lvl="1" eaLnBrk="1" hangingPunct="1"/>
            <a:r>
              <a:rPr lang="en-US" altLang="en-US" sz="2200" b="1" dirty="0">
                <a:ea typeface="ＭＳ Ｐゴシック" pitchFamily="34" charset="-128"/>
              </a:rPr>
              <a:t>Curved or spiral,</a:t>
            </a:r>
            <a:r>
              <a:rPr lang="en-US" altLang="en-US" sz="2200" dirty="0">
                <a:ea typeface="ＭＳ Ｐゴシック" pitchFamily="34" charset="-128"/>
              </a:rPr>
              <a:t> (vibrio= curved or comma-shaped; </a:t>
            </a:r>
            <a:r>
              <a:rPr lang="en-US" altLang="en-US" sz="2200" dirty="0" err="1">
                <a:ea typeface="ＭＳ Ｐゴシック" pitchFamily="34" charset="-128"/>
              </a:rPr>
              <a:t>spirilla</a:t>
            </a:r>
            <a:r>
              <a:rPr lang="en-US" altLang="en-US" sz="2200" dirty="0">
                <a:ea typeface="ＭＳ Ｐゴシック" pitchFamily="34" charset="-128"/>
              </a:rPr>
              <a:t>= rigid or stiff helix; &amp;  spirochete= loose or flexible helix)</a:t>
            </a:r>
          </a:p>
          <a:p>
            <a:pPr lvl="1" eaLnBrk="1" hangingPunct="1"/>
            <a:r>
              <a:rPr lang="en-US" altLang="en-US" sz="2200" b="1" dirty="0">
                <a:ea typeface="ＭＳ Ｐゴシック" pitchFamily="34" charset="-128"/>
              </a:rPr>
              <a:t>Other unique shapes (pleomorphic = vary in size and shape)</a:t>
            </a:r>
          </a:p>
          <a:p>
            <a:pPr lvl="1" eaLnBrk="1" hangingPunct="1"/>
            <a:endParaRPr lang="en-US" altLang="en-US" dirty="0">
              <a:latin typeface="Times" charset="0"/>
              <a:ea typeface="ＭＳ Ｐゴシック" pitchFamily="34" charset="-128"/>
            </a:endParaRPr>
          </a:p>
          <a:p>
            <a:pPr lvl="1" eaLnBrk="1" hangingPunct="1"/>
            <a:endParaRPr lang="en-US" altLang="en-US" dirty="0">
              <a:latin typeface="Times" charset="0"/>
              <a:ea typeface="ＭＳ Ｐゴシック" pitchFamily="34" charset="-128"/>
            </a:endParaRPr>
          </a:p>
        </p:txBody>
      </p:sp>
      <p:pic>
        <p:nvPicPr>
          <p:cNvPr id="4101" name="Picture 1" descr="73338_CH04_FIG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1"/>
            <a:ext cx="8305800" cy="21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6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without cell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Mycoplasma pneumoniae </a:t>
            </a:r>
            <a:r>
              <a:rPr lang="en-US" dirty="0"/>
              <a:t>is one of a few bacteria lacking in a cell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Mycoplasma bacteria are considered “atypical” bacteria as they lack cells walls and are extremely small in size, which initially led to their mistaken classification as “viruses”</a:t>
            </a:r>
          </a:p>
        </p:txBody>
      </p:sp>
    </p:spTree>
    <p:extLst>
      <p:ext uri="{BB962C8B-B14F-4D97-AF65-F5344CB8AC3E}">
        <p14:creationId xmlns:p14="http://schemas.microsoft.com/office/powerpoint/2010/main" val="61041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Cytoplasmic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Structure</a:t>
            </a:r>
          </a:p>
          <a:p>
            <a:pPr lvl="1"/>
            <a:r>
              <a:rPr lang="en-US" dirty="0"/>
              <a:t>Referred to as phospholipid bilayer </a:t>
            </a:r>
          </a:p>
          <a:p>
            <a:pPr lvl="2"/>
            <a:r>
              <a:rPr lang="en-US" dirty="0"/>
              <a:t>Composed of lipids and associated proteins</a:t>
            </a:r>
          </a:p>
          <a:p>
            <a:pPr lvl="3"/>
            <a:r>
              <a:rPr lang="en-US" dirty="0"/>
              <a:t>Integral proteins</a:t>
            </a:r>
          </a:p>
          <a:p>
            <a:pPr lvl="3"/>
            <a:r>
              <a:rPr lang="en-US" dirty="0"/>
              <a:t>Peripheral proteins</a:t>
            </a:r>
          </a:p>
          <a:p>
            <a:pPr lvl="1"/>
            <a:r>
              <a:rPr lang="en-US" dirty="0"/>
              <a:t>Fluid mosaic model describes current understanding of membrane structure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8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3.16  The structure of a prokaryotic cytoplasmic membrane: a phospholipid bilayer.</a:t>
            </a:r>
          </a:p>
        </p:txBody>
      </p:sp>
      <p:pic>
        <p:nvPicPr>
          <p:cNvPr id="37" name="Picture 36" descr="figure_03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"/>
          <a:stretch/>
        </p:blipFill>
        <p:spPr>
          <a:xfrm>
            <a:off x="1790700" y="1320800"/>
            <a:ext cx="8601456" cy="4007100"/>
          </a:xfrm>
          <a:prstGeom prst="rect">
            <a:avLst/>
          </a:prstGeom>
        </p:spPr>
      </p:pic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660901" y="2153700"/>
            <a:ext cx="859531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5" b="1" dirty="0"/>
              <a:t>Phospholipid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327401" y="1756009"/>
            <a:ext cx="118654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5" b="1" dirty="0"/>
              <a:t>Head, which</a:t>
            </a:r>
          </a:p>
          <a:p>
            <a:pPr algn="l"/>
            <a:r>
              <a:rPr lang="en-US" sz="975" b="1" dirty="0"/>
              <a:t>contains phosphate</a:t>
            </a:r>
          </a:p>
          <a:p>
            <a:pPr algn="l"/>
            <a:r>
              <a:rPr lang="en-US" sz="975" b="1" dirty="0"/>
              <a:t>(hydrophilic)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327401" y="2402531"/>
            <a:ext cx="90762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5" b="1" dirty="0"/>
              <a:t>Tail</a:t>
            </a:r>
          </a:p>
          <a:p>
            <a:pPr algn="l"/>
            <a:r>
              <a:rPr lang="en-US" sz="975" b="1" dirty="0"/>
              <a:t>(hydrophobic)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861976" y="4365927"/>
            <a:ext cx="859531" cy="36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75" b="1" dirty="0"/>
              <a:t>Phospholipid</a:t>
            </a:r>
          </a:p>
          <a:p>
            <a:pPr algn="r">
              <a:lnSpc>
                <a:spcPct val="90000"/>
              </a:lnSpc>
            </a:pPr>
            <a:r>
              <a:rPr lang="en-US" sz="975" b="1" dirty="0"/>
              <a:t>bilayer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208867" y="5112801"/>
            <a:ext cx="968535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5" b="1" dirty="0"/>
              <a:t>Integral protein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6385986" y="4871501"/>
            <a:ext cx="1099981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5" b="1" dirty="0"/>
              <a:t>Peripheral protein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669089" y="4044007"/>
            <a:ext cx="57579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5" b="1" dirty="0"/>
              <a:t>Integral</a:t>
            </a:r>
          </a:p>
          <a:p>
            <a:pPr algn="l"/>
            <a:r>
              <a:rPr lang="en-US" sz="975" b="1" dirty="0"/>
              <a:t>protein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7948615" y="3726384"/>
            <a:ext cx="736099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5" b="1" dirty="0"/>
              <a:t>Cytoplasm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8812742" y="3190990"/>
            <a:ext cx="5966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5" b="1" dirty="0"/>
              <a:t>Integral</a:t>
            </a:r>
          </a:p>
          <a:p>
            <a:pPr algn="l"/>
            <a:r>
              <a:rPr lang="en-US" sz="975" b="1" dirty="0"/>
              <a:t>proteins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>
            <a:off x="2662767" y="4068234"/>
            <a:ext cx="88900" cy="935567"/>
          </a:xfrm>
          <a:prstGeom prst="leftBrace">
            <a:avLst>
              <a:gd name="adj1" fmla="val 611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648200" y="1847850"/>
            <a:ext cx="82550" cy="876300"/>
          </a:xfrm>
          <a:prstGeom prst="rightBrace">
            <a:avLst>
              <a:gd name="adj1" fmla="val 884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>
            <a:off x="3178175" y="2552700"/>
            <a:ext cx="82550" cy="361950"/>
          </a:xfrm>
          <a:prstGeom prst="rightBrace">
            <a:avLst>
              <a:gd name="adj1" fmla="val 36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3251200" y="2549526"/>
            <a:ext cx="13335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3067050" y="1881188"/>
            <a:ext cx="330200" cy="581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2" name="Oval 20"/>
          <p:cNvSpPr>
            <a:spLocks noChangeAspect="1" noChangeArrowheads="1"/>
          </p:cNvSpPr>
          <p:nvPr/>
        </p:nvSpPr>
        <p:spPr bwMode="auto">
          <a:xfrm>
            <a:off x="3044826" y="2449513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3063875" y="1884363"/>
            <a:ext cx="3302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 flipH="1">
            <a:off x="4260851" y="4714875"/>
            <a:ext cx="422275" cy="520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5" name="Oval 25"/>
          <p:cNvSpPr>
            <a:spLocks noChangeAspect="1" noChangeArrowheads="1"/>
          </p:cNvSpPr>
          <p:nvPr/>
        </p:nvSpPr>
        <p:spPr bwMode="auto">
          <a:xfrm>
            <a:off x="4654551" y="4705351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4251326" y="4724400"/>
            <a:ext cx="4222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7" name="Freeform 35"/>
          <p:cNvSpPr>
            <a:spLocks/>
          </p:cNvSpPr>
          <p:nvPr/>
        </p:nvSpPr>
        <p:spPr bwMode="auto">
          <a:xfrm>
            <a:off x="9074151" y="2025650"/>
            <a:ext cx="136525" cy="1219200"/>
          </a:xfrm>
          <a:custGeom>
            <a:avLst/>
            <a:gdLst>
              <a:gd name="T0" fmla="*/ 86 w 86"/>
              <a:gd name="T1" fmla="*/ 0 h 768"/>
              <a:gd name="T2" fmla="*/ 0 w 86"/>
              <a:gd name="T3" fmla="*/ 592 h 768"/>
              <a:gd name="T4" fmla="*/ 18 w 86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768">
                <a:moveTo>
                  <a:pt x="86" y="0"/>
                </a:moveTo>
                <a:lnTo>
                  <a:pt x="0" y="592"/>
                </a:lnTo>
                <a:lnTo>
                  <a:pt x="18" y="76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8674101" y="2574926"/>
            <a:ext cx="396875" cy="390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6854825" y="3686175"/>
            <a:ext cx="82550" cy="393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0" name="Oval 28"/>
          <p:cNvSpPr>
            <a:spLocks noChangeAspect="1" noChangeArrowheads="1"/>
          </p:cNvSpPr>
          <p:nvPr/>
        </p:nvSpPr>
        <p:spPr bwMode="auto">
          <a:xfrm>
            <a:off x="6835776" y="3673476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1" name="Oval 30"/>
          <p:cNvSpPr>
            <a:spLocks noChangeAspect="1" noChangeArrowheads="1"/>
          </p:cNvSpPr>
          <p:nvPr/>
        </p:nvSpPr>
        <p:spPr bwMode="auto">
          <a:xfrm>
            <a:off x="8658226" y="2559051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2" name="Oval 31"/>
          <p:cNvSpPr>
            <a:spLocks noChangeAspect="1" noChangeArrowheads="1"/>
          </p:cNvSpPr>
          <p:nvPr/>
        </p:nvSpPr>
        <p:spPr bwMode="auto">
          <a:xfrm>
            <a:off x="9191626" y="2006601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3" name="Freeform 32"/>
          <p:cNvSpPr>
            <a:spLocks/>
          </p:cNvSpPr>
          <p:nvPr/>
        </p:nvSpPr>
        <p:spPr bwMode="auto">
          <a:xfrm>
            <a:off x="9074151" y="2022475"/>
            <a:ext cx="136525" cy="1219200"/>
          </a:xfrm>
          <a:custGeom>
            <a:avLst/>
            <a:gdLst>
              <a:gd name="T0" fmla="*/ 86 w 86"/>
              <a:gd name="T1" fmla="*/ 0 h 768"/>
              <a:gd name="T2" fmla="*/ 0 w 86"/>
              <a:gd name="T3" fmla="*/ 592 h 768"/>
              <a:gd name="T4" fmla="*/ 18 w 86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768">
                <a:moveTo>
                  <a:pt x="86" y="0"/>
                </a:moveTo>
                <a:lnTo>
                  <a:pt x="0" y="592"/>
                </a:lnTo>
                <a:lnTo>
                  <a:pt x="18" y="7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8674101" y="2574926"/>
            <a:ext cx="39687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6854825" y="3689350"/>
            <a:ext cx="8255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6010276" y="5003800"/>
            <a:ext cx="4603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7" name="Oval 29"/>
          <p:cNvSpPr>
            <a:spLocks noChangeAspect="1" noChangeArrowheads="1"/>
          </p:cNvSpPr>
          <p:nvPr/>
        </p:nvSpPr>
        <p:spPr bwMode="auto">
          <a:xfrm>
            <a:off x="5981701" y="4984751"/>
            <a:ext cx="36513" cy="36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  <p:sp>
        <p:nvSpPr>
          <p:cNvPr id="68" name="Line 38"/>
          <p:cNvSpPr>
            <a:spLocks noChangeShapeType="1"/>
          </p:cNvSpPr>
          <p:nvPr/>
        </p:nvSpPr>
        <p:spPr bwMode="auto">
          <a:xfrm>
            <a:off x="6000751" y="5003800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304443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Cytoplasmic Membranes</a:t>
            </a:r>
          </a:p>
        </p:txBody>
      </p:sp>
      <p:sp>
        <p:nvSpPr>
          <p:cNvPr id="9523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  <a:p>
            <a:pPr lvl="1"/>
            <a:r>
              <a:rPr lang="en-US" dirty="0"/>
              <a:t>Control passage of substances into and out of the cell</a:t>
            </a:r>
          </a:p>
          <a:p>
            <a:pPr lvl="1"/>
            <a:r>
              <a:rPr lang="en-US" dirty="0"/>
              <a:t>Energy storage</a:t>
            </a:r>
          </a:p>
          <a:p>
            <a:pPr lvl="1"/>
            <a:r>
              <a:rPr lang="en-US" dirty="0"/>
              <a:t>Harvest light energy in photosynthetic bacteria</a:t>
            </a:r>
          </a:p>
          <a:p>
            <a:pPr lvl="1"/>
            <a:r>
              <a:rPr lang="en-US" dirty="0"/>
              <a:t>Selectively permeable</a:t>
            </a:r>
          </a:p>
          <a:p>
            <a:pPr lvl="1"/>
            <a:r>
              <a:rPr lang="en-US" dirty="0"/>
              <a:t>Naturally impermeable to most substances</a:t>
            </a:r>
          </a:p>
          <a:p>
            <a:pPr lvl="1"/>
            <a:r>
              <a:rPr lang="en-US" dirty="0"/>
              <a:t>Proteins allow substances to cross membrane</a:t>
            </a:r>
          </a:p>
          <a:p>
            <a:pPr lvl="1"/>
            <a:r>
              <a:rPr lang="en-US" dirty="0"/>
              <a:t>Maintain concentration and electrical gradient</a:t>
            </a:r>
          </a:p>
        </p:txBody>
      </p:sp>
    </p:spTree>
    <p:extLst>
      <p:ext uri="{BB962C8B-B14F-4D97-AF65-F5344CB8AC3E}">
        <p14:creationId xmlns:p14="http://schemas.microsoft.com/office/powerpoint/2010/main" val="38124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03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"/>
          <a:stretch/>
        </p:blipFill>
        <p:spPr>
          <a:xfrm>
            <a:off x="3670300" y="263154"/>
            <a:ext cx="5157216" cy="6472741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619501" y="681138"/>
            <a:ext cx="25468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exterior (extracellular fluid)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002088" y="3566761"/>
            <a:ext cx="75584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Integral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protein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333876" y="5500788"/>
            <a:ext cx="704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Protein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632201" y="6386613"/>
            <a:ext cx="1967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interior (cytoplasm)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286501" y="2859188"/>
            <a:ext cx="19464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Cytoplasmic membrane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7788276" y="3862488"/>
            <a:ext cx="704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Protein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369175" y="4957863"/>
            <a:ext cx="5453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DNA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807325" y="128438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mV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8361363" y="227113"/>
            <a:ext cx="52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Na+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8355013" y="536575"/>
            <a:ext cx="425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Cl–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 rot="20116967">
            <a:off x="7308851" y="1041400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–70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7807326" y="968375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–30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 rot="1541407">
            <a:off x="8362951" y="1066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41" name="Oval 24"/>
          <p:cNvSpPr>
            <a:spLocks noChangeAspect="1" noChangeArrowheads="1"/>
          </p:cNvSpPr>
          <p:nvPr/>
        </p:nvSpPr>
        <p:spPr bwMode="auto">
          <a:xfrm>
            <a:off x="6899275" y="5194300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V="1">
            <a:off x="6924675" y="5121275"/>
            <a:ext cx="49530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26"/>
          <p:cNvSpPr>
            <a:spLocks noChangeAspect="1" noChangeArrowheads="1"/>
          </p:cNvSpPr>
          <p:nvPr/>
        </p:nvSpPr>
        <p:spPr bwMode="auto">
          <a:xfrm>
            <a:off x="5676900" y="5502275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27"/>
          <p:cNvSpPr>
            <a:spLocks noChangeAspect="1" noChangeArrowheads="1"/>
          </p:cNvSpPr>
          <p:nvPr/>
        </p:nvSpPr>
        <p:spPr bwMode="auto">
          <a:xfrm>
            <a:off x="7278689" y="3792539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V="1">
            <a:off x="5054601" y="5524501"/>
            <a:ext cx="6445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299326" y="3813175"/>
            <a:ext cx="53022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30"/>
          <p:cNvSpPr>
            <a:spLocks noChangeAspect="1" noChangeArrowheads="1"/>
          </p:cNvSpPr>
          <p:nvPr/>
        </p:nvSpPr>
        <p:spPr bwMode="auto">
          <a:xfrm>
            <a:off x="4924425" y="3454400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H="1">
            <a:off x="4772025" y="3476625"/>
            <a:ext cx="1778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3.17  Electrical potential of a cytoplasmic membrane.</a:t>
            </a:r>
          </a:p>
        </p:txBody>
      </p:sp>
    </p:spTree>
    <p:extLst>
      <p:ext uri="{BB962C8B-B14F-4D97-AF65-F5344CB8AC3E}">
        <p14:creationId xmlns:p14="http://schemas.microsoft.com/office/powerpoint/2010/main" val="131444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Bacterial cell Membrane Function—Passive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  <a:p>
            <a:pPr marL="128016" lvl="1" indent="0">
              <a:buNone/>
            </a:pPr>
            <a:r>
              <a:rPr lang="en-US" dirty="0"/>
              <a:t>Passive processes</a:t>
            </a:r>
          </a:p>
          <a:p>
            <a:pPr lvl="2"/>
            <a:r>
              <a:rPr lang="en-US" dirty="0"/>
              <a:t>Diffusion</a:t>
            </a:r>
          </a:p>
          <a:p>
            <a:pPr lvl="2"/>
            <a:r>
              <a:rPr lang="en-US" dirty="0"/>
              <a:t>Facilitated diffusion </a:t>
            </a:r>
          </a:p>
          <a:p>
            <a:pPr lvl="2"/>
            <a:r>
              <a:rPr lang="en-US" dirty="0"/>
              <a:t>Osmosis </a:t>
            </a:r>
          </a:p>
          <a:p>
            <a:pPr marL="310896" lvl="2" indent="0">
              <a:buNone/>
            </a:pPr>
            <a:endParaRPr lang="en-US" dirty="0"/>
          </a:p>
          <a:p>
            <a:pPr lvl="2"/>
            <a:r>
              <a:rPr lang="en-US" dirty="0"/>
              <a:t>DON’T REQUIRE ATP</a:t>
            </a:r>
          </a:p>
          <a:p>
            <a:endParaRPr lang="en-US" dirty="0"/>
          </a:p>
        </p:txBody>
      </p:sp>
      <p:pic>
        <p:nvPicPr>
          <p:cNvPr id="5" name="Content Placeholder 4" descr="figure_03_18_labeled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>
          <a:xfrm>
            <a:off x="6035191" y="2286000"/>
            <a:ext cx="466345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3.19  Osmosis, the diffusion of water across a semipermeable membrane.</a:t>
            </a:r>
          </a:p>
        </p:txBody>
      </p:sp>
      <p:pic>
        <p:nvPicPr>
          <p:cNvPr id="6" name="Picture 5" descr="figure_03_1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/>
        </p:blipFill>
        <p:spPr>
          <a:xfrm>
            <a:off x="1795272" y="601279"/>
            <a:ext cx="8601456" cy="56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3.20  Effects of isotonic, hypertonic, and hypotonic solutions on cells.</a:t>
            </a:r>
          </a:p>
        </p:txBody>
      </p:sp>
      <p:pic>
        <p:nvPicPr>
          <p:cNvPr id="29" name="Picture 28" descr="figure_03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/>
        </p:blipFill>
        <p:spPr>
          <a:xfrm>
            <a:off x="1790700" y="622300"/>
            <a:ext cx="8601456" cy="5431264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54717" y="1603193"/>
            <a:ext cx="1680268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b="1" dirty="0"/>
              <a:t>Cells without a wall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(e.g., mycoplasmas,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animal cells)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758951" y="3919356"/>
            <a:ext cx="1631537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b="1" dirty="0"/>
              <a:t>Cells with a wall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(e.g., plants, fungal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and bacterial cells)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177896" y="1734609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338889" y="3098901"/>
            <a:ext cx="846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wall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111626" y="3093080"/>
            <a:ext cx="846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wall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767667" y="5184347"/>
            <a:ext cx="1316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membrane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6057900" y="5189638"/>
            <a:ext cx="1316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Cell membrane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989918" y="5633346"/>
            <a:ext cx="98456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Isotonic</a:t>
            </a:r>
          </a:p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solution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258984" y="5634404"/>
            <a:ext cx="127240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Hypertonic</a:t>
            </a:r>
          </a:p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solution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8435976" y="5638637"/>
            <a:ext cx="1183337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Hypotonic</a:t>
            </a:r>
          </a:p>
          <a:p>
            <a:pPr algn="l">
              <a:lnSpc>
                <a:spcPct val="85000"/>
              </a:lnSpc>
            </a:pPr>
            <a:r>
              <a:rPr lang="en-US" sz="1400" dirty="0">
                <a:latin typeface="Arial Black" charset="0"/>
              </a:rPr>
              <a:t>solution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219950" y="1692275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9715500" y="1979084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9709150" y="3894667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7415213" y="3930651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5235575" y="3958167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45" name="Oval 19"/>
          <p:cNvSpPr>
            <a:spLocks noChangeAspect="1" noChangeArrowheads="1"/>
          </p:cNvSpPr>
          <p:nvPr/>
        </p:nvSpPr>
        <p:spPr bwMode="auto">
          <a:xfrm>
            <a:off x="4478339" y="3757614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4502150" y="3359150"/>
            <a:ext cx="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4502150" y="434975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Oval 22"/>
          <p:cNvSpPr>
            <a:spLocks noChangeAspect="1" noChangeArrowheads="1"/>
          </p:cNvSpPr>
          <p:nvPr/>
        </p:nvSpPr>
        <p:spPr bwMode="auto">
          <a:xfrm>
            <a:off x="4481514" y="4314825"/>
            <a:ext cx="46037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6588125" y="4298951"/>
            <a:ext cx="0" cy="957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24"/>
          <p:cNvSpPr>
            <a:spLocks noChangeAspect="1" noChangeArrowheads="1"/>
          </p:cNvSpPr>
          <p:nvPr/>
        </p:nvSpPr>
        <p:spPr bwMode="auto">
          <a:xfrm>
            <a:off x="6567489" y="4264025"/>
            <a:ext cx="46037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25"/>
          <p:cNvSpPr>
            <a:spLocks noChangeAspect="1" noChangeArrowheads="1"/>
          </p:cNvSpPr>
          <p:nvPr/>
        </p:nvSpPr>
        <p:spPr bwMode="auto">
          <a:xfrm>
            <a:off x="6705600" y="3757614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6726238" y="3359150"/>
            <a:ext cx="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1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Cell Membrane Function—Active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Function</a:t>
            </a:r>
          </a:p>
          <a:p>
            <a:pPr lvl="1"/>
            <a:r>
              <a:rPr lang="en-US" dirty="0"/>
              <a:t>Active processes</a:t>
            </a:r>
          </a:p>
          <a:p>
            <a:pPr lvl="2"/>
            <a:r>
              <a:rPr lang="en-US" dirty="0"/>
              <a:t>Active transport</a:t>
            </a:r>
          </a:p>
          <a:p>
            <a:pPr lvl="2"/>
            <a:r>
              <a:rPr lang="en-US" dirty="0"/>
              <a:t>Group translocation</a:t>
            </a:r>
          </a:p>
          <a:p>
            <a:pPr lvl="3"/>
            <a:r>
              <a:rPr lang="en-US" dirty="0"/>
              <a:t>Substance is chemically modified during transport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REQUIRE ATP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0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Microbes contrasted</a:t>
            </a:r>
          </a:p>
        </p:txBody>
      </p:sp>
      <p:pic>
        <p:nvPicPr>
          <p:cNvPr id="4" name="Content Placeholder 3" descr="table_03_01_labe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7"/>
          <a:stretch/>
        </p:blipFill>
        <p:spPr>
          <a:xfrm>
            <a:off x="1583341" y="2590801"/>
            <a:ext cx="8601456" cy="3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0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3.21  Mechanisms of active transport.</a:t>
            </a:r>
          </a:p>
        </p:txBody>
      </p:sp>
      <p:pic>
        <p:nvPicPr>
          <p:cNvPr id="24" name="Picture 23" descr="figure_03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1790700" y="825500"/>
            <a:ext cx="8601456" cy="4979810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737393" y="1581539"/>
            <a:ext cx="1792991" cy="3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b="1" dirty="0"/>
              <a:t>Extracellular fluid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755775" y="3079427"/>
            <a:ext cx="1306768" cy="56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709" b="1" dirty="0"/>
              <a:t>Cytoplasmic</a:t>
            </a:r>
          </a:p>
          <a:p>
            <a:pPr algn="l">
              <a:lnSpc>
                <a:spcPct val="90000"/>
              </a:lnSpc>
            </a:pPr>
            <a:r>
              <a:rPr lang="en-US" sz="1709" b="1" dirty="0"/>
              <a:t>membrane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76239" y="4023656"/>
            <a:ext cx="669417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ATP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280020" y="4460748"/>
            <a:ext cx="696705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ADP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55428" y="4940159"/>
            <a:ext cx="1160895" cy="3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b="1" dirty="0"/>
              <a:t>Cytoplasm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184973" y="1834480"/>
            <a:ext cx="870431" cy="3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b="1" dirty="0"/>
              <a:t>Uniport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693272" y="5266140"/>
            <a:ext cx="1182222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Antiport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876114" y="5292792"/>
            <a:ext cx="2618704" cy="5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709" dirty="0">
                <a:latin typeface="Arial Black" charset="0"/>
              </a:rPr>
              <a:t>Coupled transport:</a:t>
            </a:r>
          </a:p>
          <a:p>
            <a:pPr algn="l">
              <a:lnSpc>
                <a:spcPct val="90000"/>
              </a:lnSpc>
            </a:pPr>
            <a:r>
              <a:rPr lang="en-US" sz="1710" dirty="0">
                <a:latin typeface="Arial Black" charset="0"/>
              </a:rPr>
              <a:t>uniport and symport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9191390" y="4585617"/>
            <a:ext cx="950581" cy="3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b="1" dirty="0"/>
              <a:t>Symport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548085" y="5271431"/>
            <a:ext cx="1084216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Uniport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708780" y="3727322"/>
            <a:ext cx="669417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ATP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414678" y="4164944"/>
            <a:ext cx="696705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ADP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5290061" y="4163356"/>
            <a:ext cx="342938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P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157519" y="4457573"/>
            <a:ext cx="342938" cy="3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709" dirty="0">
                <a:latin typeface="Arial Black" charset="0"/>
              </a:rPr>
              <a:t>P</a:t>
            </a:r>
          </a:p>
        </p:txBody>
      </p:sp>
      <p:sp>
        <p:nvSpPr>
          <p:cNvPr id="39" name="Oval 18"/>
          <p:cNvSpPr>
            <a:spLocks noChangeAspect="1" noChangeArrowheads="1"/>
          </p:cNvSpPr>
          <p:nvPr/>
        </p:nvSpPr>
        <p:spPr bwMode="auto">
          <a:xfrm>
            <a:off x="7890935" y="2844801"/>
            <a:ext cx="55563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09" dirty="0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7671860" y="2162175"/>
            <a:ext cx="244475" cy="704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09" dirty="0"/>
          </a:p>
        </p:txBody>
      </p:sp>
      <p:sp>
        <p:nvSpPr>
          <p:cNvPr id="41" name="Oval 20"/>
          <p:cNvSpPr>
            <a:spLocks noChangeAspect="1" noChangeArrowheads="1"/>
          </p:cNvSpPr>
          <p:nvPr/>
        </p:nvSpPr>
        <p:spPr bwMode="auto">
          <a:xfrm>
            <a:off x="9319155" y="3635904"/>
            <a:ext cx="55562" cy="555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09" dirty="0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9352493" y="3662892"/>
            <a:ext cx="447675" cy="993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09" dirty="0"/>
          </a:p>
        </p:txBody>
      </p:sp>
    </p:spTree>
    <p:extLst>
      <p:ext uri="{BB962C8B-B14F-4D97-AF65-F5344CB8AC3E}">
        <p14:creationId xmlns:p14="http://schemas.microsoft.com/office/powerpoint/2010/main" val="3604172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_03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>
          <a:xfrm>
            <a:off x="1097279" y="731520"/>
            <a:ext cx="10274531" cy="57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= the area of the cell enclosed by the cell membrane containing organelles that function in cell metabolism and multiplication</a:t>
            </a:r>
          </a:p>
        </p:txBody>
      </p:sp>
      <p:pic>
        <p:nvPicPr>
          <p:cNvPr id="6" name="Picture 1" descr="73338_CH04_FIGF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8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Bacteria</a:t>
            </a:r>
          </a:p>
        </p:txBody>
      </p:sp>
      <p:sp>
        <p:nvSpPr>
          <p:cNvPr id="12800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Cytosol </a:t>
            </a:r>
          </a:p>
          <a:p>
            <a:pPr lvl="1"/>
            <a:r>
              <a:rPr lang="en-US" dirty="0"/>
              <a:t>Liquid portion of cytoplasm</a:t>
            </a:r>
          </a:p>
          <a:p>
            <a:pPr lvl="1"/>
            <a:r>
              <a:rPr lang="en-US" dirty="0"/>
              <a:t>Mostly water</a:t>
            </a:r>
          </a:p>
          <a:p>
            <a:pPr lvl="1"/>
            <a:r>
              <a:rPr lang="en-US" dirty="0"/>
              <a:t>Contains cell</a:t>
            </a:r>
            <a:r>
              <a:rPr lang="fr-FR" dirty="0"/>
              <a:t>'</a:t>
            </a:r>
            <a:r>
              <a:rPr lang="en-US" dirty="0"/>
              <a:t>s DNA in region called the </a:t>
            </a:r>
            <a:r>
              <a:rPr lang="en-US" i="1" dirty="0"/>
              <a:t>nucleoid</a:t>
            </a:r>
          </a:p>
          <a:p>
            <a:r>
              <a:rPr lang="en-US" b="1" dirty="0"/>
              <a:t>Inclusions </a:t>
            </a:r>
          </a:p>
          <a:p>
            <a:pPr lvl="1"/>
            <a:r>
              <a:rPr lang="en-US" dirty="0"/>
              <a:t>May include reserve deposits of chemicals</a:t>
            </a:r>
          </a:p>
        </p:txBody>
      </p:sp>
    </p:spTree>
    <p:extLst>
      <p:ext uri="{BB962C8B-B14F-4D97-AF65-F5344CB8AC3E}">
        <p14:creationId xmlns:p14="http://schemas.microsoft.com/office/powerpoint/2010/main" val="151306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Bacteria</a:t>
            </a:r>
          </a:p>
        </p:txBody>
      </p:sp>
      <p:sp>
        <p:nvSpPr>
          <p:cNvPr id="13209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Endospores </a:t>
            </a:r>
          </a:p>
          <a:p>
            <a:pPr lvl="1"/>
            <a:r>
              <a:rPr lang="en-US" dirty="0"/>
              <a:t>Unique structures produced by some bacteria </a:t>
            </a:r>
          </a:p>
          <a:p>
            <a:pPr lvl="1"/>
            <a:r>
              <a:rPr lang="en-US" dirty="0"/>
              <a:t>Defensive strategy against unfavorable conditions</a:t>
            </a:r>
          </a:p>
          <a:p>
            <a:pPr lvl="1"/>
            <a:r>
              <a:rPr lang="en-US" dirty="0"/>
              <a:t>Vegetative cells transform into endospores when nutrients are limited</a:t>
            </a:r>
          </a:p>
          <a:p>
            <a:pPr lvl="1"/>
            <a:r>
              <a:rPr lang="en-US" dirty="0"/>
              <a:t>Resistant to extreme conditions such as heat, radiation, chemicals </a:t>
            </a:r>
          </a:p>
        </p:txBody>
      </p:sp>
    </p:spTree>
    <p:extLst>
      <p:ext uri="{BB962C8B-B14F-4D97-AF65-F5344CB8AC3E}">
        <p14:creationId xmlns:p14="http://schemas.microsoft.com/office/powerpoint/2010/main" val="960188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dirty="0">
                <a:latin typeface="Times" charset="0"/>
                <a:ea typeface="ＭＳ Ｐゴシック" pitchFamily="34" charset="-128"/>
              </a:rPr>
              <a:t>Spores (endospores) and Sporulation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752600" y="1143001"/>
            <a:ext cx="4800600" cy="55347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" charset="0"/>
                <a:ea typeface="ＭＳ Ｐゴシック" pitchFamily="34" charset="-128"/>
              </a:rPr>
              <a:t>=endospores, formed within the cell during “hard times”</a:t>
            </a:r>
          </a:p>
          <a:p>
            <a:pPr eaLnBrk="1" hangingPunct="1"/>
            <a:r>
              <a:rPr lang="en-US" altLang="en-US" dirty="0">
                <a:latin typeface="Times" charset="0"/>
                <a:ea typeface="ＭＳ Ｐゴシック" pitchFamily="34" charset="-128"/>
              </a:rPr>
              <a:t>Transformation from vegetative cell to endospore only when nutrients are in limited supply </a:t>
            </a:r>
          </a:p>
          <a:p>
            <a:pPr lvl="1" eaLnBrk="1" hangingPunct="1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viable for long periods (perhaps centuries or longer) </a:t>
            </a:r>
          </a:p>
          <a:p>
            <a:pPr lvl="1" eaLnBrk="1" hangingPunct="1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resistant to:</a:t>
            </a:r>
          </a:p>
          <a:p>
            <a:pPr lvl="2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Heat</a:t>
            </a:r>
          </a:p>
          <a:p>
            <a:pPr lvl="2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Boiling</a:t>
            </a:r>
          </a:p>
          <a:p>
            <a:pPr lvl="2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Dehydration</a:t>
            </a:r>
          </a:p>
          <a:p>
            <a:pPr lvl="2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Radiation</a:t>
            </a:r>
          </a:p>
          <a:p>
            <a:pPr lvl="2"/>
            <a:r>
              <a:rPr lang="en-US" altLang="en-US" sz="2200" dirty="0">
                <a:latin typeface="Times" charset="0"/>
                <a:ea typeface="ＭＳ Ｐゴシック" pitchFamily="34" charset="-128"/>
              </a:rPr>
              <a:t>Various chemical compounds (</a:t>
            </a:r>
            <a:r>
              <a:rPr lang="en-US" altLang="en-US" sz="2200" dirty="0" err="1">
                <a:latin typeface="Times" charset="0"/>
                <a:ea typeface="ＭＳ Ｐゴシック" pitchFamily="34" charset="-128"/>
              </a:rPr>
              <a:t>ie</a:t>
            </a:r>
            <a:r>
              <a:rPr lang="en-US" altLang="en-US" sz="2200" dirty="0">
                <a:latin typeface="Times" charset="0"/>
                <a:ea typeface="ＭＳ Ｐゴシック" pitchFamily="34" charset="-128"/>
              </a:rPr>
              <a:t> alcohol)</a:t>
            </a:r>
          </a:p>
        </p:txBody>
      </p:sp>
      <p:pic>
        <p:nvPicPr>
          <p:cNvPr id="13317" name="Picture 1" descr="73338_CH04_FIG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990600"/>
            <a:ext cx="38099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49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3.24  The formation of an endospore.</a:t>
            </a:r>
          </a:p>
        </p:txBody>
      </p:sp>
      <p:pic>
        <p:nvPicPr>
          <p:cNvPr id="54" name="Picture 53" descr="step1u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>
          <a:xfrm>
            <a:off x="1795272" y="755904"/>
            <a:ext cx="8601456" cy="5155338"/>
          </a:xfrm>
          <a:prstGeom prst="rect">
            <a:avLst/>
          </a:prstGeom>
        </p:spPr>
      </p:pic>
      <p:sp>
        <p:nvSpPr>
          <p:cNvPr id="55" name="Rectangle 148"/>
          <p:cNvSpPr>
            <a:spLocks noChangeArrowheads="1"/>
          </p:cNvSpPr>
          <p:nvPr/>
        </p:nvSpPr>
        <p:spPr bwMode="auto">
          <a:xfrm>
            <a:off x="2038152" y="1162844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56" name="Rectangle 149"/>
          <p:cNvSpPr>
            <a:spLocks noChangeArrowheads="1"/>
          </p:cNvSpPr>
          <p:nvPr/>
        </p:nvSpPr>
        <p:spPr bwMode="auto">
          <a:xfrm>
            <a:off x="1749692" y="923578"/>
            <a:ext cx="20844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latin typeface="Arial Black" charset="0"/>
              </a:rPr>
              <a:t>Steps in Endospore Formation</a:t>
            </a:r>
          </a:p>
        </p:txBody>
      </p:sp>
      <p:sp>
        <p:nvSpPr>
          <p:cNvPr id="57" name="Rectangle 150"/>
          <p:cNvSpPr>
            <a:spLocks noChangeArrowheads="1"/>
          </p:cNvSpPr>
          <p:nvPr/>
        </p:nvSpPr>
        <p:spPr bwMode="auto">
          <a:xfrm>
            <a:off x="2190917" y="1165002"/>
            <a:ext cx="10567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DNA is replicated.</a:t>
            </a:r>
          </a:p>
        </p:txBody>
      </p:sp>
      <p:sp>
        <p:nvSpPr>
          <p:cNvPr id="58" name="Rectangle 152"/>
          <p:cNvSpPr>
            <a:spLocks noChangeArrowheads="1"/>
          </p:cNvSpPr>
          <p:nvPr/>
        </p:nvSpPr>
        <p:spPr bwMode="auto">
          <a:xfrm>
            <a:off x="2194092" y="2445135"/>
            <a:ext cx="1316386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900" b="1" dirty="0"/>
              <a:t>Cytoplasmic membrane</a:t>
            </a:r>
          </a:p>
          <a:p>
            <a:pPr algn="l">
              <a:lnSpc>
                <a:spcPct val="110000"/>
              </a:lnSpc>
            </a:pPr>
            <a:r>
              <a:rPr lang="en-US" sz="900" b="1" dirty="0"/>
              <a:t>invaginates to form</a:t>
            </a:r>
          </a:p>
          <a:p>
            <a:pPr algn="l">
              <a:lnSpc>
                <a:spcPct val="110000"/>
              </a:lnSpc>
            </a:pPr>
            <a:r>
              <a:rPr lang="en-US" sz="900" b="1" dirty="0"/>
              <a:t>forespore.</a:t>
            </a:r>
          </a:p>
        </p:txBody>
      </p:sp>
      <p:sp>
        <p:nvSpPr>
          <p:cNvPr id="59" name="Rectangle 153"/>
          <p:cNvSpPr>
            <a:spLocks noChangeArrowheads="1"/>
          </p:cNvSpPr>
          <p:nvPr/>
        </p:nvSpPr>
        <p:spPr bwMode="auto">
          <a:xfrm>
            <a:off x="2191934" y="3618076"/>
            <a:ext cx="1316386" cy="9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4000"/>
              </a:lnSpc>
            </a:pPr>
            <a:r>
              <a:rPr lang="en-US" sz="900" b="1" dirty="0"/>
              <a:t>Cytoplasmic membrane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grows and engulfs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forespore within a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second membrane.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Vegetative cell</a:t>
            </a:r>
            <a:r>
              <a:rPr lang="fr-FR" altLang="ja-JP" sz="900" b="1" dirty="0">
                <a:latin typeface="Arial"/>
              </a:rPr>
              <a:t>'</a:t>
            </a:r>
            <a:r>
              <a:rPr lang="en-US" sz="900" b="1" dirty="0"/>
              <a:t>s DNA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disintegrates.</a:t>
            </a:r>
          </a:p>
        </p:txBody>
      </p:sp>
      <p:sp>
        <p:nvSpPr>
          <p:cNvPr id="60" name="Rectangle 154"/>
          <p:cNvSpPr>
            <a:spLocks noChangeArrowheads="1"/>
          </p:cNvSpPr>
          <p:nvPr/>
        </p:nvSpPr>
        <p:spPr bwMode="auto">
          <a:xfrm>
            <a:off x="3839370" y="864270"/>
            <a:ext cx="6110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Cell wall</a:t>
            </a:r>
          </a:p>
        </p:txBody>
      </p:sp>
      <p:sp>
        <p:nvSpPr>
          <p:cNvPr id="61" name="Rectangle 155"/>
          <p:cNvSpPr>
            <a:spLocks noChangeArrowheads="1"/>
          </p:cNvSpPr>
          <p:nvPr/>
        </p:nvSpPr>
        <p:spPr bwMode="auto">
          <a:xfrm>
            <a:off x="4708799" y="736129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00" b="1" dirty="0"/>
              <a:t>Cytoplasmic</a:t>
            </a:r>
          </a:p>
          <a:p>
            <a:pPr algn="l"/>
            <a:r>
              <a:rPr lang="en-US" sz="900" b="1" dirty="0"/>
              <a:t>membrane</a:t>
            </a:r>
          </a:p>
        </p:txBody>
      </p:sp>
      <p:sp>
        <p:nvSpPr>
          <p:cNvPr id="62" name="Rectangle 156"/>
          <p:cNvSpPr>
            <a:spLocks noChangeArrowheads="1"/>
          </p:cNvSpPr>
          <p:nvPr/>
        </p:nvSpPr>
        <p:spPr bwMode="auto">
          <a:xfrm>
            <a:off x="5419354" y="1377851"/>
            <a:ext cx="4304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DNA</a:t>
            </a:r>
          </a:p>
        </p:txBody>
      </p:sp>
      <p:sp>
        <p:nvSpPr>
          <p:cNvPr id="63" name="Rectangle 157"/>
          <p:cNvSpPr>
            <a:spLocks noChangeArrowheads="1"/>
          </p:cNvSpPr>
          <p:nvPr/>
        </p:nvSpPr>
        <p:spPr bwMode="auto">
          <a:xfrm>
            <a:off x="4077914" y="1936428"/>
            <a:ext cx="8883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Vegetative cell</a:t>
            </a:r>
          </a:p>
        </p:txBody>
      </p:sp>
      <p:sp>
        <p:nvSpPr>
          <p:cNvPr id="64" name="Rectangle 158"/>
          <p:cNvSpPr>
            <a:spLocks noChangeArrowheads="1"/>
          </p:cNvSpPr>
          <p:nvPr/>
        </p:nvSpPr>
        <p:spPr bwMode="auto">
          <a:xfrm>
            <a:off x="2194092" y="4848599"/>
            <a:ext cx="1390124" cy="110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4000"/>
              </a:lnSpc>
            </a:pPr>
            <a:r>
              <a:rPr lang="en-US" sz="900" b="1" dirty="0"/>
              <a:t>A cortex of pepti-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doglycan is deposited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between the membranes;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meanwhile, dipicolinic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acid and calcium ions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accumulate within the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center of the endospore.</a:t>
            </a:r>
          </a:p>
        </p:txBody>
      </p:sp>
      <p:sp>
        <p:nvSpPr>
          <p:cNvPr id="65" name="Rectangle 159"/>
          <p:cNvSpPr>
            <a:spLocks noChangeArrowheads="1"/>
          </p:cNvSpPr>
          <p:nvPr/>
        </p:nvSpPr>
        <p:spPr bwMode="auto">
          <a:xfrm>
            <a:off x="6515590" y="1174638"/>
            <a:ext cx="108715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900" b="1" dirty="0"/>
              <a:t>Spore coat forms</a:t>
            </a:r>
          </a:p>
          <a:p>
            <a:pPr algn="l">
              <a:lnSpc>
                <a:spcPct val="110000"/>
              </a:lnSpc>
            </a:pPr>
            <a:r>
              <a:rPr lang="en-US" sz="900" b="1" dirty="0"/>
              <a:t>around endospore.</a:t>
            </a:r>
          </a:p>
        </p:txBody>
      </p:sp>
      <p:sp>
        <p:nvSpPr>
          <p:cNvPr id="66" name="Rectangle 160"/>
          <p:cNvSpPr>
            <a:spLocks noChangeArrowheads="1"/>
          </p:cNvSpPr>
          <p:nvPr/>
        </p:nvSpPr>
        <p:spPr bwMode="auto">
          <a:xfrm>
            <a:off x="5322962" y="2465338"/>
            <a:ext cx="6543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Forespore</a:t>
            </a:r>
          </a:p>
        </p:txBody>
      </p:sp>
      <p:sp>
        <p:nvSpPr>
          <p:cNvPr id="67" name="Rectangle 161"/>
          <p:cNvSpPr>
            <a:spLocks noChangeArrowheads="1"/>
          </p:cNvSpPr>
          <p:nvPr/>
        </p:nvSpPr>
        <p:spPr bwMode="auto">
          <a:xfrm>
            <a:off x="5321300" y="3622159"/>
            <a:ext cx="696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00" b="1" dirty="0"/>
              <a:t>First</a:t>
            </a:r>
          </a:p>
          <a:p>
            <a:pPr algn="l"/>
            <a:r>
              <a:rPr lang="en-US" sz="900" b="1" dirty="0"/>
              <a:t>membrane</a:t>
            </a:r>
          </a:p>
        </p:txBody>
      </p:sp>
      <p:sp>
        <p:nvSpPr>
          <p:cNvPr id="68" name="Rectangle 162"/>
          <p:cNvSpPr>
            <a:spLocks noChangeArrowheads="1"/>
          </p:cNvSpPr>
          <p:nvPr/>
        </p:nvSpPr>
        <p:spPr bwMode="auto">
          <a:xfrm>
            <a:off x="5319787" y="4302621"/>
            <a:ext cx="696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00" b="1" dirty="0"/>
              <a:t>Second</a:t>
            </a:r>
          </a:p>
          <a:p>
            <a:pPr algn="l"/>
            <a:r>
              <a:rPr lang="en-US" sz="900" b="1" dirty="0"/>
              <a:t>membrane</a:t>
            </a:r>
          </a:p>
        </p:txBody>
      </p:sp>
      <p:sp>
        <p:nvSpPr>
          <p:cNvPr id="69" name="Rectangle 163"/>
          <p:cNvSpPr>
            <a:spLocks noChangeArrowheads="1"/>
          </p:cNvSpPr>
          <p:nvPr/>
        </p:nvSpPr>
        <p:spPr bwMode="auto">
          <a:xfrm>
            <a:off x="6517747" y="2326258"/>
            <a:ext cx="1414170" cy="8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4000"/>
              </a:lnSpc>
            </a:pPr>
            <a:r>
              <a:rPr lang="en-US" sz="900" b="1" dirty="0"/>
              <a:t>Endospore matures: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Completion of spore coat.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Increase in resistance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to heat and chemicals by</a:t>
            </a:r>
          </a:p>
          <a:p>
            <a:pPr algn="l">
              <a:lnSpc>
                <a:spcPct val="104000"/>
              </a:lnSpc>
            </a:pPr>
            <a:r>
              <a:rPr lang="en-US" sz="900" b="1" dirty="0"/>
              <a:t>unknown process.</a:t>
            </a:r>
          </a:p>
        </p:txBody>
      </p:sp>
      <p:sp>
        <p:nvSpPr>
          <p:cNvPr id="70" name="Rectangle 164"/>
          <p:cNvSpPr>
            <a:spLocks noChangeArrowheads="1"/>
          </p:cNvSpPr>
          <p:nvPr/>
        </p:nvSpPr>
        <p:spPr bwMode="auto">
          <a:xfrm>
            <a:off x="6515738" y="3370185"/>
            <a:ext cx="148470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900" b="1" dirty="0"/>
              <a:t>Endospore is released from</a:t>
            </a:r>
          </a:p>
          <a:p>
            <a:pPr algn="l">
              <a:lnSpc>
                <a:spcPct val="110000"/>
              </a:lnSpc>
            </a:pPr>
            <a:r>
              <a:rPr lang="en-US" sz="900" b="1" dirty="0"/>
              <a:t>original cell.</a:t>
            </a:r>
          </a:p>
        </p:txBody>
      </p:sp>
      <p:sp>
        <p:nvSpPr>
          <p:cNvPr id="71" name="Rectangle 165"/>
          <p:cNvSpPr>
            <a:spLocks noChangeArrowheads="1"/>
          </p:cNvSpPr>
          <p:nvPr/>
        </p:nvSpPr>
        <p:spPr bwMode="auto">
          <a:xfrm>
            <a:off x="5406778" y="4974183"/>
            <a:ext cx="49564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Cortex</a:t>
            </a:r>
          </a:p>
        </p:txBody>
      </p:sp>
      <p:sp>
        <p:nvSpPr>
          <p:cNvPr id="72" name="Rectangle 166"/>
          <p:cNvSpPr>
            <a:spLocks noChangeArrowheads="1"/>
          </p:cNvSpPr>
          <p:nvPr/>
        </p:nvSpPr>
        <p:spPr bwMode="auto">
          <a:xfrm>
            <a:off x="9644873" y="1174428"/>
            <a:ext cx="6815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Spore coat</a:t>
            </a:r>
          </a:p>
        </p:txBody>
      </p:sp>
      <p:sp>
        <p:nvSpPr>
          <p:cNvPr id="73" name="Rectangle 167"/>
          <p:cNvSpPr>
            <a:spLocks noChangeArrowheads="1"/>
          </p:cNvSpPr>
          <p:nvPr/>
        </p:nvSpPr>
        <p:spPr bwMode="auto">
          <a:xfrm>
            <a:off x="9655175" y="2250559"/>
            <a:ext cx="676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00" b="1" dirty="0"/>
              <a:t>Outer</a:t>
            </a:r>
          </a:p>
          <a:p>
            <a:pPr algn="l"/>
            <a:r>
              <a:rPr lang="en-US" sz="900" b="1" dirty="0"/>
              <a:t>spore coat</a:t>
            </a:r>
          </a:p>
        </p:txBody>
      </p:sp>
      <p:sp>
        <p:nvSpPr>
          <p:cNvPr id="74" name="Rectangle 168"/>
          <p:cNvSpPr>
            <a:spLocks noChangeArrowheads="1"/>
          </p:cNvSpPr>
          <p:nvPr/>
        </p:nvSpPr>
        <p:spPr bwMode="auto">
          <a:xfrm>
            <a:off x="9653566" y="2903216"/>
            <a:ext cx="68480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Endospore</a:t>
            </a:r>
          </a:p>
        </p:txBody>
      </p:sp>
      <p:sp>
        <p:nvSpPr>
          <p:cNvPr id="75" name="Oval 169"/>
          <p:cNvSpPr>
            <a:spLocks noChangeAspect="1" noChangeArrowheads="1"/>
          </p:cNvSpPr>
          <p:nvPr/>
        </p:nvSpPr>
        <p:spPr bwMode="auto">
          <a:xfrm>
            <a:off x="4142260" y="1198787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76" name="Oval 170"/>
          <p:cNvSpPr>
            <a:spLocks noChangeAspect="1" noChangeArrowheads="1"/>
          </p:cNvSpPr>
          <p:nvPr/>
        </p:nvSpPr>
        <p:spPr bwMode="auto">
          <a:xfrm>
            <a:off x="5076826" y="123190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77" name="Oval 171"/>
          <p:cNvSpPr>
            <a:spLocks noChangeAspect="1" noChangeArrowheads="1"/>
          </p:cNvSpPr>
          <p:nvPr/>
        </p:nvSpPr>
        <p:spPr bwMode="auto">
          <a:xfrm>
            <a:off x="5257801" y="148590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78" name="Line 172"/>
          <p:cNvSpPr>
            <a:spLocks noChangeShapeType="1"/>
          </p:cNvSpPr>
          <p:nvPr/>
        </p:nvSpPr>
        <p:spPr bwMode="auto">
          <a:xfrm>
            <a:off x="4158134" y="1052737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79" name="Line 173"/>
          <p:cNvSpPr>
            <a:spLocks noChangeShapeType="1"/>
          </p:cNvSpPr>
          <p:nvPr/>
        </p:nvSpPr>
        <p:spPr bwMode="auto">
          <a:xfrm>
            <a:off x="5092700" y="1054101"/>
            <a:ext cx="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0" name="Line 174"/>
          <p:cNvSpPr>
            <a:spLocks noChangeShapeType="1"/>
          </p:cNvSpPr>
          <p:nvPr/>
        </p:nvSpPr>
        <p:spPr bwMode="auto">
          <a:xfrm>
            <a:off x="5270500" y="150495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1" name="Oval 175"/>
          <p:cNvSpPr>
            <a:spLocks noChangeAspect="1" noChangeArrowheads="1"/>
          </p:cNvSpPr>
          <p:nvPr/>
        </p:nvSpPr>
        <p:spPr bwMode="auto">
          <a:xfrm>
            <a:off x="5194301" y="269240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2" name="Freeform 176"/>
          <p:cNvSpPr>
            <a:spLocks/>
          </p:cNvSpPr>
          <p:nvPr/>
        </p:nvSpPr>
        <p:spPr bwMode="auto">
          <a:xfrm>
            <a:off x="5207001" y="2593976"/>
            <a:ext cx="184150" cy="117475"/>
          </a:xfrm>
          <a:custGeom>
            <a:avLst/>
            <a:gdLst>
              <a:gd name="T0" fmla="*/ 0 w 102"/>
              <a:gd name="T1" fmla="*/ 66 h 66"/>
              <a:gd name="T2" fmla="*/ 102 w 102"/>
              <a:gd name="T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" h="66">
                <a:moveTo>
                  <a:pt x="0" y="66"/>
                </a:moveTo>
                <a:lnTo>
                  <a:pt x="10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3" name="Oval 177"/>
          <p:cNvSpPr>
            <a:spLocks noChangeAspect="1" noChangeArrowheads="1"/>
          </p:cNvSpPr>
          <p:nvPr/>
        </p:nvSpPr>
        <p:spPr bwMode="auto">
          <a:xfrm>
            <a:off x="5238751" y="384492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4" name="Freeform 178"/>
          <p:cNvSpPr>
            <a:spLocks/>
          </p:cNvSpPr>
          <p:nvPr/>
        </p:nvSpPr>
        <p:spPr bwMode="auto">
          <a:xfrm>
            <a:off x="5251450" y="3752851"/>
            <a:ext cx="127000" cy="111125"/>
          </a:xfrm>
          <a:custGeom>
            <a:avLst/>
            <a:gdLst>
              <a:gd name="T0" fmla="*/ 0 w 76"/>
              <a:gd name="T1" fmla="*/ 68 h 68"/>
              <a:gd name="T2" fmla="*/ 76 w 76"/>
              <a:gd name="T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68">
                <a:moveTo>
                  <a:pt x="0" y="68"/>
                </a:moveTo>
                <a:lnTo>
                  <a:pt x="7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5" name="Rectangle 179"/>
          <p:cNvSpPr>
            <a:spLocks noChangeArrowheads="1"/>
          </p:cNvSpPr>
          <p:nvPr/>
        </p:nvSpPr>
        <p:spPr bwMode="auto">
          <a:xfrm>
            <a:off x="2038152" y="2467496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86" name="Rectangle 180"/>
          <p:cNvSpPr>
            <a:spLocks noChangeArrowheads="1"/>
          </p:cNvSpPr>
          <p:nvPr/>
        </p:nvSpPr>
        <p:spPr bwMode="auto">
          <a:xfrm>
            <a:off x="2040153" y="3630291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87" name="Rectangle 181"/>
          <p:cNvSpPr>
            <a:spLocks noChangeArrowheads="1"/>
          </p:cNvSpPr>
          <p:nvPr/>
        </p:nvSpPr>
        <p:spPr bwMode="auto">
          <a:xfrm>
            <a:off x="2034820" y="4859635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88" name="Oval 182"/>
          <p:cNvSpPr>
            <a:spLocks noChangeAspect="1" noChangeArrowheads="1"/>
          </p:cNvSpPr>
          <p:nvPr/>
        </p:nvSpPr>
        <p:spPr bwMode="auto">
          <a:xfrm>
            <a:off x="5095876" y="441642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9" name="Line 183"/>
          <p:cNvSpPr>
            <a:spLocks noChangeShapeType="1"/>
          </p:cNvSpPr>
          <p:nvPr/>
        </p:nvSpPr>
        <p:spPr bwMode="auto">
          <a:xfrm>
            <a:off x="5118101" y="4435475"/>
            <a:ext cx="2635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0" name="Rectangle 184"/>
          <p:cNvSpPr>
            <a:spLocks noChangeArrowheads="1"/>
          </p:cNvSpPr>
          <p:nvPr/>
        </p:nvSpPr>
        <p:spPr bwMode="auto">
          <a:xfrm>
            <a:off x="6378720" y="4692328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8</a:t>
            </a:r>
          </a:p>
        </p:txBody>
      </p:sp>
      <p:sp>
        <p:nvSpPr>
          <p:cNvPr id="91" name="Rectangle 185"/>
          <p:cNvSpPr>
            <a:spLocks noChangeArrowheads="1"/>
          </p:cNvSpPr>
          <p:nvPr/>
        </p:nvSpPr>
        <p:spPr bwMode="auto">
          <a:xfrm>
            <a:off x="6361258" y="3384228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7</a:t>
            </a:r>
          </a:p>
        </p:txBody>
      </p:sp>
      <p:sp>
        <p:nvSpPr>
          <p:cNvPr id="92" name="Rectangle 186"/>
          <p:cNvSpPr>
            <a:spLocks noChangeArrowheads="1"/>
          </p:cNvSpPr>
          <p:nvPr/>
        </p:nvSpPr>
        <p:spPr bwMode="auto">
          <a:xfrm>
            <a:off x="6364433" y="2331716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93" name="Rectangle 187"/>
          <p:cNvSpPr>
            <a:spLocks noChangeArrowheads="1"/>
          </p:cNvSpPr>
          <p:nvPr/>
        </p:nvSpPr>
        <p:spPr bwMode="auto">
          <a:xfrm>
            <a:off x="6361807" y="1187227"/>
            <a:ext cx="2616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94" name="Oval 188"/>
          <p:cNvSpPr>
            <a:spLocks noChangeAspect="1" noChangeArrowheads="1"/>
          </p:cNvSpPr>
          <p:nvPr/>
        </p:nvSpPr>
        <p:spPr bwMode="auto">
          <a:xfrm>
            <a:off x="5266753" y="5087218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5" name="Line 189"/>
          <p:cNvSpPr>
            <a:spLocks noChangeShapeType="1"/>
          </p:cNvSpPr>
          <p:nvPr/>
        </p:nvSpPr>
        <p:spPr bwMode="auto">
          <a:xfrm>
            <a:off x="5285802" y="5103092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6" name="Oval 190"/>
          <p:cNvSpPr>
            <a:spLocks noChangeAspect="1" noChangeArrowheads="1"/>
          </p:cNvSpPr>
          <p:nvPr/>
        </p:nvSpPr>
        <p:spPr bwMode="auto">
          <a:xfrm>
            <a:off x="9569451" y="140335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7" name="Oval 191"/>
          <p:cNvSpPr>
            <a:spLocks noChangeAspect="1" noChangeArrowheads="1"/>
          </p:cNvSpPr>
          <p:nvPr/>
        </p:nvSpPr>
        <p:spPr bwMode="auto">
          <a:xfrm>
            <a:off x="9328151" y="241617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8" name="Line 192"/>
          <p:cNvSpPr>
            <a:spLocks noChangeShapeType="1"/>
          </p:cNvSpPr>
          <p:nvPr/>
        </p:nvSpPr>
        <p:spPr bwMode="auto">
          <a:xfrm flipV="1">
            <a:off x="9585325" y="1304926"/>
            <a:ext cx="1143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9" name="Line 193"/>
          <p:cNvSpPr>
            <a:spLocks noChangeShapeType="1"/>
          </p:cNvSpPr>
          <p:nvPr/>
        </p:nvSpPr>
        <p:spPr bwMode="auto">
          <a:xfrm flipV="1">
            <a:off x="9347200" y="2378075"/>
            <a:ext cx="3619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100" name="Oval 194"/>
          <p:cNvSpPr>
            <a:spLocks noChangeAspect="1" noChangeArrowheads="1"/>
          </p:cNvSpPr>
          <p:nvPr/>
        </p:nvSpPr>
        <p:spPr bwMode="auto">
          <a:xfrm>
            <a:off x="9477376" y="301307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101" name="Line 195"/>
          <p:cNvSpPr>
            <a:spLocks noChangeShapeType="1"/>
          </p:cNvSpPr>
          <p:nvPr/>
        </p:nvSpPr>
        <p:spPr bwMode="auto">
          <a:xfrm>
            <a:off x="9496426" y="3028950"/>
            <a:ext cx="2381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3447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425696"/>
          </a:xfrm>
        </p:spPr>
        <p:txBody>
          <a:bodyPr>
            <a:normAutofit/>
          </a:bodyPr>
          <a:lstStyle/>
          <a:p>
            <a:pPr marL="548640" lvl="2" indent="0">
              <a:buNone/>
            </a:pPr>
            <a:r>
              <a:rPr lang="en-US" altLang="en-US" sz="2400" b="1" dirty="0">
                <a:latin typeface="Times" charset="0"/>
                <a:ea typeface="ＭＳ Ｐゴシック" pitchFamily="34" charset="-128"/>
              </a:rPr>
              <a:t>Important spore forming pathogens: </a:t>
            </a:r>
          </a:p>
          <a:p>
            <a:pPr lvl="4"/>
            <a:r>
              <a:rPr lang="en-US" altLang="en-US" sz="2400" i="1" dirty="0">
                <a:latin typeface="Times" charset="0"/>
                <a:ea typeface="ＭＳ Ｐゴシック" pitchFamily="34" charset="-128"/>
              </a:rPr>
              <a:t>Bacillus</a:t>
            </a:r>
            <a:r>
              <a:rPr lang="en-US" altLang="en-US" sz="2400" dirty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2400" i="1" dirty="0" err="1">
                <a:latin typeface="Times" charset="0"/>
                <a:ea typeface="ＭＳ Ｐゴシック" pitchFamily="34" charset="-128"/>
              </a:rPr>
              <a:t>anthracis</a:t>
            </a:r>
            <a:r>
              <a:rPr lang="en-US" altLang="en-US" sz="2400" dirty="0">
                <a:latin typeface="Times" charset="0"/>
                <a:ea typeface="ＭＳ Ｐゴシック" pitchFamily="34" charset="-128"/>
              </a:rPr>
              <a:t>, anthrax, </a:t>
            </a:r>
          </a:p>
          <a:p>
            <a:pPr lvl="4"/>
            <a:r>
              <a:rPr lang="en-US" altLang="en-US" sz="2400" i="1" dirty="0">
                <a:latin typeface="Times" charset="0"/>
                <a:ea typeface="ＭＳ Ｐゴシック" pitchFamily="34" charset="-128"/>
              </a:rPr>
              <a:t>Clostridium</a:t>
            </a:r>
            <a:r>
              <a:rPr lang="en-US" altLang="en-US" sz="2400" dirty="0">
                <a:latin typeface="Times" charset="0"/>
                <a:ea typeface="ＭＳ Ｐゴシック" pitchFamily="34" charset="-128"/>
              </a:rPr>
              <a:t> spp., tetanus, botulism, gas gangrene </a:t>
            </a:r>
          </a:p>
          <a:p>
            <a:pPr marL="128016" lvl="1" indent="0">
              <a:buNone/>
            </a:pPr>
            <a:r>
              <a:rPr lang="en-US" altLang="en-US" sz="2400" b="1" dirty="0">
                <a:latin typeface="Times" charset="0"/>
                <a:ea typeface="ＭＳ Ｐゴシック" pitchFamily="34" charset="-128"/>
              </a:rPr>
              <a:t>Sporulation is essential to the survival for these organisms in adverse conditions</a:t>
            </a:r>
          </a:p>
          <a:p>
            <a:pPr lvl="1"/>
            <a:r>
              <a:rPr lang="en-US" altLang="en-US" sz="2400" dirty="0">
                <a:latin typeface="Times" charset="0"/>
                <a:ea typeface="ＭＳ Ｐゴシック" pitchFamily="34" charset="-128"/>
              </a:rPr>
              <a:t>On a practical level, sporulation in a major concern re: microbe safety</a:t>
            </a:r>
          </a:p>
          <a:p>
            <a:pPr marL="274320" lvl="1" indent="0">
              <a:buNone/>
            </a:pPr>
            <a:endParaRPr lang="en-US" altLang="en-US" sz="2400" dirty="0">
              <a:latin typeface="Times" charset="0"/>
              <a:ea typeface="ＭＳ Ｐゴシック" pitchFamily="34" charset="-128"/>
            </a:endParaRPr>
          </a:p>
          <a:p>
            <a:pPr marL="274320" lvl="1" indent="0">
              <a:buNone/>
            </a:pPr>
            <a:r>
              <a:rPr lang="en-US" altLang="en-US" sz="2400" dirty="0">
                <a:latin typeface="Times" charset="0"/>
                <a:ea typeface="ＭＳ Ｐゴシック" pitchFamily="34" charset="-128"/>
              </a:rPr>
              <a:t>Video: </a:t>
            </a:r>
            <a:r>
              <a:rPr lang="en-US" altLang="en-US" sz="2400" dirty="0">
                <a:latin typeface="Times" charset="0"/>
                <a:ea typeface="ＭＳ Ｐゴシック" pitchFamily="34" charset="-128"/>
                <a:hlinkClick r:id="rId2"/>
              </a:rPr>
              <a:t>https://www.youtube.com/watch?v=NAcowliknPs</a:t>
            </a:r>
            <a:endParaRPr lang="en-US" altLang="en-US" sz="2400" dirty="0">
              <a:latin typeface="Times" charset="0"/>
              <a:ea typeface="ＭＳ Ｐゴシック" pitchFamily="34" charset="-128"/>
            </a:endParaRP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altLang="en-US" sz="2400" dirty="0">
              <a:latin typeface="Times" charset="0"/>
              <a:ea typeface="ＭＳ Ｐゴシック" pitchFamily="34" charset="-128"/>
            </a:endParaRPr>
          </a:p>
          <a:p>
            <a:pPr marL="274320" lvl="1" indent="0">
              <a:buNone/>
            </a:pPr>
            <a:endParaRPr lang="en-US" altLang="en-US" sz="2400" dirty="0">
              <a:latin typeface="Times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2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Prokaryotes</a:t>
            </a:r>
          </a:p>
        </p:txBody>
      </p:sp>
      <p:sp>
        <p:nvSpPr>
          <p:cNvPr id="13619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Nonmembranous Organelles</a:t>
            </a:r>
          </a:p>
          <a:p>
            <a:pPr lvl="1"/>
            <a:r>
              <a:rPr lang="en-US" sz="2800" dirty="0"/>
              <a:t>Ribosomes </a:t>
            </a:r>
          </a:p>
          <a:p>
            <a:pPr lvl="2"/>
            <a:r>
              <a:rPr lang="en-US" sz="2800" dirty="0"/>
              <a:t>Sites of protein synthesis</a:t>
            </a:r>
          </a:p>
          <a:p>
            <a:pPr lvl="2"/>
            <a:r>
              <a:rPr lang="en-US" sz="2800" dirty="0"/>
              <a:t>Composed of polypeptides and ribosomal RNA</a:t>
            </a:r>
          </a:p>
          <a:p>
            <a:pPr lvl="2"/>
            <a:r>
              <a:rPr lang="en-US" sz="2800" dirty="0"/>
              <a:t>70S ribosome composed of smaller 30S and 50S subunits</a:t>
            </a:r>
          </a:p>
          <a:p>
            <a:pPr lvl="2"/>
            <a:r>
              <a:rPr lang="en-US" sz="2800" dirty="0"/>
              <a:t>Many antibacterial drugs act on bacterial ribosomes without affecting larger eukaryotic ribosomes</a:t>
            </a:r>
          </a:p>
        </p:txBody>
      </p:sp>
    </p:spTree>
    <p:extLst>
      <p:ext uri="{BB962C8B-B14F-4D97-AF65-F5344CB8AC3E}">
        <p14:creationId xmlns:p14="http://schemas.microsoft.com/office/powerpoint/2010/main" val="414329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Prokaryotes</a:t>
            </a:r>
          </a:p>
        </p:txBody>
      </p:sp>
      <p:sp>
        <p:nvSpPr>
          <p:cNvPr id="138242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Nonmembranous</a:t>
            </a:r>
            <a:r>
              <a:rPr lang="en-US" sz="2800" b="1" dirty="0"/>
              <a:t> Organelles</a:t>
            </a:r>
          </a:p>
          <a:p>
            <a:pPr lvl="1"/>
            <a:r>
              <a:rPr lang="en-US" sz="2800" dirty="0"/>
              <a:t>Cytoskeleton </a:t>
            </a:r>
          </a:p>
          <a:p>
            <a:pPr lvl="2"/>
            <a:r>
              <a:rPr lang="en-US" sz="2800" dirty="0"/>
              <a:t>Composed of three or four types of protein fibers</a:t>
            </a:r>
          </a:p>
          <a:p>
            <a:pPr lvl="2"/>
            <a:r>
              <a:rPr lang="en-US" sz="2800" dirty="0"/>
              <a:t>Can play different roles in the cell</a:t>
            </a:r>
          </a:p>
          <a:p>
            <a:pPr lvl="3"/>
            <a:r>
              <a:rPr lang="en-US" sz="2800" dirty="0"/>
              <a:t>Cell division</a:t>
            </a:r>
          </a:p>
          <a:p>
            <a:pPr lvl="3"/>
            <a:r>
              <a:rPr lang="en-US" sz="2800" dirty="0"/>
              <a:t>Cell shape</a:t>
            </a:r>
          </a:p>
          <a:p>
            <a:pPr lvl="3"/>
            <a:r>
              <a:rPr lang="en-US" sz="2800" dirty="0"/>
              <a:t>Segregation of DNA molecules</a:t>
            </a:r>
          </a:p>
          <a:p>
            <a:pPr lvl="3"/>
            <a:r>
              <a:rPr lang="en-US" sz="2800" dirty="0"/>
              <a:t>Movement through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45220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Cells: </a:t>
            </a:r>
            <a:r>
              <a:rPr lang="en-US" dirty="0" err="1"/>
              <a:t>PrOkaryotes</a:t>
            </a:r>
            <a:r>
              <a:rPr lang="en-US" dirty="0"/>
              <a:t> or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5302"/>
            <a:ext cx="9720073" cy="4738254"/>
          </a:xfrm>
        </p:spPr>
        <p:txBody>
          <a:bodyPr>
            <a:noAutofit/>
          </a:bodyPr>
          <a:lstStyle/>
          <a:p>
            <a:r>
              <a:rPr lang="en-US" sz="2000" b="1" dirty="0"/>
              <a:t>Prokaryotes: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Include both bacterial and archaea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Lack nucleus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Lack membrane-bound organelles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Typically smaller in size, simple in structure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8016" lvl="1" indent="0">
              <a:buNone/>
            </a:pPr>
            <a:r>
              <a:rPr lang="en-US" sz="2000" b="1" dirty="0"/>
              <a:t>Eukaryotes:</a:t>
            </a:r>
          </a:p>
          <a:p>
            <a:pPr lvl="1"/>
            <a:r>
              <a:rPr lang="en-US" sz="2000" dirty="0"/>
              <a:t>Include algae, protozoa, fungi, animals, and plants</a:t>
            </a:r>
          </a:p>
          <a:p>
            <a:pPr lvl="1"/>
            <a:r>
              <a:rPr lang="en-US" sz="2000" dirty="0"/>
              <a:t>Have a nucleus (membrane bound, contains the cell’s DNA)</a:t>
            </a:r>
          </a:p>
          <a:p>
            <a:pPr lvl="1"/>
            <a:r>
              <a:rPr lang="en-US" sz="2000" dirty="0"/>
              <a:t>“true nucleus”</a:t>
            </a:r>
          </a:p>
          <a:p>
            <a:pPr lvl="1"/>
            <a:r>
              <a:rPr lang="en-US" sz="2000" dirty="0"/>
              <a:t>Have membrane-bound organelles</a:t>
            </a:r>
          </a:p>
          <a:p>
            <a:pPr lvl="1"/>
            <a:r>
              <a:rPr lang="en-US" sz="2000" dirty="0"/>
              <a:t>Typically larger in size, more complex in structure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896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Structure of Eukaryotic Cells</a:t>
            </a:r>
          </a:p>
        </p:txBody>
      </p:sp>
      <p:sp>
        <p:nvSpPr>
          <p:cNvPr id="162818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Glycocalyces</a:t>
            </a:r>
          </a:p>
          <a:p>
            <a:pPr lvl="1"/>
            <a:r>
              <a:rPr lang="en-US" sz="2800" dirty="0"/>
              <a:t>Not as organized as prokaryotic capsules</a:t>
            </a:r>
          </a:p>
          <a:p>
            <a:pPr lvl="1"/>
            <a:r>
              <a:rPr lang="en-US" sz="2800" dirty="0"/>
              <a:t>Help anchor animal cells to each other</a:t>
            </a:r>
          </a:p>
          <a:p>
            <a:pPr lvl="1"/>
            <a:r>
              <a:rPr lang="en-US" sz="2800" dirty="0"/>
              <a:t>Strengthen cell surface</a:t>
            </a:r>
          </a:p>
          <a:p>
            <a:pPr lvl="1"/>
            <a:r>
              <a:rPr lang="en-US" sz="2800" dirty="0"/>
              <a:t>Provide protection against dehydration</a:t>
            </a:r>
          </a:p>
          <a:p>
            <a:pPr lvl="1"/>
            <a:r>
              <a:rPr lang="en-US" sz="2800" dirty="0"/>
              <a:t>Function in cell-to-cell recognition and communication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7133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Cell Walls and Cytoplasmic Membranes</a:t>
            </a:r>
          </a:p>
        </p:txBody>
      </p:sp>
      <p:sp>
        <p:nvSpPr>
          <p:cNvPr id="16691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Fungi, algae, plants, and some protozoa have cell walls</a:t>
            </a:r>
          </a:p>
          <a:p>
            <a:r>
              <a:rPr lang="en-US" sz="2800" dirty="0"/>
              <a:t>Composed of various polysaccharides</a:t>
            </a:r>
          </a:p>
          <a:p>
            <a:pPr lvl="1"/>
            <a:r>
              <a:rPr lang="en-US" sz="2800" dirty="0"/>
              <a:t>Cellulose is found in plant cell walls</a:t>
            </a:r>
          </a:p>
          <a:p>
            <a:pPr lvl="1"/>
            <a:r>
              <a:rPr lang="en-US" sz="2800" dirty="0"/>
              <a:t>Fungal cell walls are composed of cellulose, chitin, </a:t>
            </a:r>
            <a:br>
              <a:rPr lang="en-US" sz="2800" dirty="0"/>
            </a:br>
            <a:r>
              <a:rPr lang="en-US" sz="2800" dirty="0"/>
              <a:t>and/or glucomannan</a:t>
            </a:r>
          </a:p>
          <a:p>
            <a:pPr lvl="1"/>
            <a:r>
              <a:rPr lang="en-US" sz="2800" dirty="0"/>
              <a:t>Algal cell walls are composed of a variety of polysaccharides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80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Cell Walls and Cytoplasmic Membranes</a:t>
            </a:r>
          </a:p>
        </p:txBody>
      </p:sp>
      <p:sp>
        <p:nvSpPr>
          <p:cNvPr id="17101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eukaryotic cells have cytoplasmic membrane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Are a fluid mosaic of phospholipids and proteins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Contain steroid lipids to help maintain fluidity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Localize signaling, protein sorting, and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Control movement into and out of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92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_03_0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6"/>
          <a:stretch/>
        </p:blipFill>
        <p:spPr>
          <a:xfrm>
            <a:off x="1795272" y="881149"/>
            <a:ext cx="8601456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0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181250" name="Rectangle 13"/>
          <p:cNvSpPr>
            <a:spLocks noGrp="1" noChangeArrowheads="1"/>
          </p:cNvSpPr>
          <p:nvPr>
            <p:ph idx="1"/>
          </p:nvPr>
        </p:nvSpPr>
        <p:spPr>
          <a:xfrm>
            <a:off x="1024128" y="1745673"/>
            <a:ext cx="9720073" cy="4563687"/>
          </a:xfrm>
        </p:spPr>
        <p:txBody>
          <a:bodyPr>
            <a:noAutofit/>
          </a:bodyPr>
          <a:lstStyle/>
          <a:p>
            <a:r>
              <a:rPr lang="en-US" sz="2800" b="1" dirty="0"/>
              <a:t>Flagella</a:t>
            </a:r>
          </a:p>
          <a:p>
            <a:pPr lvl="1"/>
            <a:r>
              <a:rPr lang="en-US" sz="2800" dirty="0"/>
              <a:t>Structure and arrangement</a:t>
            </a:r>
          </a:p>
          <a:p>
            <a:pPr lvl="2"/>
            <a:r>
              <a:rPr lang="en-US" sz="2800" dirty="0"/>
              <a:t>Differ structurally and functionally from prokaryotic flagella</a:t>
            </a:r>
          </a:p>
          <a:p>
            <a:pPr lvl="3"/>
            <a:r>
              <a:rPr lang="en-US" sz="2800" dirty="0"/>
              <a:t>Within the cytoplasmic membrane</a:t>
            </a:r>
          </a:p>
          <a:p>
            <a:pPr lvl="3"/>
            <a:r>
              <a:rPr lang="en-US" sz="2800" dirty="0"/>
              <a:t>Shaft composed of tubulin arranged to form microtubules</a:t>
            </a:r>
          </a:p>
          <a:p>
            <a:pPr lvl="2"/>
            <a:r>
              <a:rPr lang="en-US" sz="2800" dirty="0"/>
              <a:t>Filaments anchored to cell by basal body; no hook</a:t>
            </a:r>
          </a:p>
          <a:p>
            <a:pPr lvl="2"/>
            <a:r>
              <a:rPr lang="en-US" sz="2800" dirty="0"/>
              <a:t>May be single or multiple; generally found at one pole of cell</a:t>
            </a:r>
          </a:p>
          <a:p>
            <a:pPr lvl="1"/>
            <a:r>
              <a:rPr lang="en-US" sz="2800" dirty="0"/>
              <a:t>Function</a:t>
            </a:r>
          </a:p>
          <a:p>
            <a:pPr lvl="2"/>
            <a:r>
              <a:rPr lang="en-US" sz="2800" dirty="0"/>
              <a:t>Do not rotate but undulate rhythmically</a:t>
            </a:r>
          </a:p>
        </p:txBody>
      </p:sp>
    </p:spTree>
    <p:extLst>
      <p:ext uri="{BB962C8B-B14F-4D97-AF65-F5344CB8AC3E}">
        <p14:creationId xmlns:p14="http://schemas.microsoft.com/office/powerpoint/2010/main" val="397468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3.31a-b  Eukaryotic flagella and cilia.</a:t>
            </a:r>
          </a:p>
        </p:txBody>
      </p:sp>
      <p:pic>
        <p:nvPicPr>
          <p:cNvPr id="15" name="Picture 14" descr="figure_03_3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89" b="2599"/>
          <a:stretch/>
        </p:blipFill>
        <p:spPr>
          <a:xfrm>
            <a:off x="5029201" y="488952"/>
            <a:ext cx="3998421" cy="6216649"/>
          </a:xfrm>
          <a:prstGeom prst="rect">
            <a:avLst/>
          </a:prstGeom>
        </p:spPr>
      </p:pic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6022975" y="1324162"/>
            <a:ext cx="1035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004051" y="1205571"/>
            <a:ext cx="6591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Flagellum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51575" y="3539196"/>
            <a:ext cx="4042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Cilia</a:t>
            </a:r>
          </a:p>
        </p:txBody>
      </p:sp>
      <p:sp>
        <p:nvSpPr>
          <p:cNvPr id="29" name="Oval 17"/>
          <p:cNvSpPr>
            <a:spLocks noChangeAspect="1" noChangeArrowheads="1"/>
          </p:cNvSpPr>
          <p:nvPr/>
        </p:nvSpPr>
        <p:spPr bwMode="auto">
          <a:xfrm>
            <a:off x="5997575" y="1300351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6022975" y="1324162"/>
            <a:ext cx="103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6454775" y="3733988"/>
            <a:ext cx="114300" cy="396875"/>
          </a:xfrm>
          <a:custGeom>
            <a:avLst/>
            <a:gdLst>
              <a:gd name="T0" fmla="*/ 0 w 72"/>
              <a:gd name="T1" fmla="*/ 178 h 250"/>
              <a:gd name="T2" fmla="*/ 0 w 72"/>
              <a:gd name="T3" fmla="*/ 0 h 250"/>
              <a:gd name="T4" fmla="*/ 72 w 72"/>
              <a:gd name="T5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250">
                <a:moveTo>
                  <a:pt x="0" y="178"/>
                </a:moveTo>
                <a:lnTo>
                  <a:pt x="0" y="0"/>
                </a:lnTo>
                <a:lnTo>
                  <a:pt x="72" y="25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Oval 20"/>
          <p:cNvSpPr>
            <a:spLocks noChangeAspect="1" noChangeArrowheads="1"/>
          </p:cNvSpPr>
          <p:nvPr/>
        </p:nvSpPr>
        <p:spPr bwMode="auto">
          <a:xfrm>
            <a:off x="6432550" y="3997512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21"/>
          <p:cNvSpPr>
            <a:spLocks noChangeAspect="1" noChangeArrowheads="1"/>
          </p:cNvSpPr>
          <p:nvPr/>
        </p:nvSpPr>
        <p:spPr bwMode="auto">
          <a:xfrm>
            <a:off x="6546850" y="4108637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6454775" y="3733988"/>
            <a:ext cx="114300" cy="396875"/>
          </a:xfrm>
          <a:custGeom>
            <a:avLst/>
            <a:gdLst>
              <a:gd name="T0" fmla="*/ 0 w 72"/>
              <a:gd name="T1" fmla="*/ 178 h 250"/>
              <a:gd name="T2" fmla="*/ 0 w 72"/>
              <a:gd name="T3" fmla="*/ 0 h 250"/>
              <a:gd name="T4" fmla="*/ 72 w 72"/>
              <a:gd name="T5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250">
                <a:moveTo>
                  <a:pt x="0" y="178"/>
                </a:moveTo>
                <a:lnTo>
                  <a:pt x="0" y="0"/>
                </a:lnTo>
                <a:lnTo>
                  <a:pt x="72" y="25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03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3.31c  Eukaryotic flagella and cilia.</a:t>
            </a:r>
          </a:p>
        </p:txBody>
      </p:sp>
      <p:pic>
        <p:nvPicPr>
          <p:cNvPr id="51" name="Picture 50" descr="figure_03_3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3276600" y="366452"/>
            <a:ext cx="6345936" cy="6452705"/>
          </a:xfrm>
          <a:prstGeom prst="rect">
            <a:avLst/>
          </a:prstGeom>
        </p:spPr>
      </p:pic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8750326" y="3985668"/>
            <a:ext cx="816249" cy="3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70" b="1" dirty="0"/>
              <a:t>Cytoplasmic</a:t>
            </a:r>
          </a:p>
          <a:p>
            <a:pPr algn="l">
              <a:lnSpc>
                <a:spcPct val="90000"/>
              </a:lnSpc>
            </a:pPr>
            <a:r>
              <a:rPr lang="en-US" sz="970" b="1" dirty="0"/>
              <a:t>membrane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7815818" y="2192754"/>
            <a:ext cx="570990" cy="2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0" b="1" dirty="0"/>
              <a:t>Cytosol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7822166" y="2576374"/>
            <a:ext cx="841897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0" b="1" dirty="0"/>
              <a:t>Central pair</a:t>
            </a:r>
          </a:p>
          <a:p>
            <a:pPr algn="l"/>
            <a:r>
              <a:rPr lang="en-US" sz="970" b="1" dirty="0"/>
              <a:t>microtubules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8721751" y="2908815"/>
            <a:ext cx="838691" cy="3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970" b="1" dirty="0">
                <a:latin typeface="Arial"/>
              </a:rPr>
              <a:t>"</a:t>
            </a:r>
            <a:r>
              <a:rPr lang="en-US" sz="970" b="1" dirty="0"/>
              <a:t>9 + 2</a:t>
            </a:r>
            <a:r>
              <a:rPr lang="en-US" altLang="ja-JP" sz="970" b="1" dirty="0">
                <a:latin typeface="Arial"/>
              </a:rPr>
              <a:t>"</a:t>
            </a:r>
            <a:endParaRPr lang="en-US" sz="970" b="1" dirty="0"/>
          </a:p>
          <a:p>
            <a:pPr algn="l">
              <a:lnSpc>
                <a:spcPct val="90000"/>
              </a:lnSpc>
            </a:pPr>
            <a:r>
              <a:rPr lang="en-US" sz="970" b="1" dirty="0"/>
              <a:t>arrangement</a:t>
            </a: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796766" y="3054741"/>
            <a:ext cx="841897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0" b="1" dirty="0"/>
              <a:t>Microtubules</a:t>
            </a:r>
          </a:p>
          <a:p>
            <a:pPr algn="l"/>
            <a:r>
              <a:rPr lang="en-US" sz="970" b="1" dirty="0"/>
              <a:t>(doublet)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14636" y="1278307"/>
            <a:ext cx="1399742" cy="2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0" b="1" dirty="0"/>
              <a:t>Cytoplasmic membrane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437893" y="4784589"/>
            <a:ext cx="1107996" cy="12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3000"/>
              </a:lnSpc>
            </a:pPr>
            <a:r>
              <a:rPr lang="en-US" sz="970" b="1" dirty="0"/>
              <a:t>Portion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cut away to show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transition area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from doublets</a:t>
            </a:r>
          </a:p>
          <a:p>
            <a:pPr algn="l">
              <a:lnSpc>
                <a:spcPct val="93000"/>
              </a:lnSpc>
            </a:pPr>
            <a:r>
              <a:rPr lang="en-US" sz="970" b="1" dirty="0">
                <a:solidFill>
                  <a:srgbClr val="000000"/>
                </a:solidFill>
              </a:rPr>
              <a:t>to triplets and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the end of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central</a:t>
            </a:r>
          </a:p>
          <a:p>
            <a:pPr algn="l">
              <a:lnSpc>
                <a:spcPct val="93000"/>
              </a:lnSpc>
            </a:pPr>
            <a:r>
              <a:rPr lang="en-US" sz="970" b="1" dirty="0"/>
              <a:t>microtubules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8674655" y="6258968"/>
            <a:ext cx="838691" cy="3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970" b="1" dirty="0">
                <a:latin typeface="Arial"/>
              </a:rPr>
              <a:t>"</a:t>
            </a:r>
            <a:r>
              <a:rPr lang="en-US" sz="970" b="1" dirty="0"/>
              <a:t>9 + 0</a:t>
            </a:r>
            <a:r>
              <a:rPr lang="en-US" altLang="ja-JP" sz="970" b="1" dirty="0">
                <a:latin typeface="Arial"/>
              </a:rPr>
              <a:t>"</a:t>
            </a:r>
            <a:endParaRPr lang="en-US" sz="970" b="1" dirty="0"/>
          </a:p>
          <a:p>
            <a:pPr algn="l">
              <a:lnSpc>
                <a:spcPct val="90000"/>
              </a:lnSpc>
            </a:pPr>
            <a:r>
              <a:rPr lang="en-US" sz="970" b="1" dirty="0"/>
              <a:t>arrangement</a:t>
            </a: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7777717" y="6165521"/>
            <a:ext cx="841897" cy="3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970" b="1" dirty="0"/>
              <a:t>Microtubules</a:t>
            </a:r>
          </a:p>
          <a:p>
            <a:pPr algn="l"/>
            <a:r>
              <a:rPr lang="en-US" sz="1000" b="1" dirty="0"/>
              <a:t>(</a:t>
            </a:r>
            <a:r>
              <a:rPr lang="en-US" sz="970" b="1" dirty="0"/>
              <a:t>triplet</a:t>
            </a:r>
            <a:r>
              <a:rPr lang="en-US" sz="1000" b="1" dirty="0"/>
              <a:t>)</a:t>
            </a: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5137705" y="5340220"/>
            <a:ext cx="763351" cy="24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77" b="1" dirty="0"/>
              <a:t>Basal body</a:t>
            </a:r>
          </a:p>
        </p:txBody>
      </p:sp>
      <p:sp>
        <p:nvSpPr>
          <p:cNvPr id="62" name="AutoShape 14"/>
          <p:cNvSpPr>
            <a:spLocks/>
          </p:cNvSpPr>
          <p:nvPr/>
        </p:nvSpPr>
        <p:spPr bwMode="auto">
          <a:xfrm rot="21329543">
            <a:off x="5991780" y="4507479"/>
            <a:ext cx="109537" cy="1881188"/>
          </a:xfrm>
          <a:prstGeom prst="leftBrace">
            <a:avLst>
              <a:gd name="adj1" fmla="val 60666"/>
              <a:gd name="adj2" fmla="val 5000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AutoShape 15"/>
          <p:cNvSpPr>
            <a:spLocks/>
          </p:cNvSpPr>
          <p:nvPr/>
        </p:nvSpPr>
        <p:spPr bwMode="auto">
          <a:xfrm rot="21329543">
            <a:off x="5991780" y="4504304"/>
            <a:ext cx="109537" cy="1881188"/>
          </a:xfrm>
          <a:prstGeom prst="leftBrace">
            <a:avLst>
              <a:gd name="adj1" fmla="val 60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16"/>
          <p:cNvSpPr>
            <a:spLocks/>
          </p:cNvSpPr>
          <p:nvPr/>
        </p:nvSpPr>
        <p:spPr bwMode="auto">
          <a:xfrm>
            <a:off x="7206216" y="1432492"/>
            <a:ext cx="666750" cy="203200"/>
          </a:xfrm>
          <a:custGeom>
            <a:avLst/>
            <a:gdLst>
              <a:gd name="T0" fmla="*/ 0 w 420"/>
              <a:gd name="T1" fmla="*/ 128 h 128"/>
              <a:gd name="T2" fmla="*/ 420 w 420"/>
              <a:gd name="T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128">
                <a:moveTo>
                  <a:pt x="0" y="128"/>
                </a:moveTo>
                <a:lnTo>
                  <a:pt x="42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Oval 17"/>
          <p:cNvSpPr>
            <a:spLocks noChangeAspect="1" noChangeArrowheads="1"/>
          </p:cNvSpPr>
          <p:nvPr/>
        </p:nvSpPr>
        <p:spPr bwMode="auto">
          <a:xfrm>
            <a:off x="7180816" y="1611879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Freeform 18"/>
          <p:cNvSpPr>
            <a:spLocks/>
          </p:cNvSpPr>
          <p:nvPr/>
        </p:nvSpPr>
        <p:spPr bwMode="auto">
          <a:xfrm>
            <a:off x="7206216" y="1426142"/>
            <a:ext cx="704850" cy="209550"/>
          </a:xfrm>
          <a:custGeom>
            <a:avLst/>
            <a:gdLst>
              <a:gd name="T0" fmla="*/ 0 w 444"/>
              <a:gd name="T1" fmla="*/ 132 h 132"/>
              <a:gd name="T2" fmla="*/ 444 w 444"/>
              <a:gd name="T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" h="132">
                <a:moveTo>
                  <a:pt x="0" y="132"/>
                </a:moveTo>
                <a:lnTo>
                  <a:pt x="4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Freeform 19"/>
          <p:cNvSpPr>
            <a:spLocks/>
          </p:cNvSpPr>
          <p:nvPr/>
        </p:nvSpPr>
        <p:spPr bwMode="auto">
          <a:xfrm>
            <a:off x="7199866" y="2336831"/>
            <a:ext cx="696354" cy="211673"/>
          </a:xfrm>
          <a:custGeom>
            <a:avLst/>
            <a:gdLst>
              <a:gd name="T0" fmla="*/ 0 w 420"/>
              <a:gd name="T1" fmla="*/ 128 h 128"/>
              <a:gd name="T2" fmla="*/ 420 w 420"/>
              <a:gd name="T3" fmla="*/ 0 h 128"/>
              <a:gd name="connsiteX0" fmla="*/ 0 w 10444"/>
              <a:gd name="connsiteY0" fmla="*/ 10417 h 10417"/>
              <a:gd name="connsiteX1" fmla="*/ 10444 w 10444"/>
              <a:gd name="connsiteY1" fmla="*/ 0 h 1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4" h="10417">
                <a:moveTo>
                  <a:pt x="0" y="10417"/>
                </a:moveTo>
                <a:lnTo>
                  <a:pt x="10444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Oval 20"/>
          <p:cNvSpPr>
            <a:spLocks noChangeAspect="1" noChangeArrowheads="1"/>
          </p:cNvSpPr>
          <p:nvPr/>
        </p:nvSpPr>
        <p:spPr bwMode="auto">
          <a:xfrm>
            <a:off x="7174466" y="252469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Freeform 21"/>
          <p:cNvSpPr>
            <a:spLocks/>
          </p:cNvSpPr>
          <p:nvPr/>
        </p:nvSpPr>
        <p:spPr bwMode="auto">
          <a:xfrm>
            <a:off x="7195633" y="2333134"/>
            <a:ext cx="704850" cy="211137"/>
          </a:xfrm>
          <a:custGeom>
            <a:avLst/>
            <a:gdLst>
              <a:gd name="T0" fmla="*/ 0 w 444"/>
              <a:gd name="T1" fmla="*/ 133 h 133"/>
              <a:gd name="T2" fmla="*/ 444 w 444"/>
              <a:gd name="T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" h="133">
                <a:moveTo>
                  <a:pt x="0" y="133"/>
                </a:moveTo>
                <a:lnTo>
                  <a:pt x="4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Freeform 22"/>
          <p:cNvSpPr>
            <a:spLocks/>
          </p:cNvSpPr>
          <p:nvPr/>
        </p:nvSpPr>
        <p:spPr bwMode="auto">
          <a:xfrm>
            <a:off x="6749017" y="2732654"/>
            <a:ext cx="752475" cy="133350"/>
          </a:xfrm>
          <a:custGeom>
            <a:avLst/>
            <a:gdLst>
              <a:gd name="T0" fmla="*/ 0 w 474"/>
              <a:gd name="T1" fmla="*/ 84 h 84"/>
              <a:gd name="T2" fmla="*/ 474 w 474"/>
              <a:gd name="T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" h="84">
                <a:moveTo>
                  <a:pt x="0" y="84"/>
                </a:moveTo>
                <a:lnTo>
                  <a:pt x="474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Oval 23"/>
          <p:cNvSpPr>
            <a:spLocks noChangeAspect="1" noChangeArrowheads="1"/>
          </p:cNvSpPr>
          <p:nvPr/>
        </p:nvSpPr>
        <p:spPr bwMode="auto">
          <a:xfrm>
            <a:off x="6723616" y="284219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Freeform 24"/>
          <p:cNvSpPr>
            <a:spLocks/>
          </p:cNvSpPr>
          <p:nvPr/>
        </p:nvSpPr>
        <p:spPr bwMode="auto">
          <a:xfrm>
            <a:off x="6663291" y="2716779"/>
            <a:ext cx="1209795" cy="31750"/>
          </a:xfrm>
          <a:custGeom>
            <a:avLst/>
            <a:gdLst>
              <a:gd name="T0" fmla="*/ 0 w 750"/>
              <a:gd name="T1" fmla="*/ 20 h 20"/>
              <a:gd name="T2" fmla="*/ 750 w 750"/>
              <a:gd name="T3" fmla="*/ 0 h 20"/>
              <a:gd name="connsiteX0" fmla="*/ 0 w 10427"/>
              <a:gd name="connsiteY0" fmla="*/ 10000 h 10000"/>
              <a:gd name="connsiteX1" fmla="*/ 10427 w 10427"/>
              <a:gd name="connsiteY1" fmla="*/ 0 h 10000"/>
              <a:gd name="connsiteX0" fmla="*/ 0 w 10294"/>
              <a:gd name="connsiteY0" fmla="*/ 10000 h 10000"/>
              <a:gd name="connsiteX1" fmla="*/ 10294 w 10294"/>
              <a:gd name="connsiteY1" fmla="*/ 0 h 10000"/>
              <a:gd name="connsiteX0" fmla="*/ 0 w 10161"/>
              <a:gd name="connsiteY0" fmla="*/ 10000 h 10000"/>
              <a:gd name="connsiteX1" fmla="*/ 10161 w 10161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1" h="10000">
                <a:moveTo>
                  <a:pt x="0" y="10000"/>
                </a:moveTo>
                <a:cubicBezTo>
                  <a:pt x="3333" y="6667"/>
                  <a:pt x="6828" y="3333"/>
                  <a:pt x="10161" y="0"/>
                </a:cubicBez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Oval 25"/>
          <p:cNvSpPr>
            <a:spLocks noChangeAspect="1" noChangeArrowheads="1"/>
          </p:cNvSpPr>
          <p:nvPr/>
        </p:nvSpPr>
        <p:spPr bwMode="auto">
          <a:xfrm>
            <a:off x="6637891" y="272471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Freeform 26"/>
          <p:cNvSpPr>
            <a:spLocks/>
          </p:cNvSpPr>
          <p:nvPr/>
        </p:nvSpPr>
        <p:spPr bwMode="auto">
          <a:xfrm>
            <a:off x="6663292" y="2716778"/>
            <a:ext cx="1212861" cy="32810"/>
          </a:xfrm>
          <a:custGeom>
            <a:avLst/>
            <a:gdLst>
              <a:gd name="T0" fmla="*/ 0 w 748"/>
              <a:gd name="T1" fmla="*/ 20 h 20"/>
              <a:gd name="T2" fmla="*/ 748 w 748"/>
              <a:gd name="T3" fmla="*/ 0 h 20"/>
              <a:gd name="connsiteX0" fmla="*/ 0 w 10321"/>
              <a:gd name="connsiteY0" fmla="*/ 11334 h 11334"/>
              <a:gd name="connsiteX1" fmla="*/ 10321 w 10321"/>
              <a:gd name="connsiteY1" fmla="*/ 0 h 11334"/>
              <a:gd name="connsiteX0" fmla="*/ 0 w 10214"/>
              <a:gd name="connsiteY0" fmla="*/ 10334 h 10334"/>
              <a:gd name="connsiteX1" fmla="*/ 10214 w 10214"/>
              <a:gd name="connsiteY1" fmla="*/ 0 h 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14" h="10334">
                <a:moveTo>
                  <a:pt x="0" y="10334"/>
                </a:moveTo>
                <a:cubicBezTo>
                  <a:pt x="3333" y="7001"/>
                  <a:pt x="6881" y="3333"/>
                  <a:pt x="1021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Freeform 27"/>
          <p:cNvSpPr>
            <a:spLocks/>
          </p:cNvSpPr>
          <p:nvPr/>
        </p:nvSpPr>
        <p:spPr bwMode="auto">
          <a:xfrm>
            <a:off x="7053817" y="3075554"/>
            <a:ext cx="790575" cy="88900"/>
          </a:xfrm>
          <a:custGeom>
            <a:avLst/>
            <a:gdLst>
              <a:gd name="T0" fmla="*/ 0 w 498"/>
              <a:gd name="T1" fmla="*/ 0 h 56"/>
              <a:gd name="T2" fmla="*/ 498 w 498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8" h="56">
                <a:moveTo>
                  <a:pt x="0" y="0"/>
                </a:moveTo>
                <a:lnTo>
                  <a:pt x="498" y="5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Oval 28"/>
          <p:cNvSpPr>
            <a:spLocks noChangeAspect="1" noChangeArrowheads="1"/>
          </p:cNvSpPr>
          <p:nvPr/>
        </p:nvSpPr>
        <p:spPr bwMode="auto">
          <a:xfrm>
            <a:off x="7028416" y="305174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7053817" y="3075554"/>
            <a:ext cx="790575" cy="88900"/>
          </a:xfrm>
          <a:custGeom>
            <a:avLst/>
            <a:gdLst>
              <a:gd name="T0" fmla="*/ 0 w 498"/>
              <a:gd name="T1" fmla="*/ 0 h 56"/>
              <a:gd name="T2" fmla="*/ 498 w 498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8" h="56">
                <a:moveTo>
                  <a:pt x="0" y="0"/>
                </a:moveTo>
                <a:lnTo>
                  <a:pt x="498" y="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Freeform 30"/>
          <p:cNvSpPr>
            <a:spLocks/>
          </p:cNvSpPr>
          <p:nvPr/>
        </p:nvSpPr>
        <p:spPr bwMode="auto">
          <a:xfrm>
            <a:off x="8063467" y="4116427"/>
            <a:ext cx="727075" cy="200025"/>
          </a:xfrm>
          <a:custGeom>
            <a:avLst/>
            <a:gdLst>
              <a:gd name="T0" fmla="*/ 0 w 458"/>
              <a:gd name="T1" fmla="*/ 126 h 126"/>
              <a:gd name="T2" fmla="*/ 458 w 458"/>
              <a:gd name="T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8" h="126">
                <a:moveTo>
                  <a:pt x="0" y="126"/>
                </a:moveTo>
                <a:lnTo>
                  <a:pt x="45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Oval 31"/>
          <p:cNvSpPr>
            <a:spLocks noChangeAspect="1" noChangeArrowheads="1"/>
          </p:cNvSpPr>
          <p:nvPr/>
        </p:nvSpPr>
        <p:spPr bwMode="auto">
          <a:xfrm>
            <a:off x="8038066" y="4297402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Freeform 32"/>
          <p:cNvSpPr>
            <a:spLocks/>
          </p:cNvSpPr>
          <p:nvPr/>
        </p:nvSpPr>
        <p:spPr bwMode="auto">
          <a:xfrm>
            <a:off x="8063466" y="4116427"/>
            <a:ext cx="730250" cy="200025"/>
          </a:xfrm>
          <a:custGeom>
            <a:avLst/>
            <a:gdLst>
              <a:gd name="T0" fmla="*/ 0 w 460"/>
              <a:gd name="T1" fmla="*/ 126 h 126"/>
              <a:gd name="T2" fmla="*/ 460 w 460"/>
              <a:gd name="T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0" h="126">
                <a:moveTo>
                  <a:pt x="0" y="126"/>
                </a:moveTo>
                <a:lnTo>
                  <a:pt x="4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Freeform 33"/>
          <p:cNvSpPr>
            <a:spLocks/>
          </p:cNvSpPr>
          <p:nvPr/>
        </p:nvSpPr>
        <p:spPr bwMode="auto">
          <a:xfrm>
            <a:off x="6961741" y="5879079"/>
            <a:ext cx="857250" cy="425450"/>
          </a:xfrm>
          <a:custGeom>
            <a:avLst/>
            <a:gdLst>
              <a:gd name="T0" fmla="*/ 0 w 540"/>
              <a:gd name="T1" fmla="*/ 0 h 268"/>
              <a:gd name="T2" fmla="*/ 540 w 540"/>
              <a:gd name="T3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268">
                <a:moveTo>
                  <a:pt x="0" y="0"/>
                </a:moveTo>
                <a:lnTo>
                  <a:pt x="540" y="26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Oval 34"/>
          <p:cNvSpPr>
            <a:spLocks noChangeAspect="1" noChangeArrowheads="1"/>
          </p:cNvSpPr>
          <p:nvPr/>
        </p:nvSpPr>
        <p:spPr bwMode="auto">
          <a:xfrm>
            <a:off x="6936341" y="585526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Freeform 35"/>
          <p:cNvSpPr>
            <a:spLocks/>
          </p:cNvSpPr>
          <p:nvPr/>
        </p:nvSpPr>
        <p:spPr bwMode="auto">
          <a:xfrm>
            <a:off x="6749016" y="2726304"/>
            <a:ext cx="787400" cy="139700"/>
          </a:xfrm>
          <a:custGeom>
            <a:avLst/>
            <a:gdLst>
              <a:gd name="T0" fmla="*/ 0 w 496"/>
              <a:gd name="T1" fmla="*/ 88 h 88"/>
              <a:gd name="T2" fmla="*/ 496 w 496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6" h="88">
                <a:moveTo>
                  <a:pt x="0" y="88"/>
                </a:moveTo>
                <a:lnTo>
                  <a:pt x="4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AutoShape 36"/>
          <p:cNvSpPr>
            <a:spLocks/>
          </p:cNvSpPr>
          <p:nvPr/>
        </p:nvSpPr>
        <p:spPr bwMode="auto">
          <a:xfrm>
            <a:off x="8666716" y="2608830"/>
            <a:ext cx="76200" cy="841375"/>
          </a:xfrm>
          <a:prstGeom prst="rightBrace">
            <a:avLst>
              <a:gd name="adj1" fmla="val 920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AutoShape 37"/>
          <p:cNvSpPr>
            <a:spLocks/>
          </p:cNvSpPr>
          <p:nvPr/>
        </p:nvSpPr>
        <p:spPr bwMode="auto">
          <a:xfrm rot="112625">
            <a:off x="7560229" y="4059804"/>
            <a:ext cx="76200" cy="1308100"/>
          </a:xfrm>
          <a:prstGeom prst="rightBrace">
            <a:avLst>
              <a:gd name="adj1" fmla="val 78522"/>
              <a:gd name="adj2" fmla="val 5000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Line 38"/>
          <p:cNvSpPr>
            <a:spLocks noChangeShapeType="1"/>
          </p:cNvSpPr>
          <p:nvPr/>
        </p:nvSpPr>
        <p:spPr bwMode="auto">
          <a:xfrm>
            <a:off x="7628491" y="4718617"/>
            <a:ext cx="850900" cy="1905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>
            <a:off x="7085566" y="3931217"/>
            <a:ext cx="495300" cy="127000"/>
          </a:xfrm>
          <a:prstGeom prst="line">
            <a:avLst/>
          </a:prstGeom>
          <a:noFill/>
          <a:ln w="222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Freeform 40"/>
          <p:cNvSpPr>
            <a:spLocks/>
          </p:cNvSpPr>
          <p:nvPr/>
        </p:nvSpPr>
        <p:spPr bwMode="auto">
          <a:xfrm>
            <a:off x="6983967" y="5366318"/>
            <a:ext cx="555625" cy="60325"/>
          </a:xfrm>
          <a:custGeom>
            <a:avLst/>
            <a:gdLst>
              <a:gd name="T0" fmla="*/ 0 w 350"/>
              <a:gd name="T1" fmla="*/ 38 h 38"/>
              <a:gd name="T2" fmla="*/ 350 w 350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" h="38">
                <a:moveTo>
                  <a:pt x="0" y="38"/>
                </a:moveTo>
                <a:lnTo>
                  <a:pt x="35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AutoShape 41"/>
          <p:cNvSpPr>
            <a:spLocks/>
          </p:cNvSpPr>
          <p:nvPr/>
        </p:nvSpPr>
        <p:spPr bwMode="auto">
          <a:xfrm rot="112625">
            <a:off x="7560229" y="4062980"/>
            <a:ext cx="76200" cy="1304925"/>
          </a:xfrm>
          <a:prstGeom prst="rightBrace">
            <a:avLst>
              <a:gd name="adj1" fmla="val 7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7618966" y="4715442"/>
            <a:ext cx="8509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7085566" y="3934392"/>
            <a:ext cx="495300" cy="12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Freeform 44"/>
          <p:cNvSpPr>
            <a:spLocks/>
          </p:cNvSpPr>
          <p:nvPr/>
        </p:nvSpPr>
        <p:spPr bwMode="auto">
          <a:xfrm>
            <a:off x="6983967" y="5366318"/>
            <a:ext cx="555625" cy="60325"/>
          </a:xfrm>
          <a:custGeom>
            <a:avLst/>
            <a:gdLst>
              <a:gd name="T0" fmla="*/ 0 w 350"/>
              <a:gd name="T1" fmla="*/ 38 h 38"/>
              <a:gd name="T2" fmla="*/ 350 w 350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" h="38">
                <a:moveTo>
                  <a:pt x="0" y="38"/>
                </a:moveTo>
                <a:lnTo>
                  <a:pt x="35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AutoShape 45"/>
          <p:cNvSpPr>
            <a:spLocks/>
          </p:cNvSpPr>
          <p:nvPr/>
        </p:nvSpPr>
        <p:spPr bwMode="auto">
          <a:xfrm>
            <a:off x="8627029" y="6147368"/>
            <a:ext cx="76200" cy="466725"/>
          </a:xfrm>
          <a:prstGeom prst="rightBrace">
            <a:avLst>
              <a:gd name="adj1" fmla="val 510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46"/>
          <p:cNvSpPr>
            <a:spLocks noChangeAspect="1" noChangeArrowheads="1"/>
          </p:cNvSpPr>
          <p:nvPr/>
        </p:nvSpPr>
        <p:spPr bwMode="auto">
          <a:xfrm>
            <a:off x="6996666" y="589019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47"/>
          <p:cNvSpPr>
            <a:spLocks noChangeAspect="1" noChangeArrowheads="1"/>
          </p:cNvSpPr>
          <p:nvPr/>
        </p:nvSpPr>
        <p:spPr bwMode="auto">
          <a:xfrm>
            <a:off x="7076041" y="592511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" name="Freeform 48"/>
          <p:cNvSpPr>
            <a:spLocks/>
          </p:cNvSpPr>
          <p:nvPr/>
        </p:nvSpPr>
        <p:spPr bwMode="auto">
          <a:xfrm>
            <a:off x="6961742" y="5879079"/>
            <a:ext cx="854075" cy="425450"/>
          </a:xfrm>
          <a:custGeom>
            <a:avLst/>
            <a:gdLst>
              <a:gd name="T0" fmla="*/ 0 w 538"/>
              <a:gd name="T1" fmla="*/ 0 h 268"/>
              <a:gd name="T2" fmla="*/ 538 w 538"/>
              <a:gd name="T3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8" h="268">
                <a:moveTo>
                  <a:pt x="0" y="0"/>
                </a:moveTo>
                <a:lnTo>
                  <a:pt x="538" y="2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1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187394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Cilia</a:t>
            </a:r>
          </a:p>
          <a:p>
            <a:pPr lvl="1"/>
            <a:r>
              <a:rPr lang="en-US" sz="2800" dirty="0"/>
              <a:t>Shorter and more numerous than flagella</a:t>
            </a:r>
          </a:p>
          <a:p>
            <a:pPr lvl="1"/>
            <a:r>
              <a:rPr lang="en-US" sz="2800" dirty="0"/>
              <a:t>Coordinated beating propels cells through their environment</a:t>
            </a:r>
          </a:p>
          <a:p>
            <a:pPr lvl="1"/>
            <a:r>
              <a:rPr lang="en-US" sz="2800" dirty="0"/>
              <a:t>Also used to move substances past the surface of the cell</a:t>
            </a:r>
          </a:p>
        </p:txBody>
      </p:sp>
    </p:spTree>
    <p:extLst>
      <p:ext uri="{BB962C8B-B14F-4D97-AF65-F5344CB8AC3E}">
        <p14:creationId xmlns:p14="http://schemas.microsoft.com/office/powerpoint/2010/main" val="94419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3.32  Movement of eukaryotic flagella and cilia.</a:t>
            </a:r>
          </a:p>
        </p:txBody>
      </p:sp>
      <p:pic>
        <p:nvPicPr>
          <p:cNvPr id="6" name="Picture 5" descr="figure_03_3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>
          <a:xfrm>
            <a:off x="2252664" y="419015"/>
            <a:ext cx="7686675" cy="60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191490" name="Rectangle 13"/>
          <p:cNvSpPr>
            <a:spLocks noGrp="1" noChangeArrowheads="1"/>
          </p:cNvSpPr>
          <p:nvPr>
            <p:ph idx="1"/>
          </p:nvPr>
        </p:nvSpPr>
        <p:spPr>
          <a:xfrm>
            <a:off x="1024128" y="1845425"/>
            <a:ext cx="9720073" cy="4463935"/>
          </a:xfrm>
        </p:spPr>
        <p:txBody>
          <a:bodyPr>
            <a:noAutofit/>
          </a:bodyPr>
          <a:lstStyle/>
          <a:p>
            <a:r>
              <a:rPr lang="en-US" sz="2800" b="1" dirty="0"/>
              <a:t>Other Nonmembranous Organelles</a:t>
            </a:r>
          </a:p>
          <a:p>
            <a:pPr lvl="1"/>
            <a:r>
              <a:rPr lang="en-US" sz="2800" dirty="0"/>
              <a:t>Ribosomes</a:t>
            </a:r>
          </a:p>
          <a:p>
            <a:pPr lvl="2"/>
            <a:r>
              <a:rPr lang="en-US" sz="2800" dirty="0"/>
              <a:t>Larger than prokaryotic ribosomes (80S versus 70S)</a:t>
            </a:r>
          </a:p>
          <a:p>
            <a:pPr lvl="2"/>
            <a:r>
              <a:rPr lang="en-US" sz="2800" dirty="0"/>
              <a:t>Composed of 60S and 40S subunits</a:t>
            </a:r>
          </a:p>
          <a:p>
            <a:pPr lvl="1"/>
            <a:r>
              <a:rPr lang="en-US" sz="2800" dirty="0"/>
              <a:t>Cytoskeleton</a:t>
            </a:r>
          </a:p>
          <a:p>
            <a:pPr lvl="2"/>
            <a:r>
              <a:rPr lang="en-US" sz="2800" dirty="0"/>
              <a:t>Extensive network of fibers and tubules</a:t>
            </a:r>
          </a:p>
          <a:p>
            <a:pPr lvl="2"/>
            <a:r>
              <a:rPr lang="en-US" sz="2800" dirty="0"/>
              <a:t>Anchors organelles</a:t>
            </a:r>
          </a:p>
          <a:p>
            <a:pPr lvl="2"/>
            <a:r>
              <a:rPr lang="en-US" sz="2800" dirty="0"/>
              <a:t>Produces basic shape of the cell</a:t>
            </a:r>
          </a:p>
          <a:p>
            <a:pPr lvl="2"/>
            <a:r>
              <a:rPr lang="en-US" sz="2800" dirty="0"/>
              <a:t>Made up of tubulin microtubules, actin microfilaments, and intermediate filaments</a:t>
            </a:r>
          </a:p>
        </p:txBody>
      </p:sp>
    </p:spTree>
    <p:extLst>
      <p:ext uri="{BB962C8B-B14F-4D97-AF65-F5344CB8AC3E}">
        <p14:creationId xmlns:p14="http://schemas.microsoft.com/office/powerpoint/2010/main" val="326034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3.2  Typical prokaryotic cell.</a:t>
            </a:r>
          </a:p>
        </p:txBody>
      </p:sp>
      <p:pic>
        <p:nvPicPr>
          <p:cNvPr id="38" name="Picture 37" descr="figure_03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" b="2610"/>
          <a:stretch/>
        </p:blipFill>
        <p:spPr>
          <a:xfrm>
            <a:off x="1790700" y="429184"/>
            <a:ext cx="8601456" cy="6026739"/>
          </a:xfrm>
          <a:prstGeom prst="rect">
            <a:avLst/>
          </a:prstGeom>
        </p:spPr>
      </p:pic>
      <p:sp>
        <p:nvSpPr>
          <p:cNvPr id="39" name="Line 102"/>
          <p:cNvSpPr>
            <a:spLocks noChangeShapeType="1"/>
          </p:cNvSpPr>
          <p:nvPr/>
        </p:nvSpPr>
        <p:spPr bwMode="auto">
          <a:xfrm flipH="1">
            <a:off x="9680575" y="4278216"/>
            <a:ext cx="82550" cy="955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103"/>
          <p:cNvSpPr>
            <a:spLocks noChangeShapeType="1"/>
          </p:cNvSpPr>
          <p:nvPr/>
        </p:nvSpPr>
        <p:spPr bwMode="auto">
          <a:xfrm>
            <a:off x="8029575" y="4230591"/>
            <a:ext cx="939800" cy="1920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Line 104"/>
          <p:cNvSpPr>
            <a:spLocks noChangeShapeType="1"/>
          </p:cNvSpPr>
          <p:nvPr/>
        </p:nvSpPr>
        <p:spPr bwMode="auto">
          <a:xfrm flipH="1">
            <a:off x="7543800" y="4316316"/>
            <a:ext cx="13335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Line 105"/>
          <p:cNvSpPr>
            <a:spLocks noChangeShapeType="1"/>
          </p:cNvSpPr>
          <p:nvPr/>
        </p:nvSpPr>
        <p:spPr bwMode="auto">
          <a:xfrm flipH="1">
            <a:off x="6238875" y="4414741"/>
            <a:ext cx="304800" cy="1133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106"/>
          <p:cNvSpPr>
            <a:spLocks noChangeShapeType="1"/>
          </p:cNvSpPr>
          <p:nvPr/>
        </p:nvSpPr>
        <p:spPr bwMode="auto">
          <a:xfrm flipH="1">
            <a:off x="5508626" y="3655915"/>
            <a:ext cx="942975" cy="16319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107"/>
          <p:cNvSpPr>
            <a:spLocks noChangeShapeType="1"/>
          </p:cNvSpPr>
          <p:nvPr/>
        </p:nvSpPr>
        <p:spPr bwMode="auto">
          <a:xfrm flipH="1">
            <a:off x="4295775" y="3112991"/>
            <a:ext cx="298450" cy="187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2633136" y="4230971"/>
            <a:ext cx="1175322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Ribosome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551237" y="4935296"/>
            <a:ext cx="1249060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Cytoplasm</a:t>
            </a: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852988" y="5191412"/>
            <a:ext cx="1066318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Nucleoid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5537200" y="5437474"/>
            <a:ext cx="1297984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Glycocalyx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6992939" y="5623212"/>
            <a:ext cx="1071127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Cell wall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7527925" y="6070887"/>
            <a:ext cx="2541850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Cytoplasmic membrane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9091613" y="5142199"/>
            <a:ext cx="1178528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Flagellum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9080501" y="2448212"/>
            <a:ext cx="1180131" cy="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71" b="1" dirty="0"/>
              <a:t>Inclusions</a:t>
            </a:r>
          </a:p>
        </p:txBody>
      </p:sp>
      <p:sp>
        <p:nvSpPr>
          <p:cNvPr id="53" name="Oval 32"/>
          <p:cNvSpPr>
            <a:spLocks noChangeAspect="1" noChangeArrowheads="1"/>
          </p:cNvSpPr>
          <p:nvPr/>
        </p:nvSpPr>
        <p:spPr bwMode="auto">
          <a:xfrm>
            <a:off x="4559301" y="3073304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41"/>
          <p:cNvSpPr>
            <a:spLocks noChangeAspect="1" noChangeArrowheads="1"/>
          </p:cNvSpPr>
          <p:nvPr/>
        </p:nvSpPr>
        <p:spPr bwMode="auto">
          <a:xfrm rot="1267806">
            <a:off x="6416676" y="3624166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Oval 53"/>
          <p:cNvSpPr>
            <a:spLocks noChangeAspect="1" noChangeArrowheads="1"/>
          </p:cNvSpPr>
          <p:nvPr/>
        </p:nvSpPr>
        <p:spPr bwMode="auto">
          <a:xfrm>
            <a:off x="6508751" y="4379816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Oval 61"/>
          <p:cNvSpPr>
            <a:spLocks noChangeAspect="1" noChangeArrowheads="1"/>
          </p:cNvSpPr>
          <p:nvPr/>
        </p:nvSpPr>
        <p:spPr bwMode="auto">
          <a:xfrm rot="21367733">
            <a:off x="7642226" y="4286154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Oval 69"/>
          <p:cNvSpPr>
            <a:spLocks noChangeAspect="1" noChangeArrowheads="1"/>
          </p:cNvSpPr>
          <p:nvPr/>
        </p:nvSpPr>
        <p:spPr bwMode="auto">
          <a:xfrm rot="19494908">
            <a:off x="7996239" y="4189316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73"/>
          <p:cNvSpPr>
            <a:spLocks noChangeAspect="1" noChangeArrowheads="1"/>
          </p:cNvSpPr>
          <p:nvPr/>
        </p:nvSpPr>
        <p:spPr bwMode="auto">
          <a:xfrm>
            <a:off x="9728201" y="4238529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 flipV="1">
            <a:off x="7019926" y="2878040"/>
            <a:ext cx="2320925" cy="469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88"/>
          <p:cNvSpPr>
            <a:spLocks/>
          </p:cNvSpPr>
          <p:nvPr/>
        </p:nvSpPr>
        <p:spPr bwMode="auto">
          <a:xfrm>
            <a:off x="7232651" y="2797078"/>
            <a:ext cx="2436813" cy="906462"/>
          </a:xfrm>
          <a:custGeom>
            <a:avLst/>
            <a:gdLst>
              <a:gd name="T0" fmla="*/ 0 w 1535"/>
              <a:gd name="T1" fmla="*/ 571 h 571"/>
              <a:gd name="T2" fmla="*/ 1324 w 1535"/>
              <a:gd name="T3" fmla="*/ 51 h 571"/>
              <a:gd name="T4" fmla="*/ 1535 w 1535"/>
              <a:gd name="T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5" h="571">
                <a:moveTo>
                  <a:pt x="0" y="571"/>
                </a:moveTo>
                <a:lnTo>
                  <a:pt x="1324" y="51"/>
                </a:lnTo>
                <a:lnTo>
                  <a:pt x="1535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Oval 77"/>
          <p:cNvSpPr>
            <a:spLocks noChangeAspect="1" noChangeArrowheads="1"/>
          </p:cNvSpPr>
          <p:nvPr/>
        </p:nvSpPr>
        <p:spPr bwMode="auto">
          <a:xfrm>
            <a:off x="6985001" y="3313016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80"/>
          <p:cNvSpPr>
            <a:spLocks noChangeAspect="1" noChangeArrowheads="1"/>
          </p:cNvSpPr>
          <p:nvPr/>
        </p:nvSpPr>
        <p:spPr bwMode="auto">
          <a:xfrm>
            <a:off x="7207251" y="3667029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83"/>
          <p:cNvSpPr>
            <a:spLocks noChangeShapeType="1"/>
          </p:cNvSpPr>
          <p:nvPr/>
        </p:nvSpPr>
        <p:spPr bwMode="auto">
          <a:xfrm flipV="1">
            <a:off x="7023101" y="2878040"/>
            <a:ext cx="2320925" cy="469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86"/>
          <p:cNvSpPr>
            <a:spLocks/>
          </p:cNvSpPr>
          <p:nvPr/>
        </p:nvSpPr>
        <p:spPr bwMode="auto">
          <a:xfrm>
            <a:off x="7235826" y="2797078"/>
            <a:ext cx="2436813" cy="906462"/>
          </a:xfrm>
          <a:custGeom>
            <a:avLst/>
            <a:gdLst>
              <a:gd name="T0" fmla="*/ 0 w 1535"/>
              <a:gd name="T1" fmla="*/ 571 h 571"/>
              <a:gd name="T2" fmla="*/ 1324 w 1535"/>
              <a:gd name="T3" fmla="*/ 51 h 571"/>
              <a:gd name="T4" fmla="*/ 1535 w 1535"/>
              <a:gd name="T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5" h="571">
                <a:moveTo>
                  <a:pt x="0" y="571"/>
                </a:moveTo>
                <a:lnTo>
                  <a:pt x="1324" y="51"/>
                </a:lnTo>
                <a:lnTo>
                  <a:pt x="1535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Line 89"/>
          <p:cNvSpPr>
            <a:spLocks noChangeShapeType="1"/>
          </p:cNvSpPr>
          <p:nvPr/>
        </p:nvSpPr>
        <p:spPr bwMode="auto">
          <a:xfrm flipH="1">
            <a:off x="9680575" y="4278216"/>
            <a:ext cx="82550" cy="955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Line 90"/>
          <p:cNvSpPr>
            <a:spLocks noChangeShapeType="1"/>
          </p:cNvSpPr>
          <p:nvPr/>
        </p:nvSpPr>
        <p:spPr bwMode="auto">
          <a:xfrm>
            <a:off x="8029575" y="4230591"/>
            <a:ext cx="939800" cy="1920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Line 91"/>
          <p:cNvSpPr>
            <a:spLocks noChangeShapeType="1"/>
          </p:cNvSpPr>
          <p:nvPr/>
        </p:nvSpPr>
        <p:spPr bwMode="auto">
          <a:xfrm flipH="1">
            <a:off x="7543800" y="4316316"/>
            <a:ext cx="133350" cy="136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Line 92"/>
          <p:cNvSpPr>
            <a:spLocks noChangeShapeType="1"/>
          </p:cNvSpPr>
          <p:nvPr/>
        </p:nvSpPr>
        <p:spPr bwMode="auto">
          <a:xfrm flipH="1">
            <a:off x="6238875" y="4414741"/>
            <a:ext cx="304800" cy="1133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Line 93"/>
          <p:cNvSpPr>
            <a:spLocks noChangeShapeType="1"/>
          </p:cNvSpPr>
          <p:nvPr/>
        </p:nvSpPr>
        <p:spPr bwMode="auto">
          <a:xfrm flipH="1">
            <a:off x="5508626" y="3655915"/>
            <a:ext cx="942975" cy="1631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Line 94"/>
          <p:cNvSpPr>
            <a:spLocks noChangeShapeType="1"/>
          </p:cNvSpPr>
          <p:nvPr/>
        </p:nvSpPr>
        <p:spPr bwMode="auto">
          <a:xfrm flipH="1">
            <a:off x="4295775" y="3112991"/>
            <a:ext cx="298450" cy="1876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1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3.33  Eukaryotic cytoskeleton.</a:t>
            </a:r>
          </a:p>
        </p:txBody>
      </p:sp>
      <p:pic>
        <p:nvPicPr>
          <p:cNvPr id="3" name="Picture 2" descr="figure_03_3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/>
        </p:blipFill>
        <p:spPr>
          <a:xfrm>
            <a:off x="2832025" y="571348"/>
            <a:ext cx="6481689" cy="5905652"/>
          </a:xfrm>
          <a:prstGeom prst="rect">
            <a:avLst/>
          </a:prstGeom>
        </p:spPr>
      </p:pic>
      <p:sp>
        <p:nvSpPr>
          <p:cNvPr id="4" name="Rectangle 3"/>
          <p:cNvSpPr>
            <a:spLocks noChangeAspect="1" noChangeArrowheads="1"/>
          </p:cNvSpPr>
          <p:nvPr/>
        </p:nvSpPr>
        <p:spPr bwMode="auto">
          <a:xfrm>
            <a:off x="3423836" y="518233"/>
            <a:ext cx="1520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Arial Black" charset="0"/>
              </a:rPr>
              <a:t>Microtubule</a:t>
            </a:r>
          </a:p>
        </p:txBody>
      </p:sp>
      <p:sp>
        <p:nvSpPr>
          <p:cNvPr id="5" name="Rectangle 4"/>
          <p:cNvSpPr>
            <a:spLocks noChangeAspect="1" noChangeArrowheads="1"/>
          </p:cNvSpPr>
          <p:nvPr/>
        </p:nvSpPr>
        <p:spPr bwMode="auto">
          <a:xfrm>
            <a:off x="3370277" y="2100041"/>
            <a:ext cx="8160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/>
              <a:t>Tubulin</a:t>
            </a:r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4759940" y="1265521"/>
            <a:ext cx="728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/>
              <a:t>25 nm</a:t>
            </a:r>
          </a:p>
        </p:txBody>
      </p:sp>
      <p:sp>
        <p:nvSpPr>
          <p:cNvPr id="7" name="Rectangle 6"/>
          <p:cNvSpPr>
            <a:spLocks noChangeAspect="1" noChangeArrowheads="1"/>
          </p:cNvSpPr>
          <p:nvPr/>
        </p:nvSpPr>
        <p:spPr bwMode="auto">
          <a:xfrm>
            <a:off x="6024213" y="807928"/>
            <a:ext cx="8105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/>
              <a:t>Actin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subunit</a:t>
            </a:r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auto">
          <a:xfrm>
            <a:off x="6014628" y="523534"/>
            <a:ext cx="1689886" cy="3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50" dirty="0">
                <a:latin typeface="Arial Black" charset="0"/>
              </a:rPr>
              <a:t>Microfilament</a:t>
            </a:r>
          </a:p>
        </p:txBody>
      </p:sp>
      <p:sp>
        <p:nvSpPr>
          <p:cNvPr id="9" name="Rectangle 8"/>
          <p:cNvSpPr>
            <a:spLocks noChangeAspect="1" noChangeArrowheads="1"/>
          </p:cNvSpPr>
          <p:nvPr/>
        </p:nvSpPr>
        <p:spPr bwMode="auto">
          <a:xfrm>
            <a:off x="5962290" y="1538848"/>
            <a:ext cx="2608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80" dirty="0">
                <a:latin typeface="Arial Black" charset="0"/>
              </a:rPr>
              <a:t>Intermediate</a:t>
            </a:r>
            <a:r>
              <a:rPr lang="en-US" sz="1600" dirty="0">
                <a:latin typeface="Arial Black" charset="0"/>
              </a:rPr>
              <a:t> filament</a:t>
            </a:r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5970418" y="1908599"/>
            <a:ext cx="898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Protein</a:t>
            </a:r>
          </a:p>
          <a:p>
            <a:pPr algn="l"/>
            <a:r>
              <a:rPr lang="en-US" sz="1600" b="1" dirty="0"/>
              <a:t>subunits</a:t>
            </a:r>
          </a:p>
        </p:txBody>
      </p:sp>
      <p:sp>
        <p:nvSpPr>
          <p:cNvPr id="11" name="Rectangle 10"/>
          <p:cNvSpPr>
            <a:spLocks noChangeAspect="1" noChangeArrowheads="1"/>
          </p:cNvSpPr>
          <p:nvPr/>
        </p:nvSpPr>
        <p:spPr bwMode="auto">
          <a:xfrm>
            <a:off x="8672297" y="934039"/>
            <a:ext cx="6190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/>
              <a:t>7 nm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auto">
          <a:xfrm>
            <a:off x="8653397" y="2001178"/>
            <a:ext cx="728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/>
              <a:t>10 nm</a:t>
            </a:r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4448813" y="2170456"/>
            <a:ext cx="42163" cy="421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4476436" y="2375450"/>
            <a:ext cx="42162" cy="407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Freeform 14"/>
          <p:cNvSpPr>
            <a:spLocks noChangeAspect="1"/>
          </p:cNvSpPr>
          <p:nvPr/>
        </p:nvSpPr>
        <p:spPr bwMode="auto">
          <a:xfrm>
            <a:off x="4190024" y="2189356"/>
            <a:ext cx="308220" cy="204995"/>
          </a:xfrm>
          <a:custGeom>
            <a:avLst/>
            <a:gdLst>
              <a:gd name="T0" fmla="*/ 192 w 214"/>
              <a:gd name="T1" fmla="*/ 0 h 142"/>
              <a:gd name="T2" fmla="*/ 0 w 214"/>
              <a:gd name="T3" fmla="*/ 76 h 142"/>
              <a:gd name="T4" fmla="*/ 214 w 214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42">
                <a:moveTo>
                  <a:pt x="192" y="0"/>
                </a:moveTo>
                <a:lnTo>
                  <a:pt x="0" y="76"/>
                </a:lnTo>
                <a:lnTo>
                  <a:pt x="214" y="14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6940742" y="1040800"/>
            <a:ext cx="42163" cy="421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7174814" y="1946560"/>
            <a:ext cx="40708" cy="421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7128290" y="2174817"/>
            <a:ext cx="42162" cy="421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18"/>
          <p:cNvSpPr>
            <a:spLocks noChangeAspect="1" noChangeShapeType="1"/>
          </p:cNvSpPr>
          <p:nvPr/>
        </p:nvSpPr>
        <p:spPr bwMode="auto">
          <a:xfrm>
            <a:off x="6645606" y="992823"/>
            <a:ext cx="321304" cy="712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>
            <a:off x="6777908" y="1964006"/>
            <a:ext cx="420168" cy="232619"/>
          </a:xfrm>
          <a:custGeom>
            <a:avLst/>
            <a:gdLst>
              <a:gd name="T0" fmla="*/ 292 w 292"/>
              <a:gd name="T1" fmla="*/ 0 h 162"/>
              <a:gd name="T2" fmla="*/ 0 w 292"/>
              <a:gd name="T3" fmla="*/ 104 h 162"/>
              <a:gd name="T4" fmla="*/ 258 w 292"/>
              <a:gd name="T5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162">
                <a:moveTo>
                  <a:pt x="292" y="0"/>
                </a:moveTo>
                <a:lnTo>
                  <a:pt x="0" y="104"/>
                </a:lnTo>
                <a:lnTo>
                  <a:pt x="258" y="16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85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195586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Other Nonmembranous Organelles</a:t>
            </a:r>
          </a:p>
          <a:p>
            <a:pPr lvl="1"/>
            <a:r>
              <a:rPr lang="en-US" sz="2800" dirty="0"/>
              <a:t>Centrioles and centrosome</a:t>
            </a:r>
          </a:p>
          <a:p>
            <a:pPr lvl="2"/>
            <a:r>
              <a:rPr lang="en-US" sz="2800" dirty="0"/>
              <a:t>Centrioles are composed of nine triplets of microtubules</a:t>
            </a:r>
          </a:p>
          <a:p>
            <a:pPr lvl="3"/>
            <a:r>
              <a:rPr lang="en-US" sz="2800" dirty="0"/>
              <a:t>Located in region of cytoplasm called </a:t>
            </a:r>
            <a:r>
              <a:rPr lang="en-US" sz="2800" i="1" dirty="0"/>
              <a:t>centrosome</a:t>
            </a:r>
          </a:p>
          <a:p>
            <a:pPr lvl="3"/>
            <a:r>
              <a:rPr lang="en-US" sz="2800" dirty="0"/>
              <a:t>Not found in all eukaryotic cells</a:t>
            </a:r>
          </a:p>
          <a:p>
            <a:pPr lvl="2"/>
            <a:r>
              <a:rPr lang="en-US" sz="2800" dirty="0"/>
              <a:t>Centrosomes play a role in mitosis, cytokinesis, and formation of flagella and cilia</a:t>
            </a:r>
          </a:p>
        </p:txBody>
      </p:sp>
    </p:spTree>
    <p:extLst>
      <p:ext uri="{BB962C8B-B14F-4D97-AF65-F5344CB8AC3E}">
        <p14:creationId xmlns:p14="http://schemas.microsoft.com/office/powerpoint/2010/main" val="4144516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3.34 Centrosome.</a:t>
            </a:r>
          </a:p>
        </p:txBody>
      </p:sp>
      <p:pic>
        <p:nvPicPr>
          <p:cNvPr id="19" name="Picture 18" descr="figure_03_3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"/>
          <a:stretch/>
        </p:blipFill>
        <p:spPr>
          <a:xfrm>
            <a:off x="1790700" y="1727201"/>
            <a:ext cx="8601456" cy="3218771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2295616"/>
            <a:ext cx="2465740" cy="2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70" b="1" dirty="0"/>
              <a:t>Centrosome (made up of two centrioles)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023925" y="1695564"/>
            <a:ext cx="912429" cy="2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70" b="1" dirty="0"/>
              <a:t>Microtubules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094018" y="4394383"/>
            <a:ext cx="537327" cy="2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70" b="1" dirty="0"/>
              <a:t>Triplet</a:t>
            </a: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 rot="18388494">
            <a:off x="8494785" y="4080551"/>
            <a:ext cx="74612" cy="265081"/>
          </a:xfrm>
          <a:prstGeom prst="leftBrace">
            <a:avLst>
              <a:gd name="adj1" fmla="val 481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8401915" y="4237697"/>
            <a:ext cx="114300" cy="184150"/>
          </a:xfrm>
          <a:custGeom>
            <a:avLst/>
            <a:gdLst>
              <a:gd name="connsiteX0" fmla="*/ 0 w 92075"/>
              <a:gd name="connsiteY0" fmla="*/ 0 h 133350"/>
              <a:gd name="connsiteX1" fmla="*/ 92075 w 92075"/>
              <a:gd name="connsiteY1" fmla="*/ 133350 h 133350"/>
              <a:gd name="connsiteX0" fmla="*/ 0 w 114300"/>
              <a:gd name="connsiteY0" fmla="*/ 0 h 184150"/>
              <a:gd name="connsiteX1" fmla="*/ 114300 w 114300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184150">
                <a:moveTo>
                  <a:pt x="0" y="0"/>
                </a:moveTo>
                <a:cubicBezTo>
                  <a:pt x="30692" y="44450"/>
                  <a:pt x="83608" y="139700"/>
                  <a:pt x="114300" y="1841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74434" y="2523067"/>
            <a:ext cx="884767" cy="1214966"/>
          </a:xfrm>
          <a:custGeom>
            <a:avLst/>
            <a:gdLst>
              <a:gd name="connsiteX0" fmla="*/ 0 w 884767"/>
              <a:gd name="connsiteY0" fmla="*/ 1214966 h 1214966"/>
              <a:gd name="connsiteX1" fmla="*/ 579967 w 884767"/>
              <a:gd name="connsiteY1" fmla="*/ 0 h 1214966"/>
              <a:gd name="connsiteX2" fmla="*/ 884767 w 884767"/>
              <a:gd name="connsiteY2" fmla="*/ 681566 h 12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767" h="1214966">
                <a:moveTo>
                  <a:pt x="0" y="1214966"/>
                </a:moveTo>
                <a:lnTo>
                  <a:pt x="579967" y="0"/>
                </a:lnTo>
                <a:lnTo>
                  <a:pt x="884767" y="681566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Oval 16"/>
          <p:cNvSpPr>
            <a:spLocks noChangeAspect="1" noChangeArrowheads="1"/>
          </p:cNvSpPr>
          <p:nvPr/>
        </p:nvSpPr>
        <p:spPr bwMode="auto">
          <a:xfrm>
            <a:off x="2853271" y="3712636"/>
            <a:ext cx="45657" cy="456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16"/>
          <p:cNvSpPr>
            <a:spLocks noChangeAspect="1" noChangeArrowheads="1"/>
          </p:cNvSpPr>
          <p:nvPr/>
        </p:nvSpPr>
        <p:spPr bwMode="auto">
          <a:xfrm>
            <a:off x="3738034" y="3175003"/>
            <a:ext cx="45657" cy="456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874434" y="2523067"/>
            <a:ext cx="884767" cy="1214966"/>
          </a:xfrm>
          <a:custGeom>
            <a:avLst/>
            <a:gdLst>
              <a:gd name="connsiteX0" fmla="*/ 0 w 884767"/>
              <a:gd name="connsiteY0" fmla="*/ 1214966 h 1214966"/>
              <a:gd name="connsiteX1" fmla="*/ 579967 w 884767"/>
              <a:gd name="connsiteY1" fmla="*/ 0 h 1214966"/>
              <a:gd name="connsiteX2" fmla="*/ 884767 w 884767"/>
              <a:gd name="connsiteY2" fmla="*/ 681566 h 12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767" h="1214966">
                <a:moveTo>
                  <a:pt x="0" y="1214966"/>
                </a:moveTo>
                <a:lnTo>
                  <a:pt x="579967" y="0"/>
                </a:lnTo>
                <a:lnTo>
                  <a:pt x="884767" y="68156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9264651" y="1984376"/>
            <a:ext cx="752475" cy="346075"/>
          </a:xfrm>
          <a:custGeom>
            <a:avLst/>
            <a:gdLst>
              <a:gd name="connsiteX0" fmla="*/ 752475 w 752475"/>
              <a:gd name="connsiteY0" fmla="*/ 127000 h 346075"/>
              <a:gd name="connsiteX1" fmla="*/ 22225 w 752475"/>
              <a:gd name="connsiteY1" fmla="*/ 0 h 346075"/>
              <a:gd name="connsiteX2" fmla="*/ 0 w 752475"/>
              <a:gd name="connsiteY2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346075">
                <a:moveTo>
                  <a:pt x="752475" y="127000"/>
                </a:moveTo>
                <a:lnTo>
                  <a:pt x="22225" y="0"/>
                </a:lnTo>
                <a:lnTo>
                  <a:pt x="0" y="346075"/>
                </a:lnTo>
              </a:path>
            </a:pathLst>
          </a:custGeom>
          <a:ln w="25400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Oval 16"/>
          <p:cNvSpPr>
            <a:spLocks noChangeAspect="1" noChangeArrowheads="1"/>
          </p:cNvSpPr>
          <p:nvPr/>
        </p:nvSpPr>
        <p:spPr bwMode="auto">
          <a:xfrm>
            <a:off x="9991726" y="2087944"/>
            <a:ext cx="45657" cy="456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Oval 16"/>
          <p:cNvSpPr>
            <a:spLocks noChangeAspect="1" noChangeArrowheads="1"/>
          </p:cNvSpPr>
          <p:nvPr/>
        </p:nvSpPr>
        <p:spPr bwMode="auto">
          <a:xfrm>
            <a:off x="9242426" y="2311401"/>
            <a:ext cx="45657" cy="456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8985250" y="1844675"/>
            <a:ext cx="304800" cy="139700"/>
          </a:xfrm>
          <a:custGeom>
            <a:avLst/>
            <a:gdLst>
              <a:gd name="connsiteX0" fmla="*/ 304800 w 304800"/>
              <a:gd name="connsiteY0" fmla="*/ 139700 h 139700"/>
              <a:gd name="connsiteX1" fmla="*/ 0 w 304800"/>
              <a:gd name="connsiteY1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39700">
                <a:moveTo>
                  <a:pt x="304800" y="139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985250" y="1844675"/>
            <a:ext cx="304800" cy="139700"/>
          </a:xfrm>
          <a:custGeom>
            <a:avLst/>
            <a:gdLst>
              <a:gd name="connsiteX0" fmla="*/ 304800 w 304800"/>
              <a:gd name="connsiteY0" fmla="*/ 139700 h 139700"/>
              <a:gd name="connsiteX1" fmla="*/ 0 w 304800"/>
              <a:gd name="connsiteY1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39700">
                <a:moveTo>
                  <a:pt x="304800" y="139700"/>
                </a:moveTo>
                <a:lnTo>
                  <a:pt x="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9264651" y="1984376"/>
            <a:ext cx="752475" cy="346075"/>
          </a:xfrm>
          <a:custGeom>
            <a:avLst/>
            <a:gdLst>
              <a:gd name="connsiteX0" fmla="*/ 752475 w 752475"/>
              <a:gd name="connsiteY0" fmla="*/ 127000 h 346075"/>
              <a:gd name="connsiteX1" fmla="*/ 22225 w 752475"/>
              <a:gd name="connsiteY1" fmla="*/ 0 h 346075"/>
              <a:gd name="connsiteX2" fmla="*/ 0 w 752475"/>
              <a:gd name="connsiteY2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346075">
                <a:moveTo>
                  <a:pt x="752475" y="127000"/>
                </a:moveTo>
                <a:lnTo>
                  <a:pt x="22225" y="0"/>
                </a:lnTo>
                <a:lnTo>
                  <a:pt x="0" y="346075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69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_03_0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"/>
          <a:stretch/>
        </p:blipFill>
        <p:spPr>
          <a:xfrm>
            <a:off x="1795272" y="661434"/>
            <a:ext cx="8601456" cy="55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8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201730" name="Rectangle 13"/>
          <p:cNvSpPr>
            <a:spLocks noGrp="1" noChangeArrowheads="1"/>
          </p:cNvSpPr>
          <p:nvPr>
            <p:ph idx="1"/>
          </p:nvPr>
        </p:nvSpPr>
        <p:spPr>
          <a:xfrm>
            <a:off x="1024128" y="2285999"/>
            <a:ext cx="9720073" cy="4264429"/>
          </a:xfrm>
        </p:spPr>
        <p:txBody>
          <a:bodyPr>
            <a:noAutofit/>
          </a:bodyPr>
          <a:lstStyle/>
          <a:p>
            <a:r>
              <a:rPr lang="en-US" sz="2800" b="1" dirty="0"/>
              <a:t>Membranous Organelles</a:t>
            </a:r>
          </a:p>
          <a:p>
            <a:pPr lvl="1"/>
            <a:r>
              <a:rPr lang="en-US" sz="2800" dirty="0"/>
              <a:t>Nucleus</a:t>
            </a:r>
          </a:p>
          <a:p>
            <a:pPr lvl="2"/>
            <a:r>
              <a:rPr lang="en-US" sz="2800" dirty="0"/>
              <a:t>Often largest organelle in cell</a:t>
            </a:r>
          </a:p>
          <a:p>
            <a:pPr lvl="2"/>
            <a:r>
              <a:rPr lang="en-US" sz="2800" dirty="0"/>
              <a:t>Contains most of the cell</a:t>
            </a:r>
            <a:r>
              <a:rPr lang="fr-FR" sz="2800" dirty="0"/>
              <a:t>'</a:t>
            </a:r>
            <a:r>
              <a:rPr lang="en-US" sz="2800" dirty="0"/>
              <a:t>s DNA</a:t>
            </a:r>
          </a:p>
          <a:p>
            <a:pPr lvl="2"/>
            <a:r>
              <a:rPr lang="en-US" sz="2800" dirty="0"/>
              <a:t>Semiliquid portion is called </a:t>
            </a:r>
            <a:r>
              <a:rPr lang="en-US" sz="2800" i="1" dirty="0"/>
              <a:t>nucleoplasm</a:t>
            </a:r>
          </a:p>
          <a:p>
            <a:pPr lvl="3"/>
            <a:r>
              <a:rPr lang="en-US" sz="2800" dirty="0"/>
              <a:t>Contains chromatin</a:t>
            </a:r>
          </a:p>
          <a:p>
            <a:pPr lvl="2"/>
            <a:r>
              <a:rPr lang="en-US" sz="2800" dirty="0"/>
              <a:t>RNA synthesized in nucleoli present in nucleoplasm</a:t>
            </a:r>
          </a:p>
          <a:p>
            <a:pPr lvl="2"/>
            <a:r>
              <a:rPr lang="en-US" sz="2800" dirty="0"/>
              <a:t>Surrounded by nuclear envelope </a:t>
            </a:r>
          </a:p>
          <a:p>
            <a:pPr lvl="3"/>
            <a:r>
              <a:rPr lang="en-US" sz="2800" dirty="0"/>
              <a:t>Contains nuclear pores</a:t>
            </a:r>
          </a:p>
        </p:txBody>
      </p:sp>
    </p:spTree>
    <p:extLst>
      <p:ext uri="{BB962C8B-B14F-4D97-AF65-F5344CB8AC3E}">
        <p14:creationId xmlns:p14="http://schemas.microsoft.com/office/powerpoint/2010/main" val="4053375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3.35  Eukaryotic nucleus.</a:t>
            </a:r>
          </a:p>
        </p:txBody>
      </p:sp>
      <p:pic>
        <p:nvPicPr>
          <p:cNvPr id="48" name="Picture 47" descr="figure_03_35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"/>
          <a:stretch/>
        </p:blipFill>
        <p:spPr>
          <a:xfrm>
            <a:off x="1794933" y="717597"/>
            <a:ext cx="8601456" cy="5240484"/>
          </a:xfrm>
          <a:prstGeom prst="rect">
            <a:avLst/>
          </a:prstGeom>
        </p:spPr>
      </p:pic>
      <p:sp>
        <p:nvSpPr>
          <p:cNvPr id="49" name="Freeform 3"/>
          <p:cNvSpPr>
            <a:spLocks/>
          </p:cNvSpPr>
          <p:nvPr/>
        </p:nvSpPr>
        <p:spPr bwMode="auto">
          <a:xfrm>
            <a:off x="7292975" y="3606801"/>
            <a:ext cx="2330450" cy="130175"/>
          </a:xfrm>
          <a:custGeom>
            <a:avLst/>
            <a:gdLst>
              <a:gd name="T0" fmla="*/ 0 w 1468"/>
              <a:gd name="T1" fmla="*/ 82 h 82"/>
              <a:gd name="T2" fmla="*/ 1468 w 1468"/>
              <a:gd name="T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8" h="82">
                <a:moveTo>
                  <a:pt x="0" y="82"/>
                </a:moveTo>
                <a:lnTo>
                  <a:pt x="1468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Freeform 4"/>
          <p:cNvSpPr>
            <a:spLocks/>
          </p:cNvSpPr>
          <p:nvPr/>
        </p:nvSpPr>
        <p:spPr bwMode="auto">
          <a:xfrm>
            <a:off x="7216775" y="3765550"/>
            <a:ext cx="2222500" cy="292100"/>
          </a:xfrm>
          <a:custGeom>
            <a:avLst/>
            <a:gdLst>
              <a:gd name="T0" fmla="*/ 0 w 1400"/>
              <a:gd name="T1" fmla="*/ 184 h 184"/>
              <a:gd name="T2" fmla="*/ 1400 w 1400"/>
              <a:gd name="T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0" h="184">
                <a:moveTo>
                  <a:pt x="0" y="184"/>
                </a:moveTo>
                <a:lnTo>
                  <a:pt x="140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7400925" y="3975101"/>
            <a:ext cx="2292350" cy="593725"/>
          </a:xfrm>
          <a:custGeom>
            <a:avLst/>
            <a:gdLst>
              <a:gd name="T0" fmla="*/ 0 w 1444"/>
              <a:gd name="T1" fmla="*/ 374 h 374"/>
              <a:gd name="T2" fmla="*/ 1112 w 1444"/>
              <a:gd name="T3" fmla="*/ 120 h 374"/>
              <a:gd name="T4" fmla="*/ 1444 w 1444"/>
              <a:gd name="T5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4" h="374">
                <a:moveTo>
                  <a:pt x="0" y="374"/>
                </a:moveTo>
                <a:lnTo>
                  <a:pt x="1112" y="120"/>
                </a:lnTo>
                <a:lnTo>
                  <a:pt x="1444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9159875" y="4171951"/>
            <a:ext cx="88900" cy="123825"/>
          </a:xfrm>
          <a:custGeom>
            <a:avLst/>
            <a:gdLst>
              <a:gd name="T0" fmla="*/ 0 w 56"/>
              <a:gd name="T1" fmla="*/ 0 h 78"/>
              <a:gd name="T2" fmla="*/ 56 w 56"/>
              <a:gd name="T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" h="78">
                <a:moveTo>
                  <a:pt x="0" y="0"/>
                </a:moveTo>
                <a:lnTo>
                  <a:pt x="56" y="78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>
            <a:off x="7372351" y="4540250"/>
            <a:ext cx="1520825" cy="349250"/>
          </a:xfrm>
          <a:custGeom>
            <a:avLst/>
            <a:gdLst>
              <a:gd name="T0" fmla="*/ 0 w 958"/>
              <a:gd name="T1" fmla="*/ 220 h 220"/>
              <a:gd name="T2" fmla="*/ 958 w 958"/>
              <a:gd name="T3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8" h="220">
                <a:moveTo>
                  <a:pt x="0" y="220"/>
                </a:moveTo>
                <a:lnTo>
                  <a:pt x="958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Freeform 8"/>
          <p:cNvSpPr>
            <a:spLocks/>
          </p:cNvSpPr>
          <p:nvPr/>
        </p:nvSpPr>
        <p:spPr bwMode="auto">
          <a:xfrm>
            <a:off x="7175501" y="5254626"/>
            <a:ext cx="1317625" cy="3175"/>
          </a:xfrm>
          <a:custGeom>
            <a:avLst/>
            <a:gdLst>
              <a:gd name="T0" fmla="*/ 0 w 830"/>
              <a:gd name="T1" fmla="*/ 2 h 2"/>
              <a:gd name="T2" fmla="*/ 830 w 830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0" h="2">
                <a:moveTo>
                  <a:pt x="0" y="2"/>
                </a:moveTo>
                <a:lnTo>
                  <a:pt x="83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Freeform 9"/>
          <p:cNvSpPr>
            <a:spLocks/>
          </p:cNvSpPr>
          <p:nvPr/>
        </p:nvSpPr>
        <p:spPr bwMode="auto">
          <a:xfrm>
            <a:off x="4289426" y="5070475"/>
            <a:ext cx="2244725" cy="177800"/>
          </a:xfrm>
          <a:custGeom>
            <a:avLst/>
            <a:gdLst>
              <a:gd name="T0" fmla="*/ 1414 w 1414"/>
              <a:gd name="T1" fmla="*/ 112 h 112"/>
              <a:gd name="T2" fmla="*/ 0 w 1414"/>
              <a:gd name="T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4" h="112">
                <a:moveTo>
                  <a:pt x="1414" y="112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Freeform 10"/>
          <p:cNvSpPr>
            <a:spLocks/>
          </p:cNvSpPr>
          <p:nvPr/>
        </p:nvSpPr>
        <p:spPr bwMode="auto">
          <a:xfrm>
            <a:off x="4972050" y="3514726"/>
            <a:ext cx="1193800" cy="555625"/>
          </a:xfrm>
          <a:custGeom>
            <a:avLst/>
            <a:gdLst>
              <a:gd name="T0" fmla="*/ 752 w 752"/>
              <a:gd name="T1" fmla="*/ 0 h 350"/>
              <a:gd name="T2" fmla="*/ 0 w 752"/>
              <a:gd name="T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2" h="350">
                <a:moveTo>
                  <a:pt x="752" y="0"/>
                </a:moveTo>
                <a:lnTo>
                  <a:pt x="0" y="35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11"/>
          <p:cNvSpPr>
            <a:spLocks/>
          </p:cNvSpPr>
          <p:nvPr/>
        </p:nvSpPr>
        <p:spPr bwMode="auto">
          <a:xfrm>
            <a:off x="4556125" y="4067175"/>
            <a:ext cx="425450" cy="234950"/>
          </a:xfrm>
          <a:custGeom>
            <a:avLst/>
            <a:gdLst>
              <a:gd name="T0" fmla="*/ 0 w 268"/>
              <a:gd name="T1" fmla="*/ 48 h 148"/>
              <a:gd name="T2" fmla="*/ 268 w 268"/>
              <a:gd name="T3" fmla="*/ 0 h 148"/>
              <a:gd name="T4" fmla="*/ 168 w 268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" h="148">
                <a:moveTo>
                  <a:pt x="0" y="48"/>
                </a:moveTo>
                <a:lnTo>
                  <a:pt x="268" y="0"/>
                </a:lnTo>
                <a:lnTo>
                  <a:pt x="168" y="148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12"/>
          <p:cNvSpPr>
            <a:spLocks/>
          </p:cNvSpPr>
          <p:nvPr/>
        </p:nvSpPr>
        <p:spPr bwMode="auto">
          <a:xfrm>
            <a:off x="4848226" y="3736976"/>
            <a:ext cx="1654175" cy="695325"/>
          </a:xfrm>
          <a:custGeom>
            <a:avLst/>
            <a:gdLst>
              <a:gd name="T0" fmla="*/ 1042 w 1042"/>
              <a:gd name="T1" fmla="*/ 0 h 438"/>
              <a:gd name="T2" fmla="*/ 0 w 1042"/>
              <a:gd name="T3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438">
                <a:moveTo>
                  <a:pt x="1042" y="0"/>
                </a:moveTo>
                <a:lnTo>
                  <a:pt x="0" y="438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Freeform 13"/>
          <p:cNvSpPr>
            <a:spLocks/>
          </p:cNvSpPr>
          <p:nvPr/>
        </p:nvSpPr>
        <p:spPr bwMode="auto">
          <a:xfrm>
            <a:off x="4860926" y="4298951"/>
            <a:ext cx="1558925" cy="231775"/>
          </a:xfrm>
          <a:custGeom>
            <a:avLst/>
            <a:gdLst>
              <a:gd name="T0" fmla="*/ 982 w 982"/>
              <a:gd name="T1" fmla="*/ 0 h 146"/>
              <a:gd name="T2" fmla="*/ 0 w 982"/>
              <a:gd name="T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2" h="146">
                <a:moveTo>
                  <a:pt x="982" y="0"/>
                </a:moveTo>
                <a:lnTo>
                  <a:pt x="0" y="14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14"/>
          <p:cNvSpPr>
            <a:spLocks/>
          </p:cNvSpPr>
          <p:nvPr/>
        </p:nvSpPr>
        <p:spPr bwMode="auto">
          <a:xfrm>
            <a:off x="4625975" y="4546601"/>
            <a:ext cx="1860550" cy="327025"/>
          </a:xfrm>
          <a:custGeom>
            <a:avLst/>
            <a:gdLst>
              <a:gd name="T0" fmla="*/ 1172 w 1172"/>
              <a:gd name="T1" fmla="*/ 206 h 206"/>
              <a:gd name="T2" fmla="*/ 0 w 1172"/>
              <a:gd name="T3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2" h="206">
                <a:moveTo>
                  <a:pt x="1172" y="20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4799013" y="4284663"/>
            <a:ext cx="36512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17"/>
          <p:cNvSpPr>
            <a:spLocks noChangeArrowheads="1"/>
          </p:cNvSpPr>
          <p:nvPr/>
        </p:nvSpPr>
        <p:spPr bwMode="auto">
          <a:xfrm>
            <a:off x="4535488" y="4124326"/>
            <a:ext cx="36512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Oval 18"/>
          <p:cNvSpPr>
            <a:spLocks noChangeArrowheads="1"/>
          </p:cNvSpPr>
          <p:nvPr/>
        </p:nvSpPr>
        <p:spPr bwMode="auto">
          <a:xfrm>
            <a:off x="4827588" y="4413251"/>
            <a:ext cx="36512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4835526" y="4514851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4603751" y="4529138"/>
            <a:ext cx="36513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Freeform 21"/>
          <p:cNvSpPr>
            <a:spLocks/>
          </p:cNvSpPr>
          <p:nvPr/>
        </p:nvSpPr>
        <p:spPr bwMode="auto">
          <a:xfrm>
            <a:off x="4968875" y="3514726"/>
            <a:ext cx="1193800" cy="555625"/>
          </a:xfrm>
          <a:custGeom>
            <a:avLst/>
            <a:gdLst>
              <a:gd name="T0" fmla="*/ 752 w 752"/>
              <a:gd name="T1" fmla="*/ 0 h 350"/>
              <a:gd name="T2" fmla="*/ 0 w 752"/>
              <a:gd name="T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2" h="350">
                <a:moveTo>
                  <a:pt x="752" y="0"/>
                </a:moveTo>
                <a:lnTo>
                  <a:pt x="0" y="35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Freeform 22"/>
          <p:cNvSpPr>
            <a:spLocks/>
          </p:cNvSpPr>
          <p:nvPr/>
        </p:nvSpPr>
        <p:spPr bwMode="auto">
          <a:xfrm>
            <a:off x="4552950" y="4067175"/>
            <a:ext cx="425450" cy="234950"/>
          </a:xfrm>
          <a:custGeom>
            <a:avLst/>
            <a:gdLst>
              <a:gd name="T0" fmla="*/ 0 w 268"/>
              <a:gd name="T1" fmla="*/ 48 h 148"/>
              <a:gd name="T2" fmla="*/ 268 w 268"/>
              <a:gd name="T3" fmla="*/ 0 h 148"/>
              <a:gd name="T4" fmla="*/ 168 w 268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" h="148">
                <a:moveTo>
                  <a:pt x="0" y="48"/>
                </a:moveTo>
                <a:lnTo>
                  <a:pt x="268" y="0"/>
                </a:lnTo>
                <a:lnTo>
                  <a:pt x="168" y="1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Freeform 23"/>
          <p:cNvSpPr>
            <a:spLocks/>
          </p:cNvSpPr>
          <p:nvPr/>
        </p:nvSpPr>
        <p:spPr bwMode="auto">
          <a:xfrm>
            <a:off x="4845051" y="3736976"/>
            <a:ext cx="1654175" cy="695325"/>
          </a:xfrm>
          <a:custGeom>
            <a:avLst/>
            <a:gdLst>
              <a:gd name="T0" fmla="*/ 1042 w 1042"/>
              <a:gd name="T1" fmla="*/ 0 h 438"/>
              <a:gd name="T2" fmla="*/ 0 w 1042"/>
              <a:gd name="T3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438">
                <a:moveTo>
                  <a:pt x="1042" y="0"/>
                </a:moveTo>
                <a:lnTo>
                  <a:pt x="0" y="4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Freeform 24"/>
          <p:cNvSpPr>
            <a:spLocks/>
          </p:cNvSpPr>
          <p:nvPr/>
        </p:nvSpPr>
        <p:spPr bwMode="auto">
          <a:xfrm>
            <a:off x="4857751" y="4298951"/>
            <a:ext cx="1558925" cy="231775"/>
          </a:xfrm>
          <a:custGeom>
            <a:avLst/>
            <a:gdLst>
              <a:gd name="T0" fmla="*/ 982 w 982"/>
              <a:gd name="T1" fmla="*/ 0 h 146"/>
              <a:gd name="T2" fmla="*/ 0 w 982"/>
              <a:gd name="T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2" h="146">
                <a:moveTo>
                  <a:pt x="982" y="0"/>
                </a:moveTo>
                <a:lnTo>
                  <a:pt x="0" y="14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Freeform 25"/>
          <p:cNvSpPr>
            <a:spLocks/>
          </p:cNvSpPr>
          <p:nvPr/>
        </p:nvSpPr>
        <p:spPr bwMode="auto">
          <a:xfrm>
            <a:off x="4622800" y="4546601"/>
            <a:ext cx="1860550" cy="327025"/>
          </a:xfrm>
          <a:custGeom>
            <a:avLst/>
            <a:gdLst>
              <a:gd name="T0" fmla="*/ 1172 w 1172"/>
              <a:gd name="T1" fmla="*/ 206 h 206"/>
              <a:gd name="T2" fmla="*/ 0 w 1172"/>
              <a:gd name="T3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2" h="206">
                <a:moveTo>
                  <a:pt x="1172" y="20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Oval 26"/>
          <p:cNvSpPr>
            <a:spLocks noChangeArrowheads="1"/>
          </p:cNvSpPr>
          <p:nvPr/>
        </p:nvSpPr>
        <p:spPr bwMode="auto">
          <a:xfrm>
            <a:off x="8885238" y="4521201"/>
            <a:ext cx="36512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Oval 27"/>
          <p:cNvSpPr>
            <a:spLocks noChangeArrowheads="1"/>
          </p:cNvSpPr>
          <p:nvPr/>
        </p:nvSpPr>
        <p:spPr bwMode="auto">
          <a:xfrm>
            <a:off x="9240838" y="4279901"/>
            <a:ext cx="36512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Oval 28"/>
          <p:cNvSpPr>
            <a:spLocks noChangeArrowheads="1"/>
          </p:cNvSpPr>
          <p:nvPr/>
        </p:nvSpPr>
        <p:spPr bwMode="auto">
          <a:xfrm>
            <a:off x="9688513" y="3956051"/>
            <a:ext cx="36512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Oval 29"/>
          <p:cNvSpPr>
            <a:spLocks noChangeArrowheads="1"/>
          </p:cNvSpPr>
          <p:nvPr/>
        </p:nvSpPr>
        <p:spPr bwMode="auto">
          <a:xfrm>
            <a:off x="9429751" y="3746501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9620251" y="3587751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Freeform 31"/>
          <p:cNvSpPr>
            <a:spLocks/>
          </p:cNvSpPr>
          <p:nvPr/>
        </p:nvSpPr>
        <p:spPr bwMode="auto">
          <a:xfrm>
            <a:off x="7302500" y="3606801"/>
            <a:ext cx="2330450" cy="130175"/>
          </a:xfrm>
          <a:custGeom>
            <a:avLst/>
            <a:gdLst>
              <a:gd name="T0" fmla="*/ 0 w 1468"/>
              <a:gd name="T1" fmla="*/ 82 h 82"/>
              <a:gd name="T2" fmla="*/ 1468 w 1468"/>
              <a:gd name="T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8" h="82">
                <a:moveTo>
                  <a:pt x="0" y="82"/>
                </a:moveTo>
                <a:lnTo>
                  <a:pt x="14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Freeform 32"/>
          <p:cNvSpPr>
            <a:spLocks/>
          </p:cNvSpPr>
          <p:nvPr/>
        </p:nvSpPr>
        <p:spPr bwMode="auto">
          <a:xfrm>
            <a:off x="7226300" y="3765550"/>
            <a:ext cx="2222500" cy="292100"/>
          </a:xfrm>
          <a:custGeom>
            <a:avLst/>
            <a:gdLst>
              <a:gd name="T0" fmla="*/ 0 w 1400"/>
              <a:gd name="T1" fmla="*/ 184 h 184"/>
              <a:gd name="T2" fmla="*/ 1400 w 1400"/>
              <a:gd name="T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0" h="184">
                <a:moveTo>
                  <a:pt x="0" y="184"/>
                </a:moveTo>
                <a:lnTo>
                  <a:pt x="140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Freeform 33"/>
          <p:cNvSpPr>
            <a:spLocks/>
          </p:cNvSpPr>
          <p:nvPr/>
        </p:nvSpPr>
        <p:spPr bwMode="auto">
          <a:xfrm>
            <a:off x="7410450" y="3975101"/>
            <a:ext cx="2292350" cy="593725"/>
          </a:xfrm>
          <a:custGeom>
            <a:avLst/>
            <a:gdLst>
              <a:gd name="T0" fmla="*/ 0 w 1444"/>
              <a:gd name="T1" fmla="*/ 374 h 374"/>
              <a:gd name="T2" fmla="*/ 1112 w 1444"/>
              <a:gd name="T3" fmla="*/ 120 h 374"/>
              <a:gd name="T4" fmla="*/ 1444 w 1444"/>
              <a:gd name="T5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4" h="374">
                <a:moveTo>
                  <a:pt x="0" y="374"/>
                </a:moveTo>
                <a:lnTo>
                  <a:pt x="1112" y="120"/>
                </a:lnTo>
                <a:lnTo>
                  <a:pt x="14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Freeform 34"/>
          <p:cNvSpPr>
            <a:spLocks/>
          </p:cNvSpPr>
          <p:nvPr/>
        </p:nvSpPr>
        <p:spPr bwMode="auto">
          <a:xfrm>
            <a:off x="9169400" y="4171951"/>
            <a:ext cx="88900" cy="123825"/>
          </a:xfrm>
          <a:custGeom>
            <a:avLst/>
            <a:gdLst>
              <a:gd name="T0" fmla="*/ 0 w 56"/>
              <a:gd name="T1" fmla="*/ 0 h 78"/>
              <a:gd name="T2" fmla="*/ 56 w 56"/>
              <a:gd name="T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" h="78">
                <a:moveTo>
                  <a:pt x="0" y="0"/>
                </a:moveTo>
                <a:lnTo>
                  <a:pt x="56" y="7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Freeform 35"/>
          <p:cNvSpPr>
            <a:spLocks/>
          </p:cNvSpPr>
          <p:nvPr/>
        </p:nvSpPr>
        <p:spPr bwMode="auto">
          <a:xfrm>
            <a:off x="7381876" y="4540250"/>
            <a:ext cx="1520825" cy="349250"/>
          </a:xfrm>
          <a:custGeom>
            <a:avLst/>
            <a:gdLst>
              <a:gd name="T0" fmla="*/ 0 w 958"/>
              <a:gd name="T1" fmla="*/ 220 h 220"/>
              <a:gd name="T2" fmla="*/ 958 w 958"/>
              <a:gd name="T3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8" h="220">
                <a:moveTo>
                  <a:pt x="0" y="220"/>
                </a:moveTo>
                <a:lnTo>
                  <a:pt x="95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Oval 36"/>
          <p:cNvSpPr>
            <a:spLocks noChangeArrowheads="1"/>
          </p:cNvSpPr>
          <p:nvPr/>
        </p:nvSpPr>
        <p:spPr bwMode="auto">
          <a:xfrm>
            <a:off x="4264026" y="5049838"/>
            <a:ext cx="36513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Freeform 37"/>
          <p:cNvSpPr>
            <a:spLocks/>
          </p:cNvSpPr>
          <p:nvPr/>
        </p:nvSpPr>
        <p:spPr bwMode="auto">
          <a:xfrm>
            <a:off x="4286251" y="5070475"/>
            <a:ext cx="2244725" cy="177800"/>
          </a:xfrm>
          <a:custGeom>
            <a:avLst/>
            <a:gdLst>
              <a:gd name="T0" fmla="*/ 1414 w 1414"/>
              <a:gd name="T1" fmla="*/ 112 h 112"/>
              <a:gd name="T2" fmla="*/ 0 w 1414"/>
              <a:gd name="T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4" h="112">
                <a:moveTo>
                  <a:pt x="1414" y="1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Oval 38"/>
          <p:cNvSpPr>
            <a:spLocks noChangeArrowheads="1"/>
          </p:cNvSpPr>
          <p:nvPr/>
        </p:nvSpPr>
        <p:spPr bwMode="auto">
          <a:xfrm>
            <a:off x="8486776" y="5238751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Freeform 39"/>
          <p:cNvSpPr>
            <a:spLocks/>
          </p:cNvSpPr>
          <p:nvPr/>
        </p:nvSpPr>
        <p:spPr bwMode="auto">
          <a:xfrm>
            <a:off x="7185026" y="5254626"/>
            <a:ext cx="1317625" cy="3175"/>
          </a:xfrm>
          <a:custGeom>
            <a:avLst/>
            <a:gdLst>
              <a:gd name="T0" fmla="*/ 0 w 830"/>
              <a:gd name="T1" fmla="*/ 2 h 2"/>
              <a:gd name="T2" fmla="*/ 830 w 830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0" h="2">
                <a:moveTo>
                  <a:pt x="0" y="2"/>
                </a:moveTo>
                <a:lnTo>
                  <a:pt x="83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Rectangle 40"/>
          <p:cNvSpPr>
            <a:spLocks noChangeArrowheads="1"/>
          </p:cNvSpPr>
          <p:nvPr/>
        </p:nvSpPr>
        <p:spPr bwMode="auto">
          <a:xfrm>
            <a:off x="6108386" y="3367947"/>
            <a:ext cx="683200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Nucleolus</a:t>
            </a: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6436801" y="3596547"/>
            <a:ext cx="84350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Nucleoplasm</a:t>
            </a:r>
          </a:p>
        </p:txBody>
      </p:sp>
      <p:sp>
        <p:nvSpPr>
          <p:cNvPr id="87" name="Rectangle 42"/>
          <p:cNvSpPr>
            <a:spLocks noChangeArrowheads="1"/>
          </p:cNvSpPr>
          <p:nvPr/>
        </p:nvSpPr>
        <p:spPr bwMode="auto">
          <a:xfrm>
            <a:off x="6486498" y="3916164"/>
            <a:ext cx="71045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Chromatin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6363352" y="4163814"/>
            <a:ext cx="106792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Nuclear envelope</a:t>
            </a:r>
          </a:p>
        </p:txBody>
      </p:sp>
      <p:sp>
        <p:nvSpPr>
          <p:cNvPr id="89" name="Rectangle 44"/>
          <p:cNvSpPr>
            <a:spLocks noChangeArrowheads="1"/>
          </p:cNvSpPr>
          <p:nvPr/>
        </p:nvSpPr>
        <p:spPr bwMode="auto">
          <a:xfrm>
            <a:off x="6347516" y="4429526"/>
            <a:ext cx="108234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900" b="1" dirty="0"/>
              <a:t>Two </a:t>
            </a:r>
            <a:r>
              <a:rPr lang="en-US" sz="950" b="1" dirty="0"/>
              <a:t>phospholipid</a:t>
            </a:r>
          </a:p>
          <a:p>
            <a:pPr algn="ctr"/>
            <a:r>
              <a:rPr lang="en-US" sz="900" b="1" dirty="0"/>
              <a:t>bilayers</a:t>
            </a:r>
          </a:p>
        </p:txBody>
      </p:sp>
      <p:sp>
        <p:nvSpPr>
          <p:cNvPr id="90" name="Rectangle 45"/>
          <p:cNvSpPr>
            <a:spLocks noChangeArrowheads="1"/>
          </p:cNvSpPr>
          <p:nvPr/>
        </p:nvSpPr>
        <p:spPr bwMode="auto">
          <a:xfrm>
            <a:off x="6445130" y="4749602"/>
            <a:ext cx="88197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Nuclear pores</a:t>
            </a:r>
          </a:p>
        </p:txBody>
      </p:sp>
      <p:sp>
        <p:nvSpPr>
          <p:cNvPr id="91" name="Rectangle 46"/>
          <p:cNvSpPr>
            <a:spLocks noChangeArrowheads="1"/>
          </p:cNvSpPr>
          <p:nvPr/>
        </p:nvSpPr>
        <p:spPr bwMode="auto">
          <a:xfrm>
            <a:off x="6477121" y="5125839"/>
            <a:ext cx="671979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50" b="1" dirty="0"/>
              <a:t>Rough ER</a:t>
            </a:r>
          </a:p>
        </p:txBody>
      </p:sp>
      <p:sp>
        <p:nvSpPr>
          <p:cNvPr id="92" name="AutoShape 47"/>
          <p:cNvSpPr>
            <a:spLocks/>
          </p:cNvSpPr>
          <p:nvPr/>
        </p:nvSpPr>
        <p:spPr bwMode="auto">
          <a:xfrm rot="16200000">
            <a:off x="6816727" y="3897312"/>
            <a:ext cx="120650" cy="1104903"/>
          </a:xfrm>
          <a:prstGeom prst="rightBrace">
            <a:avLst>
              <a:gd name="adj1" fmla="val 726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90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205826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Membranous Organelles</a:t>
            </a:r>
          </a:p>
          <a:p>
            <a:pPr lvl="1"/>
            <a:r>
              <a:rPr lang="en-US" sz="2800" dirty="0"/>
              <a:t>Endoplasmic reticulum</a:t>
            </a:r>
          </a:p>
          <a:p>
            <a:pPr lvl="2"/>
            <a:r>
              <a:rPr lang="en-US" sz="2800" dirty="0"/>
              <a:t>Netlike arrangement of flattened, hollow tubules continuous with nuclear envelope</a:t>
            </a:r>
          </a:p>
          <a:p>
            <a:pPr lvl="2"/>
            <a:r>
              <a:rPr lang="en-US" sz="2800" dirty="0"/>
              <a:t>Functions as transport system</a:t>
            </a:r>
          </a:p>
          <a:p>
            <a:pPr lvl="2"/>
            <a:r>
              <a:rPr lang="en-US" sz="2800" dirty="0"/>
              <a:t>Two forms</a:t>
            </a:r>
          </a:p>
          <a:p>
            <a:pPr lvl="3"/>
            <a:r>
              <a:rPr lang="en-US" sz="2800" dirty="0"/>
              <a:t>Smooth endoplasmic reticulum (SER) </a:t>
            </a:r>
          </a:p>
          <a:p>
            <a:pPr lvl="3"/>
            <a:r>
              <a:rPr lang="en-US" sz="2800" dirty="0"/>
              <a:t>Rough endoplasmic reticulum (RER) </a:t>
            </a:r>
          </a:p>
        </p:txBody>
      </p:sp>
    </p:spTree>
    <p:extLst>
      <p:ext uri="{BB962C8B-B14F-4D97-AF65-F5344CB8AC3E}">
        <p14:creationId xmlns:p14="http://schemas.microsoft.com/office/powerpoint/2010/main" val="3118056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3.36  Endoplasmic reticulum.</a:t>
            </a:r>
          </a:p>
        </p:txBody>
      </p:sp>
      <p:pic>
        <p:nvPicPr>
          <p:cNvPr id="15" name="Picture 14" descr="figure_03_36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3586974" y="337401"/>
            <a:ext cx="5053584" cy="6448645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64852" y="3717466"/>
            <a:ext cx="1074333" cy="2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180" b="1" dirty="0"/>
              <a:t>Free ribosome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939750" y="2090719"/>
            <a:ext cx="1306768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180" b="1" dirty="0"/>
              <a:t>Membrane-bound</a:t>
            </a:r>
          </a:p>
          <a:p>
            <a:pPr algn="l"/>
            <a:r>
              <a:rPr lang="en-US" sz="1180" b="1" dirty="0"/>
              <a:t>ribosomes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420787" y="2564941"/>
            <a:ext cx="1095172" cy="2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180" b="1" dirty="0"/>
              <a:t>Mitochondrion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500037" y="6170087"/>
            <a:ext cx="1431802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180" b="1" dirty="0"/>
              <a:t>Rough endoplasmic</a:t>
            </a:r>
          </a:p>
          <a:p>
            <a:pPr algn="l"/>
            <a:r>
              <a:rPr lang="en-US" sz="1180" b="1" dirty="0"/>
              <a:t>reticulum (RER)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552049" y="6346830"/>
            <a:ext cx="1495922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180" b="1" dirty="0"/>
              <a:t>Smooth endoplasmic</a:t>
            </a:r>
          </a:p>
          <a:p>
            <a:pPr algn="l"/>
            <a:r>
              <a:rPr lang="en-US" sz="1180" b="1" dirty="0"/>
              <a:t>reticulum (SER)</a:t>
            </a:r>
          </a:p>
        </p:txBody>
      </p:sp>
      <p:sp>
        <p:nvSpPr>
          <p:cNvPr id="21" name="AutoShape 9"/>
          <p:cNvSpPr>
            <a:spLocks/>
          </p:cNvSpPr>
          <p:nvPr/>
        </p:nvSpPr>
        <p:spPr bwMode="auto">
          <a:xfrm rot="17014563">
            <a:off x="4466450" y="5517813"/>
            <a:ext cx="111125" cy="1470025"/>
          </a:xfrm>
          <a:prstGeom prst="leftBrace">
            <a:avLst>
              <a:gd name="adj1" fmla="val 110238"/>
              <a:gd name="adj2" fmla="val 4920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  </a:t>
            </a:r>
          </a:p>
        </p:txBody>
      </p:sp>
      <p:sp>
        <p:nvSpPr>
          <p:cNvPr id="22" name="AutoShape 10"/>
          <p:cNvSpPr>
            <a:spLocks/>
          </p:cNvSpPr>
          <p:nvPr/>
        </p:nvSpPr>
        <p:spPr bwMode="auto">
          <a:xfrm rot="15356724">
            <a:off x="6895346" y="4562843"/>
            <a:ext cx="163512" cy="3080060"/>
          </a:xfrm>
          <a:prstGeom prst="leftBrace">
            <a:avLst>
              <a:gd name="adj1" fmla="val 45519"/>
              <a:gd name="adj2" fmla="val 4819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7638275" y="2802660"/>
            <a:ext cx="3175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12"/>
          <p:cNvSpPr>
            <a:spLocks noChangeAspect="1" noChangeArrowheads="1"/>
          </p:cNvSpPr>
          <p:nvPr/>
        </p:nvSpPr>
        <p:spPr bwMode="auto">
          <a:xfrm>
            <a:off x="7609700" y="4225061"/>
            <a:ext cx="55563" cy="555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13"/>
          <p:cNvSpPr>
            <a:spLocks noChangeAspect="1" noChangeArrowheads="1"/>
          </p:cNvSpPr>
          <p:nvPr/>
        </p:nvSpPr>
        <p:spPr bwMode="auto">
          <a:xfrm>
            <a:off x="7620812" y="4236173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7638275" y="2799485"/>
            <a:ext cx="3175" cy="1447800"/>
          </a:xfrm>
          <a:prstGeom prst="line">
            <a:avLst/>
          </a:prstGeom>
          <a:noFill/>
          <a:ln w="101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83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209922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Membranous Organelles</a:t>
            </a:r>
          </a:p>
          <a:p>
            <a:pPr lvl="1"/>
            <a:r>
              <a:rPr lang="en-US" sz="2800" dirty="0"/>
              <a:t>Golgi body</a:t>
            </a:r>
          </a:p>
          <a:p>
            <a:pPr lvl="2"/>
            <a:r>
              <a:rPr lang="en-US" sz="2800" dirty="0"/>
              <a:t>Receives, processes, and packages large molecules for export from cell</a:t>
            </a:r>
          </a:p>
          <a:p>
            <a:pPr lvl="2"/>
            <a:r>
              <a:rPr lang="en-US" sz="2800" dirty="0"/>
              <a:t>Packages molecules in secretory vesicles that fuse with cytoplasmic membrane</a:t>
            </a:r>
          </a:p>
          <a:p>
            <a:pPr lvl="2"/>
            <a:r>
              <a:rPr lang="en-US" sz="2800" dirty="0"/>
              <a:t>Composed of flattened hollow sacs surrounded by phospholipid bilayer</a:t>
            </a:r>
          </a:p>
          <a:p>
            <a:pPr lvl="2"/>
            <a:r>
              <a:rPr lang="en-US" sz="2800" dirty="0"/>
              <a:t>Not in all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1739916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3.37  Golgi body.</a:t>
            </a:r>
          </a:p>
        </p:txBody>
      </p:sp>
      <p:pic>
        <p:nvPicPr>
          <p:cNvPr id="21" name="Picture 20" descr="figure_03_37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"/>
          <a:stretch/>
        </p:blipFill>
        <p:spPr>
          <a:xfrm>
            <a:off x="3873500" y="304801"/>
            <a:ext cx="4443984" cy="6458019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054850" y="2669257"/>
            <a:ext cx="1117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Secretory vesicles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540625" y="6136456"/>
            <a:ext cx="6158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Vesicles</a:t>
            </a:r>
          </a:p>
          <a:p>
            <a:pPr algn="l"/>
            <a:r>
              <a:rPr lang="en-US" sz="1000" b="1" dirty="0"/>
              <a:t>arriving</a:t>
            </a:r>
          </a:p>
          <a:p>
            <a:pPr algn="l"/>
            <a:r>
              <a:rPr lang="en-US" sz="1000" b="1" dirty="0"/>
              <a:t>from ER</a:t>
            </a: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6629401" y="5626055"/>
            <a:ext cx="447675" cy="244475"/>
          </a:xfrm>
          <a:custGeom>
            <a:avLst/>
            <a:gdLst>
              <a:gd name="T0" fmla="*/ 0 w 282"/>
              <a:gd name="T1" fmla="*/ 140 h 154"/>
              <a:gd name="T2" fmla="*/ 282 w 282"/>
              <a:gd name="T3" fmla="*/ 154 h 154"/>
              <a:gd name="T4" fmla="*/ 220 w 282"/>
              <a:gd name="T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" h="154">
                <a:moveTo>
                  <a:pt x="0" y="140"/>
                </a:moveTo>
                <a:lnTo>
                  <a:pt x="282" y="154"/>
                </a:lnTo>
                <a:lnTo>
                  <a:pt x="22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7080251" y="5873704"/>
            <a:ext cx="517525" cy="387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7070726" y="5864179"/>
            <a:ext cx="523875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9"/>
          <p:cNvSpPr>
            <a:spLocks noChangeAspect="1" noChangeArrowheads="1"/>
          </p:cNvSpPr>
          <p:nvPr/>
        </p:nvSpPr>
        <p:spPr bwMode="auto">
          <a:xfrm>
            <a:off x="6956425" y="5603829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10"/>
          <p:cNvSpPr>
            <a:spLocks noChangeAspect="1" noChangeArrowheads="1"/>
          </p:cNvSpPr>
          <p:nvPr/>
        </p:nvSpPr>
        <p:spPr bwMode="auto">
          <a:xfrm>
            <a:off x="6965950" y="561335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11"/>
          <p:cNvSpPr>
            <a:spLocks noChangeAspect="1" noChangeArrowheads="1"/>
          </p:cNvSpPr>
          <p:nvPr/>
        </p:nvSpPr>
        <p:spPr bwMode="auto">
          <a:xfrm>
            <a:off x="6607175" y="5819729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12"/>
          <p:cNvSpPr>
            <a:spLocks noChangeAspect="1" noChangeArrowheads="1"/>
          </p:cNvSpPr>
          <p:nvPr/>
        </p:nvSpPr>
        <p:spPr bwMode="auto">
          <a:xfrm>
            <a:off x="6616700" y="582925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6629400" y="5626054"/>
            <a:ext cx="444500" cy="241300"/>
          </a:xfrm>
          <a:custGeom>
            <a:avLst/>
            <a:gdLst>
              <a:gd name="T0" fmla="*/ 0 w 280"/>
              <a:gd name="T1" fmla="*/ 138 h 152"/>
              <a:gd name="T2" fmla="*/ 280 w 280"/>
              <a:gd name="T3" fmla="*/ 152 h 152"/>
              <a:gd name="T4" fmla="*/ 222 w 28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152">
                <a:moveTo>
                  <a:pt x="0" y="138"/>
                </a:moveTo>
                <a:lnTo>
                  <a:pt x="280" y="152"/>
                </a:lnTo>
                <a:lnTo>
                  <a:pt x="22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7745412" y="3089229"/>
            <a:ext cx="387350" cy="768350"/>
          </a:xfrm>
          <a:custGeom>
            <a:avLst/>
            <a:gdLst>
              <a:gd name="T0" fmla="*/ 0 w 244"/>
              <a:gd name="T1" fmla="*/ 190 h 484"/>
              <a:gd name="T2" fmla="*/ 72 w 244"/>
              <a:gd name="T3" fmla="*/ 0 h 484"/>
              <a:gd name="T4" fmla="*/ 244 w 244"/>
              <a:gd name="T5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" h="484">
                <a:moveTo>
                  <a:pt x="0" y="190"/>
                </a:moveTo>
                <a:lnTo>
                  <a:pt x="72" y="0"/>
                </a:lnTo>
                <a:lnTo>
                  <a:pt x="244" y="48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15"/>
          <p:cNvSpPr>
            <a:spLocks noChangeAspect="1" noChangeArrowheads="1"/>
          </p:cNvSpPr>
          <p:nvPr/>
        </p:nvSpPr>
        <p:spPr bwMode="auto">
          <a:xfrm>
            <a:off x="8110537" y="3832179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16"/>
          <p:cNvSpPr>
            <a:spLocks noChangeAspect="1" noChangeArrowheads="1"/>
          </p:cNvSpPr>
          <p:nvPr/>
        </p:nvSpPr>
        <p:spPr bwMode="auto">
          <a:xfrm>
            <a:off x="8120062" y="384170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17"/>
          <p:cNvSpPr>
            <a:spLocks noChangeAspect="1" noChangeArrowheads="1"/>
          </p:cNvSpPr>
          <p:nvPr/>
        </p:nvSpPr>
        <p:spPr bwMode="auto">
          <a:xfrm>
            <a:off x="7721601" y="3371804"/>
            <a:ext cx="46037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Oval 18"/>
          <p:cNvSpPr>
            <a:spLocks noChangeAspect="1" noChangeArrowheads="1"/>
          </p:cNvSpPr>
          <p:nvPr/>
        </p:nvSpPr>
        <p:spPr bwMode="auto">
          <a:xfrm>
            <a:off x="7731126" y="3381329"/>
            <a:ext cx="26987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7745412" y="3089229"/>
            <a:ext cx="387350" cy="768350"/>
          </a:xfrm>
          <a:custGeom>
            <a:avLst/>
            <a:gdLst>
              <a:gd name="T0" fmla="*/ 0 w 244"/>
              <a:gd name="T1" fmla="*/ 190 h 484"/>
              <a:gd name="T2" fmla="*/ 72 w 244"/>
              <a:gd name="T3" fmla="*/ 0 h 484"/>
              <a:gd name="T4" fmla="*/ 244 w 244"/>
              <a:gd name="T5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" h="484">
                <a:moveTo>
                  <a:pt x="0" y="190"/>
                </a:moveTo>
                <a:lnTo>
                  <a:pt x="72" y="0"/>
                </a:lnTo>
                <a:lnTo>
                  <a:pt x="244" y="484"/>
                </a:lnTo>
              </a:path>
            </a:pathLst>
          </a:custGeom>
          <a:noFill/>
          <a:ln w="1016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7859712" y="2892379"/>
            <a:ext cx="0" cy="203200"/>
          </a:xfrm>
          <a:prstGeom prst="line">
            <a:avLst/>
          </a:prstGeom>
          <a:noFill/>
          <a:ln w="101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6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  Typical eukaryotic cell.</a:t>
            </a:r>
          </a:p>
        </p:txBody>
      </p:sp>
      <p:pic>
        <p:nvPicPr>
          <p:cNvPr id="66" name="Picture 65" descr="figure_03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/>
        </p:blipFill>
        <p:spPr>
          <a:xfrm>
            <a:off x="1790700" y="377452"/>
            <a:ext cx="8601456" cy="6096000"/>
          </a:xfrm>
          <a:prstGeom prst="rect">
            <a:avLst/>
          </a:prstGeom>
        </p:spPr>
      </p:pic>
      <p:sp>
        <p:nvSpPr>
          <p:cNvPr id="67" name="Freeform 216"/>
          <p:cNvSpPr>
            <a:spLocks/>
          </p:cNvSpPr>
          <p:nvPr/>
        </p:nvSpPr>
        <p:spPr bwMode="auto">
          <a:xfrm>
            <a:off x="5842000" y="5797178"/>
            <a:ext cx="292100" cy="523875"/>
          </a:xfrm>
          <a:custGeom>
            <a:avLst/>
            <a:gdLst>
              <a:gd name="T0" fmla="*/ 0 w 184"/>
              <a:gd name="T1" fmla="*/ 0 h 330"/>
              <a:gd name="T2" fmla="*/ 184 w 184"/>
              <a:gd name="T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330">
                <a:moveTo>
                  <a:pt x="0" y="0"/>
                </a:moveTo>
                <a:lnTo>
                  <a:pt x="184" y="33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Freeform 217"/>
          <p:cNvSpPr>
            <a:spLocks/>
          </p:cNvSpPr>
          <p:nvPr/>
        </p:nvSpPr>
        <p:spPr bwMode="auto">
          <a:xfrm>
            <a:off x="6613525" y="1075953"/>
            <a:ext cx="342900" cy="885825"/>
          </a:xfrm>
          <a:custGeom>
            <a:avLst/>
            <a:gdLst>
              <a:gd name="T0" fmla="*/ 0 w 216"/>
              <a:gd name="T1" fmla="*/ 558 h 558"/>
              <a:gd name="T2" fmla="*/ 216 w 216"/>
              <a:gd name="T3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558">
                <a:moveTo>
                  <a:pt x="0" y="558"/>
                </a:moveTo>
                <a:lnTo>
                  <a:pt x="216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Freeform 218"/>
          <p:cNvSpPr>
            <a:spLocks/>
          </p:cNvSpPr>
          <p:nvPr/>
        </p:nvSpPr>
        <p:spPr bwMode="auto">
          <a:xfrm>
            <a:off x="7435850" y="2361828"/>
            <a:ext cx="1320800" cy="238125"/>
          </a:xfrm>
          <a:custGeom>
            <a:avLst/>
            <a:gdLst>
              <a:gd name="T0" fmla="*/ 0 w 832"/>
              <a:gd name="T1" fmla="*/ 150 h 150"/>
              <a:gd name="T2" fmla="*/ 832 w 832"/>
              <a:gd name="T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2" h="150">
                <a:moveTo>
                  <a:pt x="0" y="150"/>
                </a:moveTo>
                <a:lnTo>
                  <a:pt x="832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Freeform 219"/>
          <p:cNvSpPr>
            <a:spLocks/>
          </p:cNvSpPr>
          <p:nvPr/>
        </p:nvSpPr>
        <p:spPr bwMode="auto">
          <a:xfrm>
            <a:off x="7848600" y="2657102"/>
            <a:ext cx="1079500" cy="50800"/>
          </a:xfrm>
          <a:custGeom>
            <a:avLst/>
            <a:gdLst>
              <a:gd name="T0" fmla="*/ 0 w 680"/>
              <a:gd name="T1" fmla="*/ 32 h 32"/>
              <a:gd name="T2" fmla="*/ 680 w 68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0" h="32">
                <a:moveTo>
                  <a:pt x="0" y="32"/>
                </a:moveTo>
                <a:lnTo>
                  <a:pt x="680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Freeform 220"/>
          <p:cNvSpPr>
            <a:spLocks/>
          </p:cNvSpPr>
          <p:nvPr/>
        </p:nvSpPr>
        <p:spPr bwMode="auto">
          <a:xfrm>
            <a:off x="7578726" y="2961902"/>
            <a:ext cx="1374775" cy="19050"/>
          </a:xfrm>
          <a:custGeom>
            <a:avLst/>
            <a:gdLst>
              <a:gd name="T0" fmla="*/ 0 w 866"/>
              <a:gd name="T1" fmla="*/ 0 h 12"/>
              <a:gd name="T2" fmla="*/ 866 w 866"/>
              <a:gd name="T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6" h="12">
                <a:moveTo>
                  <a:pt x="0" y="0"/>
                </a:moveTo>
                <a:lnTo>
                  <a:pt x="866" y="12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Freeform 221"/>
          <p:cNvSpPr>
            <a:spLocks/>
          </p:cNvSpPr>
          <p:nvPr/>
        </p:nvSpPr>
        <p:spPr bwMode="auto">
          <a:xfrm>
            <a:off x="8410575" y="3234953"/>
            <a:ext cx="419100" cy="41275"/>
          </a:xfrm>
          <a:custGeom>
            <a:avLst/>
            <a:gdLst>
              <a:gd name="T0" fmla="*/ 0 w 264"/>
              <a:gd name="T1" fmla="*/ 0 h 26"/>
              <a:gd name="T2" fmla="*/ 264 w 264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" h="26">
                <a:moveTo>
                  <a:pt x="0" y="0"/>
                </a:moveTo>
                <a:lnTo>
                  <a:pt x="264" y="26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Freeform 222"/>
          <p:cNvSpPr>
            <a:spLocks/>
          </p:cNvSpPr>
          <p:nvPr/>
        </p:nvSpPr>
        <p:spPr bwMode="auto">
          <a:xfrm>
            <a:off x="7947025" y="3631828"/>
            <a:ext cx="787400" cy="15875"/>
          </a:xfrm>
          <a:custGeom>
            <a:avLst/>
            <a:gdLst>
              <a:gd name="T0" fmla="*/ 0 w 496"/>
              <a:gd name="T1" fmla="*/ 0 h 10"/>
              <a:gd name="T2" fmla="*/ 496 w 496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6" h="10">
                <a:moveTo>
                  <a:pt x="0" y="0"/>
                </a:moveTo>
                <a:lnTo>
                  <a:pt x="496" y="1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Freeform 223"/>
          <p:cNvSpPr>
            <a:spLocks/>
          </p:cNvSpPr>
          <p:nvPr/>
        </p:nvSpPr>
        <p:spPr bwMode="auto">
          <a:xfrm>
            <a:off x="8004175" y="3844552"/>
            <a:ext cx="368300" cy="241300"/>
          </a:xfrm>
          <a:custGeom>
            <a:avLst/>
            <a:gdLst>
              <a:gd name="T0" fmla="*/ 0 w 232"/>
              <a:gd name="T1" fmla="*/ 0 h 152"/>
              <a:gd name="T2" fmla="*/ 232 w 232"/>
              <a:gd name="T3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" h="152">
                <a:moveTo>
                  <a:pt x="0" y="0"/>
                </a:moveTo>
                <a:lnTo>
                  <a:pt x="232" y="152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Freeform 224"/>
          <p:cNvSpPr>
            <a:spLocks/>
          </p:cNvSpPr>
          <p:nvPr/>
        </p:nvSpPr>
        <p:spPr bwMode="auto">
          <a:xfrm>
            <a:off x="7461250" y="3796928"/>
            <a:ext cx="1238250" cy="301625"/>
          </a:xfrm>
          <a:custGeom>
            <a:avLst/>
            <a:gdLst>
              <a:gd name="T0" fmla="*/ 0 w 780"/>
              <a:gd name="T1" fmla="*/ 0 h 190"/>
              <a:gd name="T2" fmla="*/ 576 w 780"/>
              <a:gd name="T3" fmla="*/ 184 h 190"/>
              <a:gd name="T4" fmla="*/ 780 w 780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0" h="190">
                <a:moveTo>
                  <a:pt x="0" y="0"/>
                </a:moveTo>
                <a:lnTo>
                  <a:pt x="576" y="184"/>
                </a:lnTo>
                <a:lnTo>
                  <a:pt x="780" y="19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Freeform 225"/>
          <p:cNvSpPr>
            <a:spLocks/>
          </p:cNvSpPr>
          <p:nvPr/>
        </p:nvSpPr>
        <p:spPr bwMode="auto">
          <a:xfrm>
            <a:off x="6800850" y="3749303"/>
            <a:ext cx="1797050" cy="752475"/>
          </a:xfrm>
          <a:custGeom>
            <a:avLst/>
            <a:gdLst>
              <a:gd name="T0" fmla="*/ 0 w 1132"/>
              <a:gd name="T1" fmla="*/ 0 h 474"/>
              <a:gd name="T2" fmla="*/ 1132 w 1132"/>
              <a:gd name="T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2" h="474">
                <a:moveTo>
                  <a:pt x="0" y="0"/>
                </a:moveTo>
                <a:lnTo>
                  <a:pt x="1132" y="474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Freeform 226"/>
          <p:cNvSpPr>
            <a:spLocks/>
          </p:cNvSpPr>
          <p:nvPr/>
        </p:nvSpPr>
        <p:spPr bwMode="auto">
          <a:xfrm>
            <a:off x="6467476" y="4041403"/>
            <a:ext cx="1787525" cy="1019175"/>
          </a:xfrm>
          <a:custGeom>
            <a:avLst/>
            <a:gdLst>
              <a:gd name="T0" fmla="*/ 0 w 1126"/>
              <a:gd name="T1" fmla="*/ 0 h 642"/>
              <a:gd name="T2" fmla="*/ 1126 w 1126"/>
              <a:gd name="T3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6" h="642">
                <a:moveTo>
                  <a:pt x="0" y="0"/>
                </a:moveTo>
                <a:lnTo>
                  <a:pt x="1126" y="642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Freeform 227"/>
          <p:cNvSpPr>
            <a:spLocks/>
          </p:cNvSpPr>
          <p:nvPr/>
        </p:nvSpPr>
        <p:spPr bwMode="auto">
          <a:xfrm>
            <a:off x="6569075" y="4558928"/>
            <a:ext cx="1460500" cy="371475"/>
          </a:xfrm>
          <a:custGeom>
            <a:avLst/>
            <a:gdLst>
              <a:gd name="T0" fmla="*/ 0 w 920"/>
              <a:gd name="T1" fmla="*/ 0 h 234"/>
              <a:gd name="T2" fmla="*/ 920 w 920"/>
              <a:gd name="T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0" h="234">
                <a:moveTo>
                  <a:pt x="0" y="0"/>
                </a:moveTo>
                <a:lnTo>
                  <a:pt x="920" y="234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Freeform 228"/>
          <p:cNvSpPr>
            <a:spLocks/>
          </p:cNvSpPr>
          <p:nvPr/>
        </p:nvSpPr>
        <p:spPr bwMode="auto">
          <a:xfrm>
            <a:off x="2492375" y="3495303"/>
            <a:ext cx="1035050" cy="269875"/>
          </a:xfrm>
          <a:custGeom>
            <a:avLst/>
            <a:gdLst>
              <a:gd name="T0" fmla="*/ 0 w 652"/>
              <a:gd name="T1" fmla="*/ 170 h 170"/>
              <a:gd name="T2" fmla="*/ 652 w 652"/>
              <a:gd name="T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2" h="170">
                <a:moveTo>
                  <a:pt x="0" y="170"/>
                </a:moveTo>
                <a:lnTo>
                  <a:pt x="652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Freeform 229"/>
          <p:cNvSpPr>
            <a:spLocks/>
          </p:cNvSpPr>
          <p:nvPr/>
        </p:nvSpPr>
        <p:spPr bwMode="auto">
          <a:xfrm>
            <a:off x="2743200" y="2212603"/>
            <a:ext cx="2254250" cy="9525"/>
          </a:xfrm>
          <a:custGeom>
            <a:avLst/>
            <a:gdLst>
              <a:gd name="T0" fmla="*/ 0 w 1420"/>
              <a:gd name="T1" fmla="*/ 0 h 6"/>
              <a:gd name="T2" fmla="*/ 1420 w 1420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20" h="6">
                <a:moveTo>
                  <a:pt x="0" y="0"/>
                </a:moveTo>
                <a:lnTo>
                  <a:pt x="1420" y="6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Freeform 230"/>
          <p:cNvSpPr>
            <a:spLocks/>
          </p:cNvSpPr>
          <p:nvPr/>
        </p:nvSpPr>
        <p:spPr bwMode="auto">
          <a:xfrm>
            <a:off x="7337426" y="5638427"/>
            <a:ext cx="612775" cy="330200"/>
          </a:xfrm>
          <a:custGeom>
            <a:avLst/>
            <a:gdLst>
              <a:gd name="T0" fmla="*/ 0 w 386"/>
              <a:gd name="T1" fmla="*/ 0 h 208"/>
              <a:gd name="T2" fmla="*/ 386 w 386"/>
              <a:gd name="T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6" h="208">
                <a:moveTo>
                  <a:pt x="0" y="0"/>
                </a:moveTo>
                <a:lnTo>
                  <a:pt x="386" y="208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1752601" y="2021674"/>
            <a:ext cx="9204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Nucleolus</a:t>
            </a: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1816101" y="3580599"/>
            <a:ext cx="665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Cilium</a:t>
            </a: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1816101" y="4282274"/>
            <a:ext cx="1002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Ribosomes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6073775" y="6189391"/>
            <a:ext cx="1143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Cytoskeleton</a:t>
            </a: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7896225" y="5787983"/>
            <a:ext cx="1098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Cytoplasmic</a:t>
            </a:r>
          </a:p>
          <a:p>
            <a:pPr algn="l"/>
            <a:r>
              <a:rPr lang="en-US" sz="1400" b="1" dirty="0"/>
              <a:t>membrane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8215842" y="4896185"/>
            <a:ext cx="173477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Smooth endoplasmic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reticulum</a:t>
            </a: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8546043" y="4334210"/>
            <a:ext cx="165224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Rough endoplasmic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reticulum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8649230" y="3946177"/>
            <a:ext cx="152528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Transport vesicles</a:t>
            </a: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8684685" y="3459949"/>
            <a:ext cx="1016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Golgi body</a:t>
            </a: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8790517" y="3077891"/>
            <a:ext cx="14260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Secretory vesicle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8894764" y="2787907"/>
            <a:ext cx="846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Centriole</a:t>
            </a: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8888943" y="2464058"/>
            <a:ext cx="1257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Mitochondrion</a:t>
            </a:r>
          </a:p>
        </p:txBody>
      </p: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8721726" y="2176191"/>
            <a:ext cx="9248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Lysosome</a:t>
            </a: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7382405" y="1535899"/>
            <a:ext cx="11420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Nuclear pore</a:t>
            </a:r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6884459" y="881849"/>
            <a:ext cx="14893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Nuclear envelope</a:t>
            </a:r>
          </a:p>
        </p:txBody>
      </p:sp>
      <p:sp>
        <p:nvSpPr>
          <p:cNvPr id="97" name="Oval 24"/>
          <p:cNvSpPr>
            <a:spLocks noChangeAspect="1" noChangeArrowheads="1"/>
          </p:cNvSpPr>
          <p:nvPr/>
        </p:nvSpPr>
        <p:spPr bwMode="auto">
          <a:xfrm>
            <a:off x="5819775" y="5778127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28"/>
          <p:cNvSpPr>
            <a:spLocks noChangeAspect="1" noChangeArrowheads="1"/>
          </p:cNvSpPr>
          <p:nvPr/>
        </p:nvSpPr>
        <p:spPr bwMode="auto">
          <a:xfrm>
            <a:off x="7315200" y="5614616"/>
            <a:ext cx="46038" cy="46037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Oval 29"/>
          <p:cNvSpPr>
            <a:spLocks noChangeAspect="1" noChangeArrowheads="1"/>
          </p:cNvSpPr>
          <p:nvPr/>
        </p:nvSpPr>
        <p:spPr bwMode="auto">
          <a:xfrm>
            <a:off x="6545264" y="4533527"/>
            <a:ext cx="46037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" name="Oval 30"/>
          <p:cNvSpPr>
            <a:spLocks noChangeAspect="1" noChangeArrowheads="1"/>
          </p:cNvSpPr>
          <p:nvPr/>
        </p:nvSpPr>
        <p:spPr bwMode="auto">
          <a:xfrm>
            <a:off x="6440489" y="4014416"/>
            <a:ext cx="46037" cy="46037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31"/>
          <p:cNvSpPr>
            <a:spLocks noChangeAspect="1" noChangeArrowheads="1"/>
          </p:cNvSpPr>
          <p:nvPr/>
        </p:nvSpPr>
        <p:spPr bwMode="auto">
          <a:xfrm>
            <a:off x="6788150" y="3727077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" name="Oval 32"/>
          <p:cNvSpPr>
            <a:spLocks noChangeAspect="1" noChangeArrowheads="1"/>
          </p:cNvSpPr>
          <p:nvPr/>
        </p:nvSpPr>
        <p:spPr bwMode="auto">
          <a:xfrm>
            <a:off x="7440614" y="3771527"/>
            <a:ext cx="46037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Oval 33"/>
          <p:cNvSpPr>
            <a:spLocks noChangeAspect="1" noChangeArrowheads="1"/>
          </p:cNvSpPr>
          <p:nvPr/>
        </p:nvSpPr>
        <p:spPr bwMode="auto">
          <a:xfrm>
            <a:off x="7988300" y="3822327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Oval 34"/>
          <p:cNvSpPr>
            <a:spLocks noChangeAspect="1" noChangeArrowheads="1"/>
          </p:cNvSpPr>
          <p:nvPr/>
        </p:nvSpPr>
        <p:spPr bwMode="auto">
          <a:xfrm>
            <a:off x="7924800" y="3606427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" name="Oval 35"/>
          <p:cNvSpPr>
            <a:spLocks noChangeAspect="1" noChangeArrowheads="1"/>
          </p:cNvSpPr>
          <p:nvPr/>
        </p:nvSpPr>
        <p:spPr bwMode="auto">
          <a:xfrm>
            <a:off x="8388350" y="3207966"/>
            <a:ext cx="46038" cy="46037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Oval 36"/>
          <p:cNvSpPr>
            <a:spLocks noChangeAspect="1" noChangeArrowheads="1"/>
          </p:cNvSpPr>
          <p:nvPr/>
        </p:nvSpPr>
        <p:spPr bwMode="auto">
          <a:xfrm>
            <a:off x="7562850" y="2936502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37"/>
          <p:cNvSpPr>
            <a:spLocks noChangeAspect="1" noChangeArrowheads="1"/>
          </p:cNvSpPr>
          <p:nvPr/>
        </p:nvSpPr>
        <p:spPr bwMode="auto">
          <a:xfrm>
            <a:off x="7827964" y="2682502"/>
            <a:ext cx="46037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" name="Oval 38"/>
          <p:cNvSpPr>
            <a:spLocks noChangeAspect="1" noChangeArrowheads="1"/>
          </p:cNvSpPr>
          <p:nvPr/>
        </p:nvSpPr>
        <p:spPr bwMode="auto">
          <a:xfrm>
            <a:off x="7421564" y="2579316"/>
            <a:ext cx="46037" cy="46037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" name="Oval 39"/>
          <p:cNvSpPr>
            <a:spLocks noChangeAspect="1" noChangeArrowheads="1"/>
          </p:cNvSpPr>
          <p:nvPr/>
        </p:nvSpPr>
        <p:spPr bwMode="auto">
          <a:xfrm>
            <a:off x="4984750" y="2196727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40"/>
          <p:cNvSpPr>
            <a:spLocks noChangeAspect="1" noChangeArrowheads="1"/>
          </p:cNvSpPr>
          <p:nvPr/>
        </p:nvSpPr>
        <p:spPr bwMode="auto">
          <a:xfrm>
            <a:off x="3508375" y="3469902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" name="Oval 41"/>
          <p:cNvSpPr>
            <a:spLocks noChangeAspect="1" noChangeArrowheads="1"/>
          </p:cNvSpPr>
          <p:nvPr/>
        </p:nvSpPr>
        <p:spPr bwMode="auto">
          <a:xfrm>
            <a:off x="6591300" y="1933202"/>
            <a:ext cx="46038" cy="46038"/>
          </a:xfrm>
          <a:prstGeom prst="ellipse">
            <a:avLst/>
          </a:prstGeom>
          <a:solidFill>
            <a:schemeClr val="tx2"/>
          </a:solidFill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" name="Freeform 107"/>
          <p:cNvSpPr>
            <a:spLocks/>
          </p:cNvSpPr>
          <p:nvPr/>
        </p:nvSpPr>
        <p:spPr bwMode="auto">
          <a:xfrm>
            <a:off x="5842000" y="5794003"/>
            <a:ext cx="292100" cy="523875"/>
          </a:xfrm>
          <a:custGeom>
            <a:avLst/>
            <a:gdLst>
              <a:gd name="T0" fmla="*/ 0 w 184"/>
              <a:gd name="T1" fmla="*/ 0 h 330"/>
              <a:gd name="T2" fmla="*/ 184 w 184"/>
              <a:gd name="T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330">
                <a:moveTo>
                  <a:pt x="0" y="0"/>
                </a:moveTo>
                <a:lnTo>
                  <a:pt x="184" y="33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" name="Freeform 108"/>
          <p:cNvSpPr>
            <a:spLocks/>
          </p:cNvSpPr>
          <p:nvPr/>
        </p:nvSpPr>
        <p:spPr bwMode="auto">
          <a:xfrm>
            <a:off x="6613525" y="1072778"/>
            <a:ext cx="342900" cy="885825"/>
          </a:xfrm>
          <a:custGeom>
            <a:avLst/>
            <a:gdLst>
              <a:gd name="T0" fmla="*/ 0 w 216"/>
              <a:gd name="T1" fmla="*/ 558 h 558"/>
              <a:gd name="T2" fmla="*/ 216 w 216"/>
              <a:gd name="T3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558">
                <a:moveTo>
                  <a:pt x="0" y="558"/>
                </a:moveTo>
                <a:lnTo>
                  <a:pt x="21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" name="Freeform 109"/>
          <p:cNvSpPr>
            <a:spLocks/>
          </p:cNvSpPr>
          <p:nvPr/>
        </p:nvSpPr>
        <p:spPr bwMode="auto">
          <a:xfrm>
            <a:off x="7435850" y="2361828"/>
            <a:ext cx="1320800" cy="238125"/>
          </a:xfrm>
          <a:custGeom>
            <a:avLst/>
            <a:gdLst>
              <a:gd name="T0" fmla="*/ 0 w 832"/>
              <a:gd name="T1" fmla="*/ 150 h 150"/>
              <a:gd name="T2" fmla="*/ 832 w 832"/>
              <a:gd name="T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2" h="150">
                <a:moveTo>
                  <a:pt x="0" y="150"/>
                </a:moveTo>
                <a:lnTo>
                  <a:pt x="83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5" name="Freeform 110"/>
          <p:cNvSpPr>
            <a:spLocks/>
          </p:cNvSpPr>
          <p:nvPr/>
        </p:nvSpPr>
        <p:spPr bwMode="auto">
          <a:xfrm>
            <a:off x="7848600" y="2657102"/>
            <a:ext cx="1079500" cy="50800"/>
          </a:xfrm>
          <a:custGeom>
            <a:avLst/>
            <a:gdLst>
              <a:gd name="T0" fmla="*/ 0 w 680"/>
              <a:gd name="T1" fmla="*/ 32 h 32"/>
              <a:gd name="T2" fmla="*/ 680 w 68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0" h="32">
                <a:moveTo>
                  <a:pt x="0" y="32"/>
                </a:moveTo>
                <a:lnTo>
                  <a:pt x="68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" name="Freeform 111"/>
          <p:cNvSpPr>
            <a:spLocks/>
          </p:cNvSpPr>
          <p:nvPr/>
        </p:nvSpPr>
        <p:spPr bwMode="auto">
          <a:xfrm>
            <a:off x="7578726" y="2961902"/>
            <a:ext cx="1374775" cy="19050"/>
          </a:xfrm>
          <a:custGeom>
            <a:avLst/>
            <a:gdLst>
              <a:gd name="T0" fmla="*/ 0 w 866"/>
              <a:gd name="T1" fmla="*/ 0 h 12"/>
              <a:gd name="T2" fmla="*/ 866 w 866"/>
              <a:gd name="T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6" h="12">
                <a:moveTo>
                  <a:pt x="0" y="0"/>
                </a:moveTo>
                <a:lnTo>
                  <a:pt x="866" y="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" name="Freeform 112"/>
          <p:cNvSpPr>
            <a:spLocks/>
          </p:cNvSpPr>
          <p:nvPr/>
        </p:nvSpPr>
        <p:spPr bwMode="auto">
          <a:xfrm>
            <a:off x="8410575" y="3231778"/>
            <a:ext cx="419100" cy="41275"/>
          </a:xfrm>
          <a:custGeom>
            <a:avLst/>
            <a:gdLst>
              <a:gd name="T0" fmla="*/ 0 w 264"/>
              <a:gd name="T1" fmla="*/ 0 h 26"/>
              <a:gd name="T2" fmla="*/ 264 w 264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" h="26">
                <a:moveTo>
                  <a:pt x="0" y="0"/>
                </a:moveTo>
                <a:lnTo>
                  <a:pt x="264" y="2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" name="Freeform 113"/>
          <p:cNvSpPr>
            <a:spLocks/>
          </p:cNvSpPr>
          <p:nvPr/>
        </p:nvSpPr>
        <p:spPr bwMode="auto">
          <a:xfrm>
            <a:off x="7947025" y="3631828"/>
            <a:ext cx="787400" cy="15875"/>
          </a:xfrm>
          <a:custGeom>
            <a:avLst/>
            <a:gdLst>
              <a:gd name="T0" fmla="*/ 0 w 496"/>
              <a:gd name="T1" fmla="*/ 0 h 10"/>
              <a:gd name="T2" fmla="*/ 496 w 496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6" h="10">
                <a:moveTo>
                  <a:pt x="0" y="0"/>
                </a:moveTo>
                <a:lnTo>
                  <a:pt x="496" y="1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" name="Freeform 114"/>
          <p:cNvSpPr>
            <a:spLocks/>
          </p:cNvSpPr>
          <p:nvPr/>
        </p:nvSpPr>
        <p:spPr bwMode="auto">
          <a:xfrm>
            <a:off x="8007350" y="3844552"/>
            <a:ext cx="368300" cy="241300"/>
          </a:xfrm>
          <a:custGeom>
            <a:avLst/>
            <a:gdLst>
              <a:gd name="T0" fmla="*/ 0 w 232"/>
              <a:gd name="T1" fmla="*/ 0 h 152"/>
              <a:gd name="T2" fmla="*/ 232 w 232"/>
              <a:gd name="T3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" h="152">
                <a:moveTo>
                  <a:pt x="0" y="0"/>
                </a:moveTo>
                <a:lnTo>
                  <a:pt x="232" y="1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>
            <a:off x="7461251" y="3796928"/>
            <a:ext cx="1254125" cy="301625"/>
          </a:xfrm>
          <a:custGeom>
            <a:avLst/>
            <a:gdLst>
              <a:gd name="T0" fmla="*/ 0 w 790"/>
              <a:gd name="T1" fmla="*/ 0 h 190"/>
              <a:gd name="T2" fmla="*/ 576 w 790"/>
              <a:gd name="T3" fmla="*/ 184 h 190"/>
              <a:gd name="T4" fmla="*/ 790 w 790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0" h="190">
                <a:moveTo>
                  <a:pt x="0" y="0"/>
                </a:moveTo>
                <a:lnTo>
                  <a:pt x="576" y="184"/>
                </a:lnTo>
                <a:lnTo>
                  <a:pt x="790" y="19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Freeform 116"/>
          <p:cNvSpPr>
            <a:spLocks/>
          </p:cNvSpPr>
          <p:nvPr/>
        </p:nvSpPr>
        <p:spPr bwMode="auto">
          <a:xfrm>
            <a:off x="6800850" y="3749303"/>
            <a:ext cx="1797050" cy="752475"/>
          </a:xfrm>
          <a:custGeom>
            <a:avLst/>
            <a:gdLst>
              <a:gd name="T0" fmla="*/ 0 w 1132"/>
              <a:gd name="T1" fmla="*/ 0 h 474"/>
              <a:gd name="T2" fmla="*/ 1132 w 1132"/>
              <a:gd name="T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2" h="474">
                <a:moveTo>
                  <a:pt x="0" y="0"/>
                </a:moveTo>
                <a:lnTo>
                  <a:pt x="1132" y="47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Freeform 117"/>
          <p:cNvSpPr>
            <a:spLocks/>
          </p:cNvSpPr>
          <p:nvPr/>
        </p:nvSpPr>
        <p:spPr bwMode="auto">
          <a:xfrm>
            <a:off x="6467476" y="4041403"/>
            <a:ext cx="1787525" cy="1019175"/>
          </a:xfrm>
          <a:custGeom>
            <a:avLst/>
            <a:gdLst>
              <a:gd name="T0" fmla="*/ 0 w 1126"/>
              <a:gd name="T1" fmla="*/ 0 h 642"/>
              <a:gd name="T2" fmla="*/ 1126 w 1126"/>
              <a:gd name="T3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6" h="642">
                <a:moveTo>
                  <a:pt x="0" y="0"/>
                </a:moveTo>
                <a:lnTo>
                  <a:pt x="1126" y="64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" name="Freeform 118"/>
          <p:cNvSpPr>
            <a:spLocks/>
          </p:cNvSpPr>
          <p:nvPr/>
        </p:nvSpPr>
        <p:spPr bwMode="auto">
          <a:xfrm>
            <a:off x="6569075" y="4558928"/>
            <a:ext cx="1460500" cy="371475"/>
          </a:xfrm>
          <a:custGeom>
            <a:avLst/>
            <a:gdLst>
              <a:gd name="T0" fmla="*/ 0 w 920"/>
              <a:gd name="T1" fmla="*/ 0 h 234"/>
              <a:gd name="T2" fmla="*/ 920 w 920"/>
              <a:gd name="T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0" h="234">
                <a:moveTo>
                  <a:pt x="0" y="0"/>
                </a:moveTo>
                <a:lnTo>
                  <a:pt x="920" y="23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" name="Freeform 119"/>
          <p:cNvSpPr>
            <a:spLocks/>
          </p:cNvSpPr>
          <p:nvPr/>
        </p:nvSpPr>
        <p:spPr bwMode="auto">
          <a:xfrm>
            <a:off x="2492375" y="3495303"/>
            <a:ext cx="1035050" cy="269875"/>
          </a:xfrm>
          <a:custGeom>
            <a:avLst/>
            <a:gdLst>
              <a:gd name="T0" fmla="*/ 0 w 652"/>
              <a:gd name="T1" fmla="*/ 170 h 170"/>
              <a:gd name="T2" fmla="*/ 652 w 652"/>
              <a:gd name="T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2" h="170">
                <a:moveTo>
                  <a:pt x="0" y="170"/>
                </a:moveTo>
                <a:lnTo>
                  <a:pt x="6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" name="Freeform 120"/>
          <p:cNvSpPr>
            <a:spLocks/>
          </p:cNvSpPr>
          <p:nvPr/>
        </p:nvSpPr>
        <p:spPr bwMode="auto">
          <a:xfrm>
            <a:off x="2743200" y="2212603"/>
            <a:ext cx="2254250" cy="9525"/>
          </a:xfrm>
          <a:custGeom>
            <a:avLst/>
            <a:gdLst>
              <a:gd name="T0" fmla="*/ 0 w 1420"/>
              <a:gd name="T1" fmla="*/ 0 h 6"/>
              <a:gd name="T2" fmla="*/ 1420 w 1420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20" h="6">
                <a:moveTo>
                  <a:pt x="0" y="0"/>
                </a:moveTo>
                <a:lnTo>
                  <a:pt x="1420" y="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" name="Freeform 121"/>
          <p:cNvSpPr>
            <a:spLocks/>
          </p:cNvSpPr>
          <p:nvPr/>
        </p:nvSpPr>
        <p:spPr bwMode="auto">
          <a:xfrm>
            <a:off x="7337426" y="5638427"/>
            <a:ext cx="612775" cy="330200"/>
          </a:xfrm>
          <a:custGeom>
            <a:avLst/>
            <a:gdLst>
              <a:gd name="T0" fmla="*/ 0 w 386"/>
              <a:gd name="T1" fmla="*/ 0 h 208"/>
              <a:gd name="T2" fmla="*/ 386 w 386"/>
              <a:gd name="T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6" h="208">
                <a:moveTo>
                  <a:pt x="0" y="0"/>
                </a:moveTo>
                <a:lnTo>
                  <a:pt x="386" y="20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52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214018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Membranous Organelles</a:t>
            </a:r>
          </a:p>
          <a:p>
            <a:pPr lvl="1"/>
            <a:r>
              <a:rPr lang="en-US" sz="2800" dirty="0"/>
              <a:t>Lysosomes, peroxisomes, vacuoles, and vesicles</a:t>
            </a:r>
          </a:p>
          <a:p>
            <a:pPr lvl="2"/>
            <a:r>
              <a:rPr lang="en-US" sz="2800" dirty="0"/>
              <a:t>Store and transfer chemicals within cells</a:t>
            </a:r>
          </a:p>
          <a:p>
            <a:pPr lvl="2"/>
            <a:r>
              <a:rPr lang="en-US" sz="2800" dirty="0"/>
              <a:t>May store nutrients in cell</a:t>
            </a:r>
          </a:p>
          <a:p>
            <a:pPr lvl="2"/>
            <a:r>
              <a:rPr lang="en-US" sz="2800" dirty="0"/>
              <a:t>Lysosomes contain catabolic enzymes </a:t>
            </a:r>
          </a:p>
          <a:p>
            <a:pPr lvl="2"/>
            <a:r>
              <a:rPr lang="en-US" sz="2800" dirty="0"/>
              <a:t>Peroxisomes contain enzymes that degrade poisonous wastes</a:t>
            </a:r>
          </a:p>
        </p:txBody>
      </p:sp>
    </p:spTree>
    <p:extLst>
      <p:ext uri="{BB962C8B-B14F-4D97-AF65-F5344CB8AC3E}">
        <p14:creationId xmlns:p14="http://schemas.microsoft.com/office/powerpoint/2010/main" val="1054943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3.38  Vacuole.</a:t>
            </a:r>
          </a:p>
        </p:txBody>
      </p:sp>
      <p:pic>
        <p:nvPicPr>
          <p:cNvPr id="24" name="Picture 23" descr="figure_03_3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1790700" y="533401"/>
            <a:ext cx="8601456" cy="5577453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445500" y="1484041"/>
            <a:ext cx="107914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900" b="1" dirty="0"/>
              <a:t>Cell wall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435976" y="2017441"/>
            <a:ext cx="994183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900" b="1" dirty="0"/>
              <a:t>Nucleus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445500" y="2868341"/>
            <a:ext cx="176362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900" b="1" dirty="0"/>
              <a:t>Central vacuole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8445501" y="3820841"/>
            <a:ext cx="1266693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900" b="1" dirty="0"/>
              <a:t>Cytoplasm</a:t>
            </a: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816726" y="1658938"/>
            <a:ext cx="74613" cy="74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5403851" y="2176463"/>
            <a:ext cx="74613" cy="74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4591051" y="3021013"/>
            <a:ext cx="74613" cy="74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5791201" y="3986213"/>
            <a:ext cx="74613" cy="746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845176" y="4025900"/>
            <a:ext cx="2619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5845176" y="4025900"/>
            <a:ext cx="261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14"/>
          <p:cNvSpPr>
            <a:spLocks noChangeAspect="1" noChangeArrowheads="1"/>
          </p:cNvSpPr>
          <p:nvPr/>
        </p:nvSpPr>
        <p:spPr bwMode="auto">
          <a:xfrm>
            <a:off x="5807075" y="4002089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4645025" y="3057525"/>
            <a:ext cx="3803650" cy="1588"/>
          </a:xfrm>
          <a:custGeom>
            <a:avLst/>
            <a:gdLst>
              <a:gd name="T0" fmla="*/ 0 w 2396"/>
              <a:gd name="T1" fmla="*/ 0 h 1"/>
              <a:gd name="T2" fmla="*/ 2396 w 239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96" h="1">
                <a:moveTo>
                  <a:pt x="0" y="0"/>
                </a:moveTo>
                <a:lnTo>
                  <a:pt x="2396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4645025" y="3059114"/>
            <a:ext cx="3803650" cy="1587"/>
          </a:xfrm>
          <a:custGeom>
            <a:avLst/>
            <a:gdLst>
              <a:gd name="T0" fmla="*/ 0 w 2396"/>
              <a:gd name="T1" fmla="*/ 0 h 1"/>
              <a:gd name="T2" fmla="*/ 2396 w 239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96" h="1">
                <a:moveTo>
                  <a:pt x="0" y="0"/>
                </a:moveTo>
                <a:lnTo>
                  <a:pt x="239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17"/>
          <p:cNvSpPr>
            <a:spLocks noChangeAspect="1" noChangeArrowheads="1"/>
          </p:cNvSpPr>
          <p:nvPr/>
        </p:nvSpPr>
        <p:spPr bwMode="auto">
          <a:xfrm>
            <a:off x="4606925" y="3036889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5461000" y="2216150"/>
            <a:ext cx="299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5461000" y="2216150"/>
            <a:ext cx="299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20"/>
          <p:cNvSpPr>
            <a:spLocks noChangeAspect="1" noChangeArrowheads="1"/>
          </p:cNvSpPr>
          <p:nvPr/>
        </p:nvSpPr>
        <p:spPr bwMode="auto">
          <a:xfrm>
            <a:off x="5419725" y="2192339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6873876" y="1698625"/>
            <a:ext cx="15779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6870701" y="1698625"/>
            <a:ext cx="1577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23"/>
          <p:cNvSpPr>
            <a:spLocks noChangeAspect="1" noChangeArrowheads="1"/>
          </p:cNvSpPr>
          <p:nvPr/>
        </p:nvSpPr>
        <p:spPr bwMode="auto">
          <a:xfrm>
            <a:off x="6832600" y="1674814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11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3.39  The roles of vesicles in endocytosis and exocytosis.</a:t>
            </a:r>
          </a:p>
        </p:txBody>
      </p:sp>
      <p:pic>
        <p:nvPicPr>
          <p:cNvPr id="33" name="Picture 32" descr="figure_03_3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/>
        </p:blipFill>
        <p:spPr>
          <a:xfrm>
            <a:off x="3724558" y="429698"/>
            <a:ext cx="4686091" cy="6235537"/>
          </a:xfrm>
          <a:prstGeom prst="rect">
            <a:avLst/>
          </a:prstGeom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773207" y="442091"/>
            <a:ext cx="1335879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350" dirty="0">
                <a:latin typeface="Arial Black" charset="0"/>
              </a:rPr>
              <a:t>Endocytosis</a:t>
            </a:r>
            <a:endParaRPr lang="en-US" sz="1350" dirty="0"/>
          </a:p>
          <a:p>
            <a:pPr algn="l">
              <a:lnSpc>
                <a:spcPct val="90000"/>
              </a:lnSpc>
            </a:pPr>
            <a:r>
              <a:rPr lang="en-US" sz="1350" b="1" dirty="0"/>
              <a:t>(phagocytosis)</a:t>
            </a:r>
            <a:endParaRPr lang="en-US" sz="1350" dirty="0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765803" y="1539610"/>
            <a:ext cx="1096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Smooth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endoplasmic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reticulum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(SER)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5767387" y="2296888"/>
            <a:ext cx="8679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Transport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vesicle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502274" y="3231278"/>
            <a:ext cx="89774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350" b="1" dirty="0"/>
              <a:t>Lysosome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63065" y="3781616"/>
            <a:ext cx="133267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350" b="1" dirty="0"/>
              <a:t>Phagolysosome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211764" y="4039847"/>
            <a:ext cx="98777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350" b="1" dirty="0"/>
              <a:t>Golgi body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399212" y="5078187"/>
            <a:ext cx="8472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Secretory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vesicle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543502" y="6223674"/>
            <a:ext cx="189904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Arial Black" charset="0"/>
              </a:rPr>
              <a:t>Exocytosis</a:t>
            </a:r>
            <a:endParaRPr lang="en-US" sz="1400" dirty="0"/>
          </a:p>
          <a:p>
            <a:pPr algn="l">
              <a:lnSpc>
                <a:spcPct val="90000"/>
              </a:lnSpc>
            </a:pPr>
            <a:r>
              <a:rPr lang="en-US" sz="1400" b="1" dirty="0"/>
              <a:t>(elimination, secretion)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687232" y="1825401"/>
            <a:ext cx="115756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Phagosome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(food vesicle)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3691995" y="2265383"/>
            <a:ext cx="106471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Vesicle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fuses with a</a:t>
            </a:r>
          </a:p>
          <a:p>
            <a:pPr algn="l">
              <a:lnSpc>
                <a:spcPct val="80000"/>
              </a:lnSpc>
            </a:pPr>
            <a:r>
              <a:rPr lang="en-US" sz="1350" b="1" dirty="0"/>
              <a:t>lysosome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3694107" y="888531"/>
            <a:ext cx="89479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50" b="1" dirty="0"/>
              <a:t>Bacterium</a:t>
            </a:r>
          </a:p>
        </p:txBody>
      </p:sp>
      <p:sp>
        <p:nvSpPr>
          <p:cNvPr id="45" name="Oval 15"/>
          <p:cNvSpPr>
            <a:spLocks noChangeAspect="1" noChangeArrowheads="1"/>
          </p:cNvSpPr>
          <p:nvPr/>
        </p:nvSpPr>
        <p:spPr bwMode="auto">
          <a:xfrm>
            <a:off x="5422897" y="102229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16"/>
          <p:cNvSpPr>
            <a:spLocks noChangeAspect="1" noChangeArrowheads="1"/>
          </p:cNvSpPr>
          <p:nvPr/>
        </p:nvSpPr>
        <p:spPr bwMode="auto">
          <a:xfrm>
            <a:off x="5076827" y="2044645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17"/>
          <p:cNvSpPr>
            <a:spLocks noChangeAspect="1" noChangeArrowheads="1"/>
          </p:cNvSpPr>
          <p:nvPr/>
        </p:nvSpPr>
        <p:spPr bwMode="auto">
          <a:xfrm>
            <a:off x="4701645" y="2926232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Oval 18"/>
          <p:cNvSpPr>
            <a:spLocks noChangeAspect="1" noChangeArrowheads="1"/>
          </p:cNvSpPr>
          <p:nvPr/>
        </p:nvSpPr>
        <p:spPr bwMode="auto">
          <a:xfrm>
            <a:off x="4893732" y="393588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19"/>
          <p:cNvSpPr>
            <a:spLocks noChangeAspect="1" noChangeArrowheads="1"/>
          </p:cNvSpPr>
          <p:nvPr/>
        </p:nvSpPr>
        <p:spPr bwMode="auto">
          <a:xfrm>
            <a:off x="7705725" y="5214352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7312026" y="5227052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21"/>
          <p:cNvSpPr>
            <a:spLocks noChangeAspect="1" noChangeArrowheads="1"/>
          </p:cNvSpPr>
          <p:nvPr/>
        </p:nvSpPr>
        <p:spPr bwMode="auto">
          <a:xfrm>
            <a:off x="6760632" y="4215287"/>
            <a:ext cx="26988" cy="269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6237816" y="4229573"/>
            <a:ext cx="53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23"/>
          <p:cNvSpPr>
            <a:spLocks noChangeAspect="1" noChangeArrowheads="1"/>
          </p:cNvSpPr>
          <p:nvPr/>
        </p:nvSpPr>
        <p:spPr bwMode="auto">
          <a:xfrm>
            <a:off x="6008687" y="3060117"/>
            <a:ext cx="26988" cy="269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6021387" y="307757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 flipV="1">
            <a:off x="4355570" y="2818282"/>
            <a:ext cx="3556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 flipV="1">
            <a:off x="4779435" y="1970563"/>
            <a:ext cx="3048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27"/>
          <p:cNvSpPr>
            <a:spLocks/>
          </p:cNvSpPr>
          <p:nvPr/>
        </p:nvSpPr>
        <p:spPr bwMode="auto">
          <a:xfrm>
            <a:off x="6515100" y="1578978"/>
            <a:ext cx="647700" cy="234950"/>
          </a:xfrm>
          <a:custGeom>
            <a:avLst/>
            <a:gdLst>
              <a:gd name="T0" fmla="*/ 390 w 408"/>
              <a:gd name="T1" fmla="*/ 0 h 148"/>
              <a:gd name="T2" fmla="*/ 0 w 408"/>
              <a:gd name="T3" fmla="*/ 60 h 148"/>
              <a:gd name="T4" fmla="*/ 408 w 408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148">
                <a:moveTo>
                  <a:pt x="390" y="0"/>
                </a:moveTo>
                <a:lnTo>
                  <a:pt x="0" y="60"/>
                </a:lnTo>
                <a:lnTo>
                  <a:pt x="408" y="1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28"/>
          <p:cNvSpPr>
            <a:spLocks noChangeAspect="1" noChangeArrowheads="1"/>
          </p:cNvSpPr>
          <p:nvPr/>
        </p:nvSpPr>
        <p:spPr bwMode="auto">
          <a:xfrm>
            <a:off x="7118350" y="2644721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Oval 29"/>
          <p:cNvSpPr>
            <a:spLocks noChangeAspect="1" noChangeArrowheads="1"/>
          </p:cNvSpPr>
          <p:nvPr/>
        </p:nvSpPr>
        <p:spPr bwMode="auto">
          <a:xfrm>
            <a:off x="7140575" y="1798053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30"/>
          <p:cNvSpPr>
            <a:spLocks noChangeAspect="1" noChangeArrowheads="1"/>
          </p:cNvSpPr>
          <p:nvPr/>
        </p:nvSpPr>
        <p:spPr bwMode="auto">
          <a:xfrm>
            <a:off x="7121525" y="1566278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H="1" flipV="1">
            <a:off x="6670675" y="2428822"/>
            <a:ext cx="45720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 flipH="1">
            <a:off x="4660897" y="103499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>
            <a:off x="4902198" y="394858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3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of Eukaryotes</a:t>
            </a:r>
          </a:p>
        </p:txBody>
      </p:sp>
      <p:sp>
        <p:nvSpPr>
          <p:cNvPr id="220162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Membranous Organelles</a:t>
            </a:r>
          </a:p>
          <a:p>
            <a:pPr lvl="1"/>
            <a:r>
              <a:rPr lang="en-US" sz="2800" dirty="0"/>
              <a:t>Mitochondria</a:t>
            </a:r>
          </a:p>
          <a:p>
            <a:pPr lvl="2"/>
            <a:r>
              <a:rPr lang="en-US" sz="2800" dirty="0"/>
              <a:t>Have two membranes composed of phospholipid bilayer</a:t>
            </a:r>
          </a:p>
          <a:p>
            <a:pPr lvl="2"/>
            <a:r>
              <a:rPr lang="en-US" sz="2800" dirty="0"/>
              <a:t>Produce most of cell</a:t>
            </a:r>
            <a:r>
              <a:rPr lang="fr-FR" sz="2800" dirty="0"/>
              <a:t>'</a:t>
            </a:r>
            <a:r>
              <a:rPr lang="en-US" sz="2800" dirty="0"/>
              <a:t>s ATP</a:t>
            </a:r>
          </a:p>
          <a:p>
            <a:pPr lvl="2"/>
            <a:r>
              <a:rPr lang="en-US" sz="2800" dirty="0"/>
              <a:t>Interior matrix contains 70S ribosomes and circular molecule of DNA</a:t>
            </a:r>
          </a:p>
        </p:txBody>
      </p:sp>
    </p:spTree>
    <p:extLst>
      <p:ext uri="{BB962C8B-B14F-4D97-AF65-F5344CB8AC3E}">
        <p14:creationId xmlns:p14="http://schemas.microsoft.com/office/powerpoint/2010/main" val="3490909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240066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3.40  Mitochondrion.</a:t>
            </a:r>
          </a:p>
        </p:txBody>
      </p:sp>
      <p:pic>
        <p:nvPicPr>
          <p:cNvPr id="28" name="Picture 27" descr="figure_03_40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"/>
          <a:stretch/>
        </p:blipFill>
        <p:spPr>
          <a:xfrm>
            <a:off x="3381351" y="326039"/>
            <a:ext cx="5401056" cy="6455180"/>
          </a:xfrm>
          <a:prstGeom prst="rect">
            <a:avLst/>
          </a:prstGeom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419725" y="3809439"/>
            <a:ext cx="131311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50" b="1" dirty="0"/>
              <a:t>Outer membrane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721430" y="4142814"/>
            <a:ext cx="1279453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50" b="1" dirty="0"/>
              <a:t>Inner membrane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30925" y="4466664"/>
            <a:ext cx="564578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50" b="1" dirty="0"/>
              <a:t>Crista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556126" y="6133011"/>
            <a:ext cx="617477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50" b="1" dirty="0"/>
              <a:t>Matrix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5734051" y="6536764"/>
            <a:ext cx="91563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50" b="1" dirty="0"/>
              <a:t>Ribosomes</a:t>
            </a: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4743450" y="4107361"/>
            <a:ext cx="527050" cy="320675"/>
          </a:xfrm>
          <a:custGeom>
            <a:avLst/>
            <a:gdLst>
              <a:gd name="T0" fmla="*/ 0 w 332"/>
              <a:gd name="T1" fmla="*/ 30 h 202"/>
              <a:gd name="T2" fmla="*/ 332 w 332"/>
              <a:gd name="T3" fmla="*/ 0 h 202"/>
              <a:gd name="T4" fmla="*/ 308 w 332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" h="202">
                <a:moveTo>
                  <a:pt x="0" y="30"/>
                </a:moveTo>
                <a:lnTo>
                  <a:pt x="332" y="0"/>
                </a:lnTo>
                <a:lnTo>
                  <a:pt x="308" y="20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5270501" y="3974010"/>
            <a:ext cx="250825" cy="133350"/>
          </a:xfrm>
          <a:prstGeom prst="line">
            <a:avLst/>
          </a:prstGeom>
          <a:noFill/>
          <a:ln w="889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Oval 11"/>
          <p:cNvSpPr>
            <a:spLocks noChangeAspect="1" noChangeArrowheads="1"/>
          </p:cNvSpPr>
          <p:nvPr/>
        </p:nvSpPr>
        <p:spPr bwMode="auto">
          <a:xfrm>
            <a:off x="4724400" y="4129585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12"/>
          <p:cNvSpPr>
            <a:spLocks noChangeAspect="1" noChangeArrowheads="1"/>
          </p:cNvSpPr>
          <p:nvPr/>
        </p:nvSpPr>
        <p:spPr bwMode="auto">
          <a:xfrm>
            <a:off x="4733925" y="413911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13"/>
          <p:cNvSpPr>
            <a:spLocks noChangeAspect="1" noChangeArrowheads="1"/>
          </p:cNvSpPr>
          <p:nvPr/>
        </p:nvSpPr>
        <p:spPr bwMode="auto">
          <a:xfrm>
            <a:off x="5210175" y="4408985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14"/>
          <p:cNvSpPr>
            <a:spLocks noChangeAspect="1" noChangeArrowheads="1"/>
          </p:cNvSpPr>
          <p:nvPr/>
        </p:nvSpPr>
        <p:spPr bwMode="auto">
          <a:xfrm>
            <a:off x="5219700" y="441851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746625" y="4107361"/>
            <a:ext cx="527050" cy="320675"/>
          </a:xfrm>
          <a:custGeom>
            <a:avLst/>
            <a:gdLst>
              <a:gd name="T0" fmla="*/ 0 w 332"/>
              <a:gd name="T1" fmla="*/ 30 h 202"/>
              <a:gd name="T2" fmla="*/ 332 w 332"/>
              <a:gd name="T3" fmla="*/ 0 h 202"/>
              <a:gd name="T4" fmla="*/ 308 w 332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" h="202">
                <a:moveTo>
                  <a:pt x="0" y="30"/>
                </a:moveTo>
                <a:lnTo>
                  <a:pt x="332" y="0"/>
                </a:lnTo>
                <a:lnTo>
                  <a:pt x="308" y="202"/>
                </a:lnTo>
              </a:path>
            </a:pathLst>
          </a:custGeom>
          <a:noFill/>
          <a:ln w="889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16"/>
          <p:cNvSpPr>
            <a:spLocks noChangeAspect="1" noChangeArrowheads="1"/>
          </p:cNvSpPr>
          <p:nvPr/>
        </p:nvSpPr>
        <p:spPr bwMode="auto">
          <a:xfrm>
            <a:off x="5534025" y="5678985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17"/>
          <p:cNvSpPr>
            <a:spLocks noChangeAspect="1" noChangeArrowheads="1"/>
          </p:cNvSpPr>
          <p:nvPr/>
        </p:nvSpPr>
        <p:spPr bwMode="auto">
          <a:xfrm>
            <a:off x="5543550" y="568851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V="1">
            <a:off x="5273675" y="4301035"/>
            <a:ext cx="50165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19"/>
          <p:cNvSpPr>
            <a:spLocks noChangeAspect="1" noChangeArrowheads="1"/>
          </p:cNvSpPr>
          <p:nvPr/>
        </p:nvSpPr>
        <p:spPr bwMode="auto">
          <a:xfrm>
            <a:off x="5241925" y="4586785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20"/>
          <p:cNvSpPr>
            <a:spLocks noChangeAspect="1" noChangeArrowheads="1"/>
          </p:cNvSpPr>
          <p:nvPr/>
        </p:nvSpPr>
        <p:spPr bwMode="auto">
          <a:xfrm>
            <a:off x="5251450" y="459631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5267325" y="4301035"/>
            <a:ext cx="501650" cy="304800"/>
          </a:xfrm>
          <a:prstGeom prst="line">
            <a:avLst/>
          </a:prstGeom>
          <a:noFill/>
          <a:ln w="889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 flipH="1">
            <a:off x="5127625" y="5713911"/>
            <a:ext cx="419100" cy="523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H="1">
            <a:off x="5127625" y="5713911"/>
            <a:ext cx="419100" cy="523875"/>
          </a:xfrm>
          <a:prstGeom prst="line">
            <a:avLst/>
          </a:prstGeom>
          <a:noFill/>
          <a:ln w="889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V="1">
            <a:off x="5676901" y="4628061"/>
            <a:ext cx="517525" cy="4603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 flipV="1">
            <a:off x="5683251" y="4624886"/>
            <a:ext cx="517525" cy="460375"/>
          </a:xfrm>
          <a:prstGeom prst="line">
            <a:avLst/>
          </a:prstGeom>
          <a:noFill/>
          <a:ln w="889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26"/>
          <p:cNvSpPr>
            <a:spLocks noChangeAspect="1" noChangeArrowheads="1"/>
          </p:cNvSpPr>
          <p:nvPr/>
        </p:nvSpPr>
        <p:spPr bwMode="auto">
          <a:xfrm>
            <a:off x="5648325" y="507256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27"/>
          <p:cNvSpPr>
            <a:spLocks noChangeAspect="1" noChangeArrowheads="1"/>
          </p:cNvSpPr>
          <p:nvPr/>
        </p:nvSpPr>
        <p:spPr bwMode="auto">
          <a:xfrm>
            <a:off x="5657850" y="5082085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8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Introducing the Microbes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024128" y="2382982"/>
            <a:ext cx="4775010" cy="3536806"/>
          </a:xfrm>
        </p:spPr>
        <p:txBody>
          <a:bodyPr/>
          <a:lstStyle/>
          <a:p>
            <a:r>
              <a:rPr lang="en-US" alt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Measured in very small units of the metric system called micrometers (µm) and nanometers (nm)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262688" y="5919788"/>
            <a:ext cx="4038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  <a:ea typeface="ヒラギノ角ゴ Pro W3" charset="-128"/>
              </a:rPr>
              <a:t>.</a:t>
            </a:r>
          </a:p>
        </p:txBody>
      </p:sp>
      <p:pic>
        <p:nvPicPr>
          <p:cNvPr id="33796" name="Picture 1" descr="73338_CH02_FIGF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3" y="2382981"/>
            <a:ext cx="5158768" cy="40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9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886691" y="609600"/>
            <a:ext cx="10972799" cy="11092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ea typeface="ＭＳ Ｐゴシック" pitchFamily="34" charset="-128"/>
              </a:rPr>
              <a:t>Microorganism size range</a:t>
            </a:r>
          </a:p>
        </p:txBody>
      </p:sp>
      <p:pic>
        <p:nvPicPr>
          <p:cNvPr id="35844" name="Picture 1" descr="73338_CH02_FIGF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8830"/>
            <a:ext cx="8839200" cy="49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6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structures of Bacterial cells</a:t>
            </a:r>
          </a:p>
        </p:txBody>
      </p:sp>
    </p:spTree>
    <p:extLst>
      <p:ext uri="{BB962C8B-B14F-4D97-AF65-F5344CB8AC3E}">
        <p14:creationId xmlns:p14="http://schemas.microsoft.com/office/powerpoint/2010/main" val="893322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668</TotalTime>
  <Words>2296</Words>
  <Application>Microsoft Office PowerPoint</Application>
  <PresentationFormat>Widescreen</PresentationFormat>
  <Paragraphs>593</Paragraphs>
  <Slides>64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ＭＳ Ｐゴシック</vt:lpstr>
      <vt:lpstr>Arial</vt:lpstr>
      <vt:lpstr>Arial Black</vt:lpstr>
      <vt:lpstr>Calibri</vt:lpstr>
      <vt:lpstr>メイリオ</vt:lpstr>
      <vt:lpstr>Times</vt:lpstr>
      <vt:lpstr>Times New Roman</vt:lpstr>
      <vt:lpstr>Tw Cen MT</vt:lpstr>
      <vt:lpstr>Tw Cen MT Condensed</vt:lpstr>
      <vt:lpstr>Wingdings 3</vt:lpstr>
      <vt:lpstr>ヒラギノ角ゴ Pro W3</vt:lpstr>
      <vt:lpstr>Integral</vt:lpstr>
      <vt:lpstr>Cell Structure &amp; Function </vt:lpstr>
      <vt:lpstr>Processes of life</vt:lpstr>
      <vt:lpstr>Microbes contrasted</vt:lpstr>
      <vt:lpstr>Cells: PrOkaryotes or Eukaryotes</vt:lpstr>
      <vt:lpstr>Figure 3.2  Typical prokaryotic cell.</vt:lpstr>
      <vt:lpstr>Figure 3.3  Typical eukaryotic cell.</vt:lpstr>
      <vt:lpstr>Introducing the Microbes</vt:lpstr>
      <vt:lpstr>Microorganism size range</vt:lpstr>
      <vt:lpstr>External structures of Bacterial cells</vt:lpstr>
      <vt:lpstr>Glycocalyx: Bacterial Capsule or Slime Layer</vt:lpstr>
      <vt:lpstr>Function of the Glycocalyx or Capsule</vt:lpstr>
      <vt:lpstr>Flagella</vt:lpstr>
      <vt:lpstr>Flagella</vt:lpstr>
      <vt:lpstr>Fimbriae and Pili</vt:lpstr>
      <vt:lpstr>Bacterial Cell Walls</vt:lpstr>
      <vt:lpstr>Bacterial cell Walls</vt:lpstr>
      <vt:lpstr>Gram Positive vs. Gram Negative</vt:lpstr>
      <vt:lpstr>Figure 3.15a  Comparison of cell walls of Gram-positive and Gram-negative bacteria.</vt:lpstr>
      <vt:lpstr>Figure 3.15b  Comparison of cell walls of Gram-positive and Gram-negative bacteria.</vt:lpstr>
      <vt:lpstr>Cell Shapes and Patterns</vt:lpstr>
      <vt:lpstr>Bacteria without cell walls</vt:lpstr>
      <vt:lpstr>Bacterial Cytoplasmic membrane</vt:lpstr>
      <vt:lpstr>Figure 3.16  The structure of a prokaryotic cytoplasmic membrane: a phospholipid bilayer.</vt:lpstr>
      <vt:lpstr>Bacterial Cytoplasmic Membranes</vt:lpstr>
      <vt:lpstr>Figure 3.17  Electrical potential of a cytoplasmic membrane.</vt:lpstr>
      <vt:lpstr>Bacterial cell Membrane Function—Passive </vt:lpstr>
      <vt:lpstr>Figure 3.19  Osmosis, the diffusion of water across a semipermeable membrane.</vt:lpstr>
      <vt:lpstr>Figure 3.20  Effects of isotonic, hypertonic, and hypotonic solutions on cells.</vt:lpstr>
      <vt:lpstr>Bacterial Cell Membrane Function—Active</vt:lpstr>
      <vt:lpstr>Figure 3.21  Mechanisms of active transport.</vt:lpstr>
      <vt:lpstr>PowerPoint Presentation</vt:lpstr>
      <vt:lpstr>Cytoplasm</vt:lpstr>
      <vt:lpstr>Cytoplasm of Bacteria</vt:lpstr>
      <vt:lpstr>Cytoplasm of Bacteria</vt:lpstr>
      <vt:lpstr>Spores (endospores) and Sporulation</vt:lpstr>
      <vt:lpstr>Figure 3.24  The formation of an endospore.</vt:lpstr>
      <vt:lpstr>Sporulation</vt:lpstr>
      <vt:lpstr>Cytoplasm of Prokaryotes</vt:lpstr>
      <vt:lpstr>Cytoplasm of Prokaryotes</vt:lpstr>
      <vt:lpstr>External Structure of Eukaryotic Cells</vt:lpstr>
      <vt:lpstr>Eukaryotic Cell Walls and Cytoplasmic Membranes</vt:lpstr>
      <vt:lpstr>Eukaryotic Cell Walls and Cytoplasmic Membranes</vt:lpstr>
      <vt:lpstr>PowerPoint Presentation</vt:lpstr>
      <vt:lpstr>Cytoplasm of Eukaryotes</vt:lpstr>
      <vt:lpstr>Figure 3.31a-b  Eukaryotic flagella and cilia.</vt:lpstr>
      <vt:lpstr>Figure 3.31c  Eukaryotic flagella and cilia.</vt:lpstr>
      <vt:lpstr>Cytoplasm of Eukaryotes</vt:lpstr>
      <vt:lpstr>Figure 3.32  Movement of eukaryotic flagella and cilia.</vt:lpstr>
      <vt:lpstr>Cytoplasm of Eukaryotes</vt:lpstr>
      <vt:lpstr>Figure 3.33  Eukaryotic cytoskeleton.</vt:lpstr>
      <vt:lpstr>Cytoplasm of Eukaryotes</vt:lpstr>
      <vt:lpstr>Figure 3.34 Centrosome.</vt:lpstr>
      <vt:lpstr>PowerPoint Presentation</vt:lpstr>
      <vt:lpstr>Cytoplasm of Eukaryotes</vt:lpstr>
      <vt:lpstr>Figure 3.35  Eukaryotic nucleus.</vt:lpstr>
      <vt:lpstr>Cytoplasm of Eukaryotes</vt:lpstr>
      <vt:lpstr>Figure 3.36  Endoplasmic reticulum.</vt:lpstr>
      <vt:lpstr>Cytoplasm of Eukaryotes</vt:lpstr>
      <vt:lpstr>Figure 3.37  Golgi body.</vt:lpstr>
      <vt:lpstr>Cytoplasm of Eukaryotes</vt:lpstr>
      <vt:lpstr>Figure 3.38  Vacuole.</vt:lpstr>
      <vt:lpstr>Figure 3.39  The roles of vesicles in endocytosis and exocytosis.</vt:lpstr>
      <vt:lpstr>Cytoplasm of Eukaryotes</vt:lpstr>
      <vt:lpstr>Figure 3.40  Mitochondrion.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&amp; Function</dc:title>
  <dc:creator>Melanie Meyer</dc:creator>
  <cp:lastModifiedBy>Meyer, Melanie B.</cp:lastModifiedBy>
  <cp:revision>32</cp:revision>
  <dcterms:created xsi:type="dcterms:W3CDTF">2016-05-14T16:18:04Z</dcterms:created>
  <dcterms:modified xsi:type="dcterms:W3CDTF">2017-05-23T03:22:27Z</dcterms:modified>
</cp:coreProperties>
</file>