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4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4" r:id="rId33"/>
    <p:sldId id="296" r:id="rId34"/>
    <p:sldId id="331" r:id="rId35"/>
    <p:sldId id="332" r:id="rId36"/>
    <p:sldId id="298" r:id="rId37"/>
    <p:sldId id="303" r:id="rId38"/>
    <p:sldId id="304" r:id="rId39"/>
    <p:sldId id="305" r:id="rId40"/>
    <p:sldId id="306" r:id="rId41"/>
    <p:sldId id="335" r:id="rId42"/>
    <p:sldId id="336" r:id="rId43"/>
    <p:sldId id="312" r:id="rId44"/>
    <p:sldId id="313" r:id="rId45"/>
    <p:sldId id="316" r:id="rId46"/>
    <p:sldId id="337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4" d="100"/>
          <a:sy n="54" d="100"/>
        </p:scale>
        <p:origin x="1148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97845-915C-48A7-86AD-6BB6298418C1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4A81E-1574-4A1B-A398-52626A527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996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E95091B-DADF-194A-82D5-B17D68C66ED7}" type="slidenum">
              <a:rPr lang="en-US">
                <a:solidFill>
                  <a:schemeClr val="tx2"/>
                </a:solidFill>
              </a:rPr>
              <a:pPr/>
              <a:t>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t"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345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67CBE1D-E494-B94D-9012-810FB52597D5}" type="slidenum">
              <a:rPr lang="en-US">
                <a:solidFill>
                  <a:schemeClr val="tx2"/>
                </a:solidFill>
              </a:rPr>
              <a:pPr/>
              <a:t>11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t"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482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15C19F3-83C9-8444-9611-A53D75CA0CC0}" type="slidenum">
              <a:rPr lang="en-US">
                <a:solidFill>
                  <a:schemeClr val="tx2"/>
                </a:solidFill>
              </a:rPr>
              <a:pPr/>
              <a:t>12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t"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3547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13BED76-73FE-9E47-90E7-9EE6C55F6645}" type="slidenum">
              <a:rPr lang="en-US">
                <a:solidFill>
                  <a:schemeClr val="tx2"/>
                </a:solidFill>
              </a:rPr>
              <a:pPr/>
              <a:t>13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t"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065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9BA8E86-17FB-704D-926C-2C6FCFC7E0D4}" type="slidenum">
              <a:rPr lang="en-US">
                <a:solidFill>
                  <a:schemeClr val="tx2"/>
                </a:solidFill>
              </a:rPr>
              <a:pPr/>
              <a:t>14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t"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2471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AC0ACA-2110-834C-9FE2-985CB3393A20}" type="slidenum">
              <a:rPr lang="en-US">
                <a:solidFill>
                  <a:schemeClr val="tx2"/>
                </a:solidFill>
              </a:rPr>
              <a:pPr/>
              <a:t>15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t"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6440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853F6CF-236E-5246-9D08-CFB96CA38BE8}" type="slidenum">
              <a:rPr lang="en-US">
                <a:solidFill>
                  <a:schemeClr val="tx2"/>
                </a:solidFill>
              </a:rPr>
              <a:pPr/>
              <a:t>16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t"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417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AF1FB81-6D1D-1C44-B06C-DE4A7A176D7B}" type="slidenum">
              <a:rPr lang="en-US">
                <a:solidFill>
                  <a:schemeClr val="tx2"/>
                </a:solidFill>
              </a:rPr>
              <a:pPr/>
              <a:t>17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t"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8312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E5A1982-D486-7D44-BFD7-027465B96217}" type="slidenum">
              <a:rPr lang="en-US">
                <a:solidFill>
                  <a:schemeClr val="tx2"/>
                </a:solidFill>
              </a:rPr>
              <a:pPr/>
              <a:t>18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t"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193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D16EFAE-3B02-9D40-809A-78B9F6562301}" type="slidenum">
              <a:rPr lang="en-US">
                <a:solidFill>
                  <a:schemeClr val="tx2"/>
                </a:solidFill>
              </a:rPr>
              <a:pPr/>
              <a:t>19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t"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1880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567C86C-7EFE-6349-A0A1-205B924470B3}" type="slidenum">
              <a:rPr lang="en-US">
                <a:solidFill>
                  <a:schemeClr val="tx2"/>
                </a:solidFill>
              </a:rPr>
              <a:pPr/>
              <a:t>20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t"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178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B875DF2-2AB3-7C44-B9AC-16E5D0F881B2}" type="slidenum">
              <a:rPr lang="en-US">
                <a:solidFill>
                  <a:schemeClr val="tx2"/>
                </a:solidFill>
              </a:rPr>
              <a:pPr/>
              <a:t>3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t"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8350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8D5D87F-4C5B-8045-BFAF-350BC306A377}" type="slidenum">
              <a:rPr lang="en-US">
                <a:solidFill>
                  <a:schemeClr val="tx2"/>
                </a:solidFill>
              </a:rPr>
              <a:pPr/>
              <a:t>21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t"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4461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F01E12E-A5C4-2748-85C9-9D1693E9F6D3}" type="slidenum">
              <a:rPr lang="en-US">
                <a:solidFill>
                  <a:schemeClr val="tx2"/>
                </a:solidFill>
              </a:rPr>
              <a:pPr/>
              <a:t>22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t"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2062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97C4A84-C7C4-004F-9D2C-62E67296474D}" type="slidenum">
              <a:rPr lang="en-US">
                <a:solidFill>
                  <a:schemeClr val="tx2"/>
                </a:solidFill>
              </a:rPr>
              <a:pPr/>
              <a:t>23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t"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624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152AE0D-DE74-0946-9A69-713E7088749D}" type="slidenum">
              <a:rPr lang="en-US">
                <a:solidFill>
                  <a:schemeClr val="tx2"/>
                </a:solidFill>
              </a:rPr>
              <a:pPr/>
              <a:t>24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t"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7068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C801C49-9FD4-F94B-8AA6-98503817F469}" type="slidenum">
              <a:rPr lang="en-US">
                <a:solidFill>
                  <a:schemeClr val="tx2"/>
                </a:solidFill>
              </a:rPr>
              <a:pPr/>
              <a:t>25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t"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1293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507A0BE-E69C-9846-AED3-5EC6FD5C31E3}" type="slidenum">
              <a:rPr lang="en-US">
                <a:solidFill>
                  <a:schemeClr val="tx2"/>
                </a:solidFill>
              </a:rPr>
              <a:pPr/>
              <a:t>26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t"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7758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B069703-B0DC-8544-B424-12BA8E69CAD8}" type="slidenum">
              <a:rPr lang="en-US">
                <a:solidFill>
                  <a:schemeClr val="tx2"/>
                </a:solidFill>
              </a:rPr>
              <a:pPr/>
              <a:t>27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t"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3466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77E3380-253B-CF4C-98D6-29D280CE39CC}" type="slidenum">
              <a:rPr lang="en-US">
                <a:solidFill>
                  <a:schemeClr val="tx2"/>
                </a:solidFill>
              </a:rPr>
              <a:pPr/>
              <a:t>28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t"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2066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3951C16-8772-3C40-8B29-FADEC2EFD0F6}" type="slidenum">
              <a:rPr lang="en-US">
                <a:solidFill>
                  <a:schemeClr val="tx2"/>
                </a:solidFill>
              </a:rPr>
              <a:pPr/>
              <a:t>29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t"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9153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BF671E5-87B3-8343-A4F7-5F87ECA691DF}" type="slidenum">
              <a:rPr lang="en-US">
                <a:solidFill>
                  <a:schemeClr val="tx2"/>
                </a:solidFill>
              </a:rPr>
              <a:pPr/>
              <a:t>30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t"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445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50B48C6-F8E1-7C46-9B2C-36B098C7098B}" type="slidenum">
              <a:rPr lang="en-US">
                <a:solidFill>
                  <a:schemeClr val="tx2"/>
                </a:solidFill>
              </a:rPr>
              <a:pPr/>
              <a:t>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t"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19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6D81EDA-6B86-1E4B-97B1-C5CFD3010339}" type="slidenum">
              <a:rPr lang="en-US">
                <a:solidFill>
                  <a:schemeClr val="tx2"/>
                </a:solidFill>
              </a:rPr>
              <a:pPr/>
              <a:t>31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t"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0636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66C153F-46DC-4C44-A288-D561ABC91F53}" type="slidenum">
              <a:rPr lang="en-US">
                <a:solidFill>
                  <a:schemeClr val="tx2"/>
                </a:solidFill>
              </a:rPr>
              <a:pPr/>
              <a:t>32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t"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9465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21DFD3E-B3CE-AD46-A8A5-DB338C973A22}" type="slidenum">
              <a:rPr lang="en-US">
                <a:solidFill>
                  <a:schemeClr val="tx2"/>
                </a:solidFill>
              </a:rPr>
              <a:pPr/>
              <a:t>33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t"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4841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C8A8439-4028-4741-ADDA-5966C53C813F}" type="slidenum">
              <a:rPr lang="en-US">
                <a:solidFill>
                  <a:schemeClr val="tx2"/>
                </a:solidFill>
              </a:rPr>
              <a:pPr/>
              <a:t>36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t"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1114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85D72F5-3916-DA41-AC8B-2C6BA6DC845A}" type="slidenum">
              <a:rPr lang="en-US">
                <a:solidFill>
                  <a:schemeClr val="tx2"/>
                </a:solidFill>
              </a:rPr>
              <a:pPr/>
              <a:t>37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t"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5160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7CA1625-2668-2F41-9F89-DED20A7A66C2}" type="slidenum">
              <a:rPr lang="en-US">
                <a:solidFill>
                  <a:schemeClr val="tx2"/>
                </a:solidFill>
              </a:rPr>
              <a:pPr/>
              <a:t>38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t"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2852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C0811D0-D142-8E4A-84AB-2966B7DD3A57}" type="slidenum">
              <a:rPr lang="en-US">
                <a:solidFill>
                  <a:schemeClr val="tx2"/>
                </a:solidFill>
              </a:rPr>
              <a:pPr/>
              <a:t>39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t"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1474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2EB2614-580A-C245-BAD2-41ACEE6A9506}" type="slidenum">
              <a:rPr lang="en-US">
                <a:solidFill>
                  <a:schemeClr val="tx2"/>
                </a:solidFill>
              </a:rPr>
              <a:pPr/>
              <a:t>40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t"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80012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9C2822C-FC0C-CF46-9C5A-E53B838151E8}" type="slidenum">
              <a:rPr lang="en-US">
                <a:solidFill>
                  <a:schemeClr val="tx2"/>
                </a:solidFill>
              </a:rPr>
              <a:pPr/>
              <a:t>43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t"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49667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681FBE7-37C2-EE4A-8B12-63708A48972E}" type="slidenum">
              <a:rPr lang="en-US">
                <a:solidFill>
                  <a:schemeClr val="tx2"/>
                </a:solidFill>
              </a:rPr>
              <a:pPr/>
              <a:t>44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t"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365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D601637-EE28-C146-B7DF-0B9FADB28E5C}" type="slidenum">
              <a:rPr lang="en-US">
                <a:solidFill>
                  <a:schemeClr val="tx2"/>
                </a:solidFill>
              </a:rPr>
              <a:pPr/>
              <a:t>5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t"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6318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5BD968D-9297-344C-B3A3-6032CD5F586A}" type="slidenum">
              <a:rPr lang="en-US">
                <a:solidFill>
                  <a:schemeClr val="tx2"/>
                </a:solidFill>
              </a:rPr>
              <a:pPr/>
              <a:t>45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t"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015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437E460-233C-A047-99D2-27EB0E4443FF}" type="slidenum">
              <a:rPr lang="en-US">
                <a:solidFill>
                  <a:schemeClr val="tx2"/>
                </a:solidFill>
              </a:rPr>
              <a:pPr/>
              <a:t>6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t"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712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8B341D1-9706-7947-9461-D4A05EBE508A}" type="slidenum">
              <a:rPr lang="en-US">
                <a:solidFill>
                  <a:schemeClr val="tx2"/>
                </a:solidFill>
              </a:rPr>
              <a:pPr/>
              <a:t>7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t"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190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BC4D9E0-5C93-A244-913F-41ADD3CE81D0}" type="slidenum">
              <a:rPr lang="en-US">
                <a:solidFill>
                  <a:schemeClr val="tx2"/>
                </a:solidFill>
              </a:rPr>
              <a:pPr/>
              <a:t>8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t"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895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F8D2687-965D-7444-9BE1-B9E5CE2BC9E7}" type="slidenum">
              <a:rPr lang="en-US">
                <a:solidFill>
                  <a:schemeClr val="tx2"/>
                </a:solidFill>
              </a:rPr>
              <a:pPr/>
              <a:t>9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t"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060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865E3BA-4996-9845-8C7E-B95ADB61B809}" type="slidenum">
              <a:rPr lang="en-US">
                <a:solidFill>
                  <a:schemeClr val="tx2"/>
                </a:solidFill>
              </a:rPr>
              <a:pPr/>
              <a:t>10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t"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137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5/27/2018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5/27/2018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5/27/2018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5/27/2018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5/27/2018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5/27/2018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5/27/2018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5/27/2018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5/27/2018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5/27/2018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5/27/2018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5/27/2018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Microbial nutrition &amp; growth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6</a:t>
            </a:r>
          </a:p>
          <a:p>
            <a:r>
              <a:rPr lang="en-US" dirty="0"/>
              <a:t>Microbiology – CCV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296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Requirements</a:t>
            </a:r>
          </a:p>
        </p:txBody>
      </p:sp>
      <p:sp>
        <p:nvSpPr>
          <p:cNvPr id="15363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Nutrients: Chemical and Energy Requirements</a:t>
            </a:r>
          </a:p>
          <a:p>
            <a:pPr lvl="1"/>
            <a:r>
              <a:rPr lang="en-US" b="1" dirty="0"/>
              <a:t>Nitrogen requirements</a:t>
            </a:r>
          </a:p>
          <a:p>
            <a:pPr lvl="2"/>
            <a:r>
              <a:rPr lang="en-US" dirty="0"/>
              <a:t>Anabolism often ceases because of insufficient nitrogen (rate-limiting)</a:t>
            </a:r>
          </a:p>
          <a:p>
            <a:pPr lvl="2"/>
            <a:r>
              <a:rPr lang="en-US" dirty="0"/>
              <a:t>Nitrogen acquired from organic and inorganic nutrients </a:t>
            </a:r>
          </a:p>
          <a:p>
            <a:pPr lvl="2"/>
            <a:r>
              <a:rPr lang="en-US" dirty="0"/>
              <a:t>All cells recycle nitrogen from amino acids and nucleotides</a:t>
            </a:r>
          </a:p>
          <a:p>
            <a:pPr lvl="2"/>
            <a:r>
              <a:rPr lang="en-US" dirty="0"/>
              <a:t>Nitrogen fixation by certain bacteria is essential to life on Earth</a:t>
            </a:r>
          </a:p>
        </p:txBody>
      </p:sp>
    </p:spTree>
    <p:extLst>
      <p:ext uri="{BB962C8B-B14F-4D97-AF65-F5344CB8AC3E}">
        <p14:creationId xmlns:p14="http://schemas.microsoft.com/office/powerpoint/2010/main" val="3260259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Requirements</a:t>
            </a:r>
          </a:p>
        </p:txBody>
      </p:sp>
      <p:sp>
        <p:nvSpPr>
          <p:cNvPr id="16387" name="Rectangle 11"/>
          <p:cNvSpPr>
            <a:spLocks noGrp="1" noChangeArrowheads="1"/>
          </p:cNvSpPr>
          <p:nvPr>
            <p:ph idx="1"/>
          </p:nvPr>
        </p:nvSpPr>
        <p:spPr>
          <a:xfrm>
            <a:off x="1825626" y="2093976"/>
            <a:ext cx="8537575" cy="4383024"/>
          </a:xfrm>
        </p:spPr>
        <p:txBody>
          <a:bodyPr/>
          <a:lstStyle/>
          <a:p>
            <a:r>
              <a:rPr lang="en-US" b="1" dirty="0"/>
              <a:t>Nutrients: Chemical and Energy Requirements</a:t>
            </a:r>
          </a:p>
          <a:p>
            <a:pPr lvl="1"/>
            <a:r>
              <a:rPr lang="en-US" b="1" dirty="0"/>
              <a:t>Other chemical requirements</a:t>
            </a:r>
          </a:p>
          <a:p>
            <a:pPr lvl="2"/>
            <a:r>
              <a:rPr lang="en-US" dirty="0"/>
              <a:t>Phosphorus </a:t>
            </a:r>
          </a:p>
          <a:p>
            <a:pPr lvl="2"/>
            <a:r>
              <a:rPr lang="en-US" dirty="0"/>
              <a:t>Sulfur</a:t>
            </a:r>
          </a:p>
          <a:p>
            <a:pPr lvl="2"/>
            <a:r>
              <a:rPr lang="en-US" dirty="0"/>
              <a:t>Trace elements</a:t>
            </a:r>
          </a:p>
          <a:p>
            <a:pPr lvl="3"/>
            <a:r>
              <a:rPr lang="en-US" dirty="0"/>
              <a:t>Required only in small amounts</a:t>
            </a:r>
          </a:p>
          <a:p>
            <a:pPr lvl="2"/>
            <a:r>
              <a:rPr lang="en-US" dirty="0"/>
              <a:t>Growth factors </a:t>
            </a:r>
          </a:p>
          <a:p>
            <a:pPr lvl="3"/>
            <a:r>
              <a:rPr lang="en-US" dirty="0"/>
              <a:t>Necessary organic chemicals that cannot be synthesized by certain organisms</a:t>
            </a:r>
          </a:p>
        </p:txBody>
      </p:sp>
    </p:spTree>
    <p:extLst>
      <p:ext uri="{BB962C8B-B14F-4D97-AF65-F5344CB8AC3E}">
        <p14:creationId xmlns:p14="http://schemas.microsoft.com/office/powerpoint/2010/main" val="1105621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table_06_01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0"/>
          <a:stretch/>
        </p:blipFill>
        <p:spPr>
          <a:xfrm>
            <a:off x="2964180" y="347078"/>
            <a:ext cx="6263640" cy="616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032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Requirements</a:t>
            </a:r>
          </a:p>
        </p:txBody>
      </p:sp>
      <p:sp>
        <p:nvSpPr>
          <p:cNvPr id="18435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Physical Requirements</a:t>
            </a:r>
          </a:p>
          <a:p>
            <a:pPr lvl="1"/>
            <a:r>
              <a:rPr lang="en-US" b="1" dirty="0"/>
              <a:t>Temperature</a:t>
            </a:r>
          </a:p>
          <a:p>
            <a:pPr lvl="2"/>
            <a:r>
              <a:rPr lang="en-US" dirty="0"/>
              <a:t>Temperature affects three-dimensional structure of proteins</a:t>
            </a:r>
          </a:p>
          <a:p>
            <a:pPr lvl="2"/>
            <a:r>
              <a:rPr lang="en-US" b="1" dirty="0"/>
              <a:t>Lipid-containing membranes </a:t>
            </a:r>
            <a:r>
              <a:rPr lang="en-US" dirty="0"/>
              <a:t>of cells and organelles are temperature sensitive</a:t>
            </a:r>
          </a:p>
          <a:p>
            <a:pPr lvl="3"/>
            <a:r>
              <a:rPr lang="en-US" dirty="0"/>
              <a:t>If too low, membranes become rigid and fragile</a:t>
            </a:r>
          </a:p>
          <a:p>
            <a:pPr lvl="3"/>
            <a:r>
              <a:rPr lang="en-US" dirty="0"/>
              <a:t>If too high, membranes become too fluid</a:t>
            </a:r>
          </a:p>
        </p:txBody>
      </p:sp>
    </p:spTree>
    <p:extLst>
      <p:ext uri="{BB962C8B-B14F-4D97-AF65-F5344CB8AC3E}">
        <p14:creationId xmlns:p14="http://schemas.microsoft.com/office/powerpoint/2010/main" val="186036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7" name="Rectangle 24"/>
          <p:cNvSpPr>
            <a:spLocks noGrp="1" noChangeArrowheads="1"/>
          </p:cNvSpPr>
          <p:nvPr>
            <p:ph type="title"/>
          </p:nvPr>
        </p:nvSpPr>
        <p:spPr>
          <a:xfrm>
            <a:off x="1806576" y="100585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  <a:latin typeface="Arial"/>
                <a:cs typeface="Arial"/>
              </a:rPr>
              <a:t>Figure 6.4  The effects of temperature on microbial growth.</a:t>
            </a:r>
          </a:p>
        </p:txBody>
      </p:sp>
      <p:pic>
        <p:nvPicPr>
          <p:cNvPr id="28" name="Picture 4" descr="figure_06_04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" b="3087"/>
          <a:stretch>
            <a:fillRect/>
          </a:stretch>
        </p:blipFill>
        <p:spPr bwMode="auto">
          <a:xfrm>
            <a:off x="3886200" y="352426"/>
            <a:ext cx="57658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8612189" y="2348013"/>
            <a:ext cx="110959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 b="1" dirty="0"/>
              <a:t>Maximum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7391401" y="3319563"/>
            <a:ext cx="10454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 b="1" dirty="0"/>
              <a:t>Optimum</a:t>
            </a: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4162426" y="2322613"/>
            <a:ext cx="108074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 b="1" dirty="0"/>
              <a:t>Minimum</a:t>
            </a:r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8278813" y="6199288"/>
            <a:ext cx="59022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 b="1" dirty="0"/>
              <a:t>37ºC</a:t>
            </a: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6467475" y="6199288"/>
            <a:ext cx="59022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 b="1" dirty="0"/>
              <a:t>30ºC</a:t>
            </a:r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4640263" y="6199288"/>
            <a:ext cx="59022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 b="1" dirty="0"/>
              <a:t>22ºC</a:t>
            </a:r>
          </a:p>
        </p:txBody>
      </p:sp>
      <p:sp>
        <p:nvSpPr>
          <p:cNvPr id="35" name="Line 14"/>
          <p:cNvSpPr>
            <a:spLocks noChangeShapeType="1"/>
          </p:cNvSpPr>
          <p:nvPr/>
        </p:nvSpPr>
        <p:spPr bwMode="auto">
          <a:xfrm flipH="1">
            <a:off x="8791575" y="2606676"/>
            <a:ext cx="133350" cy="498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6" name="Line 15"/>
          <p:cNvSpPr>
            <a:spLocks noChangeShapeType="1"/>
          </p:cNvSpPr>
          <p:nvPr/>
        </p:nvSpPr>
        <p:spPr bwMode="auto">
          <a:xfrm flipV="1">
            <a:off x="4511676" y="2593975"/>
            <a:ext cx="130175" cy="469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7" name="Line 16"/>
          <p:cNvSpPr>
            <a:spLocks noChangeShapeType="1"/>
          </p:cNvSpPr>
          <p:nvPr/>
        </p:nvSpPr>
        <p:spPr bwMode="auto">
          <a:xfrm>
            <a:off x="7867650" y="3108325"/>
            <a:ext cx="0" cy="260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097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title"/>
          </p:nvPr>
        </p:nvSpPr>
        <p:spPr>
          <a:xfrm>
            <a:off x="1806576" y="100585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  <a:latin typeface="Arial"/>
                <a:cs typeface="Arial"/>
              </a:rPr>
              <a:t>Figure 6.5  Four categories of microbes based on temperature ranges for growth.</a:t>
            </a:r>
          </a:p>
        </p:txBody>
      </p:sp>
      <p:pic>
        <p:nvPicPr>
          <p:cNvPr id="19" name="Picture 4" descr="figure_06_05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2"/>
          <a:stretch>
            <a:fillRect/>
          </a:stretch>
        </p:blipFill>
        <p:spPr bwMode="auto">
          <a:xfrm>
            <a:off x="1793876" y="574675"/>
            <a:ext cx="8602663" cy="551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693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Requirements</a:t>
            </a:r>
          </a:p>
        </p:txBody>
      </p:sp>
      <p:sp>
        <p:nvSpPr>
          <p:cNvPr id="22531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b="1" dirty="0"/>
              <a:t>Physical Requirements</a:t>
            </a:r>
          </a:p>
          <a:p>
            <a:pPr lvl="1">
              <a:lnSpc>
                <a:spcPct val="130000"/>
              </a:lnSpc>
            </a:pPr>
            <a:r>
              <a:rPr lang="en-US" b="1" dirty="0"/>
              <a:t>pH</a:t>
            </a:r>
          </a:p>
          <a:p>
            <a:pPr lvl="2">
              <a:lnSpc>
                <a:spcPct val="130000"/>
              </a:lnSpc>
            </a:pPr>
            <a:r>
              <a:rPr lang="en-US" dirty="0"/>
              <a:t>Organisms are sensitive to changes in acidity </a:t>
            </a:r>
          </a:p>
          <a:p>
            <a:pPr lvl="2">
              <a:lnSpc>
                <a:spcPct val="130000"/>
              </a:lnSpc>
            </a:pPr>
            <a:r>
              <a:rPr lang="en-US" b="1" dirty="0" err="1"/>
              <a:t>Neutrophiles</a:t>
            </a:r>
            <a:r>
              <a:rPr lang="en-US" dirty="0"/>
              <a:t> grow best in a narrow range around neutral pH </a:t>
            </a:r>
          </a:p>
          <a:p>
            <a:pPr lvl="2">
              <a:lnSpc>
                <a:spcPct val="130000"/>
              </a:lnSpc>
            </a:pPr>
            <a:r>
              <a:rPr lang="en-US" b="1" dirty="0"/>
              <a:t>Acidophiles</a:t>
            </a:r>
            <a:r>
              <a:rPr lang="en-US" dirty="0"/>
              <a:t> grow best in acidic habitats</a:t>
            </a:r>
          </a:p>
          <a:p>
            <a:pPr lvl="3">
              <a:lnSpc>
                <a:spcPct val="130000"/>
              </a:lnSpc>
            </a:pPr>
            <a:r>
              <a:rPr lang="en-US" dirty="0"/>
              <a:t>Many microbes produce acidic waste products that can accumulate and inhibit their growth</a:t>
            </a:r>
          </a:p>
          <a:p>
            <a:pPr lvl="2">
              <a:lnSpc>
                <a:spcPct val="130000"/>
              </a:lnSpc>
            </a:pPr>
            <a:r>
              <a:rPr lang="en-US" b="1" dirty="0"/>
              <a:t>Alkalinophiles</a:t>
            </a:r>
            <a:r>
              <a:rPr lang="en-US" dirty="0"/>
              <a:t> live in alkaline soils and water</a:t>
            </a:r>
          </a:p>
        </p:txBody>
      </p:sp>
    </p:spTree>
    <p:extLst>
      <p:ext uri="{BB962C8B-B14F-4D97-AF65-F5344CB8AC3E}">
        <p14:creationId xmlns:p14="http://schemas.microsoft.com/office/powerpoint/2010/main" val="718982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Requirements</a:t>
            </a:r>
          </a:p>
        </p:txBody>
      </p:sp>
      <p:sp>
        <p:nvSpPr>
          <p:cNvPr id="23555" name="Rectangle 11"/>
          <p:cNvSpPr>
            <a:spLocks noGrp="1" noChangeArrowheads="1"/>
          </p:cNvSpPr>
          <p:nvPr>
            <p:ph idx="1"/>
          </p:nvPr>
        </p:nvSpPr>
        <p:spPr>
          <a:xfrm>
            <a:off x="1825626" y="1801090"/>
            <a:ext cx="8537575" cy="4675909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b="1" dirty="0"/>
              <a:t>Physical Requirements</a:t>
            </a:r>
          </a:p>
          <a:p>
            <a:pPr lvl="1">
              <a:lnSpc>
                <a:spcPct val="130000"/>
              </a:lnSpc>
            </a:pPr>
            <a:r>
              <a:rPr lang="en-US" b="1" dirty="0"/>
              <a:t>Physical effects of water</a:t>
            </a:r>
          </a:p>
          <a:p>
            <a:pPr lvl="2">
              <a:lnSpc>
                <a:spcPct val="130000"/>
              </a:lnSpc>
            </a:pPr>
            <a:r>
              <a:rPr lang="en-US" dirty="0"/>
              <a:t>Microbes require water to dissolve enzymes and nutrients</a:t>
            </a:r>
          </a:p>
          <a:p>
            <a:pPr lvl="2">
              <a:lnSpc>
                <a:spcPct val="130000"/>
              </a:lnSpc>
            </a:pPr>
            <a:r>
              <a:rPr lang="en-US" dirty="0"/>
              <a:t>Water is important reactant in many metabolic reactions</a:t>
            </a:r>
          </a:p>
          <a:p>
            <a:pPr lvl="2">
              <a:lnSpc>
                <a:spcPct val="130000"/>
              </a:lnSpc>
            </a:pPr>
            <a:r>
              <a:rPr lang="en-US" dirty="0"/>
              <a:t>Most cells die in absence of water</a:t>
            </a:r>
          </a:p>
          <a:p>
            <a:pPr lvl="3">
              <a:lnSpc>
                <a:spcPct val="130000"/>
              </a:lnSpc>
            </a:pPr>
            <a:r>
              <a:rPr lang="en-US" dirty="0"/>
              <a:t>Some have cell walls that retain water</a:t>
            </a:r>
          </a:p>
          <a:p>
            <a:pPr lvl="3">
              <a:lnSpc>
                <a:spcPct val="130000"/>
              </a:lnSpc>
            </a:pPr>
            <a:r>
              <a:rPr lang="en-US" dirty="0"/>
              <a:t>Endospores and cysts cease most metabolic activity</a:t>
            </a:r>
          </a:p>
          <a:p>
            <a:pPr lvl="2">
              <a:lnSpc>
                <a:spcPct val="130000"/>
              </a:lnSpc>
            </a:pPr>
            <a:r>
              <a:rPr lang="en-US" dirty="0"/>
              <a:t>Two physical effects of water</a:t>
            </a:r>
          </a:p>
          <a:p>
            <a:pPr lvl="3">
              <a:lnSpc>
                <a:spcPct val="130000"/>
              </a:lnSpc>
            </a:pPr>
            <a:r>
              <a:rPr lang="en-US" dirty="0"/>
              <a:t>Osmotic pressure</a:t>
            </a:r>
          </a:p>
          <a:p>
            <a:pPr lvl="3">
              <a:lnSpc>
                <a:spcPct val="130000"/>
              </a:lnSpc>
            </a:pPr>
            <a:r>
              <a:rPr lang="en-US" dirty="0"/>
              <a:t>Hydrostatic pressure</a:t>
            </a:r>
          </a:p>
        </p:txBody>
      </p:sp>
    </p:spTree>
    <p:extLst>
      <p:ext uri="{BB962C8B-B14F-4D97-AF65-F5344CB8AC3E}">
        <p14:creationId xmlns:p14="http://schemas.microsoft.com/office/powerpoint/2010/main" val="263626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Requirements</a:t>
            </a:r>
          </a:p>
        </p:txBody>
      </p:sp>
      <p:sp>
        <p:nvSpPr>
          <p:cNvPr id="24579" name="Rectangle 11"/>
          <p:cNvSpPr>
            <a:spLocks noGrp="1" noChangeArrowheads="1"/>
          </p:cNvSpPr>
          <p:nvPr>
            <p:ph idx="1"/>
          </p:nvPr>
        </p:nvSpPr>
        <p:spPr>
          <a:xfrm>
            <a:off x="1825626" y="1551708"/>
            <a:ext cx="8537575" cy="5001491"/>
          </a:xfrm>
        </p:spPr>
        <p:txBody>
          <a:bodyPr>
            <a:normAutofit lnSpcReduction="10000"/>
          </a:bodyPr>
          <a:lstStyle/>
          <a:p>
            <a:pPr>
              <a:lnSpc>
                <a:spcPct val="130000"/>
              </a:lnSpc>
            </a:pPr>
            <a:r>
              <a:rPr lang="en-US" sz="2400" b="1" dirty="0"/>
              <a:t>Physical Requirements</a:t>
            </a:r>
          </a:p>
          <a:p>
            <a:pPr lvl="1">
              <a:lnSpc>
                <a:spcPct val="130000"/>
              </a:lnSpc>
            </a:pPr>
            <a:r>
              <a:rPr lang="en-US" sz="2000" dirty="0"/>
              <a:t>Physical effects of water</a:t>
            </a:r>
          </a:p>
          <a:p>
            <a:pPr lvl="2">
              <a:lnSpc>
                <a:spcPct val="130000"/>
              </a:lnSpc>
            </a:pPr>
            <a:r>
              <a:rPr lang="en-US" sz="2000" b="1" dirty="0"/>
              <a:t>Osmotic pressure</a:t>
            </a:r>
          </a:p>
          <a:p>
            <a:pPr lvl="3">
              <a:lnSpc>
                <a:spcPct val="130000"/>
              </a:lnSpc>
            </a:pPr>
            <a:r>
              <a:rPr lang="en-US" sz="2000" dirty="0"/>
              <a:t>Pressure exerted on a semipermeable membrane by a solution containing solutes that cannot freely cross membrane</a:t>
            </a:r>
          </a:p>
          <a:p>
            <a:pPr lvl="3">
              <a:lnSpc>
                <a:spcPct val="130000"/>
              </a:lnSpc>
            </a:pPr>
            <a:r>
              <a:rPr lang="en-US" sz="2000" b="1" dirty="0"/>
              <a:t>Hypotonic solutions </a:t>
            </a:r>
            <a:r>
              <a:rPr lang="en-US" sz="2000" dirty="0"/>
              <a:t>have lower solute concentrations</a:t>
            </a:r>
          </a:p>
          <a:p>
            <a:pPr lvl="4">
              <a:lnSpc>
                <a:spcPct val="130000"/>
              </a:lnSpc>
            </a:pPr>
            <a:r>
              <a:rPr lang="en-US" sz="2000" dirty="0"/>
              <a:t>Cell placed in hypotonic solution swells</a:t>
            </a:r>
          </a:p>
          <a:p>
            <a:pPr lvl="3">
              <a:lnSpc>
                <a:spcPct val="130000"/>
              </a:lnSpc>
            </a:pPr>
            <a:r>
              <a:rPr lang="en-US" sz="2000" b="1" dirty="0"/>
              <a:t>Hypertonic solutions </a:t>
            </a:r>
            <a:r>
              <a:rPr lang="en-US" sz="2000" dirty="0"/>
              <a:t>have greater solute concentrations</a:t>
            </a:r>
          </a:p>
          <a:p>
            <a:pPr lvl="4">
              <a:lnSpc>
                <a:spcPct val="130000"/>
              </a:lnSpc>
            </a:pPr>
            <a:r>
              <a:rPr lang="en-US" sz="2000" dirty="0"/>
              <a:t>Cell placed in hypertonic solution shrivels</a:t>
            </a:r>
          </a:p>
          <a:p>
            <a:pPr lvl="3">
              <a:lnSpc>
                <a:spcPct val="130000"/>
              </a:lnSpc>
            </a:pPr>
            <a:r>
              <a:rPr lang="en-US" sz="2000" dirty="0"/>
              <a:t>Restricts organisms to certain environments</a:t>
            </a:r>
          </a:p>
          <a:p>
            <a:pPr lvl="4">
              <a:lnSpc>
                <a:spcPct val="130000"/>
              </a:lnSpc>
            </a:pPr>
            <a:r>
              <a:rPr lang="en-US" sz="2000" dirty="0"/>
              <a:t>Obligate and facultative halophiles</a:t>
            </a:r>
          </a:p>
        </p:txBody>
      </p:sp>
    </p:spTree>
    <p:extLst>
      <p:ext uri="{BB962C8B-B14F-4D97-AF65-F5344CB8AC3E}">
        <p14:creationId xmlns:p14="http://schemas.microsoft.com/office/powerpoint/2010/main" val="1893482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Requirements</a:t>
            </a:r>
          </a:p>
        </p:txBody>
      </p:sp>
      <p:sp>
        <p:nvSpPr>
          <p:cNvPr id="25603" name="Rectangle 11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Physical Requirements</a:t>
            </a:r>
          </a:p>
          <a:p>
            <a:pPr lvl="1"/>
            <a:r>
              <a:rPr lang="en-US" sz="2000" dirty="0"/>
              <a:t>Physical effects of water</a:t>
            </a:r>
          </a:p>
          <a:p>
            <a:pPr marL="274320" lvl="1" indent="0">
              <a:buNone/>
            </a:pPr>
            <a:endParaRPr lang="en-US" sz="2000" dirty="0"/>
          </a:p>
          <a:p>
            <a:pPr lvl="2"/>
            <a:r>
              <a:rPr lang="en-US" sz="2000" b="1" dirty="0"/>
              <a:t>Hydrostatic pressure</a:t>
            </a:r>
          </a:p>
          <a:p>
            <a:pPr lvl="3"/>
            <a:r>
              <a:rPr lang="en-US" sz="2000" dirty="0"/>
              <a:t>Water exerts pressure in proportion to its depth</a:t>
            </a:r>
          </a:p>
          <a:p>
            <a:pPr lvl="3"/>
            <a:r>
              <a:rPr lang="en-US" sz="2000" b="1" dirty="0"/>
              <a:t>Barophiles</a:t>
            </a:r>
            <a:r>
              <a:rPr lang="en-US" sz="2000" dirty="0"/>
              <a:t> live under extreme pressure</a:t>
            </a:r>
          </a:p>
          <a:p>
            <a:pPr lvl="4"/>
            <a:r>
              <a:rPr lang="en-US" sz="2000" dirty="0"/>
              <a:t>Their membranes and enzymes depend on pressure to maintain their three-dimensional, functional shape</a:t>
            </a:r>
          </a:p>
        </p:txBody>
      </p:sp>
    </p:spTree>
    <p:extLst>
      <p:ext uri="{BB962C8B-B14F-4D97-AF65-F5344CB8AC3E}">
        <p14:creationId xmlns:p14="http://schemas.microsoft.com/office/powerpoint/2010/main" val="1919112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Requirements</a:t>
            </a:r>
          </a:p>
        </p:txBody>
      </p:sp>
      <p:sp>
        <p:nvSpPr>
          <p:cNvPr id="4099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Microbial Growth </a:t>
            </a:r>
          </a:p>
          <a:p>
            <a:pPr marL="0" indent="0">
              <a:buNone/>
            </a:pPr>
            <a:endParaRPr lang="en-US" b="1" dirty="0"/>
          </a:p>
          <a:p>
            <a:pPr lvl="1"/>
            <a:r>
              <a:rPr lang="en-US" b="1" dirty="0"/>
              <a:t>Increase in a population </a:t>
            </a:r>
            <a:r>
              <a:rPr lang="en-US" dirty="0"/>
              <a:t>of microbes</a:t>
            </a:r>
          </a:p>
          <a:p>
            <a:pPr lvl="1"/>
            <a:r>
              <a:rPr lang="en-US" dirty="0"/>
              <a:t>Due to </a:t>
            </a:r>
            <a:r>
              <a:rPr lang="en-US" b="1" dirty="0"/>
              <a:t>reproduction</a:t>
            </a:r>
            <a:r>
              <a:rPr lang="en-US" dirty="0"/>
              <a:t> of individual microbes</a:t>
            </a:r>
          </a:p>
          <a:p>
            <a:pPr lvl="1"/>
            <a:r>
              <a:rPr lang="en-US" dirty="0"/>
              <a:t>Results in discrete colony or biofilm</a:t>
            </a:r>
          </a:p>
          <a:p>
            <a:pPr lvl="2"/>
            <a:r>
              <a:rPr lang="en-US" b="1" dirty="0"/>
              <a:t>Colony </a:t>
            </a:r>
            <a:r>
              <a:rPr lang="en-US" dirty="0"/>
              <a:t>— aggregation of cells arising from single parent cell</a:t>
            </a:r>
          </a:p>
          <a:p>
            <a:pPr lvl="2"/>
            <a:r>
              <a:rPr lang="en-US" b="1" dirty="0"/>
              <a:t>Biofilm</a:t>
            </a:r>
            <a:r>
              <a:rPr lang="en-US" dirty="0"/>
              <a:t> — collection of microbes living on a surface in a complex community</a:t>
            </a:r>
          </a:p>
        </p:txBody>
      </p:sp>
    </p:spTree>
    <p:extLst>
      <p:ext uri="{BB962C8B-B14F-4D97-AF65-F5344CB8AC3E}">
        <p14:creationId xmlns:p14="http://schemas.microsoft.com/office/powerpoint/2010/main" val="19782433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Requirements</a:t>
            </a:r>
          </a:p>
        </p:txBody>
      </p:sp>
      <p:sp>
        <p:nvSpPr>
          <p:cNvPr id="26627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Associations and Biofilms</a:t>
            </a:r>
          </a:p>
          <a:p>
            <a:pPr lvl="1"/>
            <a:r>
              <a:rPr lang="en-US" dirty="0"/>
              <a:t>Organisms live in association with different species</a:t>
            </a:r>
          </a:p>
          <a:p>
            <a:pPr lvl="2"/>
            <a:r>
              <a:rPr lang="en-US" b="1" dirty="0"/>
              <a:t>Antagonistic relationships </a:t>
            </a:r>
            <a:r>
              <a:rPr lang="en-US" dirty="0"/>
              <a:t>— a microbe harms another organism</a:t>
            </a:r>
          </a:p>
          <a:p>
            <a:pPr lvl="2"/>
            <a:r>
              <a:rPr lang="en-US" b="1" dirty="0"/>
              <a:t>Synergistic relationships </a:t>
            </a:r>
            <a:r>
              <a:rPr lang="en-US" dirty="0"/>
              <a:t>— members of an association receive benefits that exceed those that would result if each lived by itself</a:t>
            </a:r>
          </a:p>
          <a:p>
            <a:pPr lvl="2"/>
            <a:r>
              <a:rPr lang="en-US" b="1" dirty="0"/>
              <a:t>Symbiotic relationships </a:t>
            </a:r>
            <a:r>
              <a:rPr lang="en-US" dirty="0"/>
              <a:t>— organisms become interdependent and rarely live outside the relationship</a:t>
            </a:r>
          </a:p>
        </p:txBody>
      </p:sp>
    </p:spTree>
    <p:extLst>
      <p:ext uri="{BB962C8B-B14F-4D97-AF65-F5344CB8AC3E}">
        <p14:creationId xmlns:p14="http://schemas.microsoft.com/office/powerpoint/2010/main" val="584072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Requirements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idx="1"/>
          </p:nvPr>
        </p:nvSpPr>
        <p:spPr>
          <a:xfrm>
            <a:off x="1825626" y="1634836"/>
            <a:ext cx="8537575" cy="4842164"/>
          </a:xfrm>
        </p:spPr>
        <p:txBody>
          <a:bodyPr/>
          <a:lstStyle/>
          <a:p>
            <a:r>
              <a:rPr lang="en-US" b="1" dirty="0"/>
              <a:t>Associations and Biofilms</a:t>
            </a:r>
          </a:p>
          <a:p>
            <a:pPr lvl="1"/>
            <a:r>
              <a:rPr lang="en-US" b="1" dirty="0"/>
              <a:t>Biofilms</a:t>
            </a:r>
          </a:p>
          <a:p>
            <a:pPr lvl="2"/>
            <a:r>
              <a:rPr lang="en-US" dirty="0"/>
              <a:t>Complex relationships among numerous microorganisms</a:t>
            </a:r>
          </a:p>
          <a:p>
            <a:pPr lvl="2"/>
            <a:r>
              <a:rPr lang="en-US" dirty="0"/>
              <a:t>Form on surfaces, medical devices, mucous membranes of digestive system</a:t>
            </a:r>
          </a:p>
          <a:p>
            <a:pPr lvl="3"/>
            <a:r>
              <a:rPr lang="en-US" dirty="0"/>
              <a:t>Form as a result of </a:t>
            </a:r>
            <a:r>
              <a:rPr lang="en-US" b="1" dirty="0"/>
              <a:t>quorum sensing</a:t>
            </a:r>
          </a:p>
          <a:p>
            <a:pPr lvl="2"/>
            <a:r>
              <a:rPr lang="en-US" dirty="0"/>
              <a:t>Many microorganisms more harmful as part of a biofilm</a:t>
            </a:r>
          </a:p>
          <a:p>
            <a:pPr lvl="2"/>
            <a:r>
              <a:rPr lang="en-US" dirty="0"/>
              <a:t>Dental plaque is a biofilm that can lead to cavities</a:t>
            </a:r>
          </a:p>
          <a:p>
            <a:pPr lvl="2"/>
            <a:r>
              <a:rPr lang="en-US" dirty="0"/>
              <a:t>Scientists seeking ways to prevent biofilm formation</a:t>
            </a:r>
          </a:p>
        </p:txBody>
      </p:sp>
    </p:spTree>
    <p:extLst>
      <p:ext uri="{BB962C8B-B14F-4D97-AF65-F5344CB8AC3E}">
        <p14:creationId xmlns:p14="http://schemas.microsoft.com/office/powerpoint/2010/main" val="20379484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"/>
          <p:cNvSpPr>
            <a:spLocks noGrp="1" noChangeArrowheads="1"/>
          </p:cNvSpPr>
          <p:nvPr>
            <p:ph type="title"/>
          </p:nvPr>
        </p:nvSpPr>
        <p:spPr>
          <a:xfrm>
            <a:off x="1806576" y="100585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  <a:latin typeface="Arial"/>
                <a:cs typeface="Arial"/>
              </a:rPr>
              <a:t>Figure 6.7  Biofilm development.</a:t>
            </a:r>
          </a:p>
        </p:txBody>
      </p:sp>
      <p:pic>
        <p:nvPicPr>
          <p:cNvPr id="43" name="Picture 42" descr="figure_06_07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27"/>
          <a:stretch/>
        </p:blipFill>
        <p:spPr>
          <a:xfrm>
            <a:off x="1790700" y="1549400"/>
            <a:ext cx="8601456" cy="3581400"/>
          </a:xfrm>
          <a:prstGeom prst="rect">
            <a:avLst/>
          </a:prstGeom>
        </p:spPr>
      </p:pic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2116669" y="1498024"/>
            <a:ext cx="1769532" cy="685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>
              <a:lnSpc>
                <a:spcPct val="107000"/>
              </a:lnSpc>
            </a:pPr>
            <a:r>
              <a:rPr lang="en-US" sz="900" b="1" dirty="0"/>
              <a:t>Free-swimming microbes are vulnerable to environmental</a:t>
            </a:r>
          </a:p>
          <a:p>
            <a:pPr algn="l">
              <a:lnSpc>
                <a:spcPct val="107000"/>
              </a:lnSpc>
            </a:pPr>
            <a:r>
              <a:rPr lang="en-US" sz="900" b="1" dirty="0"/>
              <a:t>stresses.</a:t>
            </a:r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2849034" y="2370610"/>
            <a:ext cx="66236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900" b="1" dirty="0"/>
              <a:t>Bacteria</a:t>
            </a:r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2239432" y="4102101"/>
            <a:ext cx="1409703" cy="53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>
              <a:lnSpc>
                <a:spcPct val="107000"/>
              </a:lnSpc>
            </a:pPr>
            <a:r>
              <a:rPr lang="en-US" sz="900" b="1" dirty="0"/>
              <a:t>Some microbes land  on a surface, such as a tooth, and attach.</a:t>
            </a:r>
          </a:p>
        </p:txBody>
      </p: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3750732" y="4097710"/>
            <a:ext cx="1708150" cy="685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107000"/>
              </a:lnSpc>
            </a:pPr>
            <a:r>
              <a:rPr lang="en-US" sz="900" b="1" dirty="0"/>
              <a:t>The cells begin producing an intracellular matrix and secrete quorum-sensing molecules.</a:t>
            </a:r>
          </a:p>
        </p:txBody>
      </p:sp>
      <p:sp>
        <p:nvSpPr>
          <p:cNvPr id="48" name="Text Box 10"/>
          <p:cNvSpPr txBox="1">
            <a:spLocks noChangeArrowheads="1"/>
          </p:cNvSpPr>
          <p:nvPr/>
        </p:nvSpPr>
        <p:spPr bwMode="auto">
          <a:xfrm>
            <a:off x="5486400" y="4102262"/>
            <a:ext cx="1312862" cy="831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>
              <a:lnSpc>
                <a:spcPct val="107000"/>
              </a:lnSpc>
            </a:pPr>
            <a:r>
              <a:rPr lang="en-US" sz="900" b="1" dirty="0"/>
              <a:t>Quorum sensing triggers cells to change their biochemistry and shape.</a:t>
            </a:r>
          </a:p>
        </p:txBody>
      </p:sp>
      <p:sp>
        <p:nvSpPr>
          <p:cNvPr id="49" name="Text Box 11"/>
          <p:cNvSpPr txBox="1">
            <a:spLocks noChangeArrowheads="1"/>
          </p:cNvSpPr>
          <p:nvPr/>
        </p:nvSpPr>
        <p:spPr bwMode="auto">
          <a:xfrm>
            <a:off x="7086600" y="4106168"/>
            <a:ext cx="1447800" cy="833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107000"/>
              </a:lnSpc>
            </a:pPr>
            <a:r>
              <a:rPr lang="en-US" sz="900" b="1" dirty="0"/>
              <a:t>New cells arrive, possibly including new species, and water channels form in the biofilm.</a:t>
            </a:r>
          </a:p>
        </p:txBody>
      </p:sp>
      <p:sp>
        <p:nvSpPr>
          <p:cNvPr id="50" name="Text Box 12"/>
          <p:cNvSpPr txBox="1">
            <a:spLocks noChangeArrowheads="1"/>
          </p:cNvSpPr>
          <p:nvPr/>
        </p:nvSpPr>
        <p:spPr bwMode="auto">
          <a:xfrm>
            <a:off x="8661400" y="4020891"/>
            <a:ext cx="1644650" cy="1129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107000"/>
              </a:lnSpc>
            </a:pPr>
            <a:r>
              <a:rPr lang="en-US" sz="900" b="1" dirty="0"/>
              <a:t>Some microbes escape from the biofilm to resume a free-living existence </a:t>
            </a:r>
          </a:p>
          <a:p>
            <a:pPr algn="l">
              <a:lnSpc>
                <a:spcPct val="107000"/>
              </a:lnSpc>
            </a:pPr>
            <a:r>
              <a:rPr lang="en-US" sz="900" b="1" dirty="0"/>
              <a:t>and, perhaps, to form a </a:t>
            </a:r>
          </a:p>
          <a:p>
            <a:pPr algn="l">
              <a:lnSpc>
                <a:spcPct val="107000"/>
              </a:lnSpc>
            </a:pPr>
            <a:r>
              <a:rPr lang="en-US" sz="900" b="1" dirty="0"/>
              <a:t>new biofilm on another surface.</a:t>
            </a:r>
          </a:p>
        </p:txBody>
      </p:sp>
      <p:sp>
        <p:nvSpPr>
          <p:cNvPr id="51" name="Text Box 13"/>
          <p:cNvSpPr txBox="1">
            <a:spLocks noChangeArrowheads="1"/>
          </p:cNvSpPr>
          <p:nvPr/>
        </p:nvSpPr>
        <p:spPr bwMode="auto">
          <a:xfrm>
            <a:off x="4551221" y="1881005"/>
            <a:ext cx="2130711" cy="369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98000"/>
              </a:lnSpc>
            </a:pPr>
            <a:r>
              <a:rPr lang="en-US" sz="920" b="1" dirty="0"/>
              <a:t>Chemical structure of one type of </a:t>
            </a:r>
          </a:p>
          <a:p>
            <a:pPr algn="ctr">
              <a:lnSpc>
                <a:spcPct val="98000"/>
              </a:lnSpc>
            </a:pPr>
            <a:r>
              <a:rPr lang="en-US" sz="920" b="1" dirty="0"/>
              <a:t>  quorum-sensing molecule</a:t>
            </a:r>
          </a:p>
        </p:txBody>
      </p:sp>
      <p:sp>
        <p:nvSpPr>
          <p:cNvPr id="52" name="Text Box 14"/>
          <p:cNvSpPr txBox="1">
            <a:spLocks noChangeArrowheads="1"/>
          </p:cNvSpPr>
          <p:nvPr/>
        </p:nvSpPr>
        <p:spPr bwMode="auto">
          <a:xfrm>
            <a:off x="6486526" y="2884959"/>
            <a:ext cx="56938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900" b="1" dirty="0"/>
              <a:t>Matrix</a:t>
            </a:r>
          </a:p>
        </p:txBody>
      </p:sp>
      <p:sp>
        <p:nvSpPr>
          <p:cNvPr id="53" name="Text Box 15"/>
          <p:cNvSpPr txBox="1">
            <a:spLocks noChangeArrowheads="1"/>
          </p:cNvSpPr>
          <p:nvPr/>
        </p:nvSpPr>
        <p:spPr bwMode="auto">
          <a:xfrm>
            <a:off x="7723188" y="1730318"/>
            <a:ext cx="79220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900" b="1" dirty="0"/>
              <a:t>Water flow</a:t>
            </a:r>
          </a:p>
        </p:txBody>
      </p:sp>
      <p:sp>
        <p:nvSpPr>
          <p:cNvPr id="54" name="Text Box 16"/>
          <p:cNvSpPr txBox="1">
            <a:spLocks noChangeArrowheads="1"/>
          </p:cNvSpPr>
          <p:nvPr/>
        </p:nvSpPr>
        <p:spPr bwMode="auto">
          <a:xfrm>
            <a:off x="8724900" y="2077449"/>
            <a:ext cx="100700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900" b="1" dirty="0"/>
              <a:t>Water channel</a:t>
            </a:r>
          </a:p>
        </p:txBody>
      </p:sp>
      <p:sp>
        <p:nvSpPr>
          <p:cNvPr id="55" name="Text Box 17"/>
          <p:cNvSpPr txBox="1">
            <a:spLocks noChangeArrowheads="1"/>
          </p:cNvSpPr>
          <p:nvPr/>
        </p:nvSpPr>
        <p:spPr bwMode="auto">
          <a:xfrm>
            <a:off x="9716885" y="2295445"/>
            <a:ext cx="718466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US" sz="900" b="1" dirty="0"/>
              <a:t>Escaping</a:t>
            </a:r>
          </a:p>
          <a:p>
            <a:pPr>
              <a:lnSpc>
                <a:spcPct val="110000"/>
              </a:lnSpc>
            </a:pPr>
            <a:r>
              <a:rPr lang="en-US" sz="900" b="1" dirty="0"/>
              <a:t>microbes</a:t>
            </a:r>
          </a:p>
        </p:txBody>
      </p:sp>
      <p:sp>
        <p:nvSpPr>
          <p:cNvPr id="56" name="Line 19"/>
          <p:cNvSpPr>
            <a:spLocks noChangeShapeType="1"/>
          </p:cNvSpPr>
          <p:nvPr/>
        </p:nvSpPr>
        <p:spPr bwMode="auto">
          <a:xfrm flipV="1">
            <a:off x="6432551" y="3073401"/>
            <a:ext cx="288925" cy="276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7" name="Freeform 20"/>
          <p:cNvSpPr>
            <a:spLocks/>
          </p:cNvSpPr>
          <p:nvPr/>
        </p:nvSpPr>
        <p:spPr bwMode="auto">
          <a:xfrm>
            <a:off x="8096251" y="1933575"/>
            <a:ext cx="200025" cy="914400"/>
          </a:xfrm>
          <a:custGeom>
            <a:avLst/>
            <a:gdLst>
              <a:gd name="T0" fmla="*/ 36 w 126"/>
              <a:gd name="T1" fmla="*/ 576 h 576"/>
              <a:gd name="T2" fmla="*/ 0 w 126"/>
              <a:gd name="T3" fmla="*/ 0 h 576"/>
              <a:gd name="T4" fmla="*/ 126 w 126"/>
              <a:gd name="T5" fmla="*/ 568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6" h="576">
                <a:moveTo>
                  <a:pt x="36" y="576"/>
                </a:moveTo>
                <a:lnTo>
                  <a:pt x="0" y="0"/>
                </a:lnTo>
                <a:lnTo>
                  <a:pt x="126" y="568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8" name="Line 21"/>
          <p:cNvSpPr>
            <a:spLocks noChangeShapeType="1"/>
          </p:cNvSpPr>
          <p:nvPr/>
        </p:nvSpPr>
        <p:spPr bwMode="auto">
          <a:xfrm flipV="1">
            <a:off x="8451851" y="2279651"/>
            <a:ext cx="758825" cy="765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" name="Freeform 22"/>
          <p:cNvSpPr>
            <a:spLocks/>
          </p:cNvSpPr>
          <p:nvPr/>
        </p:nvSpPr>
        <p:spPr bwMode="auto">
          <a:xfrm>
            <a:off x="3417358" y="2388658"/>
            <a:ext cx="323850" cy="514350"/>
          </a:xfrm>
          <a:custGeom>
            <a:avLst/>
            <a:gdLst>
              <a:gd name="T0" fmla="*/ 60 w 204"/>
              <a:gd name="T1" fmla="*/ 324 h 324"/>
              <a:gd name="T2" fmla="*/ 0 w 204"/>
              <a:gd name="T3" fmla="*/ 82 h 324"/>
              <a:gd name="T4" fmla="*/ 204 w 204"/>
              <a:gd name="T5" fmla="*/ 0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4" h="324">
                <a:moveTo>
                  <a:pt x="60" y="324"/>
                </a:moveTo>
                <a:lnTo>
                  <a:pt x="0" y="82"/>
                </a:lnTo>
                <a:lnTo>
                  <a:pt x="204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" name="Text Box 23"/>
          <p:cNvSpPr txBox="1">
            <a:spLocks noChangeArrowheads="1"/>
          </p:cNvSpPr>
          <p:nvPr/>
        </p:nvSpPr>
        <p:spPr bwMode="auto">
          <a:xfrm>
            <a:off x="2053696" y="1620373"/>
            <a:ext cx="7694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Arial Black" charset="0"/>
              </a:rPr>
              <a:t>1</a:t>
            </a:r>
          </a:p>
        </p:txBody>
      </p:sp>
      <p:sp>
        <p:nvSpPr>
          <p:cNvPr id="61" name="Text Box 24"/>
          <p:cNvSpPr txBox="1">
            <a:spLocks noChangeArrowheads="1"/>
          </p:cNvSpPr>
          <p:nvPr/>
        </p:nvSpPr>
        <p:spPr bwMode="auto">
          <a:xfrm>
            <a:off x="2175936" y="4146621"/>
            <a:ext cx="7694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Arial Black" charset="0"/>
              </a:rPr>
              <a:t>2</a:t>
            </a:r>
          </a:p>
        </p:txBody>
      </p:sp>
      <p:sp>
        <p:nvSpPr>
          <p:cNvPr id="62" name="Text Box 25"/>
          <p:cNvSpPr txBox="1">
            <a:spLocks noChangeArrowheads="1"/>
          </p:cNvSpPr>
          <p:nvPr/>
        </p:nvSpPr>
        <p:spPr bwMode="auto">
          <a:xfrm>
            <a:off x="3675592" y="4144511"/>
            <a:ext cx="7694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Arial Black" charset="0"/>
              </a:rPr>
              <a:t>3</a:t>
            </a:r>
          </a:p>
        </p:txBody>
      </p:sp>
      <p:sp>
        <p:nvSpPr>
          <p:cNvPr id="63" name="Text Box 26"/>
          <p:cNvSpPr txBox="1">
            <a:spLocks noChangeArrowheads="1"/>
          </p:cNvSpPr>
          <p:nvPr/>
        </p:nvSpPr>
        <p:spPr bwMode="auto">
          <a:xfrm>
            <a:off x="5414433" y="4148737"/>
            <a:ext cx="7694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Arial Black" charset="0"/>
              </a:rPr>
              <a:t>4</a:t>
            </a:r>
          </a:p>
        </p:txBody>
      </p:sp>
      <p:sp>
        <p:nvSpPr>
          <p:cNvPr id="64" name="Text Box 27"/>
          <p:cNvSpPr txBox="1">
            <a:spLocks noChangeArrowheads="1"/>
          </p:cNvSpPr>
          <p:nvPr/>
        </p:nvSpPr>
        <p:spPr bwMode="auto">
          <a:xfrm>
            <a:off x="7024158" y="4155089"/>
            <a:ext cx="7694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Arial Black" charset="0"/>
              </a:rPr>
              <a:t>5</a:t>
            </a:r>
          </a:p>
        </p:txBody>
      </p:sp>
      <p:sp>
        <p:nvSpPr>
          <p:cNvPr id="65" name="Text Box 28"/>
          <p:cNvSpPr txBox="1">
            <a:spLocks noChangeArrowheads="1"/>
          </p:cNvSpPr>
          <p:nvPr/>
        </p:nvSpPr>
        <p:spPr bwMode="auto">
          <a:xfrm>
            <a:off x="8591550" y="4151914"/>
            <a:ext cx="7694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Arial Black" charset="0"/>
              </a:rPr>
              <a:t>6</a:t>
            </a:r>
          </a:p>
        </p:txBody>
      </p:sp>
      <p:sp>
        <p:nvSpPr>
          <p:cNvPr id="66" name="Freeform 30"/>
          <p:cNvSpPr>
            <a:spLocks/>
          </p:cNvSpPr>
          <p:nvPr/>
        </p:nvSpPr>
        <p:spPr bwMode="auto">
          <a:xfrm>
            <a:off x="9864726" y="2671764"/>
            <a:ext cx="193675" cy="714375"/>
          </a:xfrm>
          <a:custGeom>
            <a:avLst/>
            <a:gdLst>
              <a:gd name="T0" fmla="*/ 0 w 122"/>
              <a:gd name="T1" fmla="*/ 440 h 450"/>
              <a:gd name="T2" fmla="*/ 88 w 122"/>
              <a:gd name="T3" fmla="*/ 0 h 450"/>
              <a:gd name="T4" fmla="*/ 122 w 122"/>
              <a:gd name="T5" fmla="*/ 450 h 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2" h="450">
                <a:moveTo>
                  <a:pt x="0" y="440"/>
                </a:moveTo>
                <a:lnTo>
                  <a:pt x="88" y="0"/>
                </a:lnTo>
                <a:lnTo>
                  <a:pt x="122" y="45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351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Culturing Microorganisms</a:t>
            </a:r>
          </a:p>
        </p:txBody>
      </p:sp>
      <p:sp>
        <p:nvSpPr>
          <p:cNvPr id="30723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Inoculum introduced into nutrients called </a:t>
            </a:r>
            <a:r>
              <a:rPr lang="en-US" b="1" i="1" dirty="0"/>
              <a:t>media</a:t>
            </a:r>
          </a:p>
          <a:p>
            <a:pPr lvl="1"/>
            <a:r>
              <a:rPr lang="en-US" dirty="0"/>
              <a:t>Inocula obtained from various sources</a:t>
            </a:r>
          </a:p>
          <a:p>
            <a:pPr marL="548640" lvl="2" indent="0">
              <a:buNone/>
            </a:pPr>
            <a:r>
              <a:rPr lang="en-US" dirty="0"/>
              <a:t>1) Environmental specimens</a:t>
            </a:r>
          </a:p>
          <a:p>
            <a:pPr marL="548640" lvl="2" indent="0">
              <a:buNone/>
            </a:pPr>
            <a:r>
              <a:rPr lang="en-US" dirty="0"/>
              <a:t>2) Clinical specimens</a:t>
            </a:r>
          </a:p>
          <a:p>
            <a:pPr marL="548640" lvl="2" indent="0">
              <a:buNone/>
            </a:pPr>
            <a:r>
              <a:rPr lang="en-US" dirty="0"/>
              <a:t>3) Stored specimens</a:t>
            </a:r>
          </a:p>
          <a:p>
            <a:r>
              <a:rPr lang="en-US" b="1" dirty="0"/>
              <a:t>Culture </a:t>
            </a:r>
          </a:p>
          <a:p>
            <a:pPr lvl="1"/>
            <a:r>
              <a:rPr lang="en-US" dirty="0"/>
              <a:t>Act of cultivating microorganisms or the microorganisms that are cultivated</a:t>
            </a:r>
          </a:p>
        </p:txBody>
      </p:sp>
    </p:spTree>
    <p:extLst>
      <p:ext uri="{BB962C8B-B14F-4D97-AF65-F5344CB8AC3E}">
        <p14:creationId xmlns:p14="http://schemas.microsoft.com/office/powerpoint/2010/main" val="24125949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82" name="Rectangle 10"/>
          <p:cNvSpPr>
            <a:spLocks noGrp="1" noChangeArrowheads="1"/>
          </p:cNvSpPr>
          <p:nvPr>
            <p:ph type="title"/>
          </p:nvPr>
        </p:nvSpPr>
        <p:spPr>
          <a:xfrm>
            <a:off x="1806576" y="100585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  <a:latin typeface="Arial"/>
                <a:cs typeface="Arial"/>
              </a:rPr>
              <a:t>Figure 6.8  Characteristics of bacterial colonies.</a:t>
            </a:r>
          </a:p>
        </p:txBody>
      </p:sp>
      <p:pic>
        <p:nvPicPr>
          <p:cNvPr id="55" name="Picture 54" descr="figure_06_08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8"/>
          <a:stretch/>
        </p:blipFill>
        <p:spPr>
          <a:xfrm>
            <a:off x="4532376" y="381000"/>
            <a:ext cx="3018024" cy="6231306"/>
          </a:xfrm>
          <a:prstGeom prst="rect">
            <a:avLst/>
          </a:prstGeom>
        </p:spPr>
      </p:pic>
      <p:sp>
        <p:nvSpPr>
          <p:cNvPr id="56" name="Text Box 28"/>
          <p:cNvSpPr txBox="1">
            <a:spLocks noChangeArrowheads="1"/>
          </p:cNvSpPr>
          <p:nvPr/>
        </p:nvSpPr>
        <p:spPr bwMode="auto">
          <a:xfrm>
            <a:off x="4622998" y="571922"/>
            <a:ext cx="293350" cy="10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680" dirty="0">
                <a:solidFill>
                  <a:srgbClr val="000000"/>
                </a:solidFill>
                <a:latin typeface="Arial Black" charset="0"/>
              </a:rPr>
              <a:t>Shape</a:t>
            </a:r>
          </a:p>
        </p:txBody>
      </p:sp>
      <p:sp>
        <p:nvSpPr>
          <p:cNvPr id="57" name="Text Box 29"/>
          <p:cNvSpPr txBox="1">
            <a:spLocks noChangeArrowheads="1"/>
          </p:cNvSpPr>
          <p:nvPr/>
        </p:nvSpPr>
        <p:spPr bwMode="auto">
          <a:xfrm>
            <a:off x="5207000" y="750839"/>
            <a:ext cx="360676" cy="10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680" b="1" dirty="0">
                <a:solidFill>
                  <a:srgbClr val="000000"/>
                </a:solidFill>
              </a:rPr>
              <a:t>Circular</a:t>
            </a:r>
          </a:p>
        </p:txBody>
      </p:sp>
      <p:sp>
        <p:nvSpPr>
          <p:cNvPr id="58" name="Text Box 30"/>
          <p:cNvSpPr txBox="1">
            <a:spLocks noChangeArrowheads="1"/>
          </p:cNvSpPr>
          <p:nvPr/>
        </p:nvSpPr>
        <p:spPr bwMode="auto">
          <a:xfrm>
            <a:off x="5670306" y="750839"/>
            <a:ext cx="330219" cy="10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680" b="1" dirty="0">
                <a:solidFill>
                  <a:srgbClr val="000000"/>
                </a:solidFill>
              </a:rPr>
              <a:t>Rhizoid</a:t>
            </a:r>
          </a:p>
        </p:txBody>
      </p:sp>
      <p:sp>
        <p:nvSpPr>
          <p:cNvPr id="59" name="Text Box 31"/>
          <p:cNvSpPr txBox="1">
            <a:spLocks noChangeArrowheads="1"/>
          </p:cNvSpPr>
          <p:nvPr/>
        </p:nvSpPr>
        <p:spPr bwMode="auto">
          <a:xfrm>
            <a:off x="6146800" y="750839"/>
            <a:ext cx="392736" cy="10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680" b="1" dirty="0">
                <a:solidFill>
                  <a:srgbClr val="000000"/>
                </a:solidFill>
              </a:rPr>
              <a:t>Irregular</a:t>
            </a:r>
          </a:p>
        </p:txBody>
      </p:sp>
      <p:sp>
        <p:nvSpPr>
          <p:cNvPr id="60" name="Text Box 32"/>
          <p:cNvSpPr txBox="1">
            <a:spLocks noChangeArrowheads="1"/>
          </p:cNvSpPr>
          <p:nvPr/>
        </p:nvSpPr>
        <p:spPr bwMode="auto">
          <a:xfrm>
            <a:off x="6583298" y="750839"/>
            <a:ext cx="538609" cy="10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680" b="1" dirty="0">
                <a:solidFill>
                  <a:srgbClr val="000000"/>
                </a:solidFill>
              </a:rPr>
              <a:t>Filamentous</a:t>
            </a:r>
          </a:p>
        </p:txBody>
      </p:sp>
      <p:sp>
        <p:nvSpPr>
          <p:cNvPr id="61" name="Text Box 33"/>
          <p:cNvSpPr txBox="1">
            <a:spLocks noChangeArrowheads="1"/>
          </p:cNvSpPr>
          <p:nvPr/>
        </p:nvSpPr>
        <p:spPr bwMode="auto">
          <a:xfrm>
            <a:off x="7137400" y="749300"/>
            <a:ext cx="324182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680" b="1" dirty="0">
                <a:solidFill>
                  <a:srgbClr val="000000"/>
                </a:solidFill>
              </a:rPr>
              <a:t>Spindle</a:t>
            </a:r>
          </a:p>
        </p:txBody>
      </p:sp>
      <p:sp>
        <p:nvSpPr>
          <p:cNvPr id="62" name="Text Box 34"/>
          <p:cNvSpPr txBox="1">
            <a:spLocks noChangeArrowheads="1"/>
          </p:cNvSpPr>
          <p:nvPr/>
        </p:nvSpPr>
        <p:spPr bwMode="auto">
          <a:xfrm>
            <a:off x="4613101" y="1265189"/>
            <a:ext cx="322204" cy="10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680" dirty="0">
                <a:solidFill>
                  <a:srgbClr val="000000"/>
                </a:solidFill>
                <a:latin typeface="Arial Black" charset="0"/>
              </a:rPr>
              <a:t>Margin</a:t>
            </a:r>
          </a:p>
        </p:txBody>
      </p:sp>
      <p:sp>
        <p:nvSpPr>
          <p:cNvPr id="63" name="Text Box 35"/>
          <p:cNvSpPr txBox="1">
            <a:spLocks noChangeArrowheads="1"/>
          </p:cNvSpPr>
          <p:nvPr/>
        </p:nvSpPr>
        <p:spPr bwMode="auto">
          <a:xfrm>
            <a:off x="4619626" y="1687464"/>
            <a:ext cx="442429" cy="10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680" dirty="0">
                <a:solidFill>
                  <a:srgbClr val="000000"/>
                </a:solidFill>
                <a:latin typeface="Arial Black" charset="0"/>
              </a:rPr>
              <a:t>Elevation</a:t>
            </a:r>
          </a:p>
        </p:txBody>
      </p:sp>
      <p:sp>
        <p:nvSpPr>
          <p:cNvPr id="64" name="Text Box 36"/>
          <p:cNvSpPr txBox="1">
            <a:spLocks noChangeArrowheads="1"/>
          </p:cNvSpPr>
          <p:nvPr/>
        </p:nvSpPr>
        <p:spPr bwMode="auto">
          <a:xfrm>
            <a:off x="4629150" y="2103389"/>
            <a:ext cx="197170" cy="10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680" dirty="0">
                <a:solidFill>
                  <a:srgbClr val="000000"/>
                </a:solidFill>
                <a:latin typeface="Arial Black" charset="0"/>
              </a:rPr>
              <a:t>Size</a:t>
            </a:r>
          </a:p>
        </p:txBody>
      </p:sp>
      <p:sp>
        <p:nvSpPr>
          <p:cNvPr id="65" name="Text Box 37"/>
          <p:cNvSpPr txBox="1">
            <a:spLocks noChangeArrowheads="1"/>
          </p:cNvSpPr>
          <p:nvPr/>
        </p:nvSpPr>
        <p:spPr bwMode="auto">
          <a:xfrm>
            <a:off x="4616451" y="2425700"/>
            <a:ext cx="384721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680" dirty="0">
                <a:solidFill>
                  <a:srgbClr val="000000"/>
                </a:solidFill>
                <a:latin typeface="Arial Black" charset="0"/>
              </a:rPr>
              <a:t>Texture</a:t>
            </a:r>
          </a:p>
        </p:txBody>
      </p:sp>
      <p:sp>
        <p:nvSpPr>
          <p:cNvPr id="66" name="Text Box 39"/>
          <p:cNvSpPr txBox="1">
            <a:spLocks noChangeArrowheads="1"/>
          </p:cNvSpPr>
          <p:nvPr/>
        </p:nvSpPr>
        <p:spPr bwMode="auto">
          <a:xfrm>
            <a:off x="4629151" y="2927253"/>
            <a:ext cx="479617" cy="20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680" dirty="0">
                <a:solidFill>
                  <a:srgbClr val="000000"/>
                </a:solidFill>
                <a:latin typeface="Arial Black" charset="0"/>
              </a:rPr>
              <a:t>Pigmenta-</a:t>
            </a:r>
          </a:p>
          <a:p>
            <a:pPr algn="l"/>
            <a:r>
              <a:rPr lang="en-US" sz="680" dirty="0">
                <a:solidFill>
                  <a:srgbClr val="000000"/>
                </a:solidFill>
                <a:latin typeface="Arial Black" charset="0"/>
              </a:rPr>
              <a:t>tion</a:t>
            </a:r>
          </a:p>
        </p:txBody>
      </p:sp>
      <p:sp>
        <p:nvSpPr>
          <p:cNvPr id="67" name="Text Box 40"/>
          <p:cNvSpPr txBox="1">
            <a:spLocks noChangeArrowheads="1"/>
          </p:cNvSpPr>
          <p:nvPr/>
        </p:nvSpPr>
        <p:spPr bwMode="auto">
          <a:xfrm>
            <a:off x="4622800" y="3272355"/>
            <a:ext cx="399148" cy="20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680" dirty="0">
                <a:solidFill>
                  <a:srgbClr val="000000"/>
                </a:solidFill>
                <a:latin typeface="Arial Black" charset="0"/>
              </a:rPr>
              <a:t>Optical</a:t>
            </a:r>
          </a:p>
          <a:p>
            <a:pPr algn="l"/>
            <a:r>
              <a:rPr lang="en-US" sz="680" dirty="0">
                <a:solidFill>
                  <a:srgbClr val="000000"/>
                </a:solidFill>
                <a:latin typeface="Arial Black" charset="0"/>
              </a:rPr>
              <a:t>property</a:t>
            </a:r>
          </a:p>
        </p:txBody>
      </p:sp>
      <p:sp>
        <p:nvSpPr>
          <p:cNvPr id="68" name="Text Box 42"/>
          <p:cNvSpPr txBox="1">
            <a:spLocks noChangeArrowheads="1"/>
          </p:cNvSpPr>
          <p:nvPr/>
        </p:nvSpPr>
        <p:spPr bwMode="auto">
          <a:xfrm>
            <a:off x="5166420" y="1363614"/>
            <a:ext cx="261290" cy="10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680" b="1" dirty="0">
                <a:solidFill>
                  <a:srgbClr val="000000"/>
                </a:solidFill>
              </a:rPr>
              <a:t>Entire</a:t>
            </a:r>
          </a:p>
        </p:txBody>
      </p:sp>
      <p:sp>
        <p:nvSpPr>
          <p:cNvPr id="69" name="Text Box 43"/>
          <p:cNvSpPr txBox="1">
            <a:spLocks noChangeArrowheads="1"/>
          </p:cNvSpPr>
          <p:nvPr/>
        </p:nvSpPr>
        <p:spPr bwMode="auto">
          <a:xfrm>
            <a:off x="5447755" y="1368425"/>
            <a:ext cx="384721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680" b="1" dirty="0">
                <a:solidFill>
                  <a:srgbClr val="000000"/>
                </a:solidFill>
              </a:rPr>
              <a:t>Undulate</a:t>
            </a:r>
          </a:p>
        </p:txBody>
      </p:sp>
      <p:sp>
        <p:nvSpPr>
          <p:cNvPr id="70" name="Text Box 44"/>
          <p:cNvSpPr txBox="1">
            <a:spLocks noChangeArrowheads="1"/>
          </p:cNvSpPr>
          <p:nvPr/>
        </p:nvSpPr>
        <p:spPr bwMode="auto">
          <a:xfrm>
            <a:off x="5930901" y="1365250"/>
            <a:ext cx="294953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680" b="1" dirty="0">
                <a:solidFill>
                  <a:srgbClr val="000000"/>
                </a:solidFill>
              </a:rPr>
              <a:t>Lobate</a:t>
            </a:r>
          </a:p>
        </p:txBody>
      </p:sp>
      <p:sp>
        <p:nvSpPr>
          <p:cNvPr id="71" name="Text Box 45"/>
          <p:cNvSpPr txBox="1">
            <a:spLocks noChangeArrowheads="1"/>
          </p:cNvSpPr>
          <p:nvPr/>
        </p:nvSpPr>
        <p:spPr bwMode="auto">
          <a:xfrm>
            <a:off x="6318251" y="1367017"/>
            <a:ext cx="294953" cy="10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680" b="1" dirty="0">
                <a:solidFill>
                  <a:srgbClr val="000000"/>
                </a:solidFill>
              </a:rPr>
              <a:t>Curled</a:t>
            </a:r>
          </a:p>
        </p:txBody>
      </p:sp>
      <p:sp>
        <p:nvSpPr>
          <p:cNvPr id="72" name="Text Box 46"/>
          <p:cNvSpPr txBox="1">
            <a:spLocks noChangeArrowheads="1"/>
          </p:cNvSpPr>
          <p:nvPr/>
        </p:nvSpPr>
        <p:spPr bwMode="auto">
          <a:xfrm>
            <a:off x="6737351" y="1363614"/>
            <a:ext cx="352661" cy="10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680" b="1" dirty="0">
                <a:solidFill>
                  <a:srgbClr val="000000"/>
                </a:solidFill>
              </a:rPr>
              <a:t>Filiform</a:t>
            </a:r>
          </a:p>
        </p:txBody>
      </p:sp>
      <p:sp>
        <p:nvSpPr>
          <p:cNvPr id="73" name="Text Box 47"/>
          <p:cNvSpPr txBox="1">
            <a:spLocks noChangeArrowheads="1"/>
          </p:cNvSpPr>
          <p:nvPr/>
        </p:nvSpPr>
        <p:spPr bwMode="auto">
          <a:xfrm>
            <a:off x="5237138" y="1746250"/>
            <a:ext cx="166712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680" b="1" dirty="0">
                <a:solidFill>
                  <a:srgbClr val="000000"/>
                </a:solidFill>
              </a:rPr>
              <a:t>Flat</a:t>
            </a:r>
          </a:p>
        </p:txBody>
      </p:sp>
      <p:sp>
        <p:nvSpPr>
          <p:cNvPr id="74" name="Text Box 48"/>
          <p:cNvSpPr txBox="1">
            <a:spLocks noChangeArrowheads="1"/>
          </p:cNvSpPr>
          <p:nvPr/>
        </p:nvSpPr>
        <p:spPr bwMode="auto">
          <a:xfrm>
            <a:off x="5658173" y="1746250"/>
            <a:ext cx="294953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680" b="1" dirty="0">
                <a:solidFill>
                  <a:srgbClr val="000000"/>
                </a:solidFill>
              </a:rPr>
              <a:t>Raised</a:t>
            </a:r>
          </a:p>
        </p:txBody>
      </p:sp>
      <p:sp>
        <p:nvSpPr>
          <p:cNvPr id="75" name="Text Box 49"/>
          <p:cNvSpPr txBox="1">
            <a:spLocks noChangeArrowheads="1"/>
          </p:cNvSpPr>
          <p:nvPr/>
        </p:nvSpPr>
        <p:spPr bwMode="auto">
          <a:xfrm>
            <a:off x="6130505" y="1746250"/>
            <a:ext cx="324270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680" b="1" dirty="0">
                <a:solidFill>
                  <a:srgbClr val="000000"/>
                </a:solidFill>
              </a:rPr>
              <a:t>Convex</a:t>
            </a:r>
          </a:p>
        </p:txBody>
      </p:sp>
      <p:sp>
        <p:nvSpPr>
          <p:cNvPr id="76" name="Text Box 50"/>
          <p:cNvSpPr txBox="1">
            <a:spLocks noChangeArrowheads="1"/>
          </p:cNvSpPr>
          <p:nvPr/>
        </p:nvSpPr>
        <p:spPr bwMode="auto">
          <a:xfrm>
            <a:off x="6565900" y="1748017"/>
            <a:ext cx="408766" cy="10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680" b="1" dirty="0">
                <a:solidFill>
                  <a:srgbClr val="000000"/>
                </a:solidFill>
              </a:rPr>
              <a:t>Pulvinate</a:t>
            </a:r>
          </a:p>
        </p:txBody>
      </p:sp>
      <p:sp>
        <p:nvSpPr>
          <p:cNvPr id="77" name="Text Box 51"/>
          <p:cNvSpPr txBox="1">
            <a:spLocks noChangeArrowheads="1"/>
          </p:cNvSpPr>
          <p:nvPr/>
        </p:nvSpPr>
        <p:spPr bwMode="auto">
          <a:xfrm>
            <a:off x="7010401" y="1746250"/>
            <a:ext cx="438891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680" b="1" dirty="0">
                <a:solidFill>
                  <a:srgbClr val="000000"/>
                </a:solidFill>
              </a:rPr>
              <a:t>Umbonate</a:t>
            </a:r>
          </a:p>
        </p:txBody>
      </p:sp>
      <p:sp>
        <p:nvSpPr>
          <p:cNvPr id="78" name="Text Box 52"/>
          <p:cNvSpPr txBox="1">
            <a:spLocks noChangeArrowheads="1"/>
          </p:cNvSpPr>
          <p:nvPr/>
        </p:nvSpPr>
        <p:spPr bwMode="auto">
          <a:xfrm>
            <a:off x="5184775" y="2192289"/>
            <a:ext cx="482504" cy="10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680" b="1" dirty="0">
                <a:solidFill>
                  <a:srgbClr val="000000"/>
                </a:solidFill>
              </a:rPr>
              <a:t>Punctiform</a:t>
            </a:r>
            <a:endParaRPr lang="en-US" sz="680" dirty="0">
              <a:solidFill>
                <a:srgbClr val="000000"/>
              </a:solidFill>
            </a:endParaRPr>
          </a:p>
        </p:txBody>
      </p:sp>
      <p:sp>
        <p:nvSpPr>
          <p:cNvPr id="79" name="Text Box 53"/>
          <p:cNvSpPr txBox="1">
            <a:spLocks noChangeArrowheads="1"/>
          </p:cNvSpPr>
          <p:nvPr/>
        </p:nvSpPr>
        <p:spPr bwMode="auto">
          <a:xfrm>
            <a:off x="5726850" y="2186167"/>
            <a:ext cx="245260" cy="10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680" b="1" dirty="0">
                <a:solidFill>
                  <a:srgbClr val="000000"/>
                </a:solidFill>
              </a:rPr>
              <a:t>Small</a:t>
            </a:r>
            <a:endParaRPr lang="en-US" sz="680" dirty="0">
              <a:solidFill>
                <a:srgbClr val="000000"/>
              </a:solidFill>
            </a:endParaRPr>
          </a:p>
        </p:txBody>
      </p:sp>
      <p:sp>
        <p:nvSpPr>
          <p:cNvPr id="80" name="Text Box 54"/>
          <p:cNvSpPr txBox="1">
            <a:spLocks noChangeArrowheads="1"/>
          </p:cNvSpPr>
          <p:nvPr/>
        </p:nvSpPr>
        <p:spPr bwMode="auto">
          <a:xfrm>
            <a:off x="6083300" y="2192289"/>
            <a:ext cx="415178" cy="10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680" b="1" dirty="0">
                <a:solidFill>
                  <a:srgbClr val="000000"/>
                </a:solidFill>
              </a:rPr>
              <a:t>Moderate</a:t>
            </a:r>
          </a:p>
        </p:txBody>
      </p:sp>
      <p:sp>
        <p:nvSpPr>
          <p:cNvPr id="81" name="Text Box 56"/>
          <p:cNvSpPr txBox="1">
            <a:spLocks noChangeArrowheads="1"/>
          </p:cNvSpPr>
          <p:nvPr/>
        </p:nvSpPr>
        <p:spPr bwMode="auto">
          <a:xfrm>
            <a:off x="5207005" y="2672772"/>
            <a:ext cx="1075615" cy="10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680" b="1" dirty="0">
                <a:solidFill>
                  <a:srgbClr val="000000"/>
                </a:solidFill>
              </a:rPr>
              <a:t>Glistening (shiny) or dull</a:t>
            </a:r>
          </a:p>
        </p:txBody>
      </p:sp>
      <p:sp>
        <p:nvSpPr>
          <p:cNvPr id="82" name="Text Box 57"/>
          <p:cNvSpPr txBox="1">
            <a:spLocks noChangeArrowheads="1"/>
          </p:cNvSpPr>
          <p:nvPr/>
        </p:nvSpPr>
        <p:spPr bwMode="auto">
          <a:xfrm>
            <a:off x="5229226" y="2924078"/>
            <a:ext cx="1692771" cy="20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680" b="1" dirty="0">
                <a:solidFill>
                  <a:srgbClr val="000000"/>
                </a:solidFill>
              </a:rPr>
              <a:t>Nonpigmented (e.g., cream, tan, white)</a:t>
            </a:r>
          </a:p>
          <a:p>
            <a:pPr algn="l"/>
            <a:r>
              <a:rPr lang="en-US" sz="680" b="1" dirty="0">
                <a:solidFill>
                  <a:srgbClr val="000000"/>
                </a:solidFill>
              </a:rPr>
              <a:t>Pigmented (e.g., purple, red, yellow)</a:t>
            </a:r>
          </a:p>
        </p:txBody>
      </p:sp>
      <p:sp>
        <p:nvSpPr>
          <p:cNvPr id="83" name="Text Box 58"/>
          <p:cNvSpPr txBox="1">
            <a:spLocks noChangeArrowheads="1"/>
          </p:cNvSpPr>
          <p:nvPr/>
        </p:nvSpPr>
        <p:spPr bwMode="auto">
          <a:xfrm>
            <a:off x="5205935" y="3274483"/>
            <a:ext cx="142346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680" b="1" dirty="0">
                <a:solidFill>
                  <a:srgbClr val="000000"/>
                </a:solidFill>
              </a:rPr>
              <a:t>Opaque, translucent, transparent</a:t>
            </a:r>
          </a:p>
        </p:txBody>
      </p:sp>
      <p:sp>
        <p:nvSpPr>
          <p:cNvPr id="84" name="Text Box 66"/>
          <p:cNvSpPr txBox="1">
            <a:spLocks noChangeArrowheads="1"/>
          </p:cNvSpPr>
          <p:nvPr/>
        </p:nvSpPr>
        <p:spPr bwMode="auto">
          <a:xfrm>
            <a:off x="7200903" y="4944534"/>
            <a:ext cx="302968" cy="10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680" b="1" dirty="0">
                <a:solidFill>
                  <a:srgbClr val="000000"/>
                </a:solidFill>
              </a:rPr>
              <a:t>Colony</a:t>
            </a:r>
          </a:p>
        </p:txBody>
      </p:sp>
      <p:sp>
        <p:nvSpPr>
          <p:cNvPr id="85" name="Oval 68"/>
          <p:cNvSpPr>
            <a:spLocks noChangeArrowheads="1"/>
          </p:cNvSpPr>
          <p:nvPr/>
        </p:nvSpPr>
        <p:spPr bwMode="auto">
          <a:xfrm>
            <a:off x="6553201" y="4987925"/>
            <a:ext cx="26987" cy="269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80" dirty="0">
              <a:solidFill>
                <a:srgbClr val="000000"/>
              </a:solidFill>
            </a:endParaRPr>
          </a:p>
        </p:txBody>
      </p:sp>
      <p:sp>
        <p:nvSpPr>
          <p:cNvPr id="86" name="Line 71"/>
          <p:cNvSpPr>
            <a:spLocks noChangeShapeType="1"/>
          </p:cNvSpPr>
          <p:nvPr/>
        </p:nvSpPr>
        <p:spPr bwMode="auto">
          <a:xfrm>
            <a:off x="6575425" y="5000625"/>
            <a:ext cx="574642" cy="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6908"/>
              <a:gd name="connsiteY0" fmla="*/ 0 h 0"/>
              <a:gd name="connsiteX1" fmla="*/ 6908 w 6908"/>
              <a:gd name="connsiteY1" fmla="*/ 635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08">
                <a:moveTo>
                  <a:pt x="0" y="0"/>
                </a:moveTo>
                <a:cubicBezTo>
                  <a:pt x="3333" y="3333"/>
                  <a:pt x="3575" y="3017"/>
                  <a:pt x="6908" y="6350"/>
                </a:cubicBez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80" dirty="0">
              <a:solidFill>
                <a:srgbClr val="000000"/>
              </a:solidFill>
            </a:endParaRPr>
          </a:p>
        </p:txBody>
      </p:sp>
      <p:sp>
        <p:nvSpPr>
          <p:cNvPr id="87" name="Oval 72"/>
          <p:cNvSpPr>
            <a:spLocks noChangeAspect="1" noChangeArrowheads="1"/>
          </p:cNvSpPr>
          <p:nvPr/>
        </p:nvSpPr>
        <p:spPr bwMode="auto">
          <a:xfrm>
            <a:off x="6553201" y="4987925"/>
            <a:ext cx="26987" cy="2698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80" dirty="0">
              <a:solidFill>
                <a:srgbClr val="000000"/>
              </a:solidFill>
            </a:endParaRPr>
          </a:p>
        </p:txBody>
      </p:sp>
      <p:sp>
        <p:nvSpPr>
          <p:cNvPr id="88" name="Text Box 38"/>
          <p:cNvSpPr txBox="1">
            <a:spLocks noChangeArrowheads="1"/>
          </p:cNvSpPr>
          <p:nvPr/>
        </p:nvSpPr>
        <p:spPr bwMode="auto">
          <a:xfrm>
            <a:off x="4615267" y="2674889"/>
            <a:ext cx="567463" cy="10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680" dirty="0">
                <a:solidFill>
                  <a:srgbClr val="000000"/>
                </a:solidFill>
                <a:latin typeface="Arial Black" charset="0"/>
              </a:rPr>
              <a:t>Appearance</a:t>
            </a:r>
          </a:p>
        </p:txBody>
      </p:sp>
      <p:sp>
        <p:nvSpPr>
          <p:cNvPr id="89" name="Text Box 54"/>
          <p:cNvSpPr txBox="1">
            <a:spLocks noChangeArrowheads="1"/>
          </p:cNvSpPr>
          <p:nvPr/>
        </p:nvSpPr>
        <p:spPr bwMode="auto">
          <a:xfrm>
            <a:off x="6648450" y="2187706"/>
            <a:ext cx="250068" cy="10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680" b="1" dirty="0">
                <a:solidFill>
                  <a:srgbClr val="000000"/>
                </a:solidFill>
              </a:rPr>
              <a:t>Large</a:t>
            </a:r>
          </a:p>
        </p:txBody>
      </p:sp>
      <p:sp>
        <p:nvSpPr>
          <p:cNvPr id="90" name="Text Box 37"/>
          <p:cNvSpPr txBox="1">
            <a:spLocks noChangeArrowheads="1"/>
          </p:cNvSpPr>
          <p:nvPr/>
        </p:nvSpPr>
        <p:spPr bwMode="auto">
          <a:xfrm>
            <a:off x="5216526" y="2425700"/>
            <a:ext cx="702115" cy="10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680" b="1" dirty="0">
                <a:solidFill>
                  <a:srgbClr val="000000"/>
                </a:solidFill>
                <a:latin typeface="Arial"/>
                <a:cs typeface="Arial"/>
              </a:rPr>
              <a:t>Smooth or rough</a:t>
            </a:r>
          </a:p>
        </p:txBody>
      </p:sp>
      <p:sp>
        <p:nvSpPr>
          <p:cNvPr id="91" name="Line 71"/>
          <p:cNvSpPr>
            <a:spLocks noChangeShapeType="1"/>
          </p:cNvSpPr>
          <p:nvPr/>
        </p:nvSpPr>
        <p:spPr bwMode="auto">
          <a:xfrm>
            <a:off x="6575425" y="5000625"/>
            <a:ext cx="574642" cy="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6908"/>
              <a:gd name="connsiteY0" fmla="*/ 0 h 0"/>
              <a:gd name="connsiteX1" fmla="*/ 6908 w 6908"/>
              <a:gd name="connsiteY1" fmla="*/ 635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08">
                <a:moveTo>
                  <a:pt x="0" y="0"/>
                </a:moveTo>
                <a:cubicBezTo>
                  <a:pt x="3333" y="3333"/>
                  <a:pt x="3575" y="3017"/>
                  <a:pt x="6908" y="6350"/>
                </a:cubicBezTo>
              </a:path>
            </a:pathLst>
          </a:cu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80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3755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table_06_02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0"/>
          <a:stretch/>
        </p:blipFill>
        <p:spPr>
          <a:xfrm>
            <a:off x="2941320" y="237898"/>
            <a:ext cx="6309360" cy="627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741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Culturing Microorganisms</a:t>
            </a:r>
          </a:p>
        </p:txBody>
      </p:sp>
      <p:sp>
        <p:nvSpPr>
          <p:cNvPr id="33795" name="Rectangle 11"/>
          <p:cNvSpPr>
            <a:spLocks noGrp="1" noChangeArrowheads="1"/>
          </p:cNvSpPr>
          <p:nvPr>
            <p:ph idx="1"/>
          </p:nvPr>
        </p:nvSpPr>
        <p:spPr>
          <a:xfrm>
            <a:off x="1825626" y="2093976"/>
            <a:ext cx="8537575" cy="4459223"/>
          </a:xfrm>
        </p:spPr>
        <p:txBody>
          <a:bodyPr/>
          <a:lstStyle/>
          <a:p>
            <a:r>
              <a:rPr lang="en-US" b="1" dirty="0"/>
              <a:t>Obtaining Pure Cultures</a:t>
            </a:r>
          </a:p>
          <a:p>
            <a:pPr lvl="1"/>
            <a:r>
              <a:rPr lang="en-US" dirty="0"/>
              <a:t>Pure cultures are composed of cells arising from a single progenitor</a:t>
            </a:r>
          </a:p>
          <a:p>
            <a:pPr lvl="2"/>
            <a:r>
              <a:rPr lang="en-US" dirty="0"/>
              <a:t>Progenitor is termed a </a:t>
            </a:r>
            <a:r>
              <a:rPr lang="en-US" b="1" i="1" dirty="0"/>
              <a:t>colony-forming unit (CFU)</a:t>
            </a:r>
          </a:p>
          <a:p>
            <a:pPr lvl="1"/>
            <a:r>
              <a:rPr lang="en-US" b="1" dirty="0"/>
              <a:t>Aseptic technique </a:t>
            </a:r>
            <a:r>
              <a:rPr lang="en-US" dirty="0"/>
              <a:t>prevents contamination of sterile substances or objects</a:t>
            </a:r>
          </a:p>
          <a:p>
            <a:pPr lvl="1"/>
            <a:r>
              <a:rPr lang="en-US" dirty="0"/>
              <a:t>Two common </a:t>
            </a:r>
            <a:r>
              <a:rPr lang="en-US" b="1" dirty="0"/>
              <a:t>isolation techniques</a:t>
            </a:r>
          </a:p>
          <a:p>
            <a:pPr marL="548640" lvl="2" indent="0">
              <a:buNone/>
            </a:pPr>
            <a:r>
              <a:rPr lang="en-US" dirty="0"/>
              <a:t>1) Streak plates</a:t>
            </a:r>
          </a:p>
          <a:p>
            <a:pPr marL="548640" lvl="2" indent="0">
              <a:buNone/>
            </a:pPr>
            <a:r>
              <a:rPr lang="en-US" dirty="0"/>
              <a:t>2) Pour plates</a:t>
            </a:r>
          </a:p>
        </p:txBody>
      </p:sp>
    </p:spTree>
    <p:extLst>
      <p:ext uri="{BB962C8B-B14F-4D97-AF65-F5344CB8AC3E}">
        <p14:creationId xmlns:p14="http://schemas.microsoft.com/office/powerpoint/2010/main" val="1036179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title"/>
          </p:nvPr>
        </p:nvSpPr>
        <p:spPr>
          <a:xfrm>
            <a:off x="1806576" y="100585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  <a:latin typeface="Arial"/>
                <a:cs typeface="Arial"/>
              </a:rPr>
              <a:t>Figure 6.9  The streak-plate method of isolation.</a:t>
            </a:r>
          </a:p>
        </p:txBody>
      </p:sp>
      <p:pic>
        <p:nvPicPr>
          <p:cNvPr id="19" name="Picture 18" descr="figure_06_09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2"/>
          <a:stretch/>
        </p:blipFill>
        <p:spPr>
          <a:xfrm>
            <a:off x="1790700" y="1536700"/>
            <a:ext cx="8601456" cy="359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5611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9" name="Rectangle 10"/>
          <p:cNvSpPr>
            <a:spLocks noGrp="1" noChangeArrowheads="1"/>
          </p:cNvSpPr>
          <p:nvPr>
            <p:ph type="title"/>
          </p:nvPr>
        </p:nvSpPr>
        <p:spPr>
          <a:xfrm>
            <a:off x="1806576" y="100585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  <a:latin typeface="Arial"/>
                <a:cs typeface="Arial"/>
              </a:rPr>
              <a:t>Figure 6.10  The pour-plate method of isolation.</a:t>
            </a:r>
          </a:p>
        </p:txBody>
      </p:sp>
      <p:pic>
        <p:nvPicPr>
          <p:cNvPr id="36" name="Picture 4" descr="figure_06_10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3"/>
          <a:stretch>
            <a:fillRect/>
          </a:stretch>
        </p:blipFill>
        <p:spPr bwMode="auto">
          <a:xfrm>
            <a:off x="1793876" y="1008064"/>
            <a:ext cx="8602663" cy="465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3181351" y="1033691"/>
            <a:ext cx="206947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400" b="1" dirty="0"/>
              <a:t>Sequential inoculations</a:t>
            </a: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2974976" y="1465491"/>
            <a:ext cx="54983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400" b="1" dirty="0"/>
              <a:t>1.0 ml</a:t>
            </a: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1847851" y="3415396"/>
            <a:ext cx="652423" cy="344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400" b="1" dirty="0"/>
              <a:t>Initial</a:t>
            </a:r>
          </a:p>
          <a:p>
            <a:pPr algn="l">
              <a:lnSpc>
                <a:spcPct val="80000"/>
              </a:lnSpc>
            </a:pPr>
            <a:r>
              <a:rPr lang="en-US" sz="1400" b="1" dirty="0"/>
              <a:t>sample</a:t>
            </a:r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2940050" y="3202671"/>
            <a:ext cx="469680" cy="344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400" b="1" dirty="0"/>
              <a:t>9 ml</a:t>
            </a:r>
          </a:p>
          <a:p>
            <a:pPr algn="l">
              <a:lnSpc>
                <a:spcPct val="80000"/>
              </a:lnSpc>
            </a:pPr>
            <a:r>
              <a:rPr lang="en-US" sz="1400" b="1" dirty="0"/>
              <a:t>broth</a:t>
            </a:r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4183064" y="5211991"/>
            <a:ext cx="77905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400" b="1" dirty="0"/>
              <a:t>Colonies</a:t>
            </a:r>
          </a:p>
        </p:txBody>
      </p:sp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5543551" y="5208816"/>
            <a:ext cx="130696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400" b="1" dirty="0"/>
              <a:t>Fewer colonies</a:t>
            </a:r>
          </a:p>
        </p:txBody>
      </p:sp>
      <p:sp>
        <p:nvSpPr>
          <p:cNvPr id="43" name="Text Box 12"/>
          <p:cNvSpPr txBox="1">
            <a:spLocks noChangeArrowheads="1"/>
          </p:cNvSpPr>
          <p:nvPr/>
        </p:nvSpPr>
        <p:spPr bwMode="auto">
          <a:xfrm>
            <a:off x="4587876" y="3389771"/>
            <a:ext cx="1643207" cy="73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400" b="1" dirty="0"/>
              <a:t>1.0 ml to each</a:t>
            </a:r>
          </a:p>
          <a:p>
            <a:pPr algn="l">
              <a:lnSpc>
                <a:spcPct val="85000"/>
              </a:lnSpc>
            </a:pPr>
            <a:r>
              <a:rPr lang="en-US" sz="1400" b="1" dirty="0"/>
              <a:t>Petri dish, add</a:t>
            </a:r>
          </a:p>
          <a:p>
            <a:pPr algn="l">
              <a:lnSpc>
                <a:spcPct val="85000"/>
              </a:lnSpc>
            </a:pPr>
            <a:r>
              <a:rPr lang="en-US" sz="1400" b="1" dirty="0"/>
              <a:t>9 ml warm agar,</a:t>
            </a:r>
          </a:p>
          <a:p>
            <a:pPr algn="l">
              <a:lnSpc>
                <a:spcPct val="85000"/>
              </a:lnSpc>
            </a:pPr>
            <a:r>
              <a:rPr lang="en-US" sz="1400" b="1" dirty="0"/>
              <a:t>swirl gently to mix</a:t>
            </a:r>
          </a:p>
        </p:txBody>
      </p:sp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3695701" y="1484541"/>
            <a:ext cx="54983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400" b="1" dirty="0"/>
              <a:t>1.0 ml</a:t>
            </a:r>
          </a:p>
        </p:txBody>
      </p:sp>
      <p:sp>
        <p:nvSpPr>
          <p:cNvPr id="45" name="Text Box 15"/>
          <p:cNvSpPr txBox="1">
            <a:spLocks noChangeArrowheads="1"/>
          </p:cNvSpPr>
          <p:nvPr/>
        </p:nvSpPr>
        <p:spPr bwMode="auto">
          <a:xfrm>
            <a:off x="4756151" y="1440091"/>
            <a:ext cx="54983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400" b="1" dirty="0"/>
              <a:t>1.0 ml</a:t>
            </a:r>
          </a:p>
        </p:txBody>
      </p:sp>
      <p:sp>
        <p:nvSpPr>
          <p:cNvPr id="46" name="Line 18"/>
          <p:cNvSpPr>
            <a:spLocks noChangeShapeType="1"/>
          </p:cNvSpPr>
          <p:nvPr/>
        </p:nvSpPr>
        <p:spPr bwMode="auto">
          <a:xfrm>
            <a:off x="2838451" y="3063875"/>
            <a:ext cx="98425" cy="12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7" name="Oval 19"/>
          <p:cNvSpPr>
            <a:spLocks noChangeArrowheads="1"/>
          </p:cNvSpPr>
          <p:nvPr/>
        </p:nvSpPr>
        <p:spPr bwMode="auto">
          <a:xfrm>
            <a:off x="2819400" y="3048000"/>
            <a:ext cx="26988" cy="2698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8" name="Line 22"/>
          <p:cNvSpPr>
            <a:spLocks noChangeShapeType="1"/>
          </p:cNvSpPr>
          <p:nvPr/>
        </p:nvSpPr>
        <p:spPr bwMode="auto">
          <a:xfrm>
            <a:off x="3565526" y="3063875"/>
            <a:ext cx="98425" cy="12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9" name="Oval 23"/>
          <p:cNvSpPr>
            <a:spLocks noChangeArrowheads="1"/>
          </p:cNvSpPr>
          <p:nvPr/>
        </p:nvSpPr>
        <p:spPr bwMode="auto">
          <a:xfrm>
            <a:off x="3546475" y="3048000"/>
            <a:ext cx="26988" cy="2698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0" name="Text Box 24"/>
          <p:cNvSpPr txBox="1">
            <a:spLocks noChangeArrowheads="1"/>
          </p:cNvSpPr>
          <p:nvPr/>
        </p:nvSpPr>
        <p:spPr bwMode="auto">
          <a:xfrm>
            <a:off x="3667125" y="3202671"/>
            <a:ext cx="469680" cy="344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400" b="1" dirty="0"/>
              <a:t>9 ml</a:t>
            </a:r>
          </a:p>
          <a:p>
            <a:pPr algn="l">
              <a:lnSpc>
                <a:spcPct val="80000"/>
              </a:lnSpc>
            </a:pPr>
            <a:r>
              <a:rPr lang="en-US" sz="1400" b="1" dirty="0"/>
              <a:t>broth</a:t>
            </a:r>
          </a:p>
        </p:txBody>
      </p:sp>
      <p:sp>
        <p:nvSpPr>
          <p:cNvPr id="51" name="Oval 25"/>
          <p:cNvSpPr>
            <a:spLocks noChangeArrowheads="1"/>
          </p:cNvSpPr>
          <p:nvPr/>
        </p:nvSpPr>
        <p:spPr bwMode="auto">
          <a:xfrm>
            <a:off x="4838700" y="3048000"/>
            <a:ext cx="26988" cy="2698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2" name="Line 26"/>
          <p:cNvSpPr>
            <a:spLocks noChangeShapeType="1"/>
          </p:cNvSpPr>
          <p:nvPr/>
        </p:nvSpPr>
        <p:spPr bwMode="auto">
          <a:xfrm>
            <a:off x="4851401" y="3060700"/>
            <a:ext cx="244475" cy="50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3" name="Text Box 27"/>
          <p:cNvSpPr txBox="1">
            <a:spLocks noChangeArrowheads="1"/>
          </p:cNvSpPr>
          <p:nvPr/>
        </p:nvSpPr>
        <p:spPr bwMode="auto">
          <a:xfrm>
            <a:off x="5152907" y="3061885"/>
            <a:ext cx="469680" cy="344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400" b="1" dirty="0"/>
              <a:t>9 ml</a:t>
            </a:r>
          </a:p>
          <a:p>
            <a:pPr algn="l">
              <a:lnSpc>
                <a:spcPct val="80000"/>
              </a:lnSpc>
            </a:pPr>
            <a:r>
              <a:rPr lang="en-US" sz="1400" b="1" dirty="0"/>
              <a:t>broth</a:t>
            </a:r>
          </a:p>
        </p:txBody>
      </p:sp>
    </p:spTree>
    <p:extLst>
      <p:ext uri="{BB962C8B-B14F-4D97-AF65-F5344CB8AC3E}">
        <p14:creationId xmlns:p14="http://schemas.microsoft.com/office/powerpoint/2010/main" val="40769432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Culturing Microorganisms</a:t>
            </a:r>
          </a:p>
        </p:txBody>
      </p:sp>
      <p:sp>
        <p:nvSpPr>
          <p:cNvPr id="36867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Obtaining Pure Cultures</a:t>
            </a:r>
          </a:p>
          <a:p>
            <a:pPr lvl="1"/>
            <a:r>
              <a:rPr lang="en-US" dirty="0"/>
              <a:t>Other isolation techniques</a:t>
            </a:r>
          </a:p>
          <a:p>
            <a:pPr lvl="2"/>
            <a:r>
              <a:rPr lang="en-US" dirty="0"/>
              <a:t>Some fungi are isolated with streak and pour plates</a:t>
            </a:r>
          </a:p>
          <a:p>
            <a:pPr lvl="2"/>
            <a:r>
              <a:rPr lang="en-US" dirty="0"/>
              <a:t>Protozoa and motile unicellular algae are isolated through dilution of broth cultures</a:t>
            </a:r>
          </a:p>
          <a:p>
            <a:pPr lvl="2"/>
            <a:r>
              <a:rPr lang="en-US" dirty="0"/>
              <a:t>Can individually pick single cell of some large microorganisms and use to establish a culture</a:t>
            </a:r>
          </a:p>
        </p:txBody>
      </p:sp>
    </p:spTree>
    <p:extLst>
      <p:ext uri="{BB962C8B-B14F-4D97-AF65-F5344CB8AC3E}">
        <p14:creationId xmlns:p14="http://schemas.microsoft.com/office/powerpoint/2010/main" val="193775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Requirements</a:t>
            </a:r>
          </a:p>
        </p:txBody>
      </p:sp>
      <p:sp>
        <p:nvSpPr>
          <p:cNvPr id="5123" name="Rectangle 2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Organisms use a variety of</a:t>
            </a:r>
            <a:r>
              <a:rPr lang="en-US" b="1" dirty="0"/>
              <a:t> nutrients </a:t>
            </a:r>
            <a:r>
              <a:rPr lang="en-US" dirty="0"/>
              <a:t>for their energy needs and to build organic molecules and cellular structures</a:t>
            </a:r>
          </a:p>
          <a:p>
            <a:r>
              <a:rPr lang="en-US" dirty="0"/>
              <a:t>Most common nutrients contain necessary elements such as carbon, oxygen, nitrogen, and hydrogen</a:t>
            </a:r>
          </a:p>
          <a:p>
            <a:r>
              <a:rPr lang="en-US" dirty="0"/>
              <a:t>Microbes obtain nutrients from variety of sources</a:t>
            </a:r>
          </a:p>
        </p:txBody>
      </p:sp>
    </p:spTree>
    <p:extLst>
      <p:ext uri="{BB962C8B-B14F-4D97-AF65-F5344CB8AC3E}">
        <p14:creationId xmlns:p14="http://schemas.microsoft.com/office/powerpoint/2010/main" val="27356449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Culturing Microorganisms</a:t>
            </a:r>
          </a:p>
        </p:txBody>
      </p:sp>
      <p:sp>
        <p:nvSpPr>
          <p:cNvPr id="37891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Culture Media</a:t>
            </a:r>
          </a:p>
          <a:p>
            <a:pPr lvl="1"/>
            <a:r>
              <a:rPr lang="en-US" b="1" dirty="0"/>
              <a:t>Nutrient broth </a:t>
            </a:r>
            <a:r>
              <a:rPr lang="en-US" dirty="0"/>
              <a:t>is common medium</a:t>
            </a:r>
          </a:p>
          <a:p>
            <a:pPr lvl="1"/>
            <a:r>
              <a:rPr lang="en-US" b="1" dirty="0"/>
              <a:t>Agar</a:t>
            </a:r>
            <a:r>
              <a:rPr lang="en-US" dirty="0"/>
              <a:t> is a common addition to many media</a:t>
            </a:r>
          </a:p>
          <a:p>
            <a:pPr lvl="2"/>
            <a:r>
              <a:rPr lang="en-US" dirty="0"/>
              <a:t>Complex polysaccharide derived from certain red algae</a:t>
            </a:r>
          </a:p>
          <a:p>
            <a:pPr lvl="2"/>
            <a:r>
              <a:rPr lang="en-US" dirty="0"/>
              <a:t>Produces a solid surface for colonial growth</a:t>
            </a:r>
          </a:p>
          <a:p>
            <a:pPr lvl="2"/>
            <a:r>
              <a:rPr lang="en-US" dirty="0"/>
              <a:t>Most microbes cannot digest agar</a:t>
            </a:r>
          </a:p>
        </p:txBody>
      </p:sp>
    </p:spTree>
    <p:extLst>
      <p:ext uri="{BB962C8B-B14F-4D97-AF65-F5344CB8AC3E}">
        <p14:creationId xmlns:p14="http://schemas.microsoft.com/office/powerpoint/2010/main" val="6951198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Culturing Microorganisms</a:t>
            </a:r>
          </a:p>
        </p:txBody>
      </p:sp>
      <p:sp>
        <p:nvSpPr>
          <p:cNvPr id="38915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Culture Media</a:t>
            </a:r>
          </a:p>
          <a:p>
            <a:pPr lvl="1"/>
            <a:r>
              <a:rPr lang="en-US" dirty="0"/>
              <a:t>Six types of general culture media</a:t>
            </a:r>
          </a:p>
          <a:p>
            <a:pPr lvl="2"/>
            <a:r>
              <a:rPr lang="en-US" dirty="0"/>
              <a:t>Defined media</a:t>
            </a:r>
          </a:p>
          <a:p>
            <a:pPr lvl="2"/>
            <a:r>
              <a:rPr lang="en-US" dirty="0"/>
              <a:t>Complex media</a:t>
            </a:r>
          </a:p>
          <a:p>
            <a:pPr lvl="2"/>
            <a:r>
              <a:rPr lang="en-US" dirty="0"/>
              <a:t>Selective media</a:t>
            </a:r>
          </a:p>
          <a:p>
            <a:pPr lvl="2"/>
            <a:r>
              <a:rPr lang="en-US" dirty="0"/>
              <a:t>Differential media</a:t>
            </a:r>
          </a:p>
          <a:p>
            <a:pPr lvl="2"/>
            <a:r>
              <a:rPr lang="en-US" dirty="0"/>
              <a:t>Anaerobic media</a:t>
            </a:r>
          </a:p>
          <a:p>
            <a:pPr lvl="2"/>
            <a:r>
              <a:rPr lang="en-US" dirty="0"/>
              <a:t>Transport media</a:t>
            </a:r>
          </a:p>
        </p:txBody>
      </p:sp>
    </p:spTree>
    <p:extLst>
      <p:ext uri="{BB962C8B-B14F-4D97-AF65-F5344CB8AC3E}">
        <p14:creationId xmlns:p14="http://schemas.microsoft.com/office/powerpoint/2010/main" val="18869614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Culturing Microorganisms</a:t>
            </a:r>
          </a:p>
        </p:txBody>
      </p:sp>
      <p:sp>
        <p:nvSpPr>
          <p:cNvPr id="40963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Culture Media</a:t>
            </a:r>
          </a:p>
          <a:p>
            <a:pPr lvl="1"/>
            <a:r>
              <a:rPr lang="en-US" b="1" dirty="0"/>
              <a:t>Defined media</a:t>
            </a:r>
          </a:p>
          <a:p>
            <a:pPr lvl="2"/>
            <a:r>
              <a:rPr lang="en-US" dirty="0"/>
              <a:t>Medium in which the exact chemical composition is known</a:t>
            </a:r>
          </a:p>
          <a:p>
            <a:pPr lvl="2"/>
            <a:r>
              <a:rPr lang="en-US" dirty="0"/>
              <a:t>Fastidious organisms require the addition of a large number of growth factors</a:t>
            </a:r>
          </a:p>
        </p:txBody>
      </p:sp>
    </p:spTree>
    <p:extLst>
      <p:ext uri="{BB962C8B-B14F-4D97-AF65-F5344CB8AC3E}">
        <p14:creationId xmlns:p14="http://schemas.microsoft.com/office/powerpoint/2010/main" val="1002621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Culturing Microorganisms</a:t>
            </a:r>
          </a:p>
        </p:txBody>
      </p:sp>
      <p:sp>
        <p:nvSpPr>
          <p:cNvPr id="43011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Culture Media</a:t>
            </a:r>
          </a:p>
          <a:p>
            <a:pPr lvl="1"/>
            <a:r>
              <a:rPr lang="en-US" b="1" dirty="0"/>
              <a:t>Complex media</a:t>
            </a:r>
          </a:p>
          <a:p>
            <a:pPr lvl="2"/>
            <a:r>
              <a:rPr lang="en-US" dirty="0"/>
              <a:t>Exact chemical composition is unknown</a:t>
            </a:r>
          </a:p>
          <a:p>
            <a:pPr lvl="2"/>
            <a:r>
              <a:rPr lang="en-US" dirty="0"/>
              <a:t>Contain nutrients released by partial digestion of yeast, beef, soy, or proteins</a:t>
            </a:r>
          </a:p>
          <a:p>
            <a:pPr lvl="2"/>
            <a:r>
              <a:rPr lang="en-US" dirty="0"/>
              <a:t>Support growth of wide variety of microorganisms</a:t>
            </a:r>
          </a:p>
          <a:p>
            <a:pPr lvl="2"/>
            <a:r>
              <a:rPr lang="en-US" dirty="0"/>
              <a:t>Used to culture organisms with unknown nutritional needs</a:t>
            </a:r>
          </a:p>
        </p:txBody>
      </p:sp>
    </p:spTree>
    <p:extLst>
      <p:ext uri="{BB962C8B-B14F-4D97-AF65-F5344CB8AC3E}">
        <p14:creationId xmlns:p14="http://schemas.microsoft.com/office/powerpoint/2010/main" val="28756543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Culturing Microorganisms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Culture Media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US" b="1" dirty="0"/>
              <a:t>Selective media</a:t>
            </a:r>
          </a:p>
          <a:p>
            <a:pPr lvl="2"/>
            <a:r>
              <a:rPr lang="en-US" dirty="0"/>
              <a:t>Contain substances that either favor the growth of particular microorganisms or inhibit the growth of unwanted ones</a:t>
            </a:r>
          </a:p>
          <a:p>
            <a:pPr lvl="2"/>
            <a:r>
              <a:rPr lang="en-US" dirty="0"/>
              <a:t>A medium can become a selective medium when a single crucial nutrient is left out of it </a:t>
            </a:r>
          </a:p>
          <a:p>
            <a:pPr lvl="2"/>
            <a:r>
              <a:rPr lang="en-US" dirty="0"/>
              <a:t>Used to culture organisms with known nutritional needs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Selective Medium (@ right) favoring fungal growth but inhibiting bacterial growth</a:t>
            </a:r>
          </a:p>
        </p:txBody>
      </p:sp>
      <p:pic>
        <p:nvPicPr>
          <p:cNvPr id="7" name="Picture 14" descr="figure_06_12_unlabeled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4"/>
          <a:stretch>
            <a:fillRect/>
          </a:stretch>
        </p:blipFill>
        <p:spPr bwMode="auto">
          <a:xfrm>
            <a:off x="6364288" y="2997200"/>
            <a:ext cx="4754562" cy="282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7904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Culturing microorganisms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Differential Media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Formulated to differentiate different types of bacteria in a sample based on key characteristics of behavior in the medium</a:t>
            </a:r>
          </a:p>
          <a:p>
            <a:r>
              <a:rPr lang="en-US" dirty="0"/>
              <a:t>Ex: </a:t>
            </a:r>
            <a:r>
              <a:rPr lang="en-US" i="1" dirty="0"/>
              <a:t>Streptococcus pyogenes, Streptococcus pneumoniae, and Enterococcus </a:t>
            </a:r>
            <a:r>
              <a:rPr lang="en-US" i="1" dirty="0" err="1"/>
              <a:t>faecalis</a:t>
            </a:r>
            <a:r>
              <a:rPr lang="en-US" i="1" dirty="0"/>
              <a:t> </a:t>
            </a:r>
            <a:r>
              <a:rPr lang="en-US" dirty="0"/>
              <a:t>in sample at right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(L.= beta-hemolysis, middle = alpha-hemolysis, R = gamma-hemolysis)</a:t>
            </a:r>
          </a:p>
        </p:txBody>
      </p:sp>
      <p:pic>
        <p:nvPicPr>
          <p:cNvPr id="7" name="Picture 20" descr="figure_06_13_unlabeled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9"/>
          <a:stretch>
            <a:fillRect/>
          </a:stretch>
        </p:blipFill>
        <p:spPr bwMode="auto">
          <a:xfrm>
            <a:off x="6626575" y="2743200"/>
            <a:ext cx="4229988" cy="32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3387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Culturing Microorganisms</a:t>
            </a:r>
          </a:p>
        </p:txBody>
      </p:sp>
      <p:sp>
        <p:nvSpPr>
          <p:cNvPr id="45059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Culture Media</a:t>
            </a:r>
          </a:p>
          <a:p>
            <a:pPr lvl="1"/>
            <a:r>
              <a:rPr lang="en-US" b="1" dirty="0"/>
              <a:t>Enrichment media</a:t>
            </a:r>
          </a:p>
          <a:p>
            <a:pPr lvl="2"/>
            <a:r>
              <a:rPr lang="en-US" dirty="0"/>
              <a:t>Use of a selective medium to increase the numbers of a chosen microbe to observable levels</a:t>
            </a:r>
          </a:p>
          <a:p>
            <a:pPr lvl="2"/>
            <a:r>
              <a:rPr lang="en-US" dirty="0"/>
              <a:t>May require a series of cultures to enrich for the desired microbe</a:t>
            </a:r>
          </a:p>
          <a:p>
            <a:pPr lvl="2"/>
            <a:r>
              <a:rPr lang="en-US" dirty="0"/>
              <a:t>Cold enrichment used to enrich a culture with cold-tolerant species</a:t>
            </a:r>
          </a:p>
        </p:txBody>
      </p:sp>
    </p:spTree>
    <p:extLst>
      <p:ext uri="{BB962C8B-B14F-4D97-AF65-F5344CB8AC3E}">
        <p14:creationId xmlns:p14="http://schemas.microsoft.com/office/powerpoint/2010/main" val="40454990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Culturing Microorganisms</a:t>
            </a:r>
          </a:p>
        </p:txBody>
      </p:sp>
      <p:sp>
        <p:nvSpPr>
          <p:cNvPr id="50179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Culture Media</a:t>
            </a:r>
          </a:p>
          <a:p>
            <a:pPr lvl="1"/>
            <a:r>
              <a:rPr lang="en-US" b="1" dirty="0"/>
              <a:t>Anaerobic media</a:t>
            </a:r>
          </a:p>
          <a:p>
            <a:pPr lvl="2"/>
            <a:r>
              <a:rPr lang="en-US" dirty="0"/>
              <a:t>Obligate anaerobes must be cultured in the absence of free oxygen</a:t>
            </a:r>
          </a:p>
          <a:p>
            <a:pPr lvl="2"/>
            <a:r>
              <a:rPr lang="en-US" dirty="0"/>
              <a:t>Reducing media contain compounds that combine with free oxygen and remove it from the medium</a:t>
            </a:r>
          </a:p>
          <a:p>
            <a:pPr lvl="2"/>
            <a:r>
              <a:rPr lang="en-US" dirty="0"/>
              <a:t>Petri plates are incubated in anaerobic culture vessels</a:t>
            </a:r>
          </a:p>
          <a:p>
            <a:pPr lvl="4"/>
            <a:r>
              <a:rPr lang="en-US" dirty="0"/>
              <a:t>Sealable containers that contain reducing chemicals</a:t>
            </a:r>
          </a:p>
        </p:txBody>
      </p:sp>
    </p:spTree>
    <p:extLst>
      <p:ext uri="{BB962C8B-B14F-4D97-AF65-F5344CB8AC3E}">
        <p14:creationId xmlns:p14="http://schemas.microsoft.com/office/powerpoint/2010/main" val="34120126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13" descr="figure_06_16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4"/>
          <a:stretch>
            <a:fillRect/>
          </a:stretch>
        </p:blipFill>
        <p:spPr bwMode="auto">
          <a:xfrm>
            <a:off x="2811464" y="222250"/>
            <a:ext cx="6573837" cy="629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23" name="Rectangle 10"/>
          <p:cNvSpPr>
            <a:spLocks noGrp="1" noChangeArrowheads="1"/>
          </p:cNvSpPr>
          <p:nvPr>
            <p:ph type="title"/>
          </p:nvPr>
        </p:nvSpPr>
        <p:spPr>
          <a:xfrm>
            <a:off x="1806576" y="100585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  <a:latin typeface="Arial"/>
                <a:cs typeface="Arial"/>
              </a:rPr>
              <a:t>Figure 6.16  An anaerobic culture system.</a:t>
            </a:r>
          </a:p>
        </p:txBody>
      </p: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7639051" y="1264122"/>
            <a:ext cx="103938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500" b="1" dirty="0"/>
              <a:t>Airtight lid</a:t>
            </a:r>
          </a:p>
        </p:txBody>
      </p:sp>
      <p:sp>
        <p:nvSpPr>
          <p:cNvPr id="42" name="Text Box 16"/>
          <p:cNvSpPr txBox="1">
            <a:spLocks noChangeArrowheads="1"/>
          </p:cNvSpPr>
          <p:nvPr/>
        </p:nvSpPr>
        <p:spPr bwMode="auto">
          <a:xfrm>
            <a:off x="7626350" y="2180752"/>
            <a:ext cx="1841530" cy="62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500" b="1" dirty="0"/>
              <a:t>Palladium pellets</a:t>
            </a:r>
          </a:p>
          <a:p>
            <a:pPr algn="l">
              <a:lnSpc>
                <a:spcPct val="90000"/>
              </a:lnSpc>
            </a:pPr>
            <a:r>
              <a:rPr lang="en-US" sz="1500" b="1" dirty="0"/>
              <a:t>to catalyze reaction</a:t>
            </a:r>
          </a:p>
          <a:p>
            <a:pPr algn="l">
              <a:lnSpc>
                <a:spcPct val="90000"/>
              </a:lnSpc>
            </a:pPr>
            <a:r>
              <a:rPr lang="en-US" sz="1500" b="1" dirty="0"/>
              <a:t>removing O</a:t>
            </a:r>
            <a:r>
              <a:rPr lang="en-US" sz="1500" b="1" baseline="-25000" dirty="0"/>
              <a:t>2</a:t>
            </a:r>
            <a:endParaRPr lang="en-US" sz="1500" b="1" dirty="0"/>
          </a:p>
        </p:txBody>
      </p:sp>
      <p:sp>
        <p:nvSpPr>
          <p:cNvPr id="43" name="Text Box 17"/>
          <p:cNvSpPr txBox="1">
            <a:spLocks noChangeArrowheads="1"/>
          </p:cNvSpPr>
          <p:nvPr/>
        </p:nvSpPr>
        <p:spPr bwMode="auto">
          <a:xfrm>
            <a:off x="7634288" y="4973164"/>
            <a:ext cx="1473480" cy="62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500" b="1" dirty="0"/>
              <a:t>Methylene blue</a:t>
            </a:r>
          </a:p>
          <a:p>
            <a:pPr algn="l">
              <a:lnSpc>
                <a:spcPct val="90000"/>
              </a:lnSpc>
            </a:pPr>
            <a:r>
              <a:rPr lang="en-US" sz="1500" b="1" dirty="0"/>
              <a:t>(anaerobic</a:t>
            </a:r>
          </a:p>
          <a:p>
            <a:pPr algn="l">
              <a:lnSpc>
                <a:spcPct val="90000"/>
              </a:lnSpc>
            </a:pPr>
            <a:r>
              <a:rPr lang="en-US" sz="1500" b="1" dirty="0"/>
              <a:t>indicator)</a:t>
            </a:r>
          </a:p>
        </p:txBody>
      </p:sp>
      <p:sp>
        <p:nvSpPr>
          <p:cNvPr id="44" name="Text Box 18"/>
          <p:cNvSpPr txBox="1">
            <a:spLocks noChangeArrowheads="1"/>
          </p:cNvSpPr>
          <p:nvPr/>
        </p:nvSpPr>
        <p:spPr bwMode="auto">
          <a:xfrm>
            <a:off x="2860675" y="3989128"/>
            <a:ext cx="1208664" cy="1038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500" b="1" dirty="0"/>
              <a:t>Envelope</a:t>
            </a:r>
          </a:p>
          <a:p>
            <a:pPr algn="l">
              <a:lnSpc>
                <a:spcPct val="90000"/>
              </a:lnSpc>
            </a:pPr>
            <a:r>
              <a:rPr lang="en-US" sz="1500" b="1" dirty="0"/>
              <a:t>containing</a:t>
            </a:r>
          </a:p>
          <a:p>
            <a:pPr algn="l">
              <a:lnSpc>
                <a:spcPct val="90000"/>
              </a:lnSpc>
            </a:pPr>
            <a:r>
              <a:rPr lang="en-US" sz="1500" b="1" dirty="0"/>
              <a:t>chemicals to</a:t>
            </a:r>
          </a:p>
          <a:p>
            <a:pPr algn="l">
              <a:lnSpc>
                <a:spcPct val="90000"/>
              </a:lnSpc>
            </a:pPr>
            <a:r>
              <a:rPr lang="en-US" sz="1500" b="1" dirty="0"/>
              <a:t>release CO</a:t>
            </a:r>
            <a:r>
              <a:rPr lang="en-US" sz="1500" b="1" baseline="-25000" dirty="0"/>
              <a:t>2</a:t>
            </a:r>
            <a:endParaRPr lang="en-US" sz="1500" b="1" dirty="0"/>
          </a:p>
          <a:p>
            <a:pPr algn="l">
              <a:lnSpc>
                <a:spcPct val="90000"/>
              </a:lnSpc>
            </a:pPr>
            <a:r>
              <a:rPr lang="en-US" sz="1500" b="1" dirty="0"/>
              <a:t>and H</a:t>
            </a:r>
            <a:r>
              <a:rPr lang="en-US" sz="1500" b="1" baseline="-25000" dirty="0"/>
              <a:t>2</a:t>
            </a:r>
            <a:endParaRPr lang="en-US" sz="1500" b="1" dirty="0"/>
          </a:p>
        </p:txBody>
      </p:sp>
      <p:sp>
        <p:nvSpPr>
          <p:cNvPr id="45" name="Text Box 19"/>
          <p:cNvSpPr txBox="1">
            <a:spLocks noChangeArrowheads="1"/>
          </p:cNvSpPr>
          <p:nvPr/>
        </p:nvSpPr>
        <p:spPr bwMode="auto">
          <a:xfrm>
            <a:off x="2855913" y="5332884"/>
            <a:ext cx="108042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500" b="1" dirty="0"/>
              <a:t>Petri plates</a:t>
            </a:r>
          </a:p>
        </p:txBody>
      </p:sp>
      <p:sp>
        <p:nvSpPr>
          <p:cNvPr id="46" name="Text Box 20"/>
          <p:cNvSpPr txBox="1">
            <a:spLocks noChangeArrowheads="1"/>
          </p:cNvSpPr>
          <p:nvPr/>
        </p:nvSpPr>
        <p:spPr bwMode="auto">
          <a:xfrm>
            <a:off x="2846388" y="2184872"/>
            <a:ext cx="89127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500" b="1" dirty="0"/>
              <a:t>Chamber</a:t>
            </a:r>
          </a:p>
        </p:txBody>
      </p:sp>
      <p:sp>
        <p:nvSpPr>
          <p:cNvPr id="47" name="Text Box 21"/>
          <p:cNvSpPr txBox="1">
            <a:spLocks noChangeArrowheads="1"/>
          </p:cNvSpPr>
          <p:nvPr/>
        </p:nvSpPr>
        <p:spPr bwMode="auto">
          <a:xfrm>
            <a:off x="2860676" y="632297"/>
            <a:ext cx="64120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500" b="1" dirty="0"/>
              <a:t>Clamp</a:t>
            </a:r>
          </a:p>
        </p:txBody>
      </p:sp>
      <p:sp>
        <p:nvSpPr>
          <p:cNvPr id="48" name="Line 22"/>
          <p:cNvSpPr>
            <a:spLocks noChangeShapeType="1"/>
          </p:cNvSpPr>
          <p:nvPr/>
        </p:nvSpPr>
        <p:spPr bwMode="auto">
          <a:xfrm>
            <a:off x="3470275" y="765175"/>
            <a:ext cx="825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9" name="Oval 23"/>
          <p:cNvSpPr>
            <a:spLocks noChangeArrowheads="1"/>
          </p:cNvSpPr>
          <p:nvPr/>
        </p:nvSpPr>
        <p:spPr bwMode="auto">
          <a:xfrm>
            <a:off x="4279901" y="746126"/>
            <a:ext cx="36513" cy="3651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0" name="Line 24"/>
          <p:cNvSpPr>
            <a:spLocks noChangeShapeType="1"/>
          </p:cNvSpPr>
          <p:nvPr/>
        </p:nvSpPr>
        <p:spPr bwMode="auto">
          <a:xfrm>
            <a:off x="3721101" y="4098925"/>
            <a:ext cx="1190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" name="Line 25"/>
          <p:cNvSpPr>
            <a:spLocks noChangeShapeType="1"/>
          </p:cNvSpPr>
          <p:nvPr/>
        </p:nvSpPr>
        <p:spPr bwMode="auto">
          <a:xfrm>
            <a:off x="3892550" y="5473700"/>
            <a:ext cx="13144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2" name="Oval 26"/>
          <p:cNvSpPr>
            <a:spLocks noChangeArrowheads="1"/>
          </p:cNvSpPr>
          <p:nvPr/>
        </p:nvSpPr>
        <p:spPr bwMode="auto">
          <a:xfrm>
            <a:off x="4375151" y="2276476"/>
            <a:ext cx="36513" cy="3651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3" name="Line 27"/>
          <p:cNvSpPr>
            <a:spLocks noChangeShapeType="1"/>
          </p:cNvSpPr>
          <p:nvPr/>
        </p:nvSpPr>
        <p:spPr bwMode="auto">
          <a:xfrm>
            <a:off x="3746500" y="2295525"/>
            <a:ext cx="641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4" name="Oval 28"/>
          <p:cNvSpPr>
            <a:spLocks noChangeArrowheads="1"/>
          </p:cNvSpPr>
          <p:nvPr/>
        </p:nvSpPr>
        <p:spPr bwMode="auto">
          <a:xfrm>
            <a:off x="4908551" y="4076701"/>
            <a:ext cx="36513" cy="3651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5" name="Oval 29"/>
          <p:cNvSpPr>
            <a:spLocks noChangeArrowheads="1"/>
          </p:cNvSpPr>
          <p:nvPr/>
        </p:nvSpPr>
        <p:spPr bwMode="auto">
          <a:xfrm>
            <a:off x="5191126" y="5454651"/>
            <a:ext cx="36513" cy="3651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6" name="Oval 30"/>
          <p:cNvSpPr>
            <a:spLocks noChangeArrowheads="1"/>
          </p:cNvSpPr>
          <p:nvPr/>
        </p:nvSpPr>
        <p:spPr bwMode="auto">
          <a:xfrm>
            <a:off x="6610351" y="5057776"/>
            <a:ext cx="36513" cy="3651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7" name="Line 31"/>
          <p:cNvSpPr>
            <a:spLocks noChangeShapeType="1"/>
          </p:cNvSpPr>
          <p:nvPr/>
        </p:nvSpPr>
        <p:spPr bwMode="auto">
          <a:xfrm>
            <a:off x="6632575" y="5076825"/>
            <a:ext cx="952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8" name="Oval 33"/>
          <p:cNvSpPr>
            <a:spLocks noChangeArrowheads="1"/>
          </p:cNvSpPr>
          <p:nvPr/>
        </p:nvSpPr>
        <p:spPr bwMode="auto">
          <a:xfrm>
            <a:off x="6489701" y="2265363"/>
            <a:ext cx="36513" cy="3651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" name="Oval 34"/>
          <p:cNvSpPr>
            <a:spLocks noChangeArrowheads="1"/>
          </p:cNvSpPr>
          <p:nvPr/>
        </p:nvSpPr>
        <p:spPr bwMode="auto">
          <a:xfrm>
            <a:off x="6845301" y="1371601"/>
            <a:ext cx="36513" cy="3651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" name="Line 35"/>
          <p:cNvSpPr>
            <a:spLocks noChangeShapeType="1"/>
          </p:cNvSpPr>
          <p:nvPr/>
        </p:nvSpPr>
        <p:spPr bwMode="auto">
          <a:xfrm>
            <a:off x="6867525" y="1390650"/>
            <a:ext cx="7175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" name="Line 36"/>
          <p:cNvSpPr>
            <a:spLocks noChangeShapeType="1"/>
          </p:cNvSpPr>
          <p:nvPr/>
        </p:nvSpPr>
        <p:spPr bwMode="auto">
          <a:xfrm>
            <a:off x="6511925" y="2282825"/>
            <a:ext cx="106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7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Culturing Microorganisms</a:t>
            </a:r>
          </a:p>
        </p:txBody>
      </p:sp>
      <p:sp>
        <p:nvSpPr>
          <p:cNvPr id="52227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Culture Media</a:t>
            </a:r>
          </a:p>
          <a:p>
            <a:pPr lvl="1"/>
            <a:r>
              <a:rPr lang="en-US" b="1" dirty="0"/>
              <a:t>Transport media</a:t>
            </a:r>
          </a:p>
          <a:p>
            <a:pPr lvl="2"/>
            <a:r>
              <a:rPr lang="en-US" dirty="0"/>
              <a:t>Used by clinical personnel to ensure clinical specimens are not contaminated and to protect people from infection</a:t>
            </a:r>
          </a:p>
          <a:p>
            <a:pPr lvl="2"/>
            <a:r>
              <a:rPr lang="en-US" dirty="0"/>
              <a:t>Rapid transport of samples is important</a:t>
            </a:r>
          </a:p>
        </p:txBody>
      </p:sp>
    </p:spTree>
    <p:extLst>
      <p:ext uri="{BB962C8B-B14F-4D97-AF65-F5344CB8AC3E}">
        <p14:creationId xmlns:p14="http://schemas.microsoft.com/office/powerpoint/2010/main" val="981488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Requirements</a:t>
            </a:r>
          </a:p>
        </p:txBody>
      </p:sp>
      <p:sp>
        <p:nvSpPr>
          <p:cNvPr id="6147" name="Rectangle 11"/>
          <p:cNvSpPr>
            <a:spLocks noGrp="1" noChangeArrowheads="1"/>
          </p:cNvSpPr>
          <p:nvPr>
            <p:ph idx="1"/>
          </p:nvPr>
        </p:nvSpPr>
        <p:spPr>
          <a:xfrm>
            <a:off x="1825626" y="1773382"/>
            <a:ext cx="8537575" cy="4779818"/>
          </a:xfrm>
        </p:spPr>
        <p:txBody>
          <a:bodyPr/>
          <a:lstStyle/>
          <a:p>
            <a:pPr>
              <a:lnSpc>
                <a:spcPct val="135000"/>
              </a:lnSpc>
            </a:pPr>
            <a:r>
              <a:rPr lang="en-US" b="1" dirty="0"/>
              <a:t>Nutrients: Chemical and Energy Requirements</a:t>
            </a:r>
          </a:p>
          <a:p>
            <a:pPr lvl="1">
              <a:lnSpc>
                <a:spcPct val="135000"/>
              </a:lnSpc>
            </a:pPr>
            <a:r>
              <a:rPr lang="en-US" dirty="0"/>
              <a:t>Sources of carbon, energy, and electrons</a:t>
            </a:r>
          </a:p>
          <a:p>
            <a:pPr lvl="2">
              <a:lnSpc>
                <a:spcPct val="135000"/>
              </a:lnSpc>
            </a:pPr>
            <a:r>
              <a:rPr lang="en-US" dirty="0"/>
              <a:t>Organisms classified into two groups based on </a:t>
            </a:r>
            <a:r>
              <a:rPr lang="en-US" b="1" dirty="0"/>
              <a:t>source of carbon</a:t>
            </a:r>
          </a:p>
          <a:p>
            <a:pPr lvl="3">
              <a:lnSpc>
                <a:spcPct val="135000"/>
              </a:lnSpc>
            </a:pPr>
            <a:r>
              <a:rPr lang="en-US" b="1" dirty="0"/>
              <a:t>Autotrophs</a:t>
            </a:r>
            <a:r>
              <a:rPr lang="en-US" dirty="0"/>
              <a:t>—use inorganic carbon (</a:t>
            </a:r>
            <a:r>
              <a:rPr lang="en-US" dirty="0" err="1"/>
              <a:t>ie</a:t>
            </a:r>
            <a:r>
              <a:rPr lang="en-US" dirty="0"/>
              <a:t> carbon dioxide)</a:t>
            </a:r>
          </a:p>
          <a:p>
            <a:pPr lvl="3">
              <a:lnSpc>
                <a:spcPct val="135000"/>
              </a:lnSpc>
            </a:pPr>
            <a:r>
              <a:rPr lang="en-US" b="1" dirty="0"/>
              <a:t>Heterotrophs</a:t>
            </a:r>
            <a:r>
              <a:rPr lang="en-US" dirty="0"/>
              <a:t>—use catabolic process to obtain carbon from outside source </a:t>
            </a:r>
          </a:p>
          <a:p>
            <a:pPr lvl="2">
              <a:lnSpc>
                <a:spcPct val="135000"/>
              </a:lnSpc>
            </a:pPr>
            <a:r>
              <a:rPr lang="en-US" dirty="0"/>
              <a:t>Organisms classified into two groups based on </a:t>
            </a:r>
            <a:r>
              <a:rPr lang="en-US" b="1" dirty="0"/>
              <a:t>source of energy</a:t>
            </a:r>
          </a:p>
          <a:p>
            <a:pPr lvl="3">
              <a:lnSpc>
                <a:spcPct val="135000"/>
              </a:lnSpc>
            </a:pPr>
            <a:r>
              <a:rPr lang="en-US" b="1" dirty="0" err="1"/>
              <a:t>Chemotrophs</a:t>
            </a:r>
            <a:r>
              <a:rPr lang="en-US" dirty="0"/>
              <a:t>—acquire energy from redox reactions</a:t>
            </a:r>
          </a:p>
          <a:p>
            <a:pPr lvl="3">
              <a:lnSpc>
                <a:spcPct val="135000"/>
              </a:lnSpc>
            </a:pPr>
            <a:r>
              <a:rPr lang="en-US" b="1" dirty="0"/>
              <a:t>Phototrophs</a:t>
            </a:r>
            <a:r>
              <a:rPr lang="en-US" dirty="0"/>
              <a:t>—acquire energy from light </a:t>
            </a:r>
          </a:p>
        </p:txBody>
      </p:sp>
    </p:spTree>
    <p:extLst>
      <p:ext uri="{BB962C8B-B14F-4D97-AF65-F5344CB8AC3E}">
        <p14:creationId xmlns:p14="http://schemas.microsoft.com/office/powerpoint/2010/main" val="22287940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Culturing Microorganisms</a:t>
            </a:r>
          </a:p>
        </p:txBody>
      </p:sp>
      <p:sp>
        <p:nvSpPr>
          <p:cNvPr id="53251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Special Culture Techniques</a:t>
            </a:r>
          </a:p>
          <a:p>
            <a:pPr lvl="1"/>
            <a:r>
              <a:rPr lang="en-US" b="1" dirty="0"/>
              <a:t>Techniques developed for culturing microorganisms</a:t>
            </a:r>
          </a:p>
          <a:p>
            <a:pPr lvl="2"/>
            <a:r>
              <a:rPr lang="en-US" b="1" dirty="0"/>
              <a:t>Animal and cell culture</a:t>
            </a:r>
          </a:p>
          <a:p>
            <a:pPr lvl="3"/>
            <a:r>
              <a:rPr lang="en-US" dirty="0"/>
              <a:t>Used when artificial media are inadequate</a:t>
            </a:r>
          </a:p>
          <a:p>
            <a:pPr lvl="3"/>
            <a:r>
              <a:rPr lang="en-US" dirty="0"/>
              <a:t>Required for growth of viruses and other obligate intracellular parasites</a:t>
            </a:r>
          </a:p>
        </p:txBody>
      </p:sp>
    </p:spTree>
    <p:extLst>
      <p:ext uri="{BB962C8B-B14F-4D97-AF65-F5344CB8AC3E}">
        <p14:creationId xmlns:p14="http://schemas.microsoft.com/office/powerpoint/2010/main" val="18598820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9F87A-ACBC-44B8-A1DC-FED13C12F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Bacterial 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02193-5EA0-4590-86D0-3BFDD1D77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View the Study Area Video in Mastering Microbiology: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Study </a:t>
            </a:r>
            <a:r>
              <a:rPr lang="en-US" dirty="0" err="1"/>
              <a:t>Area</a:t>
            </a:r>
            <a:r>
              <a:rPr lang="en-US" dirty="0" err="1">
                <a:sym typeface="Wingdings" panose="05000000000000000000" pitchFamily="2" charset="2"/>
              </a:rPr>
              <a:t>Micro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AnimationsMicrobial</a:t>
            </a:r>
            <a:r>
              <a:rPr lang="en-US" dirty="0">
                <a:sym typeface="Wingdings" panose="05000000000000000000" pitchFamily="2" charset="2"/>
              </a:rPr>
              <a:t> Nutrition &amp; </a:t>
            </a:r>
            <a:r>
              <a:rPr lang="en-US" dirty="0" err="1">
                <a:sym typeface="Wingdings" panose="05000000000000000000" pitchFamily="2" charset="2"/>
              </a:rPr>
              <a:t>GrowthBacterial</a:t>
            </a:r>
            <a:r>
              <a:rPr lang="en-US" dirty="0">
                <a:sym typeface="Wingdings" panose="05000000000000000000" pitchFamily="2" charset="2"/>
              </a:rPr>
              <a:t> Growth Overview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2169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B1824-6842-4E5E-9BF8-90DF02345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</a:t>
            </a:r>
            <a:r>
              <a:rPr lang="en-US" dirty="0" err="1"/>
              <a:t>Fisson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07F02-854D-4E99-8472-13C0EC66C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View the Study Area Video in Mastering Microbiology: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Study </a:t>
            </a:r>
            <a:r>
              <a:rPr lang="en-US" dirty="0" err="1"/>
              <a:t>Area</a:t>
            </a:r>
            <a:r>
              <a:rPr lang="en-US" dirty="0" err="1">
                <a:sym typeface="Wingdings" panose="05000000000000000000" pitchFamily="2" charset="2"/>
              </a:rPr>
              <a:t>Micro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AnimationsMicrobial</a:t>
            </a:r>
            <a:r>
              <a:rPr lang="en-US" dirty="0">
                <a:sym typeface="Wingdings" panose="05000000000000000000" pitchFamily="2" charset="2"/>
              </a:rPr>
              <a:t> Nutrition &amp; </a:t>
            </a:r>
            <a:r>
              <a:rPr lang="en-US" dirty="0" err="1">
                <a:sym typeface="Wingdings" panose="05000000000000000000" pitchFamily="2" charset="2"/>
              </a:rPr>
              <a:t>GrowthBinary</a:t>
            </a:r>
            <a:r>
              <a:rPr lang="en-US" dirty="0">
                <a:sym typeface="Wingdings" panose="05000000000000000000" pitchFamily="2" charset="2"/>
              </a:rPr>
              <a:t> Fission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9738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30" name="Rectangle 10"/>
          <p:cNvSpPr>
            <a:spLocks noGrp="1" noChangeArrowheads="1"/>
          </p:cNvSpPr>
          <p:nvPr>
            <p:ph type="title"/>
          </p:nvPr>
        </p:nvSpPr>
        <p:spPr>
          <a:xfrm>
            <a:off x="1806576" y="100585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  <a:latin typeface="Arial"/>
                <a:cs typeface="Arial"/>
              </a:rPr>
              <a:t>Figure 6.17  Binary fission.</a:t>
            </a:r>
          </a:p>
        </p:txBody>
      </p:sp>
      <p:pic>
        <p:nvPicPr>
          <p:cNvPr id="55" name="Picture 54" descr="figure_06_17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0"/>
          <a:stretch/>
        </p:blipFill>
        <p:spPr>
          <a:xfrm>
            <a:off x="4483100" y="261514"/>
            <a:ext cx="3206496" cy="6444086"/>
          </a:xfrm>
          <a:prstGeom prst="rect">
            <a:avLst/>
          </a:prstGeom>
        </p:spPr>
      </p:pic>
      <p:sp>
        <p:nvSpPr>
          <p:cNvPr id="56" name="Text Box 27"/>
          <p:cNvSpPr txBox="1">
            <a:spLocks noChangeArrowheads="1"/>
          </p:cNvSpPr>
          <p:nvPr/>
        </p:nvSpPr>
        <p:spPr bwMode="auto">
          <a:xfrm>
            <a:off x="5819775" y="317028"/>
            <a:ext cx="1120500" cy="11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730" b="1" dirty="0"/>
              <a:t>Cytoplasmic membrane</a:t>
            </a:r>
          </a:p>
        </p:txBody>
      </p:sp>
      <p:sp>
        <p:nvSpPr>
          <p:cNvPr id="57" name="Text Box 28"/>
          <p:cNvSpPr txBox="1">
            <a:spLocks noChangeArrowheads="1"/>
          </p:cNvSpPr>
          <p:nvPr/>
        </p:nvSpPr>
        <p:spPr bwMode="auto">
          <a:xfrm>
            <a:off x="5819776" y="441276"/>
            <a:ext cx="620363" cy="11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730" b="1" dirty="0"/>
              <a:t>Chromosome</a:t>
            </a:r>
          </a:p>
        </p:txBody>
      </p:sp>
      <p:sp>
        <p:nvSpPr>
          <p:cNvPr id="58" name="Text Box 29"/>
          <p:cNvSpPr txBox="1">
            <a:spLocks noChangeArrowheads="1"/>
          </p:cNvSpPr>
          <p:nvPr/>
        </p:nvSpPr>
        <p:spPr bwMode="auto">
          <a:xfrm>
            <a:off x="5819775" y="585364"/>
            <a:ext cx="415178" cy="11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730" b="1" dirty="0"/>
              <a:t>Cell wall</a:t>
            </a:r>
          </a:p>
        </p:txBody>
      </p:sp>
      <p:sp>
        <p:nvSpPr>
          <p:cNvPr id="59" name="Text Box 30"/>
          <p:cNvSpPr txBox="1">
            <a:spLocks noChangeArrowheads="1"/>
          </p:cNvSpPr>
          <p:nvPr/>
        </p:nvSpPr>
        <p:spPr bwMode="auto">
          <a:xfrm>
            <a:off x="5876926" y="865513"/>
            <a:ext cx="599523" cy="22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730" b="1" dirty="0"/>
              <a:t>Replicated</a:t>
            </a:r>
          </a:p>
          <a:p>
            <a:pPr algn="l"/>
            <a:r>
              <a:rPr lang="en-US" sz="730" b="1" dirty="0"/>
              <a:t>chromosome</a:t>
            </a:r>
          </a:p>
        </p:txBody>
      </p:sp>
      <p:sp>
        <p:nvSpPr>
          <p:cNvPr id="60" name="Text Box 31"/>
          <p:cNvSpPr txBox="1">
            <a:spLocks noChangeArrowheads="1"/>
          </p:cNvSpPr>
          <p:nvPr/>
        </p:nvSpPr>
        <p:spPr bwMode="auto">
          <a:xfrm>
            <a:off x="5911464" y="1245764"/>
            <a:ext cx="343286" cy="11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730" b="1" dirty="0"/>
              <a:t>Septum</a:t>
            </a:r>
          </a:p>
        </p:txBody>
      </p:sp>
      <p:sp>
        <p:nvSpPr>
          <p:cNvPr id="61" name="Text Box 32"/>
          <p:cNvSpPr txBox="1">
            <a:spLocks noChangeArrowheads="1"/>
          </p:cNvSpPr>
          <p:nvPr/>
        </p:nvSpPr>
        <p:spPr bwMode="auto">
          <a:xfrm>
            <a:off x="5895976" y="1628245"/>
            <a:ext cx="509755" cy="247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730" b="1" dirty="0"/>
              <a:t>Completed</a:t>
            </a:r>
          </a:p>
          <a:p>
            <a:pPr algn="l">
              <a:lnSpc>
                <a:spcPct val="110000"/>
              </a:lnSpc>
            </a:pPr>
            <a:r>
              <a:rPr lang="en-US" sz="730" b="1" dirty="0"/>
              <a:t>septum</a:t>
            </a:r>
          </a:p>
        </p:txBody>
      </p:sp>
      <p:sp>
        <p:nvSpPr>
          <p:cNvPr id="62" name="Text Box 33"/>
          <p:cNvSpPr txBox="1">
            <a:spLocks noChangeArrowheads="1"/>
          </p:cNvSpPr>
          <p:nvPr/>
        </p:nvSpPr>
        <p:spPr bwMode="auto">
          <a:xfrm>
            <a:off x="6981719" y="1029864"/>
            <a:ext cx="504946" cy="11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730" b="1" dirty="0"/>
              <a:t>30 minutes</a:t>
            </a:r>
          </a:p>
        </p:txBody>
      </p:sp>
      <p:sp>
        <p:nvSpPr>
          <p:cNvPr id="63" name="Text Box 34"/>
          <p:cNvSpPr txBox="1">
            <a:spLocks noChangeArrowheads="1"/>
          </p:cNvSpPr>
          <p:nvPr/>
        </p:nvSpPr>
        <p:spPr bwMode="auto">
          <a:xfrm>
            <a:off x="6981719" y="2296689"/>
            <a:ext cx="504946" cy="11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730" b="1" dirty="0"/>
              <a:t>60 minutes</a:t>
            </a:r>
          </a:p>
        </p:txBody>
      </p:sp>
      <p:sp>
        <p:nvSpPr>
          <p:cNvPr id="64" name="Text Box 35"/>
          <p:cNvSpPr txBox="1">
            <a:spLocks noChangeArrowheads="1"/>
          </p:cNvSpPr>
          <p:nvPr/>
        </p:nvSpPr>
        <p:spPr bwMode="auto">
          <a:xfrm>
            <a:off x="6981719" y="3101926"/>
            <a:ext cx="504946" cy="11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730" b="1" dirty="0"/>
              <a:t>90 minutes</a:t>
            </a:r>
          </a:p>
        </p:txBody>
      </p:sp>
      <p:sp>
        <p:nvSpPr>
          <p:cNvPr id="65" name="Text Box 36"/>
          <p:cNvSpPr txBox="1">
            <a:spLocks noChangeArrowheads="1"/>
          </p:cNvSpPr>
          <p:nvPr/>
        </p:nvSpPr>
        <p:spPr bwMode="auto">
          <a:xfrm>
            <a:off x="6974106" y="3867101"/>
            <a:ext cx="556243" cy="11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730" b="1" dirty="0"/>
              <a:t>120 minutes</a:t>
            </a:r>
          </a:p>
        </p:txBody>
      </p:sp>
      <p:sp>
        <p:nvSpPr>
          <p:cNvPr id="66" name="Text Box 37"/>
          <p:cNvSpPr txBox="1">
            <a:spLocks noChangeArrowheads="1"/>
          </p:cNvSpPr>
          <p:nvPr/>
        </p:nvSpPr>
        <p:spPr bwMode="auto">
          <a:xfrm>
            <a:off x="6540500" y="4604914"/>
            <a:ext cx="343286" cy="11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730" b="1" dirty="0"/>
              <a:t>Septum</a:t>
            </a:r>
          </a:p>
        </p:txBody>
      </p:sp>
      <p:sp>
        <p:nvSpPr>
          <p:cNvPr id="67" name="Oval 38"/>
          <p:cNvSpPr>
            <a:spLocks noChangeArrowheads="1"/>
          </p:cNvSpPr>
          <p:nvPr/>
        </p:nvSpPr>
        <p:spPr bwMode="auto">
          <a:xfrm>
            <a:off x="5492750" y="401214"/>
            <a:ext cx="26988" cy="2698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730" dirty="0"/>
          </a:p>
        </p:txBody>
      </p:sp>
      <p:sp>
        <p:nvSpPr>
          <p:cNvPr id="68" name="Oval 39"/>
          <p:cNvSpPr>
            <a:spLocks noChangeArrowheads="1"/>
          </p:cNvSpPr>
          <p:nvPr/>
        </p:nvSpPr>
        <p:spPr bwMode="auto">
          <a:xfrm>
            <a:off x="5491162" y="491701"/>
            <a:ext cx="26988" cy="2698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730" dirty="0"/>
          </a:p>
        </p:txBody>
      </p:sp>
      <p:sp>
        <p:nvSpPr>
          <p:cNvPr id="69" name="Oval 40"/>
          <p:cNvSpPr>
            <a:spLocks noChangeArrowheads="1"/>
          </p:cNvSpPr>
          <p:nvPr/>
        </p:nvSpPr>
        <p:spPr bwMode="auto">
          <a:xfrm>
            <a:off x="5494337" y="601239"/>
            <a:ext cx="26988" cy="2698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730" dirty="0"/>
          </a:p>
        </p:txBody>
      </p:sp>
      <p:sp>
        <p:nvSpPr>
          <p:cNvPr id="70" name="Line 42"/>
          <p:cNvSpPr>
            <a:spLocks noChangeShapeType="1"/>
          </p:cNvSpPr>
          <p:nvPr/>
        </p:nvSpPr>
        <p:spPr bwMode="auto">
          <a:xfrm flipV="1">
            <a:off x="5511801" y="388515"/>
            <a:ext cx="288925" cy="25400"/>
          </a:xfrm>
          <a:custGeom>
            <a:avLst/>
            <a:gdLst>
              <a:gd name="connsiteX0" fmla="*/ 0 w 384175"/>
              <a:gd name="connsiteY0" fmla="*/ 0 h 41275"/>
              <a:gd name="connsiteX1" fmla="*/ 384175 w 384175"/>
              <a:gd name="connsiteY1" fmla="*/ 41275 h 41275"/>
              <a:gd name="connsiteX0" fmla="*/ 0 w 276225"/>
              <a:gd name="connsiteY0" fmla="*/ 0 h 25400"/>
              <a:gd name="connsiteX1" fmla="*/ 276225 w 276225"/>
              <a:gd name="connsiteY1" fmla="*/ 25400 h 25400"/>
              <a:gd name="connsiteX0" fmla="*/ 0 w 219075"/>
              <a:gd name="connsiteY0" fmla="*/ 0 h 19050"/>
              <a:gd name="connsiteX1" fmla="*/ 219075 w 219075"/>
              <a:gd name="connsiteY1" fmla="*/ 19050 h 19050"/>
              <a:gd name="connsiteX0" fmla="*/ 0 w 288925"/>
              <a:gd name="connsiteY0" fmla="*/ 0 h 25400"/>
              <a:gd name="connsiteX1" fmla="*/ 288925 w 288925"/>
              <a:gd name="connsiteY1" fmla="*/ 25400 h 2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8925" h="25400">
                <a:moveTo>
                  <a:pt x="0" y="0"/>
                </a:moveTo>
                <a:cubicBezTo>
                  <a:pt x="128058" y="13758"/>
                  <a:pt x="160867" y="11642"/>
                  <a:pt x="288925" y="254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730" dirty="0"/>
          </a:p>
        </p:txBody>
      </p:sp>
      <p:sp>
        <p:nvSpPr>
          <p:cNvPr id="71" name="Line 43"/>
          <p:cNvSpPr>
            <a:spLocks noChangeShapeType="1"/>
          </p:cNvSpPr>
          <p:nvPr/>
        </p:nvSpPr>
        <p:spPr bwMode="auto">
          <a:xfrm>
            <a:off x="5503862" y="505989"/>
            <a:ext cx="304803" cy="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7742"/>
              <a:gd name="connsiteY0" fmla="*/ 0 h 0"/>
              <a:gd name="connsiteX1" fmla="*/ 7742 w 7742"/>
              <a:gd name="connsiteY1" fmla="*/ -3175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742">
                <a:moveTo>
                  <a:pt x="0" y="0"/>
                </a:moveTo>
                <a:cubicBezTo>
                  <a:pt x="3333" y="3333"/>
                  <a:pt x="4409" y="-6508"/>
                  <a:pt x="7742" y="-317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730" dirty="0"/>
          </a:p>
        </p:txBody>
      </p:sp>
      <p:sp>
        <p:nvSpPr>
          <p:cNvPr id="72" name="Line 44"/>
          <p:cNvSpPr>
            <a:spLocks noChangeShapeType="1"/>
          </p:cNvSpPr>
          <p:nvPr/>
        </p:nvSpPr>
        <p:spPr bwMode="auto">
          <a:xfrm>
            <a:off x="5507038" y="617114"/>
            <a:ext cx="288925" cy="38100"/>
          </a:xfrm>
          <a:custGeom>
            <a:avLst/>
            <a:gdLst>
              <a:gd name="connsiteX0" fmla="*/ 0 w 390525"/>
              <a:gd name="connsiteY0" fmla="*/ 0 h 50800"/>
              <a:gd name="connsiteX1" fmla="*/ 390525 w 390525"/>
              <a:gd name="connsiteY1" fmla="*/ 50800 h 50800"/>
              <a:gd name="connsiteX0" fmla="*/ 0 w 288925"/>
              <a:gd name="connsiteY0" fmla="*/ 0 h 38100"/>
              <a:gd name="connsiteX1" fmla="*/ 288925 w 288925"/>
              <a:gd name="connsiteY1" fmla="*/ 38100 h 3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8925" h="38100">
                <a:moveTo>
                  <a:pt x="0" y="0"/>
                </a:moveTo>
                <a:lnTo>
                  <a:pt x="288925" y="3810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730" dirty="0"/>
          </a:p>
        </p:txBody>
      </p:sp>
      <p:sp>
        <p:nvSpPr>
          <p:cNvPr id="73" name="Oval 47"/>
          <p:cNvSpPr>
            <a:spLocks noChangeArrowheads="1"/>
          </p:cNvSpPr>
          <p:nvPr/>
        </p:nvSpPr>
        <p:spPr bwMode="auto">
          <a:xfrm>
            <a:off x="5624512" y="925090"/>
            <a:ext cx="26988" cy="26987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730" dirty="0"/>
          </a:p>
        </p:txBody>
      </p:sp>
      <p:sp>
        <p:nvSpPr>
          <p:cNvPr id="74" name="Oval 48"/>
          <p:cNvSpPr>
            <a:spLocks noChangeArrowheads="1"/>
          </p:cNvSpPr>
          <p:nvPr/>
        </p:nvSpPr>
        <p:spPr bwMode="auto">
          <a:xfrm>
            <a:off x="5387975" y="1293389"/>
            <a:ext cx="26988" cy="2698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730" dirty="0"/>
          </a:p>
        </p:txBody>
      </p:sp>
      <p:sp>
        <p:nvSpPr>
          <p:cNvPr id="75" name="Oval 49"/>
          <p:cNvSpPr>
            <a:spLocks noChangeArrowheads="1"/>
          </p:cNvSpPr>
          <p:nvPr/>
        </p:nvSpPr>
        <p:spPr bwMode="auto">
          <a:xfrm>
            <a:off x="5376864" y="1714078"/>
            <a:ext cx="26987" cy="26987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730" dirty="0"/>
          </a:p>
        </p:txBody>
      </p:sp>
      <p:sp>
        <p:nvSpPr>
          <p:cNvPr id="76" name="Line 51"/>
          <p:cNvSpPr>
            <a:spLocks noChangeShapeType="1"/>
          </p:cNvSpPr>
          <p:nvPr/>
        </p:nvSpPr>
        <p:spPr bwMode="auto">
          <a:xfrm>
            <a:off x="5638801" y="940964"/>
            <a:ext cx="212721" cy="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7701"/>
              <a:gd name="connsiteY0" fmla="*/ 0 h 0"/>
              <a:gd name="connsiteX1" fmla="*/ 7701 w 770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701">
                <a:moveTo>
                  <a:pt x="0" y="0"/>
                </a:moveTo>
                <a:cubicBezTo>
                  <a:pt x="3333" y="3333"/>
                  <a:pt x="4368" y="-3333"/>
                  <a:pt x="7701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730" dirty="0"/>
          </a:p>
        </p:txBody>
      </p:sp>
      <p:sp>
        <p:nvSpPr>
          <p:cNvPr id="77" name="Line 52"/>
          <p:cNvSpPr>
            <a:spLocks noChangeShapeType="1"/>
          </p:cNvSpPr>
          <p:nvPr/>
        </p:nvSpPr>
        <p:spPr bwMode="auto">
          <a:xfrm>
            <a:off x="5407025" y="1309264"/>
            <a:ext cx="460361" cy="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7178"/>
              <a:gd name="connsiteY0" fmla="*/ 0 h 0"/>
              <a:gd name="connsiteX1" fmla="*/ 7178 w 7178"/>
              <a:gd name="connsiteY1" fmla="*/ 635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78">
                <a:moveTo>
                  <a:pt x="0" y="0"/>
                </a:moveTo>
                <a:cubicBezTo>
                  <a:pt x="3333" y="3333"/>
                  <a:pt x="3845" y="3017"/>
                  <a:pt x="7178" y="635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730" dirty="0"/>
          </a:p>
        </p:txBody>
      </p:sp>
      <p:sp>
        <p:nvSpPr>
          <p:cNvPr id="78" name="Line 53"/>
          <p:cNvSpPr>
            <a:spLocks noChangeShapeType="1"/>
          </p:cNvSpPr>
          <p:nvPr/>
        </p:nvSpPr>
        <p:spPr bwMode="auto">
          <a:xfrm>
            <a:off x="5394326" y="1725189"/>
            <a:ext cx="473079" cy="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7413"/>
              <a:gd name="connsiteY0" fmla="*/ 0 h 0"/>
              <a:gd name="connsiteX1" fmla="*/ 7413 w 7413"/>
              <a:gd name="connsiteY1" fmla="*/ -3175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13">
                <a:moveTo>
                  <a:pt x="0" y="0"/>
                </a:moveTo>
                <a:cubicBezTo>
                  <a:pt x="3333" y="3333"/>
                  <a:pt x="4080" y="-6508"/>
                  <a:pt x="7413" y="-317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730" dirty="0"/>
          </a:p>
        </p:txBody>
      </p:sp>
      <p:sp>
        <p:nvSpPr>
          <p:cNvPr id="79" name="AutoShape 54"/>
          <p:cNvSpPr>
            <a:spLocks/>
          </p:cNvSpPr>
          <p:nvPr/>
        </p:nvSpPr>
        <p:spPr bwMode="auto">
          <a:xfrm>
            <a:off x="6864351" y="356764"/>
            <a:ext cx="81973" cy="1479551"/>
          </a:xfrm>
          <a:prstGeom prst="rightBrace">
            <a:avLst>
              <a:gd name="adj1" fmla="val 40186"/>
              <a:gd name="adj2" fmla="val 49748"/>
            </a:avLst>
          </a:prstGeom>
          <a:noFill/>
          <a:ln w="698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730" dirty="0"/>
          </a:p>
        </p:txBody>
      </p:sp>
      <p:sp>
        <p:nvSpPr>
          <p:cNvPr id="80" name="AutoShape 56"/>
          <p:cNvSpPr>
            <a:spLocks/>
          </p:cNvSpPr>
          <p:nvPr/>
        </p:nvSpPr>
        <p:spPr bwMode="auto">
          <a:xfrm>
            <a:off x="6858000" y="2020464"/>
            <a:ext cx="93662" cy="676276"/>
          </a:xfrm>
          <a:prstGeom prst="rightBrace">
            <a:avLst>
              <a:gd name="adj1" fmla="val 54406"/>
              <a:gd name="adj2" fmla="val 50444"/>
            </a:avLst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730" dirty="0"/>
          </a:p>
        </p:txBody>
      </p:sp>
      <p:sp>
        <p:nvSpPr>
          <p:cNvPr id="81" name="Oval 58"/>
          <p:cNvSpPr>
            <a:spLocks noChangeArrowheads="1"/>
          </p:cNvSpPr>
          <p:nvPr/>
        </p:nvSpPr>
        <p:spPr bwMode="auto">
          <a:xfrm flipV="1">
            <a:off x="6062663" y="5305002"/>
            <a:ext cx="36512" cy="3651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730" dirty="0"/>
          </a:p>
        </p:txBody>
      </p:sp>
      <p:sp>
        <p:nvSpPr>
          <p:cNvPr id="82" name="Line 59"/>
          <p:cNvSpPr>
            <a:spLocks noChangeShapeType="1"/>
          </p:cNvSpPr>
          <p:nvPr/>
        </p:nvSpPr>
        <p:spPr bwMode="auto">
          <a:xfrm flipV="1">
            <a:off x="6083301" y="4685877"/>
            <a:ext cx="417513" cy="633412"/>
          </a:xfrm>
          <a:custGeom>
            <a:avLst/>
            <a:gdLst>
              <a:gd name="connsiteX0" fmla="*/ 0 w 576263"/>
              <a:gd name="connsiteY0" fmla="*/ 0 h 868362"/>
              <a:gd name="connsiteX1" fmla="*/ 576263 w 576263"/>
              <a:gd name="connsiteY1" fmla="*/ 868362 h 868362"/>
              <a:gd name="connsiteX0" fmla="*/ 0 w 404813"/>
              <a:gd name="connsiteY0" fmla="*/ 0 h 601662"/>
              <a:gd name="connsiteX1" fmla="*/ 404813 w 404813"/>
              <a:gd name="connsiteY1" fmla="*/ 601662 h 601662"/>
              <a:gd name="connsiteX0" fmla="*/ 0 w 417513"/>
              <a:gd name="connsiteY0" fmla="*/ 0 h 633412"/>
              <a:gd name="connsiteX1" fmla="*/ 417513 w 417513"/>
              <a:gd name="connsiteY1" fmla="*/ 633412 h 63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17513" h="633412">
                <a:moveTo>
                  <a:pt x="0" y="0"/>
                </a:moveTo>
                <a:cubicBezTo>
                  <a:pt x="192088" y="289454"/>
                  <a:pt x="225425" y="343958"/>
                  <a:pt x="417513" y="633412"/>
                </a:cubicBez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730" dirty="0"/>
          </a:p>
        </p:txBody>
      </p:sp>
      <p:sp>
        <p:nvSpPr>
          <p:cNvPr id="83" name="Oval 61"/>
          <p:cNvSpPr>
            <a:spLocks noChangeArrowheads="1"/>
          </p:cNvSpPr>
          <p:nvPr/>
        </p:nvSpPr>
        <p:spPr bwMode="auto">
          <a:xfrm flipV="1">
            <a:off x="6062663" y="5305002"/>
            <a:ext cx="36512" cy="3651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730" dirty="0"/>
          </a:p>
        </p:txBody>
      </p:sp>
      <p:sp>
        <p:nvSpPr>
          <p:cNvPr id="84" name="Line 63"/>
          <p:cNvSpPr>
            <a:spLocks noChangeShapeType="1"/>
          </p:cNvSpPr>
          <p:nvPr/>
        </p:nvSpPr>
        <p:spPr bwMode="auto">
          <a:xfrm flipV="1">
            <a:off x="6088063" y="4677939"/>
            <a:ext cx="417512" cy="636588"/>
          </a:xfrm>
          <a:custGeom>
            <a:avLst/>
            <a:gdLst>
              <a:gd name="connsiteX0" fmla="*/ 0 w 576262"/>
              <a:gd name="connsiteY0" fmla="*/ 0 h 868363"/>
              <a:gd name="connsiteX1" fmla="*/ 576262 w 576262"/>
              <a:gd name="connsiteY1" fmla="*/ 868363 h 868363"/>
              <a:gd name="connsiteX0" fmla="*/ 0 w 401637"/>
              <a:gd name="connsiteY0" fmla="*/ 0 h 601663"/>
              <a:gd name="connsiteX1" fmla="*/ 401637 w 401637"/>
              <a:gd name="connsiteY1" fmla="*/ 601663 h 601663"/>
              <a:gd name="connsiteX0" fmla="*/ 0 w 417512"/>
              <a:gd name="connsiteY0" fmla="*/ 0 h 636588"/>
              <a:gd name="connsiteX1" fmla="*/ 417512 w 417512"/>
              <a:gd name="connsiteY1" fmla="*/ 636588 h 63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17512" h="636588">
                <a:moveTo>
                  <a:pt x="0" y="0"/>
                </a:moveTo>
                <a:lnTo>
                  <a:pt x="417512" y="63658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730" dirty="0"/>
          </a:p>
        </p:txBody>
      </p:sp>
      <p:sp>
        <p:nvSpPr>
          <p:cNvPr id="85" name="Text Box 64"/>
          <p:cNvSpPr txBox="1">
            <a:spLocks noChangeArrowheads="1"/>
          </p:cNvSpPr>
          <p:nvPr/>
        </p:nvSpPr>
        <p:spPr bwMode="auto">
          <a:xfrm>
            <a:off x="4957235" y="417089"/>
            <a:ext cx="62441" cy="11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730" dirty="0">
                <a:solidFill>
                  <a:schemeClr val="bg1"/>
                </a:solidFill>
                <a:latin typeface="Arial Black" charset="0"/>
              </a:rPr>
              <a:t>1</a:t>
            </a:r>
          </a:p>
        </p:txBody>
      </p:sp>
      <p:sp>
        <p:nvSpPr>
          <p:cNvPr id="86" name="Text Box 65"/>
          <p:cNvSpPr txBox="1">
            <a:spLocks noChangeArrowheads="1"/>
          </p:cNvSpPr>
          <p:nvPr/>
        </p:nvSpPr>
        <p:spPr bwMode="auto">
          <a:xfrm>
            <a:off x="4892894" y="904826"/>
            <a:ext cx="64120" cy="11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730" dirty="0">
                <a:solidFill>
                  <a:schemeClr val="bg1"/>
                </a:solidFill>
                <a:latin typeface="Arial Black" charset="0"/>
              </a:rPr>
              <a:t>2</a:t>
            </a:r>
          </a:p>
        </p:txBody>
      </p:sp>
      <p:sp>
        <p:nvSpPr>
          <p:cNvPr id="87" name="Text Box 66"/>
          <p:cNvSpPr txBox="1">
            <a:spLocks noChangeArrowheads="1"/>
          </p:cNvSpPr>
          <p:nvPr/>
        </p:nvSpPr>
        <p:spPr bwMode="auto">
          <a:xfrm>
            <a:off x="4895850" y="1302914"/>
            <a:ext cx="64120" cy="11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730" dirty="0">
                <a:solidFill>
                  <a:schemeClr val="bg1"/>
                </a:solidFill>
                <a:latin typeface="Arial Black" charset="0"/>
              </a:rPr>
              <a:t>3</a:t>
            </a:r>
          </a:p>
        </p:txBody>
      </p:sp>
      <p:sp>
        <p:nvSpPr>
          <p:cNvPr id="88" name="Text Box 67"/>
          <p:cNvSpPr txBox="1">
            <a:spLocks noChangeArrowheads="1"/>
          </p:cNvSpPr>
          <p:nvPr/>
        </p:nvSpPr>
        <p:spPr bwMode="auto">
          <a:xfrm>
            <a:off x="4895230" y="1683914"/>
            <a:ext cx="64120" cy="11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730" dirty="0">
                <a:solidFill>
                  <a:schemeClr val="bg1"/>
                </a:solidFill>
                <a:latin typeface="Arial Black" charset="0"/>
              </a:rPr>
              <a:t>4</a:t>
            </a:r>
          </a:p>
        </p:txBody>
      </p:sp>
      <p:sp>
        <p:nvSpPr>
          <p:cNvPr id="89" name="Text Box 67"/>
          <p:cNvSpPr txBox="1">
            <a:spLocks noChangeArrowheads="1"/>
          </p:cNvSpPr>
          <p:nvPr/>
        </p:nvSpPr>
        <p:spPr bwMode="auto">
          <a:xfrm>
            <a:off x="4603750" y="2112539"/>
            <a:ext cx="64120" cy="11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730" dirty="0">
                <a:solidFill>
                  <a:schemeClr val="bg1"/>
                </a:solidFill>
                <a:latin typeface="Arial Black" charset="0"/>
              </a:rPr>
              <a:t>5</a:t>
            </a:r>
          </a:p>
        </p:txBody>
      </p:sp>
      <p:sp>
        <p:nvSpPr>
          <p:cNvPr id="90" name="AutoShape 56"/>
          <p:cNvSpPr>
            <a:spLocks/>
          </p:cNvSpPr>
          <p:nvPr/>
        </p:nvSpPr>
        <p:spPr bwMode="auto">
          <a:xfrm>
            <a:off x="6858000" y="2874539"/>
            <a:ext cx="93662" cy="587376"/>
          </a:xfrm>
          <a:prstGeom prst="rightBrace">
            <a:avLst>
              <a:gd name="adj1" fmla="val 54406"/>
              <a:gd name="adj2" fmla="val 49363"/>
            </a:avLst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730" dirty="0"/>
          </a:p>
        </p:txBody>
      </p:sp>
      <p:sp>
        <p:nvSpPr>
          <p:cNvPr id="91" name="AutoShape 56"/>
          <p:cNvSpPr>
            <a:spLocks/>
          </p:cNvSpPr>
          <p:nvPr/>
        </p:nvSpPr>
        <p:spPr bwMode="auto">
          <a:xfrm>
            <a:off x="6858000" y="3592088"/>
            <a:ext cx="93662" cy="682626"/>
          </a:xfrm>
          <a:prstGeom prst="rightBrace">
            <a:avLst>
              <a:gd name="adj1" fmla="val 54406"/>
              <a:gd name="adj2" fmla="val 49363"/>
            </a:avLst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730" dirty="0"/>
          </a:p>
        </p:txBody>
      </p:sp>
    </p:spTree>
    <p:extLst>
      <p:ext uri="{BB962C8B-B14F-4D97-AF65-F5344CB8AC3E}">
        <p14:creationId xmlns:p14="http://schemas.microsoft.com/office/powerpoint/2010/main" val="13455285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of Microbial Populations</a:t>
            </a:r>
          </a:p>
        </p:txBody>
      </p:sp>
      <p:sp>
        <p:nvSpPr>
          <p:cNvPr id="6041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Generation Time</a:t>
            </a:r>
          </a:p>
          <a:p>
            <a:pPr lvl="1"/>
            <a:r>
              <a:rPr lang="en-US" dirty="0"/>
              <a:t>Time required for a bacterial cell to grow and divide</a:t>
            </a:r>
          </a:p>
          <a:p>
            <a:pPr lvl="1"/>
            <a:r>
              <a:rPr lang="en-US" dirty="0"/>
              <a:t>Dependent on chemical and physical conditions</a:t>
            </a:r>
          </a:p>
        </p:txBody>
      </p:sp>
    </p:spTree>
    <p:extLst>
      <p:ext uri="{BB962C8B-B14F-4D97-AF65-F5344CB8AC3E}">
        <p14:creationId xmlns:p14="http://schemas.microsoft.com/office/powerpoint/2010/main" val="38071732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"/>
          <p:cNvSpPr>
            <a:spLocks noGrp="1" noChangeArrowheads="1"/>
          </p:cNvSpPr>
          <p:nvPr>
            <p:ph type="title"/>
          </p:nvPr>
        </p:nvSpPr>
        <p:spPr>
          <a:xfrm>
            <a:off x="1806576" y="100585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  <a:latin typeface="Arial"/>
                <a:cs typeface="Arial"/>
              </a:rPr>
              <a:t>Figure 6.20  A typical microbial growth curve.</a:t>
            </a:r>
          </a:p>
        </p:txBody>
      </p:sp>
      <p:pic>
        <p:nvPicPr>
          <p:cNvPr id="19" name="Picture 4" descr="figure_06_20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5"/>
          <a:stretch>
            <a:fillRect/>
          </a:stretch>
        </p:blipFill>
        <p:spPr bwMode="auto">
          <a:xfrm>
            <a:off x="1793876" y="815976"/>
            <a:ext cx="8602663" cy="503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3380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ADC5D-702B-4220-AFF2-D2626A8A5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Bacterial growth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97EFF-52E6-4CB4-B776-ECA4E09B7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View the Study Area Video in Mastering Microbiology: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Study </a:t>
            </a:r>
            <a:r>
              <a:rPr lang="en-US" dirty="0" err="1"/>
              <a:t>Area</a:t>
            </a:r>
            <a:r>
              <a:rPr lang="en-US" dirty="0" err="1">
                <a:sym typeface="Wingdings" panose="05000000000000000000" pitchFamily="2" charset="2"/>
              </a:rPr>
              <a:t>Micro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AnimationsMicrobial</a:t>
            </a:r>
            <a:r>
              <a:rPr lang="en-US" dirty="0">
                <a:sym typeface="Wingdings" panose="05000000000000000000" pitchFamily="2" charset="2"/>
              </a:rPr>
              <a:t> Nutrition &amp; </a:t>
            </a:r>
            <a:r>
              <a:rPr lang="en-US" dirty="0" err="1">
                <a:sym typeface="Wingdings" panose="05000000000000000000" pitchFamily="2" charset="2"/>
              </a:rPr>
              <a:t>GrowthBacterial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>
                <a:sym typeface="Wingdings" panose="05000000000000000000" pitchFamily="2" charset="2"/>
              </a:rPr>
              <a:t>Growth Curve</a:t>
            </a:r>
            <a:endParaRPr lang="en-US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056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2"/>
          <p:cNvSpPr>
            <a:spLocks noGrp="1" noChangeArrowheads="1"/>
          </p:cNvSpPr>
          <p:nvPr>
            <p:ph type="title"/>
          </p:nvPr>
        </p:nvSpPr>
        <p:spPr>
          <a:xfrm>
            <a:off x="1806576" y="100585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chemeClr val="tx1"/>
                </a:solidFill>
                <a:latin typeface="Arial"/>
                <a:cs typeface="Arial"/>
              </a:rPr>
              <a:t>Figure 6.1  Four basic groups of organisms based on their carbon and energy sources.</a:t>
            </a:r>
          </a:p>
        </p:txBody>
      </p:sp>
      <p:pic>
        <p:nvPicPr>
          <p:cNvPr id="20" name="Picture 19" descr="figure_06_01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8"/>
          <a:stretch/>
        </p:blipFill>
        <p:spPr>
          <a:xfrm>
            <a:off x="1790700" y="800101"/>
            <a:ext cx="8601456" cy="505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33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Requirements</a:t>
            </a:r>
          </a:p>
        </p:txBody>
      </p:sp>
      <p:sp>
        <p:nvSpPr>
          <p:cNvPr id="8195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Nutrients: Chemical and Energy Requirements</a:t>
            </a:r>
          </a:p>
          <a:p>
            <a:pPr lvl="1"/>
            <a:r>
              <a:rPr lang="en-US" dirty="0"/>
              <a:t>Sources of carbon, energy, and electrons</a:t>
            </a:r>
          </a:p>
          <a:p>
            <a:pPr lvl="2"/>
            <a:r>
              <a:rPr lang="en-US" dirty="0"/>
              <a:t>Organisms classified into two groups based on </a:t>
            </a:r>
            <a:r>
              <a:rPr lang="en-US" b="1" dirty="0"/>
              <a:t>source of electrons</a:t>
            </a:r>
          </a:p>
          <a:p>
            <a:pPr lvl="3"/>
            <a:r>
              <a:rPr lang="en-US" b="1" dirty="0"/>
              <a:t>Organotrophs</a:t>
            </a:r>
            <a:r>
              <a:rPr lang="en-US" dirty="0"/>
              <a:t> — heterotrophs acquire electrons from same organic molecules that provide them carbon</a:t>
            </a:r>
          </a:p>
          <a:p>
            <a:pPr lvl="3"/>
            <a:r>
              <a:rPr lang="en-US" b="1" dirty="0"/>
              <a:t>Lithotrophs</a:t>
            </a:r>
            <a:r>
              <a:rPr lang="en-US" dirty="0"/>
              <a:t> — autrotrophs acquire electrons from inorganic molecules</a:t>
            </a:r>
          </a:p>
        </p:txBody>
      </p:sp>
    </p:spTree>
    <p:extLst>
      <p:ext uri="{BB962C8B-B14F-4D97-AF65-F5344CB8AC3E}">
        <p14:creationId xmlns:p14="http://schemas.microsoft.com/office/powerpoint/2010/main" val="241106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Requirements</a:t>
            </a:r>
          </a:p>
        </p:txBody>
      </p:sp>
      <p:sp>
        <p:nvSpPr>
          <p:cNvPr id="9219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Nutrients: Chemical and Energy Requirements</a:t>
            </a:r>
          </a:p>
          <a:p>
            <a:pPr lvl="1"/>
            <a:r>
              <a:rPr lang="en-US" b="1" dirty="0"/>
              <a:t>Oxygen requirements</a:t>
            </a:r>
          </a:p>
          <a:p>
            <a:pPr lvl="2"/>
            <a:r>
              <a:rPr lang="en-US" dirty="0"/>
              <a:t>Oxygen is essential for </a:t>
            </a:r>
            <a:r>
              <a:rPr lang="en-US" b="1" dirty="0"/>
              <a:t>obligate aerobes </a:t>
            </a:r>
          </a:p>
          <a:p>
            <a:pPr lvl="2"/>
            <a:r>
              <a:rPr lang="en-US" dirty="0"/>
              <a:t>Oxygen is deadly for </a:t>
            </a:r>
            <a:r>
              <a:rPr lang="en-US" b="1" dirty="0"/>
              <a:t>obligate anaerobes</a:t>
            </a:r>
          </a:p>
          <a:p>
            <a:pPr lvl="2"/>
            <a:r>
              <a:rPr lang="en-US" dirty="0"/>
              <a:t>How can this be true?</a:t>
            </a:r>
          </a:p>
          <a:p>
            <a:pPr lvl="3"/>
            <a:r>
              <a:rPr lang="en-US" dirty="0"/>
              <a:t>Toxic forms of oxygen are highly reactive and excellent oxidizing agents</a:t>
            </a:r>
          </a:p>
          <a:p>
            <a:pPr lvl="3"/>
            <a:r>
              <a:rPr lang="en-US" dirty="0"/>
              <a:t>Resulting oxidation causes irreparable damage to cells</a:t>
            </a:r>
          </a:p>
        </p:txBody>
      </p:sp>
    </p:spTree>
    <p:extLst>
      <p:ext uri="{BB962C8B-B14F-4D97-AF65-F5344CB8AC3E}">
        <p14:creationId xmlns:p14="http://schemas.microsoft.com/office/powerpoint/2010/main" val="1661866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Requirements</a:t>
            </a:r>
          </a:p>
        </p:txBody>
      </p:sp>
      <p:sp>
        <p:nvSpPr>
          <p:cNvPr id="13315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Nutrients: Chemical and Energy Requirements</a:t>
            </a:r>
          </a:p>
          <a:p>
            <a:pPr lvl="1"/>
            <a:r>
              <a:rPr lang="en-US" b="1" dirty="0"/>
              <a:t>Oxygen requirements</a:t>
            </a:r>
          </a:p>
          <a:p>
            <a:pPr lvl="2"/>
            <a:r>
              <a:rPr lang="en-US" b="1" dirty="0"/>
              <a:t>Aerobes</a:t>
            </a:r>
            <a:r>
              <a:rPr lang="en-US" dirty="0"/>
              <a:t>—oxygen is necessary</a:t>
            </a:r>
          </a:p>
          <a:p>
            <a:pPr lvl="2"/>
            <a:r>
              <a:rPr lang="en-US" b="1" dirty="0"/>
              <a:t>Anaerobes</a:t>
            </a:r>
            <a:r>
              <a:rPr lang="en-US" dirty="0"/>
              <a:t>—oxygen is toxic</a:t>
            </a:r>
          </a:p>
          <a:p>
            <a:pPr lvl="2"/>
            <a:r>
              <a:rPr lang="en-US" b="1" dirty="0"/>
              <a:t>Facultative anaerobes</a:t>
            </a:r>
            <a:r>
              <a:rPr lang="en-US" dirty="0"/>
              <a:t>—organisms can live with or without oxygen</a:t>
            </a:r>
          </a:p>
          <a:p>
            <a:pPr lvl="2"/>
            <a:r>
              <a:rPr lang="en-US" b="1" dirty="0" err="1"/>
              <a:t>Aerotolerant</a:t>
            </a:r>
            <a:r>
              <a:rPr lang="en-US" b="1" dirty="0"/>
              <a:t> anaerobes-</a:t>
            </a:r>
            <a:r>
              <a:rPr lang="en-US" dirty="0"/>
              <a:t>-organisms which prefer anaerobic conditions but can tolerate exposure to low levels of oxygen</a:t>
            </a:r>
          </a:p>
          <a:p>
            <a:pPr lvl="2"/>
            <a:r>
              <a:rPr lang="en-US" b="1" dirty="0" err="1"/>
              <a:t>Microaerophiles</a:t>
            </a:r>
            <a:r>
              <a:rPr lang="en-US" dirty="0"/>
              <a:t>—organisms that require low levels of oxygen </a:t>
            </a:r>
          </a:p>
        </p:txBody>
      </p:sp>
    </p:spTree>
    <p:extLst>
      <p:ext uri="{BB962C8B-B14F-4D97-AF65-F5344CB8AC3E}">
        <p14:creationId xmlns:p14="http://schemas.microsoft.com/office/powerpoint/2010/main" val="2634479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8" name="Rectangle 26"/>
          <p:cNvSpPr>
            <a:spLocks noGrp="1" noChangeArrowheads="1"/>
          </p:cNvSpPr>
          <p:nvPr>
            <p:ph type="title"/>
          </p:nvPr>
        </p:nvSpPr>
        <p:spPr>
          <a:xfrm>
            <a:off x="1806576" y="100585"/>
            <a:ext cx="8861425" cy="276999"/>
          </a:xfrm>
        </p:spPr>
        <p:txBody>
          <a:bodyPr>
            <a:normAutofit fontScale="90000"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Arial"/>
                <a:cs typeface="Arial"/>
              </a:rPr>
              <a:t>Figure 6.3  Using a liquid thioglycollate growth medium to identify the oxygen requirements of organisms.</a:t>
            </a:r>
          </a:p>
        </p:txBody>
      </p:sp>
      <p:pic>
        <p:nvPicPr>
          <p:cNvPr id="29" name="Picture 28" descr="figure_06_03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6"/>
          <a:stretch/>
        </p:blipFill>
        <p:spPr>
          <a:xfrm>
            <a:off x="1781293" y="1549401"/>
            <a:ext cx="8601456" cy="3558891"/>
          </a:xfrm>
          <a:prstGeom prst="rect">
            <a:avLst/>
          </a:prstGeom>
        </p:spPr>
      </p:pic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4086225" y="1822450"/>
            <a:ext cx="850900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600" b="1" dirty="0"/>
              <a:t>Loose-</a:t>
            </a:r>
          </a:p>
          <a:p>
            <a:pPr algn="l">
              <a:lnSpc>
                <a:spcPct val="95000"/>
              </a:lnSpc>
            </a:pPr>
            <a:r>
              <a:rPr lang="en-US" sz="1600" b="1" dirty="0"/>
              <a:t>fitting</a:t>
            </a:r>
          </a:p>
          <a:p>
            <a:pPr algn="l">
              <a:lnSpc>
                <a:spcPct val="95000"/>
              </a:lnSpc>
            </a:pPr>
            <a:r>
              <a:rPr lang="en-US" sz="1600" b="1" dirty="0"/>
              <a:t>cap</a:t>
            </a: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1758950" y="1804312"/>
            <a:ext cx="1576072" cy="560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600" b="1" dirty="0"/>
              <a:t>Oxygen</a:t>
            </a:r>
          </a:p>
          <a:p>
            <a:pPr algn="l">
              <a:lnSpc>
                <a:spcPct val="95000"/>
              </a:lnSpc>
            </a:pPr>
            <a:r>
              <a:rPr lang="en-US" sz="1600" b="1" dirty="0"/>
              <a:t>concentration</a:t>
            </a: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1755894" y="2326198"/>
            <a:ext cx="668773" cy="326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600" b="1" dirty="0"/>
              <a:t>High</a:t>
            </a: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1755894" y="4485198"/>
            <a:ext cx="598369" cy="326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600" b="1" dirty="0"/>
              <a:t>Low</a:t>
            </a:r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3352801" y="4594462"/>
            <a:ext cx="11207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600" dirty="0">
                <a:latin typeface="Arial Black" charset="0"/>
              </a:rPr>
              <a:t>Obligate</a:t>
            </a:r>
          </a:p>
          <a:p>
            <a:pPr algn="l"/>
            <a:r>
              <a:rPr lang="en-US" sz="1600" dirty="0">
                <a:latin typeface="Arial Black" charset="0"/>
              </a:rPr>
              <a:t>aerobes</a:t>
            </a: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5110164" y="4603869"/>
            <a:ext cx="13477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600" dirty="0">
                <a:latin typeface="Arial Black" charset="0"/>
              </a:rPr>
              <a:t>Obligate</a:t>
            </a:r>
          </a:p>
          <a:p>
            <a:pPr algn="l"/>
            <a:r>
              <a:rPr lang="en-US" sz="1600" dirty="0">
                <a:latin typeface="Arial Black" charset="0"/>
              </a:rPr>
              <a:t>anaerobes</a:t>
            </a: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6938964" y="4594462"/>
            <a:ext cx="14366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600" dirty="0">
                <a:latin typeface="Arial Black" charset="0"/>
              </a:rPr>
              <a:t>Facultative</a:t>
            </a:r>
          </a:p>
          <a:p>
            <a:pPr algn="l"/>
            <a:r>
              <a:rPr lang="en-US" sz="1600" dirty="0">
                <a:latin typeface="Arial Black" charset="0"/>
              </a:rPr>
              <a:t>anaerobes</a:t>
            </a: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8816975" y="4592587"/>
            <a:ext cx="16037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600" dirty="0">
                <a:latin typeface="Arial Black" charset="0"/>
              </a:rPr>
              <a:t>Aerotolerant</a:t>
            </a:r>
          </a:p>
          <a:p>
            <a:pPr algn="l"/>
            <a:r>
              <a:rPr lang="en-US" sz="1600" dirty="0">
                <a:latin typeface="Arial Black" charset="0"/>
              </a:rPr>
              <a:t>anaerobes</a:t>
            </a:r>
          </a:p>
        </p:txBody>
      </p:sp>
      <p:sp>
        <p:nvSpPr>
          <p:cNvPr id="38" name="Line 13"/>
          <p:cNvSpPr>
            <a:spLocks noChangeShapeType="1"/>
          </p:cNvSpPr>
          <p:nvPr/>
        </p:nvSpPr>
        <p:spPr bwMode="auto">
          <a:xfrm>
            <a:off x="3848100" y="1978025"/>
            <a:ext cx="25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3813175" y="1955800"/>
            <a:ext cx="46038" cy="4603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7579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835</TotalTime>
  <Words>1778</Words>
  <Application>Microsoft Office PowerPoint</Application>
  <PresentationFormat>Widescreen</PresentationFormat>
  <Paragraphs>405</Paragraphs>
  <Slides>46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ＭＳ Ｐゴシック</vt:lpstr>
      <vt:lpstr>Arial</vt:lpstr>
      <vt:lpstr>Arial Black</vt:lpstr>
      <vt:lpstr>Calibri</vt:lpstr>
      <vt:lpstr>Rockwell</vt:lpstr>
      <vt:lpstr>Rockwell Condensed</vt:lpstr>
      <vt:lpstr>Wingdings</vt:lpstr>
      <vt:lpstr>Wood Type</vt:lpstr>
      <vt:lpstr>Microbial nutrition &amp; growth</vt:lpstr>
      <vt:lpstr>Growth Requirements</vt:lpstr>
      <vt:lpstr>Growth Requirements</vt:lpstr>
      <vt:lpstr>Growth Requirements</vt:lpstr>
      <vt:lpstr>Figure 6.1  Four basic groups of organisms based on their carbon and energy sources.</vt:lpstr>
      <vt:lpstr>Growth Requirements</vt:lpstr>
      <vt:lpstr>Growth Requirements</vt:lpstr>
      <vt:lpstr>Growth Requirements</vt:lpstr>
      <vt:lpstr>Figure 6.3  Using a liquid thioglycollate growth medium to identify the oxygen requirements of organisms.</vt:lpstr>
      <vt:lpstr>Growth Requirements</vt:lpstr>
      <vt:lpstr>Growth Requirements</vt:lpstr>
      <vt:lpstr>PowerPoint Presentation</vt:lpstr>
      <vt:lpstr>Growth Requirements</vt:lpstr>
      <vt:lpstr>Figure 6.4  The effects of temperature on microbial growth.</vt:lpstr>
      <vt:lpstr>Figure 6.5  Four categories of microbes based on temperature ranges for growth.</vt:lpstr>
      <vt:lpstr>Growth Requirements</vt:lpstr>
      <vt:lpstr>Growth Requirements</vt:lpstr>
      <vt:lpstr>Growth Requirements</vt:lpstr>
      <vt:lpstr>Growth Requirements</vt:lpstr>
      <vt:lpstr>Growth Requirements</vt:lpstr>
      <vt:lpstr>Growth Requirements</vt:lpstr>
      <vt:lpstr>Figure 6.7  Biofilm development.</vt:lpstr>
      <vt:lpstr>Culturing Microorganisms</vt:lpstr>
      <vt:lpstr>Figure 6.8  Characteristics of bacterial colonies.</vt:lpstr>
      <vt:lpstr>PowerPoint Presentation</vt:lpstr>
      <vt:lpstr>Culturing Microorganisms</vt:lpstr>
      <vt:lpstr>Figure 6.9  The streak-plate method of isolation.</vt:lpstr>
      <vt:lpstr>Figure 6.10  The pour-plate method of isolation.</vt:lpstr>
      <vt:lpstr>Culturing Microorganisms</vt:lpstr>
      <vt:lpstr>Culturing Microorganisms</vt:lpstr>
      <vt:lpstr>Culturing Microorganisms</vt:lpstr>
      <vt:lpstr>Culturing Microorganisms</vt:lpstr>
      <vt:lpstr>Culturing Microorganisms</vt:lpstr>
      <vt:lpstr>Culturing Microorganisms</vt:lpstr>
      <vt:lpstr>Culturing microorganisms</vt:lpstr>
      <vt:lpstr>Culturing Microorganisms</vt:lpstr>
      <vt:lpstr>Culturing Microorganisms</vt:lpstr>
      <vt:lpstr>Figure 6.16  An anaerobic culture system.</vt:lpstr>
      <vt:lpstr>Culturing Microorganisms</vt:lpstr>
      <vt:lpstr>Culturing Microorganisms</vt:lpstr>
      <vt:lpstr>Bacterial growth</vt:lpstr>
      <vt:lpstr>Binary Fisson</vt:lpstr>
      <vt:lpstr>Figure 6.17  Binary fission.</vt:lpstr>
      <vt:lpstr>Growth of Microbial Populations</vt:lpstr>
      <vt:lpstr>Figure 6.20  A typical microbial growth curve.</vt:lpstr>
      <vt:lpstr>Bacterial growth curve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Microbial nutrition &amp; growth</dc:title>
  <dc:creator>Melanie Meyer</dc:creator>
  <cp:lastModifiedBy>Meyer, Melanie B.</cp:lastModifiedBy>
  <cp:revision>20</cp:revision>
  <dcterms:created xsi:type="dcterms:W3CDTF">2016-05-30T02:39:43Z</dcterms:created>
  <dcterms:modified xsi:type="dcterms:W3CDTF">2018-05-27T16:37:04Z</dcterms:modified>
</cp:coreProperties>
</file>