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07" r:id="rId1"/>
  </p:sldMasterIdLst>
  <p:notesMasterIdLst>
    <p:notesMasterId r:id="rId65"/>
  </p:notesMasterIdLst>
  <p:sldIdLst>
    <p:sldId id="327" r:id="rId2"/>
    <p:sldId id="259" r:id="rId3"/>
    <p:sldId id="260" r:id="rId4"/>
    <p:sldId id="261" r:id="rId5"/>
    <p:sldId id="262" r:id="rId6"/>
    <p:sldId id="263" r:id="rId7"/>
    <p:sldId id="265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326" r:id="rId32"/>
    <p:sldId id="290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6" r:id="rId47"/>
    <p:sldId id="307" r:id="rId48"/>
    <p:sldId id="308" r:id="rId49"/>
    <p:sldId id="309" r:id="rId50"/>
    <p:sldId id="310" r:id="rId51"/>
    <p:sldId id="311" r:id="rId52"/>
    <p:sldId id="312" r:id="rId53"/>
    <p:sldId id="314" r:id="rId54"/>
    <p:sldId id="315" r:id="rId55"/>
    <p:sldId id="316" r:id="rId56"/>
    <p:sldId id="317" r:id="rId57"/>
    <p:sldId id="318" r:id="rId58"/>
    <p:sldId id="319" r:id="rId59"/>
    <p:sldId id="320" r:id="rId60"/>
    <p:sldId id="321" r:id="rId61"/>
    <p:sldId id="322" r:id="rId62"/>
    <p:sldId id="323" r:id="rId63"/>
    <p:sldId id="324" r:id="rId64"/>
  </p:sldIdLst>
  <p:sldSz cx="9144000" cy="6858000" type="screen4x3"/>
  <p:notesSz cx="6858000" cy="9144000"/>
  <p:custDataLst>
    <p:tags r:id="rId6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D53A"/>
    <a:srgbClr val="0096C0"/>
    <a:srgbClr val="006A72"/>
    <a:srgbClr val="0095BF"/>
    <a:srgbClr val="0297C1"/>
    <a:srgbClr val="015D34"/>
    <a:srgbClr val="00ACF7"/>
    <a:srgbClr val="00AC8E"/>
    <a:srgbClr val="008E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64" autoAdjust="0"/>
    <p:restoredTop sz="90929"/>
  </p:normalViewPr>
  <p:slideViewPr>
    <p:cSldViewPr>
      <p:cViewPr varScale="1">
        <p:scale>
          <a:sx n="50" d="100"/>
          <a:sy n="50" d="100"/>
        </p:scale>
        <p:origin x="1363" y="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gs" Target="tags/tag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2B7851-FA3F-1543-9FAB-DCD902E6CB3B}" type="datetimeFigureOut">
              <a:rPr lang="en-US" smtClean="0"/>
              <a:t>7/19/2016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43212C-D7EE-654D-94D3-6D73D68942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48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3500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3321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063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8569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345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299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9277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9859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5810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2413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799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1819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8681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4252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7165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7795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6589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5373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9491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264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1432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7307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8617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576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D6276-C4B0-41F5-8693-D895D43BE506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7F143-83EA-4529-8F72-4B05983D0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386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D6276-C4B0-41F5-8693-D895D43BE506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7F143-83EA-4529-8F72-4B05983D0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085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D6276-C4B0-41F5-8693-D895D43BE506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7F143-83EA-4529-8F72-4B05983D0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038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D6276-C4B0-41F5-8693-D895D43BE506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7F143-83EA-4529-8F72-4B05983D0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320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D6276-C4B0-41F5-8693-D895D43BE506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7F143-83EA-4529-8F72-4B05983D0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886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D6276-C4B0-41F5-8693-D895D43BE506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7F143-83EA-4529-8F72-4B05983D0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666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D6276-C4B0-41F5-8693-D895D43BE506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7F143-83EA-4529-8F72-4B05983D0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503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D6276-C4B0-41F5-8693-D895D43BE506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7F143-83EA-4529-8F72-4B05983D0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606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F1405-E753-D04E-98D5-20D2B3308AF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878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D6276-C4B0-41F5-8693-D895D43BE506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7F143-83EA-4529-8F72-4B05983D0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231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D6276-C4B0-41F5-8693-D895D43BE506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7F143-83EA-4529-8F72-4B05983D0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020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3D6276-C4B0-41F5-8693-D895D43BE506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77F143-83EA-4529-8F72-4B05983D037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2"/>
          <p:cNvSpPr>
            <a:spLocks/>
          </p:cNvSpPr>
          <p:nvPr userDrawn="1"/>
        </p:nvSpPr>
        <p:spPr bwMode="auto">
          <a:xfrm>
            <a:off x="0" y="0"/>
            <a:ext cx="9153144" cy="152400"/>
          </a:xfrm>
          <a:prstGeom prst="rect">
            <a:avLst/>
          </a:prstGeom>
          <a:solidFill>
            <a:srgbClr val="D1D53A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33840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Microbial Diseases of the Digestive System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Microbiology</a:t>
            </a:r>
          </a:p>
          <a:p>
            <a:r>
              <a:rPr lang="en-US" dirty="0" smtClean="0"/>
              <a:t>CCV</a:t>
            </a:r>
          </a:p>
          <a:p>
            <a:r>
              <a:rPr lang="en-US" dirty="0" smtClean="0"/>
              <a:t>Dr. Melanie Meyer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2984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Bacterial Diseases of the Digestive System</a:t>
            </a:r>
            <a:endParaRPr lang="en-US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301625" y="1690688"/>
            <a:ext cx="8537575" cy="493871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b="1" dirty="0" smtClean="0"/>
              <a:t>Dental Caries, Gingivitis, and Periodontal Disease</a:t>
            </a:r>
          </a:p>
          <a:p>
            <a:pPr lvl="1">
              <a:lnSpc>
                <a:spcPct val="100000"/>
              </a:lnSpc>
            </a:pPr>
            <a:r>
              <a:rPr lang="en-US" sz="2400" dirty="0" smtClean="0"/>
              <a:t>Epidemiology</a:t>
            </a:r>
          </a:p>
          <a:p>
            <a:pPr lvl="2">
              <a:lnSpc>
                <a:spcPct val="100000"/>
              </a:lnSpc>
            </a:pPr>
            <a:r>
              <a:rPr lang="en-US" sz="2400" dirty="0" smtClean="0"/>
              <a:t>Most adults have experienced dental caries</a:t>
            </a:r>
          </a:p>
          <a:p>
            <a:pPr lvl="2">
              <a:lnSpc>
                <a:spcPct val="100000"/>
              </a:lnSpc>
            </a:pPr>
            <a:r>
              <a:rPr lang="en-US" sz="2400" dirty="0" smtClean="0"/>
              <a:t>Diets high in sucrose increase the risk of decay</a:t>
            </a:r>
          </a:p>
          <a:p>
            <a:pPr lvl="1">
              <a:lnSpc>
                <a:spcPct val="100000"/>
              </a:lnSpc>
            </a:pPr>
            <a:r>
              <a:rPr lang="en-US" sz="2400" dirty="0" smtClean="0"/>
              <a:t>Diagnosis, treatment, and prevention</a:t>
            </a:r>
          </a:p>
          <a:p>
            <a:pPr lvl="2">
              <a:lnSpc>
                <a:spcPct val="100000"/>
              </a:lnSpc>
            </a:pPr>
            <a:r>
              <a:rPr lang="en-US" sz="2400" dirty="0" smtClean="0"/>
              <a:t>Caries</a:t>
            </a:r>
          </a:p>
          <a:p>
            <a:pPr lvl="3">
              <a:lnSpc>
                <a:spcPct val="100000"/>
              </a:lnSpc>
            </a:pPr>
            <a:r>
              <a:rPr lang="en-US" sz="2400" dirty="0" smtClean="0"/>
              <a:t>Diagnosed by visual inspection</a:t>
            </a:r>
          </a:p>
          <a:p>
            <a:pPr lvl="3">
              <a:lnSpc>
                <a:spcPct val="100000"/>
              </a:lnSpc>
            </a:pPr>
            <a:r>
              <a:rPr lang="en-US" sz="2400" dirty="0" smtClean="0"/>
              <a:t>Treated by filling cavities if caught early</a:t>
            </a:r>
          </a:p>
          <a:p>
            <a:pPr lvl="2">
              <a:lnSpc>
                <a:spcPct val="100000"/>
              </a:lnSpc>
            </a:pPr>
            <a:r>
              <a:rPr lang="en-US" sz="2400" dirty="0" smtClean="0"/>
              <a:t>Gingivitis </a:t>
            </a:r>
          </a:p>
          <a:p>
            <a:pPr lvl="3">
              <a:lnSpc>
                <a:spcPct val="100000"/>
              </a:lnSpc>
            </a:pPr>
            <a:r>
              <a:rPr lang="en-US" sz="2400" dirty="0" smtClean="0"/>
              <a:t>Diagnosed by inspection of gums</a:t>
            </a:r>
          </a:p>
          <a:p>
            <a:pPr lvl="3">
              <a:lnSpc>
                <a:spcPct val="100000"/>
              </a:lnSpc>
            </a:pPr>
            <a:r>
              <a:rPr lang="en-US" sz="2400" dirty="0" smtClean="0"/>
              <a:t>Treated by scaling and use of antibacterial rinses</a:t>
            </a:r>
          </a:p>
          <a:p>
            <a:pPr lvl="2">
              <a:lnSpc>
                <a:spcPct val="100000"/>
              </a:lnSpc>
            </a:pPr>
            <a:r>
              <a:rPr lang="en-US" sz="2400" dirty="0" smtClean="0"/>
              <a:t>Prevention involves good oral hygiene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365127"/>
            <a:ext cx="7886700" cy="703262"/>
          </a:xfrm>
        </p:spPr>
        <p:txBody>
          <a:bodyPr/>
          <a:lstStyle/>
          <a:p>
            <a:r>
              <a:rPr lang="en-US" dirty="0" smtClean="0"/>
              <a:t>Bacterial Diseases of the Digestive System</a:t>
            </a:r>
            <a:endParaRPr lang="en-US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301625" y="1068388"/>
            <a:ext cx="8537575" cy="5408612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Peptic Ulcers</a:t>
            </a:r>
          </a:p>
          <a:p>
            <a:pPr lvl="1"/>
            <a:r>
              <a:rPr lang="en-US" sz="2800" dirty="0" smtClean="0"/>
              <a:t>Signs and symptoms</a:t>
            </a:r>
          </a:p>
          <a:p>
            <a:pPr lvl="2"/>
            <a:r>
              <a:rPr lang="en-US" sz="2800" dirty="0" smtClean="0"/>
              <a:t>Abdominal pain is main symptom</a:t>
            </a:r>
          </a:p>
          <a:p>
            <a:pPr lvl="1"/>
            <a:r>
              <a:rPr lang="en-US" sz="2800" dirty="0" smtClean="0"/>
              <a:t>Pathogen and virulence factors</a:t>
            </a:r>
          </a:p>
          <a:p>
            <a:pPr lvl="2"/>
            <a:r>
              <a:rPr lang="en-US" sz="2800" dirty="0" smtClean="0"/>
              <a:t>Caused by </a:t>
            </a:r>
            <a:r>
              <a:rPr lang="en-US" sz="2800" i="1" dirty="0" smtClean="0"/>
              <a:t>Helicobacter pylori</a:t>
            </a:r>
          </a:p>
          <a:p>
            <a:pPr lvl="2"/>
            <a:r>
              <a:rPr lang="en-US" sz="2800" dirty="0" smtClean="0"/>
              <a:t>Numerous virulence factors</a:t>
            </a:r>
          </a:p>
          <a:p>
            <a:pPr lvl="3"/>
            <a:r>
              <a:rPr lang="en-US" sz="2800" dirty="0" smtClean="0"/>
              <a:t>Flagella enable burrowing through stomach lining</a:t>
            </a:r>
          </a:p>
          <a:p>
            <a:pPr lvl="3"/>
            <a:r>
              <a:rPr lang="en-US" sz="2800" dirty="0" smtClean="0"/>
              <a:t>Adhesins facilitate attachment to gastric cells</a:t>
            </a:r>
          </a:p>
          <a:p>
            <a:pPr lvl="3"/>
            <a:r>
              <a:rPr lang="en-US" sz="2800" dirty="0" smtClean="0"/>
              <a:t>Urease neutralizes stomach acid</a:t>
            </a:r>
            <a:endParaRPr lang="en-US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title"/>
          </p:nvPr>
        </p:nvSpPr>
        <p:spPr>
          <a:xfrm>
            <a:off x="282575" y="90488"/>
            <a:ext cx="8861425" cy="276999"/>
          </a:xfrm>
        </p:spPr>
        <p:txBody>
          <a:bodyPr/>
          <a:lstStyle/>
          <a:p>
            <a:r>
              <a:rPr lang="en-US" sz="1200" b="1" dirty="0">
                <a:solidFill>
                  <a:srgbClr val="000000"/>
                </a:solidFill>
              </a:rPr>
              <a:t>Figure 23.4  The role of </a:t>
            </a:r>
            <a:r>
              <a:rPr lang="en-US" sz="1200" b="1" i="1" dirty="0">
                <a:solidFill>
                  <a:srgbClr val="000000"/>
                </a:solidFill>
              </a:rPr>
              <a:t>Helicobacter pylori </a:t>
            </a:r>
            <a:r>
              <a:rPr lang="en-US" sz="1200" b="1" dirty="0">
                <a:solidFill>
                  <a:srgbClr val="000000"/>
                </a:solidFill>
              </a:rPr>
              <a:t>in the formation of ulcers.</a:t>
            </a:r>
            <a:endParaRPr lang="en-US" sz="1200" dirty="0">
              <a:solidFill>
                <a:srgbClr val="000000"/>
              </a:solidFill>
            </a:endParaRPr>
          </a:p>
        </p:txBody>
      </p:sp>
      <p:pic>
        <p:nvPicPr>
          <p:cNvPr id="37" name="Picture 36" descr="figure_23_04_0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83"/>
          <a:stretch/>
        </p:blipFill>
        <p:spPr>
          <a:xfrm>
            <a:off x="166973" y="1710269"/>
            <a:ext cx="8601456" cy="3429000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471573" y="1940316"/>
            <a:ext cx="1558778" cy="54014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970" i="1" dirty="0"/>
              <a:t>Helicobacter </a:t>
            </a:r>
            <a:r>
              <a:rPr lang="en-US" sz="970" i="1" dirty="0" smtClean="0"/>
              <a:t>pylori </a:t>
            </a:r>
            <a:r>
              <a:rPr lang="en-US" sz="970" dirty="0" smtClean="0"/>
              <a:t>(</a:t>
            </a:r>
            <a:r>
              <a:rPr lang="en-US" sz="970" dirty="0"/>
              <a:t>neutralizes </a:t>
            </a:r>
            <a:r>
              <a:rPr lang="en-US" sz="970" dirty="0" smtClean="0"/>
              <a:t>stomach acid</a:t>
            </a:r>
            <a:r>
              <a:rPr lang="en-US" sz="970" dirty="0"/>
              <a:t>)</a:t>
            </a:r>
          </a:p>
        </p:txBody>
      </p:sp>
      <p:sp>
        <p:nvSpPr>
          <p:cNvPr id="39" name="Rectangle 38"/>
          <p:cNvSpPr/>
          <p:nvPr/>
        </p:nvSpPr>
        <p:spPr>
          <a:xfrm>
            <a:off x="236500" y="2643042"/>
            <a:ext cx="1171133" cy="24160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970" dirty="0"/>
              <a:t>Layer of mucus</a:t>
            </a:r>
          </a:p>
        </p:txBody>
      </p:sp>
      <p:sp>
        <p:nvSpPr>
          <p:cNvPr id="40" name="Rectangle 39"/>
          <p:cNvSpPr/>
          <p:nvPr/>
        </p:nvSpPr>
        <p:spPr>
          <a:xfrm>
            <a:off x="249200" y="3939367"/>
            <a:ext cx="1283445" cy="39087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970" dirty="0"/>
              <a:t>Epithelial cell</a:t>
            </a:r>
          </a:p>
          <a:p>
            <a:pPr algn="l"/>
            <a:r>
              <a:rPr lang="en-US" sz="970" dirty="0"/>
              <a:t>in stomach lining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413012" y="3939367"/>
            <a:ext cx="1283445" cy="39087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970" dirty="0"/>
              <a:t>Mucus-</a:t>
            </a:r>
          </a:p>
          <a:p>
            <a:pPr algn="l"/>
            <a:r>
              <a:rPr lang="en-US" sz="970" dirty="0"/>
              <a:t>secreting cell</a:t>
            </a:r>
          </a:p>
        </p:txBody>
      </p:sp>
      <p:sp>
        <p:nvSpPr>
          <p:cNvPr id="42" name="Rectangle 41"/>
          <p:cNvSpPr/>
          <p:nvPr/>
        </p:nvSpPr>
        <p:spPr>
          <a:xfrm>
            <a:off x="2058926" y="3779295"/>
            <a:ext cx="1283445" cy="24160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970" dirty="0"/>
              <a:t>Nucleus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382279" y="4343857"/>
            <a:ext cx="1283445" cy="39087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970" dirty="0"/>
              <a:t>Red blood</a:t>
            </a:r>
          </a:p>
          <a:p>
            <a:pPr algn="l"/>
            <a:r>
              <a:rPr lang="en-US" sz="970" dirty="0"/>
              <a:t>cells in capillaries</a:t>
            </a:r>
          </a:p>
        </p:txBody>
      </p:sp>
      <p:sp>
        <p:nvSpPr>
          <p:cNvPr id="44" name="Rectangle 43"/>
          <p:cNvSpPr/>
          <p:nvPr/>
        </p:nvSpPr>
        <p:spPr>
          <a:xfrm>
            <a:off x="377342" y="4756855"/>
            <a:ext cx="2376264" cy="39087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970" dirty="0"/>
              <a:t>Bacteria invade mucus and attach to</a:t>
            </a:r>
          </a:p>
          <a:p>
            <a:pPr algn="l"/>
            <a:r>
              <a:rPr lang="en-US" sz="970" dirty="0"/>
              <a:t>gastric epithelial cells.</a:t>
            </a:r>
          </a:p>
        </p:txBody>
      </p:sp>
      <p:sp>
        <p:nvSpPr>
          <p:cNvPr id="45" name="Rectangle 44"/>
          <p:cNvSpPr/>
          <p:nvPr/>
        </p:nvSpPr>
        <p:spPr>
          <a:xfrm>
            <a:off x="3304270" y="4756855"/>
            <a:ext cx="2736304" cy="39087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970" i="1" dirty="0"/>
              <a:t>Helicobacter</a:t>
            </a:r>
            <a:r>
              <a:rPr lang="en-US" sz="970" dirty="0"/>
              <a:t>, its toxins, and inflammation</a:t>
            </a:r>
          </a:p>
          <a:p>
            <a:pPr algn="l"/>
            <a:r>
              <a:rPr lang="en-US" sz="970" dirty="0"/>
              <a:t>cause the layer of mucus to become thin.</a:t>
            </a:r>
          </a:p>
        </p:txBody>
      </p:sp>
      <p:sp>
        <p:nvSpPr>
          <p:cNvPr id="46" name="Rectangle 45"/>
          <p:cNvSpPr/>
          <p:nvPr/>
        </p:nvSpPr>
        <p:spPr>
          <a:xfrm>
            <a:off x="3131679" y="3934034"/>
            <a:ext cx="864096" cy="24160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970" dirty="0"/>
              <a:t>Neutrophil</a:t>
            </a:r>
          </a:p>
        </p:txBody>
      </p:sp>
      <p:sp>
        <p:nvSpPr>
          <p:cNvPr id="47" name="Rectangle 46"/>
          <p:cNvSpPr/>
          <p:nvPr/>
        </p:nvSpPr>
        <p:spPr>
          <a:xfrm>
            <a:off x="4406615" y="3929842"/>
            <a:ext cx="936104" cy="24160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970" dirty="0"/>
              <a:t>Lymphocyte</a:t>
            </a:r>
          </a:p>
        </p:txBody>
      </p:sp>
      <p:sp>
        <p:nvSpPr>
          <p:cNvPr id="48" name="Rectangle 47"/>
          <p:cNvSpPr/>
          <p:nvPr/>
        </p:nvSpPr>
        <p:spPr>
          <a:xfrm>
            <a:off x="6240723" y="4756752"/>
            <a:ext cx="2736304" cy="39087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970" dirty="0"/>
              <a:t>Gastric acid destroys epithelial cells and</a:t>
            </a:r>
          </a:p>
          <a:p>
            <a:pPr algn="l"/>
            <a:r>
              <a:rPr lang="en-US" sz="970" dirty="0"/>
              <a:t>underlying tissue.</a:t>
            </a:r>
          </a:p>
        </p:txBody>
      </p:sp>
      <p:sp>
        <p:nvSpPr>
          <p:cNvPr id="49" name="Rectangle 48"/>
          <p:cNvSpPr/>
          <p:nvPr/>
        </p:nvSpPr>
        <p:spPr>
          <a:xfrm>
            <a:off x="7181019" y="4042944"/>
            <a:ext cx="576064" cy="24160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970" dirty="0"/>
              <a:t>Ulcer</a:t>
            </a:r>
          </a:p>
        </p:txBody>
      </p:sp>
      <p:sp>
        <p:nvSpPr>
          <p:cNvPr id="50" name="Rectangle 49"/>
          <p:cNvSpPr/>
          <p:nvPr/>
        </p:nvSpPr>
        <p:spPr>
          <a:xfrm>
            <a:off x="7302855" y="2652748"/>
            <a:ext cx="1368152" cy="24160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970" dirty="0"/>
              <a:t>Acidic gastric juice</a:t>
            </a:r>
          </a:p>
        </p:txBody>
      </p:sp>
      <p:cxnSp>
        <p:nvCxnSpPr>
          <p:cNvPr id="51" name="Straight Connector 50"/>
          <p:cNvCxnSpPr/>
          <p:nvPr/>
        </p:nvCxnSpPr>
        <p:spPr bwMode="auto">
          <a:xfrm flipV="1">
            <a:off x="7957232" y="2893093"/>
            <a:ext cx="0" cy="737034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2" name="Straight Connector 51"/>
          <p:cNvCxnSpPr/>
          <p:nvPr/>
        </p:nvCxnSpPr>
        <p:spPr bwMode="auto">
          <a:xfrm flipV="1">
            <a:off x="3964273" y="4078050"/>
            <a:ext cx="492125" cy="350019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3" name="Straight Connector 52"/>
          <p:cNvCxnSpPr/>
          <p:nvPr/>
        </p:nvCxnSpPr>
        <p:spPr bwMode="auto">
          <a:xfrm flipH="1" flipV="1">
            <a:off x="3539344" y="4158566"/>
            <a:ext cx="85204" cy="196478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4" name="Straight Connector 53"/>
          <p:cNvCxnSpPr/>
          <p:nvPr/>
        </p:nvCxnSpPr>
        <p:spPr bwMode="auto">
          <a:xfrm flipH="1">
            <a:off x="7624750" y="4164916"/>
            <a:ext cx="432048" cy="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5" name="Straight Connector 54"/>
          <p:cNvCxnSpPr/>
          <p:nvPr/>
        </p:nvCxnSpPr>
        <p:spPr bwMode="auto">
          <a:xfrm>
            <a:off x="1731421" y="2073509"/>
            <a:ext cx="523695" cy="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6" name="Straight Connector 55"/>
          <p:cNvCxnSpPr/>
          <p:nvPr/>
        </p:nvCxnSpPr>
        <p:spPr bwMode="auto">
          <a:xfrm>
            <a:off x="1170273" y="3215219"/>
            <a:ext cx="537121" cy="768598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7" name="Straight Connector 56"/>
          <p:cNvCxnSpPr/>
          <p:nvPr/>
        </p:nvCxnSpPr>
        <p:spPr bwMode="auto">
          <a:xfrm>
            <a:off x="640048" y="3370794"/>
            <a:ext cx="143942" cy="616426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8" name="Straight Connector 57"/>
          <p:cNvCxnSpPr/>
          <p:nvPr/>
        </p:nvCxnSpPr>
        <p:spPr bwMode="auto">
          <a:xfrm>
            <a:off x="2045801" y="3694934"/>
            <a:ext cx="79209" cy="158418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9" name="Straight Connector 58"/>
          <p:cNvCxnSpPr/>
          <p:nvPr/>
        </p:nvCxnSpPr>
        <p:spPr bwMode="auto">
          <a:xfrm flipV="1">
            <a:off x="1116298" y="4465648"/>
            <a:ext cx="322114" cy="22746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0" name="Straight Connector 59"/>
          <p:cNvCxnSpPr/>
          <p:nvPr/>
        </p:nvCxnSpPr>
        <p:spPr bwMode="auto">
          <a:xfrm flipH="1">
            <a:off x="2113248" y="4402669"/>
            <a:ext cx="288925" cy="5080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61" name="Oval 60"/>
          <p:cNvSpPr>
            <a:spLocks noChangeAspect="1"/>
          </p:cNvSpPr>
          <p:nvPr/>
        </p:nvSpPr>
        <p:spPr bwMode="auto">
          <a:xfrm flipV="1">
            <a:off x="3611352" y="4343857"/>
            <a:ext cx="31095" cy="31095"/>
          </a:xfrm>
          <a:prstGeom prst="ellipse">
            <a:avLst/>
          </a:prstGeom>
          <a:solidFill>
            <a:schemeClr val="tx1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2" name="Oval 61"/>
          <p:cNvSpPr>
            <a:spLocks noChangeAspect="1"/>
          </p:cNvSpPr>
          <p:nvPr/>
        </p:nvSpPr>
        <p:spPr bwMode="auto">
          <a:xfrm flipV="1">
            <a:off x="3944489" y="4419040"/>
            <a:ext cx="31095" cy="31095"/>
          </a:xfrm>
          <a:prstGeom prst="ellipse">
            <a:avLst/>
          </a:prstGeom>
          <a:solidFill>
            <a:schemeClr val="tx1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3" name="Oval 62"/>
          <p:cNvSpPr>
            <a:spLocks noChangeAspect="1"/>
          </p:cNvSpPr>
          <p:nvPr/>
        </p:nvSpPr>
        <p:spPr bwMode="auto">
          <a:xfrm flipV="1">
            <a:off x="2390029" y="4384770"/>
            <a:ext cx="31095" cy="31095"/>
          </a:xfrm>
          <a:prstGeom prst="ellipse">
            <a:avLst/>
          </a:prstGeom>
          <a:solidFill>
            <a:schemeClr val="tx1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 bwMode="auto">
          <a:xfrm flipV="1">
            <a:off x="2026814" y="3670385"/>
            <a:ext cx="31095" cy="31095"/>
          </a:xfrm>
          <a:prstGeom prst="ellipse">
            <a:avLst/>
          </a:prstGeom>
          <a:solidFill>
            <a:schemeClr val="tx1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5" name="Oval 64"/>
          <p:cNvSpPr>
            <a:spLocks noChangeAspect="1"/>
          </p:cNvSpPr>
          <p:nvPr/>
        </p:nvSpPr>
        <p:spPr bwMode="auto">
          <a:xfrm flipV="1">
            <a:off x="1150380" y="3191729"/>
            <a:ext cx="31095" cy="31095"/>
          </a:xfrm>
          <a:prstGeom prst="ellipse">
            <a:avLst/>
          </a:prstGeom>
          <a:solidFill>
            <a:schemeClr val="tx1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6" name="Oval 65"/>
          <p:cNvSpPr>
            <a:spLocks noChangeAspect="1"/>
          </p:cNvSpPr>
          <p:nvPr/>
        </p:nvSpPr>
        <p:spPr bwMode="auto">
          <a:xfrm flipV="1">
            <a:off x="1097422" y="4471998"/>
            <a:ext cx="31095" cy="31095"/>
          </a:xfrm>
          <a:prstGeom prst="ellipse">
            <a:avLst/>
          </a:prstGeom>
          <a:solidFill>
            <a:schemeClr val="tx1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7" name="Oval 66"/>
          <p:cNvSpPr>
            <a:spLocks noChangeAspect="1"/>
          </p:cNvSpPr>
          <p:nvPr/>
        </p:nvSpPr>
        <p:spPr bwMode="auto">
          <a:xfrm flipV="1">
            <a:off x="621941" y="3351258"/>
            <a:ext cx="31095" cy="31095"/>
          </a:xfrm>
          <a:prstGeom prst="ellipse">
            <a:avLst/>
          </a:prstGeom>
          <a:solidFill>
            <a:schemeClr val="tx1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8" name="Oval 67"/>
          <p:cNvSpPr>
            <a:spLocks noChangeAspect="1"/>
          </p:cNvSpPr>
          <p:nvPr/>
        </p:nvSpPr>
        <p:spPr bwMode="auto">
          <a:xfrm flipV="1">
            <a:off x="7941357" y="3617065"/>
            <a:ext cx="31095" cy="31095"/>
          </a:xfrm>
          <a:prstGeom prst="ellipse">
            <a:avLst/>
          </a:prstGeom>
          <a:solidFill>
            <a:schemeClr val="tx1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9" name="Oval 68"/>
          <p:cNvSpPr>
            <a:spLocks noChangeAspect="1"/>
          </p:cNvSpPr>
          <p:nvPr/>
        </p:nvSpPr>
        <p:spPr bwMode="auto">
          <a:xfrm flipV="1">
            <a:off x="8044098" y="4149041"/>
            <a:ext cx="31095" cy="31095"/>
          </a:xfrm>
          <a:prstGeom prst="ellipse">
            <a:avLst/>
          </a:prstGeom>
          <a:solidFill>
            <a:schemeClr val="tx1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0" name="Oval 69"/>
          <p:cNvSpPr>
            <a:spLocks noChangeAspect="1"/>
          </p:cNvSpPr>
          <p:nvPr/>
        </p:nvSpPr>
        <p:spPr bwMode="auto">
          <a:xfrm flipV="1">
            <a:off x="2250205" y="2061464"/>
            <a:ext cx="31095" cy="31095"/>
          </a:xfrm>
          <a:prstGeom prst="ellipse">
            <a:avLst/>
          </a:prstGeom>
          <a:solidFill>
            <a:schemeClr val="tx1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184823" y="4756855"/>
            <a:ext cx="288032" cy="24160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970" b="0" dirty="0" smtClean="0">
                <a:solidFill>
                  <a:srgbClr val="FFFFFF"/>
                </a:solidFill>
                <a:latin typeface="Arial Black"/>
                <a:cs typeface="Arial Black"/>
              </a:rPr>
              <a:t>1</a:t>
            </a:r>
            <a:endParaRPr lang="en-US" sz="970" b="0" dirty="0">
              <a:solidFill>
                <a:srgbClr val="FFFFFF"/>
              </a:solidFill>
              <a:latin typeface="Arial Black"/>
              <a:cs typeface="Arial Black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3114926" y="4756855"/>
            <a:ext cx="331674" cy="24160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970" b="0" dirty="0" smtClean="0">
                <a:solidFill>
                  <a:srgbClr val="FFFFFF"/>
                </a:solidFill>
                <a:latin typeface="Arial Black"/>
                <a:cs typeface="Arial Black"/>
              </a:rPr>
              <a:t>2</a:t>
            </a:r>
            <a:endParaRPr lang="en-US" sz="970" b="0" dirty="0">
              <a:solidFill>
                <a:srgbClr val="FFFFFF"/>
              </a:solidFill>
              <a:latin typeface="Arial Black"/>
              <a:cs typeface="Arial Black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6054554" y="4756752"/>
            <a:ext cx="331674" cy="24160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970" b="0" dirty="0" smtClean="0">
                <a:solidFill>
                  <a:schemeClr val="bg1"/>
                </a:solidFill>
                <a:latin typeface="Arial Black"/>
                <a:cs typeface="Arial Black"/>
              </a:rPr>
              <a:t>3</a:t>
            </a:r>
            <a:endParaRPr lang="en-US" sz="970" b="0" dirty="0">
              <a:solidFill>
                <a:schemeClr val="bg1"/>
              </a:solidFill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Bacterial Diseases of the Digestive System</a:t>
            </a:r>
            <a:endParaRPr lang="en-US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US" sz="2000" b="1" dirty="0" smtClean="0"/>
              <a:t>Peptic Ulcers</a:t>
            </a:r>
          </a:p>
          <a:p>
            <a:pPr lvl="1">
              <a:lnSpc>
                <a:spcPct val="130000"/>
              </a:lnSpc>
            </a:pPr>
            <a:r>
              <a:rPr lang="en-US" sz="2000" dirty="0" smtClean="0"/>
              <a:t>Epidemiology</a:t>
            </a:r>
          </a:p>
          <a:p>
            <a:pPr lvl="2">
              <a:lnSpc>
                <a:spcPct val="130000"/>
              </a:lnSpc>
            </a:pPr>
            <a:r>
              <a:rPr lang="en-US" sz="2000" dirty="0" smtClean="0"/>
              <a:t>Fecal-oral transmission is likely</a:t>
            </a:r>
          </a:p>
          <a:p>
            <a:pPr lvl="2">
              <a:lnSpc>
                <a:spcPct val="130000"/>
              </a:lnSpc>
            </a:pPr>
            <a:r>
              <a:rPr lang="en-US" sz="2000" dirty="0" smtClean="0"/>
              <a:t>Stress may worsen ulcer symptoms </a:t>
            </a:r>
          </a:p>
          <a:p>
            <a:pPr lvl="1">
              <a:lnSpc>
                <a:spcPct val="130000"/>
              </a:lnSpc>
            </a:pPr>
            <a:r>
              <a:rPr lang="en-US" sz="2000" dirty="0" smtClean="0"/>
              <a:t>Diagnosis, treatment, and prevention</a:t>
            </a:r>
          </a:p>
          <a:p>
            <a:pPr lvl="2">
              <a:lnSpc>
                <a:spcPct val="130000"/>
              </a:lnSpc>
            </a:pPr>
            <a:r>
              <a:rPr lang="en-US" sz="2000" dirty="0" smtClean="0"/>
              <a:t>Diagnosis based on X-ray exam to identify ulcers and presence of </a:t>
            </a:r>
            <a:r>
              <a:rPr lang="en-US" sz="2000" i="1" dirty="0" smtClean="0"/>
              <a:t>H. pylori</a:t>
            </a:r>
            <a:r>
              <a:rPr lang="en-US" sz="2000" dirty="0" smtClean="0"/>
              <a:t> in clinical specimens</a:t>
            </a:r>
          </a:p>
          <a:p>
            <a:pPr lvl="2">
              <a:lnSpc>
                <a:spcPct val="130000"/>
              </a:lnSpc>
            </a:pPr>
            <a:r>
              <a:rPr lang="en-US" sz="2000" dirty="0" smtClean="0"/>
              <a:t>Treated with antimicrobials and drugs that inhibit stomach acid</a:t>
            </a:r>
          </a:p>
          <a:p>
            <a:pPr lvl="2">
              <a:lnSpc>
                <a:spcPct val="130000"/>
              </a:lnSpc>
            </a:pPr>
            <a:r>
              <a:rPr lang="en-US" sz="2000" dirty="0" smtClean="0"/>
              <a:t>Prevented by avoiding fecal-oral transmission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Bacterial Diseases of the Digestive System</a:t>
            </a:r>
            <a:endParaRPr lang="en-US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1295400"/>
            <a:ext cx="7886700" cy="525780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 smtClean="0"/>
              <a:t>Bacterial Gastroenteritis</a:t>
            </a:r>
          </a:p>
          <a:p>
            <a:pPr lvl="1">
              <a:lnSpc>
                <a:spcPct val="120000"/>
              </a:lnSpc>
            </a:pPr>
            <a:r>
              <a:rPr lang="en-US" sz="2400" dirty="0" smtClean="0"/>
              <a:t>Inflammation of stomach or intestines caused by bacteria</a:t>
            </a:r>
          </a:p>
          <a:p>
            <a:pPr lvl="1">
              <a:lnSpc>
                <a:spcPct val="120000"/>
              </a:lnSpc>
            </a:pPr>
            <a:r>
              <a:rPr lang="en-US" sz="2400" dirty="0" smtClean="0"/>
              <a:t>Associated with contaminated food or water and poor living conditions</a:t>
            </a:r>
          </a:p>
          <a:p>
            <a:pPr lvl="1">
              <a:lnSpc>
                <a:spcPct val="120000"/>
              </a:lnSpc>
            </a:pPr>
            <a:r>
              <a:rPr lang="en-US" sz="2400" dirty="0" smtClean="0"/>
              <a:t>General features</a:t>
            </a:r>
          </a:p>
          <a:p>
            <a:pPr lvl="2">
              <a:lnSpc>
                <a:spcPct val="120000"/>
              </a:lnSpc>
            </a:pPr>
            <a:r>
              <a:rPr lang="en-US" sz="2400" dirty="0" smtClean="0"/>
              <a:t>Similar manifestations despite different causative agents</a:t>
            </a:r>
          </a:p>
          <a:p>
            <a:pPr lvl="3">
              <a:lnSpc>
                <a:spcPct val="120000"/>
              </a:lnSpc>
            </a:pPr>
            <a:r>
              <a:rPr lang="en-US" sz="2400" dirty="0" smtClean="0"/>
              <a:t>Nausea, vomiting, diarrhea, abdominal pain, and cramps</a:t>
            </a:r>
          </a:p>
          <a:p>
            <a:pPr lvl="2">
              <a:lnSpc>
                <a:spcPct val="120000"/>
              </a:lnSpc>
            </a:pPr>
            <a:r>
              <a:rPr lang="en-US" sz="2400" dirty="0" smtClean="0"/>
              <a:t>Dysentery produces loose, frequent stool containing mucus and blood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Bacterial Diseases of the Digestive System</a:t>
            </a:r>
            <a:endParaRPr lang="en-US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1447800"/>
            <a:ext cx="7886700" cy="4729163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US" sz="2000" b="1" dirty="0" smtClean="0"/>
              <a:t>Bacterial Gastroenteritis: Shigellosis</a:t>
            </a:r>
          </a:p>
          <a:p>
            <a:pPr lvl="1">
              <a:lnSpc>
                <a:spcPct val="130000"/>
              </a:lnSpc>
            </a:pPr>
            <a:r>
              <a:rPr lang="en-US" sz="2000" dirty="0" smtClean="0"/>
              <a:t>Pathogen and virulence factors</a:t>
            </a:r>
          </a:p>
          <a:p>
            <a:pPr lvl="2">
              <a:lnSpc>
                <a:spcPct val="130000"/>
              </a:lnSpc>
            </a:pPr>
            <a:r>
              <a:rPr lang="en-US" sz="2000" dirty="0" smtClean="0"/>
              <a:t>Caused by four species of </a:t>
            </a:r>
            <a:r>
              <a:rPr lang="en-US" sz="2000" i="1" dirty="0" smtClean="0"/>
              <a:t>Shigella</a:t>
            </a:r>
          </a:p>
          <a:p>
            <a:pPr lvl="2">
              <a:lnSpc>
                <a:spcPct val="130000"/>
              </a:lnSpc>
            </a:pPr>
            <a:r>
              <a:rPr lang="en-US" sz="2000" dirty="0" smtClean="0"/>
              <a:t>Virulence factors include type III secretion systems and enterotoxins</a:t>
            </a:r>
          </a:p>
          <a:p>
            <a:pPr lvl="1">
              <a:lnSpc>
                <a:spcPct val="130000"/>
              </a:lnSpc>
            </a:pPr>
            <a:r>
              <a:rPr lang="en-US" sz="2000" dirty="0" smtClean="0"/>
              <a:t>Pathogenesis and epidemiology</a:t>
            </a:r>
          </a:p>
          <a:p>
            <a:pPr lvl="2">
              <a:lnSpc>
                <a:spcPct val="130000"/>
              </a:lnSpc>
            </a:pPr>
            <a:r>
              <a:rPr lang="en-US" sz="2000" dirty="0" smtClean="0"/>
              <a:t>Pathogen colonizes cells of the small, then large intestine</a:t>
            </a:r>
          </a:p>
          <a:p>
            <a:pPr lvl="1">
              <a:lnSpc>
                <a:spcPct val="130000"/>
              </a:lnSpc>
            </a:pPr>
            <a:r>
              <a:rPr lang="en-US" sz="2000" dirty="0" smtClean="0"/>
              <a:t>Diagnosis, treatment, and prevention</a:t>
            </a:r>
          </a:p>
          <a:p>
            <a:pPr lvl="2">
              <a:lnSpc>
                <a:spcPct val="130000"/>
              </a:lnSpc>
            </a:pPr>
            <a:r>
              <a:rPr lang="en-US" sz="2000" dirty="0" smtClean="0"/>
              <a:t>Diagnosed by symptoms and presence of </a:t>
            </a:r>
            <a:r>
              <a:rPr lang="en-US" sz="2000" i="1" dirty="0" smtClean="0"/>
              <a:t>Shigella</a:t>
            </a:r>
            <a:r>
              <a:rPr lang="en-US" sz="2000" dirty="0" smtClean="0"/>
              <a:t> in stool </a:t>
            </a:r>
          </a:p>
          <a:p>
            <a:pPr lvl="2">
              <a:lnSpc>
                <a:spcPct val="130000"/>
              </a:lnSpc>
            </a:pPr>
            <a:r>
              <a:rPr lang="en-US" sz="2000" dirty="0" smtClean="0"/>
              <a:t>Supportive treatment and administration of antimicrobials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 descr="figure_23_05_0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04"/>
          <a:stretch/>
        </p:blipFill>
        <p:spPr>
          <a:xfrm>
            <a:off x="2862771" y="210924"/>
            <a:ext cx="3310128" cy="6446520"/>
          </a:xfrm>
          <a:prstGeom prst="rect">
            <a:avLst/>
          </a:prstGeom>
        </p:spPr>
      </p:pic>
      <p:sp>
        <p:nvSpPr>
          <p:cNvPr id="20482" name="Rectangle 3"/>
          <p:cNvSpPr>
            <a:spLocks noGrp="1" noChangeArrowheads="1"/>
          </p:cNvSpPr>
          <p:nvPr>
            <p:ph type="title"/>
          </p:nvPr>
        </p:nvSpPr>
        <p:spPr>
          <a:xfrm>
            <a:off x="282575" y="90488"/>
            <a:ext cx="8861425" cy="276999"/>
          </a:xfrm>
        </p:spPr>
        <p:txBody>
          <a:bodyPr/>
          <a:lstStyle/>
          <a:p>
            <a:r>
              <a:rPr lang="en-US" sz="1200" b="1" dirty="0">
                <a:solidFill>
                  <a:srgbClr val="000000"/>
                </a:solidFill>
              </a:rPr>
              <a:t>Figure 23.5  The events in shigellosis.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942644" y="423947"/>
            <a:ext cx="1368152" cy="3231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750" i="1" dirty="0"/>
              <a:t>Shigella</a:t>
            </a:r>
            <a:r>
              <a:rPr lang="en-US" sz="750" dirty="0"/>
              <a:t> attaches </a:t>
            </a:r>
            <a:r>
              <a:rPr lang="en-US" sz="750" dirty="0" smtClean="0"/>
              <a:t>to epithelial </a:t>
            </a:r>
            <a:r>
              <a:rPr lang="en-US" sz="750" dirty="0"/>
              <a:t>cell of colon.</a:t>
            </a:r>
          </a:p>
        </p:txBody>
      </p:sp>
      <p:sp>
        <p:nvSpPr>
          <p:cNvPr id="36" name="Rectangle 35"/>
          <p:cNvSpPr/>
          <p:nvPr/>
        </p:nvSpPr>
        <p:spPr>
          <a:xfrm>
            <a:off x="4952169" y="753145"/>
            <a:ext cx="870446" cy="20774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750" dirty="0"/>
              <a:t>Epithelial cell</a:t>
            </a:r>
          </a:p>
        </p:txBody>
      </p:sp>
      <p:sp>
        <p:nvSpPr>
          <p:cNvPr id="37" name="Rectangle 36"/>
          <p:cNvSpPr/>
          <p:nvPr/>
        </p:nvSpPr>
        <p:spPr>
          <a:xfrm>
            <a:off x="4952169" y="915303"/>
            <a:ext cx="594526" cy="20774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750" dirty="0"/>
              <a:t>Nucleus</a:t>
            </a:r>
          </a:p>
        </p:txBody>
      </p:sp>
      <p:sp>
        <p:nvSpPr>
          <p:cNvPr id="38" name="Rectangle 37"/>
          <p:cNvSpPr/>
          <p:nvPr/>
        </p:nvSpPr>
        <p:spPr>
          <a:xfrm>
            <a:off x="4945819" y="1599441"/>
            <a:ext cx="1086470" cy="3231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750" i="1" dirty="0"/>
              <a:t>Shigella</a:t>
            </a:r>
            <a:r>
              <a:rPr lang="en-US" sz="750" dirty="0"/>
              <a:t> triggers</a:t>
            </a:r>
          </a:p>
          <a:p>
            <a:pPr algn="l"/>
            <a:r>
              <a:rPr lang="en-US" sz="750" dirty="0"/>
              <a:t>endocytosis.</a:t>
            </a:r>
          </a:p>
        </p:txBody>
      </p:sp>
      <p:sp>
        <p:nvSpPr>
          <p:cNvPr id="39" name="Rectangle 38"/>
          <p:cNvSpPr/>
          <p:nvPr/>
        </p:nvSpPr>
        <p:spPr>
          <a:xfrm>
            <a:off x="4945819" y="2658353"/>
            <a:ext cx="1086470" cy="3231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750" i="1" dirty="0"/>
              <a:t>Shigella</a:t>
            </a:r>
            <a:r>
              <a:rPr lang="en-US" sz="750" dirty="0"/>
              <a:t> multiplies</a:t>
            </a:r>
          </a:p>
          <a:p>
            <a:pPr algn="l"/>
            <a:r>
              <a:rPr lang="en-US" sz="750" dirty="0"/>
              <a:t>in cytosol.</a:t>
            </a:r>
          </a:p>
        </p:txBody>
      </p:sp>
      <p:sp>
        <p:nvSpPr>
          <p:cNvPr id="40" name="Rectangle 39"/>
          <p:cNvSpPr/>
          <p:nvPr/>
        </p:nvSpPr>
        <p:spPr>
          <a:xfrm>
            <a:off x="4945819" y="3704565"/>
            <a:ext cx="1374502" cy="55399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750" i="1" dirty="0"/>
              <a:t>Shigella</a:t>
            </a:r>
            <a:r>
              <a:rPr lang="en-US" sz="750" dirty="0"/>
              <a:t> </a:t>
            </a:r>
            <a:r>
              <a:rPr lang="en-US" sz="750" dirty="0" smtClean="0"/>
              <a:t>invades neighboring epithelial cells</a:t>
            </a:r>
            <a:r>
              <a:rPr lang="en-US" sz="750" dirty="0"/>
              <a:t>, thus avoiding</a:t>
            </a:r>
          </a:p>
          <a:p>
            <a:pPr algn="l"/>
            <a:r>
              <a:rPr lang="en-US" sz="750" dirty="0"/>
              <a:t>immune defenses.</a:t>
            </a:r>
          </a:p>
        </p:txBody>
      </p:sp>
      <p:sp>
        <p:nvSpPr>
          <p:cNvPr id="41" name="Rectangle 40"/>
          <p:cNvSpPr/>
          <p:nvPr/>
        </p:nvSpPr>
        <p:spPr>
          <a:xfrm>
            <a:off x="4952169" y="4797385"/>
            <a:ext cx="1353535" cy="43858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750" dirty="0"/>
              <a:t>An abscess forms as</a:t>
            </a:r>
          </a:p>
          <a:p>
            <a:pPr algn="l"/>
            <a:r>
              <a:rPr lang="en-US" sz="750" dirty="0"/>
              <a:t>epithelial cells are killed</a:t>
            </a:r>
          </a:p>
          <a:p>
            <a:pPr algn="l"/>
            <a:r>
              <a:rPr lang="en-US" sz="750" dirty="0"/>
              <a:t>by the infection.</a:t>
            </a:r>
          </a:p>
        </p:txBody>
      </p:sp>
      <p:sp>
        <p:nvSpPr>
          <p:cNvPr id="42" name="Rectangle 41"/>
          <p:cNvSpPr/>
          <p:nvPr/>
        </p:nvSpPr>
        <p:spPr>
          <a:xfrm>
            <a:off x="5305859" y="5717613"/>
            <a:ext cx="1014462" cy="7848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750" i="1" dirty="0"/>
              <a:t>Shigella</a:t>
            </a:r>
            <a:r>
              <a:rPr lang="en-US" sz="750" dirty="0"/>
              <a:t> </a:t>
            </a:r>
            <a:r>
              <a:rPr lang="en-US" sz="750" dirty="0" smtClean="0"/>
              <a:t>that enters </a:t>
            </a:r>
            <a:r>
              <a:rPr lang="en-US" sz="750" dirty="0"/>
              <a:t>the </a:t>
            </a:r>
            <a:r>
              <a:rPr lang="en-US" sz="750" dirty="0" smtClean="0"/>
              <a:t>blood is </a:t>
            </a:r>
            <a:r>
              <a:rPr lang="en-US" sz="750" dirty="0"/>
              <a:t>quickly</a:t>
            </a:r>
          </a:p>
          <a:p>
            <a:pPr algn="l"/>
            <a:r>
              <a:rPr lang="en-US" sz="750" dirty="0"/>
              <a:t>phagocytized</a:t>
            </a:r>
          </a:p>
          <a:p>
            <a:pPr algn="l"/>
            <a:r>
              <a:rPr lang="en-US" sz="750" dirty="0"/>
              <a:t>and destroyed.</a:t>
            </a:r>
          </a:p>
          <a:p>
            <a:pPr algn="l"/>
            <a:r>
              <a:rPr lang="en-US" sz="750" dirty="0"/>
              <a:t>No bacteremia.</a:t>
            </a:r>
          </a:p>
        </p:txBody>
      </p:sp>
      <p:sp>
        <p:nvSpPr>
          <p:cNvPr id="43" name="Rectangle 42"/>
          <p:cNvSpPr/>
          <p:nvPr/>
        </p:nvSpPr>
        <p:spPr>
          <a:xfrm>
            <a:off x="4952169" y="5498415"/>
            <a:ext cx="720080" cy="20774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750" dirty="0"/>
              <a:t>Phagocyte</a:t>
            </a:r>
          </a:p>
        </p:txBody>
      </p:sp>
      <p:sp>
        <p:nvSpPr>
          <p:cNvPr id="44" name="Rectangle 43"/>
          <p:cNvSpPr/>
          <p:nvPr/>
        </p:nvSpPr>
        <p:spPr>
          <a:xfrm>
            <a:off x="2823679" y="5496148"/>
            <a:ext cx="812933" cy="20774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750" dirty="0"/>
              <a:t>Blood vessel</a:t>
            </a:r>
          </a:p>
        </p:txBody>
      </p:sp>
      <p:sp>
        <p:nvSpPr>
          <p:cNvPr id="45" name="Rectangle 44"/>
          <p:cNvSpPr/>
          <p:nvPr/>
        </p:nvSpPr>
        <p:spPr>
          <a:xfrm>
            <a:off x="4222564" y="3531974"/>
            <a:ext cx="792088" cy="21602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750" dirty="0"/>
              <a:t>Actin </a:t>
            </a:r>
            <a:r>
              <a:rPr lang="en-US" sz="750" dirty="0" smtClean="0"/>
              <a:t>fibers</a:t>
            </a:r>
            <a:endParaRPr lang="en-US" sz="750" dirty="0"/>
          </a:p>
        </p:txBody>
      </p:sp>
      <p:sp>
        <p:nvSpPr>
          <p:cNvPr id="46" name="Rectangle 45"/>
          <p:cNvSpPr/>
          <p:nvPr/>
        </p:nvSpPr>
        <p:spPr>
          <a:xfrm>
            <a:off x="4225739" y="4604494"/>
            <a:ext cx="1080120" cy="20774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750" dirty="0"/>
              <a:t>Mucosal abscess</a:t>
            </a:r>
          </a:p>
        </p:txBody>
      </p:sp>
      <p:sp>
        <p:nvSpPr>
          <p:cNvPr id="47" name="Rectangle 46"/>
          <p:cNvSpPr/>
          <p:nvPr/>
        </p:nvSpPr>
        <p:spPr>
          <a:xfrm>
            <a:off x="4156906" y="200556"/>
            <a:ext cx="576064" cy="21602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750" i="1" dirty="0"/>
              <a:t>Shigella</a:t>
            </a:r>
          </a:p>
        </p:txBody>
      </p:sp>
      <p:cxnSp>
        <p:nvCxnSpPr>
          <p:cNvPr id="48" name="Straight Connector 47"/>
          <p:cNvCxnSpPr/>
          <p:nvPr/>
        </p:nvCxnSpPr>
        <p:spPr bwMode="auto">
          <a:xfrm flipV="1">
            <a:off x="4113721" y="4719424"/>
            <a:ext cx="174625" cy="180975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9" name="Straight Connector 48"/>
          <p:cNvCxnSpPr/>
          <p:nvPr/>
        </p:nvCxnSpPr>
        <p:spPr bwMode="auto">
          <a:xfrm flipV="1">
            <a:off x="4482021" y="5613857"/>
            <a:ext cx="535806" cy="420017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0" name="Straight Connector 49"/>
          <p:cNvCxnSpPr/>
          <p:nvPr/>
        </p:nvCxnSpPr>
        <p:spPr bwMode="auto">
          <a:xfrm flipV="1">
            <a:off x="4015296" y="3650591"/>
            <a:ext cx="273050" cy="202058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1" name="Straight Connector 50"/>
          <p:cNvCxnSpPr/>
          <p:nvPr/>
        </p:nvCxnSpPr>
        <p:spPr bwMode="auto">
          <a:xfrm flipH="1" flipV="1">
            <a:off x="3212030" y="5689039"/>
            <a:ext cx="174260" cy="432048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2" name="Straight Connector 51"/>
          <p:cNvCxnSpPr/>
          <p:nvPr/>
        </p:nvCxnSpPr>
        <p:spPr bwMode="auto">
          <a:xfrm flipV="1">
            <a:off x="4018471" y="315997"/>
            <a:ext cx="204986" cy="94952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3" name="Straight Connector 52"/>
          <p:cNvCxnSpPr/>
          <p:nvPr/>
        </p:nvCxnSpPr>
        <p:spPr bwMode="auto">
          <a:xfrm>
            <a:off x="4717095" y="864503"/>
            <a:ext cx="288032" cy="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4" name="Straight Connector 53"/>
          <p:cNvCxnSpPr/>
          <p:nvPr/>
        </p:nvCxnSpPr>
        <p:spPr bwMode="auto">
          <a:xfrm>
            <a:off x="4587774" y="1030744"/>
            <a:ext cx="421708" cy="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5" name="Rectangle 54"/>
          <p:cNvSpPr/>
          <p:nvPr/>
        </p:nvSpPr>
        <p:spPr>
          <a:xfrm>
            <a:off x="4817998" y="423947"/>
            <a:ext cx="324573" cy="20774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750" b="0" dirty="0" smtClean="0">
                <a:solidFill>
                  <a:schemeClr val="bg1"/>
                </a:solidFill>
                <a:latin typeface="Arial Black"/>
                <a:cs typeface="Arial Black"/>
              </a:rPr>
              <a:t>1</a:t>
            </a:r>
            <a:endParaRPr lang="en-US" sz="750" b="0" dirty="0">
              <a:solidFill>
                <a:schemeClr val="bg1"/>
              </a:solidFill>
              <a:latin typeface="Arial Black"/>
              <a:cs typeface="Arial Black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4821173" y="1596266"/>
            <a:ext cx="257748" cy="20774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750" b="0" dirty="0" smtClean="0">
                <a:solidFill>
                  <a:schemeClr val="bg1"/>
                </a:solidFill>
                <a:latin typeface="Arial Black"/>
                <a:cs typeface="Arial Black"/>
              </a:rPr>
              <a:t>2</a:t>
            </a:r>
            <a:endParaRPr lang="en-US" sz="750" b="0" dirty="0">
              <a:solidFill>
                <a:schemeClr val="bg1"/>
              </a:solidFill>
              <a:latin typeface="Arial Black"/>
              <a:cs typeface="Arial Black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817998" y="2661528"/>
            <a:ext cx="257748" cy="20774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750" b="0" dirty="0" smtClean="0">
                <a:solidFill>
                  <a:schemeClr val="bg1"/>
                </a:solidFill>
                <a:latin typeface="Arial Black"/>
                <a:cs typeface="Arial Black"/>
              </a:rPr>
              <a:t>3</a:t>
            </a:r>
            <a:endParaRPr lang="en-US" sz="750" b="0" dirty="0">
              <a:solidFill>
                <a:schemeClr val="bg1"/>
              </a:solidFill>
              <a:latin typeface="Arial Black"/>
              <a:cs typeface="Arial Black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4817998" y="3704565"/>
            <a:ext cx="326079" cy="20774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750" b="0" dirty="0" smtClean="0">
                <a:solidFill>
                  <a:schemeClr val="bg1"/>
                </a:solidFill>
                <a:latin typeface="Arial Black"/>
                <a:cs typeface="Arial Black"/>
              </a:rPr>
              <a:t>4</a:t>
            </a:r>
            <a:endParaRPr lang="en-US" sz="750" b="0" dirty="0">
              <a:solidFill>
                <a:schemeClr val="bg1"/>
              </a:solidFill>
              <a:latin typeface="Arial Black"/>
              <a:cs typeface="Arial Black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4817999" y="4800560"/>
            <a:ext cx="321105" cy="20774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750" b="0" dirty="0" smtClean="0">
                <a:solidFill>
                  <a:schemeClr val="bg1"/>
                </a:solidFill>
                <a:latin typeface="Arial Black"/>
                <a:cs typeface="Arial Black"/>
              </a:rPr>
              <a:t>5</a:t>
            </a:r>
            <a:endParaRPr lang="en-US" sz="750" b="0" dirty="0">
              <a:solidFill>
                <a:schemeClr val="bg1"/>
              </a:solidFill>
              <a:latin typeface="Arial Black"/>
              <a:cs typeface="Arial Black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5181213" y="5717613"/>
            <a:ext cx="240665" cy="20774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750" b="0" dirty="0" smtClean="0">
                <a:solidFill>
                  <a:schemeClr val="bg1"/>
                </a:solidFill>
                <a:latin typeface="Arial Black"/>
                <a:cs typeface="Arial Black"/>
              </a:rPr>
              <a:t>6</a:t>
            </a:r>
            <a:endParaRPr lang="en-US" sz="750" b="0" dirty="0">
              <a:solidFill>
                <a:schemeClr val="bg1"/>
              </a:solidFill>
              <a:latin typeface="Arial Black"/>
              <a:cs typeface="Arial Black"/>
            </a:endParaRPr>
          </a:p>
        </p:txBody>
      </p:sp>
      <p:sp>
        <p:nvSpPr>
          <p:cNvPr id="61" name="Oval 60"/>
          <p:cNvSpPr>
            <a:spLocks noChangeAspect="1"/>
          </p:cNvSpPr>
          <p:nvPr/>
        </p:nvSpPr>
        <p:spPr bwMode="auto">
          <a:xfrm flipV="1">
            <a:off x="4007248" y="397080"/>
            <a:ext cx="25195" cy="25195"/>
          </a:xfrm>
          <a:prstGeom prst="ellipse">
            <a:avLst/>
          </a:prstGeom>
          <a:solidFill>
            <a:schemeClr val="tx1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6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2" name="Oval 61"/>
          <p:cNvSpPr>
            <a:spLocks noChangeAspect="1"/>
          </p:cNvSpPr>
          <p:nvPr/>
        </p:nvSpPr>
        <p:spPr bwMode="auto">
          <a:xfrm flipV="1">
            <a:off x="4701425" y="851803"/>
            <a:ext cx="25195" cy="25195"/>
          </a:xfrm>
          <a:prstGeom prst="ellipse">
            <a:avLst/>
          </a:prstGeom>
          <a:solidFill>
            <a:schemeClr val="tx1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6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3" name="Oval 62"/>
          <p:cNvSpPr>
            <a:spLocks noChangeAspect="1"/>
          </p:cNvSpPr>
          <p:nvPr/>
        </p:nvSpPr>
        <p:spPr bwMode="auto">
          <a:xfrm flipV="1">
            <a:off x="4560584" y="1015074"/>
            <a:ext cx="25195" cy="25195"/>
          </a:xfrm>
          <a:prstGeom prst="ellipse">
            <a:avLst/>
          </a:prstGeom>
          <a:solidFill>
            <a:schemeClr val="tx1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6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 bwMode="auto">
          <a:xfrm flipV="1">
            <a:off x="4096786" y="4893776"/>
            <a:ext cx="25195" cy="25195"/>
          </a:xfrm>
          <a:prstGeom prst="ellipse">
            <a:avLst/>
          </a:prstGeom>
          <a:solidFill>
            <a:schemeClr val="tx1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6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5" name="Oval 64"/>
          <p:cNvSpPr>
            <a:spLocks noChangeAspect="1"/>
          </p:cNvSpPr>
          <p:nvPr/>
        </p:nvSpPr>
        <p:spPr bwMode="auto">
          <a:xfrm flipV="1">
            <a:off x="4467163" y="6023884"/>
            <a:ext cx="25195" cy="25195"/>
          </a:xfrm>
          <a:prstGeom prst="ellipse">
            <a:avLst/>
          </a:prstGeom>
          <a:solidFill>
            <a:schemeClr val="tx1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6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6" name="Oval 65"/>
          <p:cNvSpPr>
            <a:spLocks noChangeAspect="1"/>
          </p:cNvSpPr>
          <p:nvPr/>
        </p:nvSpPr>
        <p:spPr bwMode="auto">
          <a:xfrm flipV="1">
            <a:off x="3374548" y="6111562"/>
            <a:ext cx="25195" cy="25195"/>
          </a:xfrm>
          <a:prstGeom prst="ellipse">
            <a:avLst/>
          </a:prstGeom>
          <a:solidFill>
            <a:schemeClr val="tx1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6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Bacterial Diseases of the Digestive System</a:t>
            </a:r>
            <a:endParaRPr lang="en-US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301625" y="1068388"/>
            <a:ext cx="8537575" cy="5484812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 smtClean="0"/>
              <a:t>Bacterial Gastroenteritis: Traveler</a:t>
            </a:r>
            <a:r>
              <a:rPr lang="fr-FR" altLang="ja-JP" sz="2400" b="1" dirty="0" smtClean="0"/>
              <a:t>'</a:t>
            </a:r>
            <a:r>
              <a:rPr lang="en-US" sz="2400" b="1" dirty="0" smtClean="0"/>
              <a:t>s Diarrhea</a:t>
            </a:r>
          </a:p>
          <a:p>
            <a:pPr lvl="1">
              <a:lnSpc>
                <a:spcPct val="120000"/>
              </a:lnSpc>
            </a:pPr>
            <a:r>
              <a:rPr lang="en-US" sz="2400" dirty="0" smtClean="0"/>
              <a:t>Pathogen and virulence factors</a:t>
            </a:r>
          </a:p>
          <a:p>
            <a:pPr lvl="2">
              <a:lnSpc>
                <a:spcPct val="120000"/>
              </a:lnSpc>
            </a:pPr>
            <a:r>
              <a:rPr lang="en-US" sz="2400" dirty="0" smtClean="0"/>
              <a:t>Caused by </a:t>
            </a:r>
            <a:r>
              <a:rPr lang="en-US" sz="2400" i="1" dirty="0" smtClean="0"/>
              <a:t>Escherichia coli</a:t>
            </a:r>
          </a:p>
          <a:p>
            <a:pPr lvl="2">
              <a:lnSpc>
                <a:spcPct val="120000"/>
              </a:lnSpc>
            </a:pPr>
            <a:r>
              <a:rPr lang="en-US" sz="2400" dirty="0" smtClean="0"/>
              <a:t>Virulence factors: adhesins, fimbriae, and toxins</a:t>
            </a:r>
          </a:p>
          <a:p>
            <a:pPr lvl="1">
              <a:lnSpc>
                <a:spcPct val="120000"/>
              </a:lnSpc>
            </a:pPr>
            <a:r>
              <a:rPr lang="en-US" sz="2400" dirty="0" smtClean="0"/>
              <a:t>Pathogenesis and epidemiology</a:t>
            </a:r>
          </a:p>
          <a:p>
            <a:pPr lvl="2">
              <a:lnSpc>
                <a:spcPct val="120000"/>
              </a:lnSpc>
            </a:pPr>
            <a:r>
              <a:rPr lang="en-US" sz="2400" dirty="0" smtClean="0"/>
              <a:t>Diarrhea mediated by enterotoxins</a:t>
            </a:r>
          </a:p>
          <a:p>
            <a:pPr lvl="2">
              <a:lnSpc>
                <a:spcPct val="120000"/>
              </a:lnSpc>
            </a:pPr>
            <a:r>
              <a:rPr lang="en-US" sz="2400" dirty="0" smtClean="0"/>
              <a:t>Common in developing countries</a:t>
            </a:r>
          </a:p>
          <a:p>
            <a:pPr lvl="1">
              <a:lnSpc>
                <a:spcPct val="120000"/>
              </a:lnSpc>
            </a:pPr>
            <a:r>
              <a:rPr lang="en-US" sz="2400" dirty="0" smtClean="0"/>
              <a:t>Diagnosis, treatment, and prevention</a:t>
            </a:r>
          </a:p>
          <a:p>
            <a:pPr lvl="2">
              <a:lnSpc>
                <a:spcPct val="120000"/>
              </a:lnSpc>
            </a:pPr>
            <a:r>
              <a:rPr lang="en-US" sz="2400" dirty="0" smtClean="0"/>
              <a:t>Diagnosis is based on signs and symptoms</a:t>
            </a:r>
          </a:p>
          <a:p>
            <a:pPr lvl="2">
              <a:lnSpc>
                <a:spcPct val="120000"/>
              </a:lnSpc>
            </a:pPr>
            <a:r>
              <a:rPr lang="en-US" sz="2400" dirty="0" smtClean="0"/>
              <a:t>Treatment is based on fluid and electrolyte replacement</a:t>
            </a:r>
          </a:p>
          <a:p>
            <a:pPr lvl="3">
              <a:lnSpc>
                <a:spcPct val="120000"/>
              </a:lnSpc>
            </a:pPr>
            <a:r>
              <a:rPr lang="en-US" sz="2400" dirty="0" smtClean="0"/>
              <a:t>Antidiarrheal drugs prolong the symptoms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365127"/>
            <a:ext cx="7886700" cy="703262"/>
          </a:xfrm>
        </p:spPr>
        <p:txBody>
          <a:bodyPr/>
          <a:lstStyle/>
          <a:p>
            <a:r>
              <a:rPr lang="en-US" dirty="0" smtClean="0"/>
              <a:t>Bacterial Diseases of the Digestive System</a:t>
            </a:r>
            <a:endParaRPr lang="en-US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301625" y="1068388"/>
            <a:ext cx="8537575" cy="5561012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400" b="1" dirty="0" smtClean="0"/>
              <a:t>Bacterial Gastroenteritis: </a:t>
            </a:r>
            <a:r>
              <a:rPr lang="en-US" sz="2400" b="1" i="1" dirty="0" smtClean="0"/>
              <a:t>Campylobacter</a:t>
            </a:r>
            <a:r>
              <a:rPr lang="en-US" sz="2400" b="1" dirty="0" smtClean="0"/>
              <a:t> Diarrhea</a:t>
            </a:r>
          </a:p>
          <a:p>
            <a:pPr lvl="1">
              <a:lnSpc>
                <a:spcPct val="110000"/>
              </a:lnSpc>
            </a:pPr>
            <a:r>
              <a:rPr lang="en-US" sz="2400" dirty="0" smtClean="0"/>
              <a:t>Pathogen and virulence factors</a:t>
            </a:r>
          </a:p>
          <a:p>
            <a:pPr lvl="2">
              <a:lnSpc>
                <a:spcPct val="110000"/>
              </a:lnSpc>
            </a:pPr>
            <a:r>
              <a:rPr lang="en-US" sz="2400" dirty="0" smtClean="0"/>
              <a:t>Caused by </a:t>
            </a:r>
            <a:r>
              <a:rPr lang="en-US" sz="2400" i="1" dirty="0" smtClean="0"/>
              <a:t>Campylobacter jejuni</a:t>
            </a:r>
          </a:p>
          <a:p>
            <a:pPr lvl="2">
              <a:lnSpc>
                <a:spcPct val="110000"/>
              </a:lnSpc>
            </a:pPr>
            <a:r>
              <a:rPr lang="en-US" sz="2400" dirty="0" smtClean="0"/>
              <a:t>Virulence factors: adhesins, cytotoxins, endotoxin</a:t>
            </a:r>
          </a:p>
          <a:p>
            <a:pPr lvl="1">
              <a:lnSpc>
                <a:spcPct val="110000"/>
              </a:lnSpc>
            </a:pPr>
            <a:r>
              <a:rPr lang="en-US" sz="2400" dirty="0" smtClean="0"/>
              <a:t>Pathogenesis and epidemiology</a:t>
            </a:r>
          </a:p>
          <a:p>
            <a:pPr lvl="2">
              <a:lnSpc>
                <a:spcPct val="110000"/>
              </a:lnSpc>
            </a:pPr>
            <a:r>
              <a:rPr lang="en-US" sz="2400" dirty="0" smtClean="0"/>
              <a:t>Virulence factors cause bleeding lesions and inflammation</a:t>
            </a:r>
          </a:p>
          <a:p>
            <a:pPr lvl="2">
              <a:lnSpc>
                <a:spcPct val="110000"/>
              </a:lnSpc>
            </a:pPr>
            <a:r>
              <a:rPr lang="en-US" sz="2400" dirty="0" smtClean="0"/>
              <a:t>Chickens are the main source of human infections</a:t>
            </a:r>
          </a:p>
          <a:p>
            <a:pPr lvl="1">
              <a:lnSpc>
                <a:spcPct val="110000"/>
              </a:lnSpc>
            </a:pPr>
            <a:r>
              <a:rPr lang="en-US" sz="2400" dirty="0" smtClean="0"/>
              <a:t>Diagnosis, treatment, and prevention</a:t>
            </a:r>
          </a:p>
          <a:p>
            <a:pPr lvl="2">
              <a:lnSpc>
                <a:spcPct val="110000"/>
              </a:lnSpc>
            </a:pPr>
            <a:r>
              <a:rPr lang="en-US" sz="2400" dirty="0" smtClean="0"/>
              <a:t>Diagnosis is based on signs and symptoms</a:t>
            </a:r>
          </a:p>
          <a:p>
            <a:pPr lvl="2">
              <a:lnSpc>
                <a:spcPct val="110000"/>
              </a:lnSpc>
            </a:pPr>
            <a:r>
              <a:rPr lang="en-US" sz="2400" dirty="0" smtClean="0"/>
              <a:t>Most cases resolve without treatment</a:t>
            </a:r>
          </a:p>
          <a:p>
            <a:pPr lvl="2">
              <a:lnSpc>
                <a:spcPct val="110000"/>
              </a:lnSpc>
            </a:pPr>
            <a:r>
              <a:rPr lang="en-US" sz="2400" dirty="0" smtClean="0"/>
              <a:t>Prevented with proper hygiene after handling raw poultry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82575" y="90488"/>
            <a:ext cx="8861425" cy="276999"/>
          </a:xfrm>
        </p:spPr>
        <p:txBody>
          <a:bodyPr/>
          <a:lstStyle/>
          <a:p>
            <a:r>
              <a:rPr lang="en-US" sz="1200" b="1" dirty="0">
                <a:solidFill>
                  <a:srgbClr val="000000"/>
                </a:solidFill>
              </a:rPr>
              <a:t>Figure 23.6  </a:t>
            </a:r>
            <a:r>
              <a:rPr lang="en-US" sz="1200" b="1" i="1" dirty="0">
                <a:solidFill>
                  <a:srgbClr val="000000"/>
                </a:solidFill>
              </a:rPr>
              <a:t>Campylobacter jejuni</a:t>
            </a:r>
            <a:r>
              <a:rPr lang="en-US" sz="1200" b="1" dirty="0">
                <a:solidFill>
                  <a:srgbClr val="000000"/>
                </a:solidFill>
              </a:rPr>
              <a:t>, the most common cause of bacterial gastroenteritis in the United States.</a:t>
            </a:r>
            <a:endParaRPr lang="en-US" sz="1200" dirty="0">
              <a:solidFill>
                <a:srgbClr val="000000"/>
              </a:solidFill>
            </a:endParaRPr>
          </a:p>
        </p:txBody>
      </p:sp>
      <p:pic>
        <p:nvPicPr>
          <p:cNvPr id="14" name="Picture 13" descr="figure_23_06_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04"/>
          <a:stretch/>
        </p:blipFill>
        <p:spPr>
          <a:xfrm>
            <a:off x="692173" y="394624"/>
            <a:ext cx="7747462" cy="586047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Structures of the Digestive System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301625" y="2133600"/>
            <a:ext cx="8537575" cy="43434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Digestive System Structures Are Divided into Two Groups</a:t>
            </a:r>
          </a:p>
          <a:p>
            <a:pPr lvl="1"/>
            <a:r>
              <a:rPr lang="en-US" sz="3200" dirty="0" smtClean="0"/>
              <a:t>Gastrointestinal tract (GI tract)</a:t>
            </a:r>
          </a:p>
          <a:p>
            <a:pPr lvl="2"/>
            <a:r>
              <a:rPr lang="en-US" sz="3200" dirty="0" smtClean="0"/>
              <a:t>The pathway from the mouth to the anus</a:t>
            </a:r>
          </a:p>
          <a:p>
            <a:pPr lvl="2"/>
            <a:r>
              <a:rPr lang="en-US" sz="3200" dirty="0" smtClean="0"/>
              <a:t>Most organs of the GI tract are protected by the peritoneum</a:t>
            </a:r>
          </a:p>
          <a:p>
            <a:pPr lvl="1"/>
            <a:r>
              <a:rPr lang="en-US" sz="3200" dirty="0" smtClean="0"/>
              <a:t>Accessory digestive organs</a:t>
            </a:r>
          </a:p>
          <a:p>
            <a:pPr lvl="2"/>
            <a:r>
              <a:rPr lang="en-US" sz="3200" dirty="0" smtClean="0"/>
              <a:t>Organs involved in grinding food or providing digestive secretions</a:t>
            </a:r>
            <a:endParaRPr lang="en-US"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365127"/>
            <a:ext cx="7886700" cy="703262"/>
          </a:xfrm>
        </p:spPr>
        <p:txBody>
          <a:bodyPr/>
          <a:lstStyle/>
          <a:p>
            <a:r>
              <a:rPr lang="en-US" dirty="0" smtClean="0"/>
              <a:t>Bacterial Diseases of the Digestive System</a:t>
            </a:r>
            <a:endParaRPr lang="en-US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301625" y="1068388"/>
            <a:ext cx="8537575" cy="5408612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 smtClean="0"/>
              <a:t>Bacterial Gastroenteritis: </a:t>
            </a:r>
            <a:r>
              <a:rPr lang="en-US" sz="2400" b="1" i="1" dirty="0" smtClean="0"/>
              <a:t>C. diff.</a:t>
            </a:r>
            <a:r>
              <a:rPr lang="en-US" sz="2400" b="1" dirty="0" smtClean="0"/>
              <a:t> (Antimicrobial-Associated) Diarrhea</a:t>
            </a:r>
          </a:p>
          <a:p>
            <a:pPr lvl="1">
              <a:lnSpc>
                <a:spcPct val="120000"/>
              </a:lnSpc>
            </a:pPr>
            <a:r>
              <a:rPr lang="en-US" sz="2400" dirty="0" smtClean="0"/>
              <a:t>Signs and symptoms</a:t>
            </a:r>
          </a:p>
          <a:p>
            <a:pPr lvl="2">
              <a:lnSpc>
                <a:spcPct val="120000"/>
              </a:lnSpc>
            </a:pPr>
            <a:r>
              <a:rPr lang="en-US" sz="2400" dirty="0" smtClean="0"/>
              <a:t>Pseudomembranous colitis occurs in severe cases</a:t>
            </a:r>
          </a:p>
          <a:p>
            <a:pPr lvl="1">
              <a:lnSpc>
                <a:spcPct val="120000"/>
              </a:lnSpc>
            </a:pPr>
            <a:r>
              <a:rPr lang="en-US" sz="2400" dirty="0" smtClean="0"/>
              <a:t>Pathogen and virulence factors</a:t>
            </a:r>
          </a:p>
          <a:p>
            <a:pPr lvl="2">
              <a:lnSpc>
                <a:spcPct val="120000"/>
              </a:lnSpc>
            </a:pPr>
            <a:r>
              <a:rPr lang="en-US" sz="2400" dirty="0" smtClean="0"/>
              <a:t>Caused by </a:t>
            </a:r>
            <a:r>
              <a:rPr lang="en-US" sz="2400" i="1" dirty="0" smtClean="0"/>
              <a:t>Clostridium difficile</a:t>
            </a:r>
          </a:p>
          <a:p>
            <a:pPr lvl="2">
              <a:lnSpc>
                <a:spcPct val="120000"/>
              </a:lnSpc>
            </a:pPr>
            <a:r>
              <a:rPr lang="en-US" sz="2400" dirty="0" smtClean="0"/>
              <a:t>Antimicrobial use facilitates overgrowth of </a:t>
            </a:r>
            <a:r>
              <a:rPr lang="en-US" sz="2400" i="1" dirty="0" smtClean="0"/>
              <a:t>C. difficile</a:t>
            </a:r>
          </a:p>
          <a:p>
            <a:pPr lvl="2">
              <a:lnSpc>
                <a:spcPct val="120000"/>
              </a:lnSpc>
            </a:pPr>
            <a:r>
              <a:rPr lang="en-US" sz="2400" i="1" dirty="0" smtClean="0"/>
              <a:t>C. difficile</a:t>
            </a:r>
            <a:r>
              <a:rPr lang="en-US" sz="2400" dirty="0" smtClean="0"/>
              <a:t> produces two toxins</a:t>
            </a:r>
          </a:p>
          <a:p>
            <a:pPr lvl="1">
              <a:lnSpc>
                <a:spcPct val="120000"/>
              </a:lnSpc>
            </a:pPr>
            <a:r>
              <a:rPr lang="en-US" sz="2400" dirty="0" smtClean="0"/>
              <a:t>Pathogenesis</a:t>
            </a:r>
          </a:p>
          <a:p>
            <a:pPr lvl="2">
              <a:lnSpc>
                <a:spcPct val="120000"/>
              </a:lnSpc>
            </a:pPr>
            <a:r>
              <a:rPr lang="en-US" sz="2400" dirty="0" smtClean="0"/>
              <a:t>Toxins mediate inflammation and pseudomembrane formation</a:t>
            </a:r>
            <a:endParaRPr lang="en-US" sz="24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title"/>
          </p:nvPr>
        </p:nvSpPr>
        <p:spPr>
          <a:xfrm>
            <a:off x="282575" y="90488"/>
            <a:ext cx="8861425" cy="276999"/>
          </a:xfrm>
        </p:spPr>
        <p:txBody>
          <a:bodyPr/>
          <a:lstStyle/>
          <a:p>
            <a:r>
              <a:rPr lang="en-US" sz="1200" b="1" dirty="0">
                <a:solidFill>
                  <a:srgbClr val="000000"/>
                </a:solidFill>
              </a:rPr>
              <a:t>Figure 23.7  </a:t>
            </a:r>
            <a:r>
              <a:rPr lang="hu-HU" sz="1200" b="1" dirty="0">
                <a:solidFill>
                  <a:srgbClr val="000000"/>
                </a:solidFill>
              </a:rPr>
              <a:t>Pseudomembranous colitis.</a:t>
            </a:r>
            <a:endParaRPr lang="en-US" sz="1200" dirty="0">
              <a:solidFill>
                <a:srgbClr val="000000"/>
              </a:solidFill>
            </a:endParaRPr>
          </a:p>
        </p:txBody>
      </p:sp>
      <p:pic>
        <p:nvPicPr>
          <p:cNvPr id="19" name="Picture 18" descr="figure_23_07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04"/>
          <a:stretch/>
        </p:blipFill>
        <p:spPr>
          <a:xfrm>
            <a:off x="1942407" y="518635"/>
            <a:ext cx="5259185" cy="5860473"/>
          </a:xfrm>
          <a:prstGeom prst="rect">
            <a:avLst/>
          </a:prstGeom>
        </p:spPr>
      </p:pic>
      <p:sp>
        <p:nvSpPr>
          <p:cNvPr id="20" name="Freeform 19"/>
          <p:cNvSpPr/>
          <p:nvPr/>
        </p:nvSpPr>
        <p:spPr>
          <a:xfrm>
            <a:off x="5800597" y="750544"/>
            <a:ext cx="347133" cy="3327400"/>
          </a:xfrm>
          <a:custGeom>
            <a:avLst/>
            <a:gdLst>
              <a:gd name="connsiteX0" fmla="*/ 0 w 347133"/>
              <a:gd name="connsiteY0" fmla="*/ 3039534 h 3327400"/>
              <a:gd name="connsiteX1" fmla="*/ 8467 w 347133"/>
              <a:gd name="connsiteY1" fmla="*/ 0 h 3327400"/>
              <a:gd name="connsiteX2" fmla="*/ 347133 w 347133"/>
              <a:gd name="connsiteY2" fmla="*/ 3327400 h 332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133" h="3327400">
                <a:moveTo>
                  <a:pt x="0" y="3039534"/>
                </a:moveTo>
                <a:cubicBezTo>
                  <a:pt x="2822" y="2026356"/>
                  <a:pt x="5645" y="1013178"/>
                  <a:pt x="8467" y="0"/>
                </a:cubicBezTo>
                <a:lnTo>
                  <a:pt x="347133" y="3327400"/>
                </a:lnTo>
              </a:path>
            </a:pathLst>
          </a:custGeom>
          <a:ln w="28575" cmpd="sng">
            <a:solidFill>
              <a:schemeClr val="bg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97714" y="478892"/>
            <a:ext cx="814640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300" dirty="0" smtClean="0"/>
              <a:t>Lesions</a:t>
            </a:r>
            <a:endParaRPr lang="en-US" sz="1300" dirty="0"/>
          </a:p>
        </p:txBody>
      </p:sp>
      <p:sp>
        <p:nvSpPr>
          <p:cNvPr id="22" name="Oval 21"/>
          <p:cNvSpPr>
            <a:spLocks noChangeAspect="1"/>
          </p:cNvSpPr>
          <p:nvPr/>
        </p:nvSpPr>
        <p:spPr bwMode="auto">
          <a:xfrm flipV="1">
            <a:off x="5776958" y="3778000"/>
            <a:ext cx="49006" cy="47168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700" b="1" i="0" u="none" strike="noStrike" cap="none" normalizeH="0" baseline="-1800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3" name="Oval 22"/>
          <p:cNvSpPr>
            <a:spLocks noChangeAspect="1"/>
          </p:cNvSpPr>
          <p:nvPr/>
        </p:nvSpPr>
        <p:spPr bwMode="auto">
          <a:xfrm flipV="1">
            <a:off x="6120045" y="4059324"/>
            <a:ext cx="49006" cy="47168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700" b="1" i="0" u="none" strike="noStrike" cap="none" normalizeH="0" baseline="-1800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5800597" y="750544"/>
            <a:ext cx="347133" cy="3327400"/>
          </a:xfrm>
          <a:custGeom>
            <a:avLst/>
            <a:gdLst>
              <a:gd name="connsiteX0" fmla="*/ 0 w 347133"/>
              <a:gd name="connsiteY0" fmla="*/ 3039534 h 3327400"/>
              <a:gd name="connsiteX1" fmla="*/ 8467 w 347133"/>
              <a:gd name="connsiteY1" fmla="*/ 0 h 3327400"/>
              <a:gd name="connsiteX2" fmla="*/ 347133 w 347133"/>
              <a:gd name="connsiteY2" fmla="*/ 3327400 h 332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133" h="3327400">
                <a:moveTo>
                  <a:pt x="0" y="3039534"/>
                </a:moveTo>
                <a:cubicBezTo>
                  <a:pt x="2822" y="2026356"/>
                  <a:pt x="5645" y="1013178"/>
                  <a:pt x="8467" y="0"/>
                </a:cubicBezTo>
                <a:lnTo>
                  <a:pt x="347133" y="332740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365127"/>
            <a:ext cx="7886700" cy="703262"/>
          </a:xfrm>
        </p:spPr>
        <p:txBody>
          <a:bodyPr/>
          <a:lstStyle/>
          <a:p>
            <a:r>
              <a:rPr lang="en-US" dirty="0" smtClean="0"/>
              <a:t>Bacterial Diseases of the Digestive System</a:t>
            </a:r>
            <a:endParaRPr lang="en-US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301625" y="1068388"/>
            <a:ext cx="8537575" cy="5408612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Bacterial Gastroenteritis: </a:t>
            </a:r>
            <a:r>
              <a:rPr lang="en-US" sz="2800" b="1" i="1" dirty="0" smtClean="0"/>
              <a:t>C. diff.</a:t>
            </a:r>
            <a:r>
              <a:rPr lang="en-US" sz="2800" b="1" dirty="0" smtClean="0"/>
              <a:t> (Antimicrobial-Associated) Diarrhea</a:t>
            </a:r>
          </a:p>
          <a:p>
            <a:pPr lvl="1"/>
            <a:r>
              <a:rPr lang="en-US" sz="2800" dirty="0" smtClean="0"/>
              <a:t>Epidemiology</a:t>
            </a:r>
          </a:p>
          <a:p>
            <a:pPr lvl="2"/>
            <a:r>
              <a:rPr lang="en-US" sz="2800" dirty="0" smtClean="0"/>
              <a:t>By-product of modern medicine</a:t>
            </a:r>
          </a:p>
          <a:p>
            <a:pPr lvl="2"/>
            <a:r>
              <a:rPr lang="en-US" sz="2800" dirty="0" smtClean="0"/>
              <a:t>Any antimicrobial can trigger the disease</a:t>
            </a:r>
          </a:p>
          <a:p>
            <a:pPr lvl="1"/>
            <a:r>
              <a:rPr lang="en-US" sz="2800" dirty="0" smtClean="0"/>
              <a:t>Diagnosis, treatment, and prevention</a:t>
            </a:r>
          </a:p>
          <a:p>
            <a:pPr lvl="2"/>
            <a:r>
              <a:rPr lang="en-US" sz="2800" dirty="0" smtClean="0"/>
              <a:t>Diagnosis is based on presence of bacterial toxin in stool</a:t>
            </a:r>
          </a:p>
          <a:p>
            <a:pPr lvl="2"/>
            <a:r>
              <a:rPr lang="en-US" sz="2800" dirty="0" smtClean="0"/>
              <a:t>Treated with antimicrobials</a:t>
            </a:r>
          </a:p>
          <a:p>
            <a:pPr lvl="2"/>
            <a:r>
              <a:rPr lang="en-US" sz="2800" dirty="0" smtClean="0"/>
              <a:t>Avoid unnecessary use of antimicrobials</a:t>
            </a:r>
            <a:endParaRPr lang="en-US" sz="28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365127"/>
            <a:ext cx="7886700" cy="703262"/>
          </a:xfrm>
        </p:spPr>
        <p:txBody>
          <a:bodyPr/>
          <a:lstStyle/>
          <a:p>
            <a:r>
              <a:rPr lang="en-US" dirty="0" smtClean="0"/>
              <a:t>Bacterial Diseases of the Digestive System</a:t>
            </a:r>
            <a:endParaRPr lang="en-US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301625" y="1068388"/>
            <a:ext cx="8537575" cy="5484812"/>
          </a:xfrm>
        </p:spPr>
        <p:txBody>
          <a:bodyPr>
            <a:normAutofit/>
          </a:bodyPr>
          <a:lstStyle/>
          <a:p>
            <a:pPr>
              <a:lnSpc>
                <a:spcPct val="95000"/>
              </a:lnSpc>
            </a:pPr>
            <a:r>
              <a:rPr lang="en-US" sz="2400" b="1" dirty="0" smtClean="0"/>
              <a:t>Bacterial Gastroenteritis: Salmonellosis and Typhoid Fever</a:t>
            </a:r>
          </a:p>
          <a:p>
            <a:pPr lvl="1">
              <a:lnSpc>
                <a:spcPct val="95000"/>
              </a:lnSpc>
            </a:pPr>
            <a:r>
              <a:rPr lang="en-US" sz="2400" dirty="0" smtClean="0"/>
              <a:t>Pathogen and virulence factors</a:t>
            </a:r>
          </a:p>
          <a:p>
            <a:pPr lvl="2">
              <a:lnSpc>
                <a:spcPct val="95000"/>
              </a:lnSpc>
            </a:pPr>
            <a:r>
              <a:rPr lang="en-US" sz="2400" dirty="0" smtClean="0"/>
              <a:t>Caused by </a:t>
            </a:r>
            <a:r>
              <a:rPr lang="en-US" sz="2400" i="1" dirty="0" smtClean="0"/>
              <a:t>Salmonella enterica</a:t>
            </a:r>
            <a:r>
              <a:rPr lang="en-US" sz="2400" dirty="0" smtClean="0"/>
              <a:t> serotypes</a:t>
            </a:r>
          </a:p>
          <a:p>
            <a:pPr lvl="3">
              <a:lnSpc>
                <a:spcPct val="95000"/>
              </a:lnSpc>
            </a:pPr>
            <a:r>
              <a:rPr lang="en-US" sz="2400" dirty="0" smtClean="0"/>
              <a:t>Serotypes Typhi and Paratyphi cause typhoid fever</a:t>
            </a:r>
          </a:p>
          <a:p>
            <a:pPr lvl="3">
              <a:lnSpc>
                <a:spcPct val="95000"/>
              </a:lnSpc>
            </a:pPr>
            <a:r>
              <a:rPr lang="en-US" sz="2400" dirty="0" smtClean="0"/>
              <a:t>Serotypes Enteritidis and Typhimurium cause salmonellosis</a:t>
            </a:r>
          </a:p>
          <a:p>
            <a:pPr lvl="2">
              <a:lnSpc>
                <a:spcPct val="95000"/>
              </a:lnSpc>
            </a:pPr>
            <a:r>
              <a:rPr lang="en-US" sz="2400" dirty="0" smtClean="0"/>
              <a:t>Bacteria tolerate acidity of stomach and pass to the intestine</a:t>
            </a:r>
          </a:p>
          <a:p>
            <a:pPr lvl="3">
              <a:lnSpc>
                <a:spcPct val="95000"/>
              </a:lnSpc>
            </a:pPr>
            <a:r>
              <a:rPr lang="en-US" sz="2400" dirty="0" smtClean="0"/>
              <a:t>Toxins disrupt numerous cellular activities</a:t>
            </a:r>
          </a:p>
          <a:p>
            <a:pPr lvl="1">
              <a:lnSpc>
                <a:spcPct val="95000"/>
              </a:lnSpc>
            </a:pPr>
            <a:r>
              <a:rPr lang="en-US" sz="2400" dirty="0" smtClean="0"/>
              <a:t>Pathogenesis and epidemiology</a:t>
            </a:r>
          </a:p>
          <a:p>
            <a:pPr lvl="2">
              <a:lnSpc>
                <a:spcPct val="95000"/>
              </a:lnSpc>
            </a:pPr>
            <a:r>
              <a:rPr lang="en-US" sz="2400" dirty="0" smtClean="0"/>
              <a:t>Typhoid fever is acquired by contaminated food or water</a:t>
            </a:r>
          </a:p>
          <a:p>
            <a:pPr lvl="2">
              <a:lnSpc>
                <a:spcPct val="95000"/>
              </a:lnSpc>
            </a:pPr>
            <a:r>
              <a:rPr lang="en-US" sz="2400" dirty="0" smtClean="0"/>
              <a:t>Salmonellosis is often acquired by consuming </a:t>
            </a:r>
            <a:br>
              <a:rPr lang="en-US" sz="2400" dirty="0" smtClean="0"/>
            </a:br>
            <a:r>
              <a:rPr lang="en-US" sz="2400" dirty="0" smtClean="0"/>
              <a:t>contaminated eggs</a:t>
            </a:r>
            <a:endParaRPr lang="en-US" sz="24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figure_23_08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04"/>
          <a:stretch/>
        </p:blipFill>
        <p:spPr>
          <a:xfrm>
            <a:off x="2485103" y="215178"/>
            <a:ext cx="4126992" cy="6446520"/>
          </a:xfrm>
          <a:prstGeom prst="rect">
            <a:avLst/>
          </a:prstGeom>
        </p:spPr>
      </p:pic>
      <p:sp>
        <p:nvSpPr>
          <p:cNvPr id="28674" name="Rectangle 3"/>
          <p:cNvSpPr>
            <a:spLocks noGrp="1" noChangeArrowheads="1"/>
          </p:cNvSpPr>
          <p:nvPr>
            <p:ph type="title"/>
          </p:nvPr>
        </p:nvSpPr>
        <p:spPr>
          <a:xfrm>
            <a:off x="282575" y="90488"/>
            <a:ext cx="8861425" cy="276999"/>
          </a:xfrm>
        </p:spPr>
        <p:txBody>
          <a:bodyPr/>
          <a:lstStyle/>
          <a:p>
            <a:r>
              <a:rPr lang="en-US" sz="1200" b="1" dirty="0">
                <a:solidFill>
                  <a:srgbClr val="000000"/>
                </a:solidFill>
              </a:rPr>
              <a:t>Figure 23.8  The events in salmonellosis.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179906" y="439714"/>
            <a:ext cx="1517732" cy="530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940" i="1" dirty="0"/>
              <a:t>Salmonella</a:t>
            </a:r>
            <a:r>
              <a:rPr lang="en-US" sz="940" dirty="0"/>
              <a:t> attaches to</a:t>
            </a:r>
          </a:p>
          <a:p>
            <a:pPr algn="l"/>
            <a:r>
              <a:rPr lang="en-US" sz="940" dirty="0"/>
              <a:t>epithelial cells lining</a:t>
            </a:r>
          </a:p>
          <a:p>
            <a:pPr algn="l"/>
            <a:r>
              <a:rPr lang="en-US" sz="940" dirty="0"/>
              <a:t>the small intestine.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183081" y="1774128"/>
            <a:ext cx="1315325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940" i="1" dirty="0"/>
              <a:t>Salmonella</a:t>
            </a:r>
            <a:r>
              <a:rPr lang="en-US" sz="940" dirty="0"/>
              <a:t> triggers</a:t>
            </a:r>
          </a:p>
          <a:p>
            <a:pPr algn="l"/>
            <a:r>
              <a:rPr lang="en-US" sz="940" dirty="0"/>
              <a:t>endocytosis.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179906" y="3121072"/>
            <a:ext cx="1430371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950" i="1" dirty="0"/>
              <a:t>Salmonella</a:t>
            </a:r>
            <a:r>
              <a:rPr lang="en-US" sz="950" dirty="0"/>
              <a:t> multiplies</a:t>
            </a:r>
          </a:p>
          <a:p>
            <a:pPr algn="l"/>
            <a:r>
              <a:rPr lang="en-US" sz="950" dirty="0"/>
              <a:t>within food vesicle.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186256" y="4510432"/>
            <a:ext cx="1450835" cy="530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940" i="1" dirty="0"/>
              <a:t>Salmonella</a:t>
            </a:r>
            <a:r>
              <a:rPr lang="en-US" sz="940" dirty="0"/>
              <a:t> kills host</a:t>
            </a:r>
          </a:p>
          <a:p>
            <a:pPr algn="l"/>
            <a:r>
              <a:rPr lang="en-US" sz="940" dirty="0"/>
              <a:t>cell, inducing fever</a:t>
            </a:r>
            <a:r>
              <a:rPr lang="en-US" sz="940" dirty="0" smtClean="0"/>
              <a:t>,</a:t>
            </a:r>
            <a:br>
              <a:rPr lang="en-US" sz="940" dirty="0" smtClean="0"/>
            </a:br>
            <a:r>
              <a:rPr lang="en-US" sz="940" dirty="0" smtClean="0"/>
              <a:t>cramps</a:t>
            </a:r>
            <a:r>
              <a:rPr lang="en-US" sz="940" dirty="0"/>
              <a:t>, and diarrhea.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043384" y="5166734"/>
            <a:ext cx="1552259" cy="2385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940" dirty="0"/>
              <a:t>Capillary (blood vessel)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640875" y="5489969"/>
            <a:ext cx="949602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950" dirty="0"/>
              <a:t>Bacteremia:</a:t>
            </a:r>
          </a:p>
          <a:p>
            <a:pPr algn="l"/>
            <a:r>
              <a:rPr lang="en-US" sz="950" i="1" dirty="0"/>
              <a:t>Salmonella</a:t>
            </a:r>
          </a:p>
          <a:p>
            <a:pPr algn="l"/>
            <a:r>
              <a:rPr lang="en-US" sz="950" dirty="0"/>
              <a:t>moves into</a:t>
            </a:r>
          </a:p>
          <a:p>
            <a:pPr algn="l"/>
            <a:r>
              <a:rPr lang="en-US" sz="950" dirty="0"/>
              <a:t>bloodstream.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448121" y="772068"/>
            <a:ext cx="726230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950" dirty="0"/>
              <a:t>Epithelial</a:t>
            </a:r>
          </a:p>
          <a:p>
            <a:pPr algn="l"/>
            <a:r>
              <a:rPr lang="en-US" sz="950" dirty="0"/>
              <a:t>cell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446363" y="1107006"/>
            <a:ext cx="659155" cy="2385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950" dirty="0"/>
              <a:t>Nucleus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260821" y="196302"/>
            <a:ext cx="857815" cy="2385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950" i="1" dirty="0"/>
              <a:t>Salmonella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016466" y="433364"/>
            <a:ext cx="265069" cy="23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940" b="0" dirty="0" smtClean="0">
                <a:solidFill>
                  <a:srgbClr val="FFFFFF"/>
                </a:solidFill>
                <a:latin typeface="Arial Black"/>
                <a:cs typeface="Arial Black"/>
              </a:rPr>
              <a:t>1</a:t>
            </a:r>
            <a:endParaRPr lang="en-US" sz="940" b="0" dirty="0">
              <a:solidFill>
                <a:srgbClr val="FFFFFF"/>
              </a:solidFill>
              <a:latin typeface="Arial Black"/>
              <a:cs typeface="Arial Black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019641" y="1774128"/>
            <a:ext cx="274434" cy="23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940" b="0" dirty="0" smtClean="0">
                <a:solidFill>
                  <a:srgbClr val="FFFFFF"/>
                </a:solidFill>
                <a:latin typeface="Arial Black"/>
                <a:cs typeface="Arial Black"/>
              </a:rPr>
              <a:t>2</a:t>
            </a:r>
            <a:endParaRPr lang="en-US" sz="940" b="0" dirty="0">
              <a:solidFill>
                <a:srgbClr val="FFFFFF"/>
              </a:solidFill>
              <a:latin typeface="Arial Black"/>
              <a:cs typeface="Arial Black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016466" y="3121072"/>
            <a:ext cx="274434" cy="2385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950" b="0" dirty="0" smtClean="0">
                <a:solidFill>
                  <a:srgbClr val="FFFFFF"/>
                </a:solidFill>
                <a:latin typeface="Arial Black"/>
                <a:cs typeface="Arial Black"/>
              </a:rPr>
              <a:t>3</a:t>
            </a:r>
            <a:endParaRPr lang="en-US" sz="950" b="0" dirty="0">
              <a:solidFill>
                <a:srgbClr val="FFFFFF"/>
              </a:solidFill>
              <a:latin typeface="Arial Black"/>
              <a:cs typeface="Arial Black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019641" y="4510432"/>
            <a:ext cx="274434" cy="23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940" b="0" dirty="0" smtClean="0">
                <a:solidFill>
                  <a:srgbClr val="FFFFFF"/>
                </a:solidFill>
                <a:latin typeface="Arial Black"/>
                <a:cs typeface="Arial Black"/>
              </a:rPr>
              <a:t>4</a:t>
            </a:r>
            <a:endParaRPr lang="en-US" sz="940" b="0" dirty="0">
              <a:solidFill>
                <a:srgbClr val="FFFFFF"/>
              </a:solidFill>
              <a:latin typeface="Arial Black"/>
              <a:cs typeface="Arial Black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474260" y="5496319"/>
            <a:ext cx="274434" cy="2385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950" b="0" dirty="0" smtClean="0">
                <a:solidFill>
                  <a:srgbClr val="FFFFFF"/>
                </a:solidFill>
                <a:latin typeface="Arial Black"/>
                <a:cs typeface="Arial Black"/>
              </a:rPr>
              <a:t>5</a:t>
            </a:r>
            <a:endParaRPr lang="en-US" sz="950" b="0" dirty="0">
              <a:solidFill>
                <a:srgbClr val="FFFFFF"/>
              </a:solidFill>
              <a:latin typeface="Arial Black"/>
              <a:cs typeface="Arial Black"/>
            </a:endParaRPr>
          </a:p>
        </p:txBody>
      </p:sp>
      <p:cxnSp>
        <p:nvCxnSpPr>
          <p:cNvPr id="42" name="Straight Connector 41"/>
          <p:cNvCxnSpPr/>
          <p:nvPr/>
        </p:nvCxnSpPr>
        <p:spPr bwMode="auto">
          <a:xfrm flipH="1">
            <a:off x="3108693" y="878753"/>
            <a:ext cx="313035" cy="3026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3" name="Straight Connector 42"/>
          <p:cNvCxnSpPr/>
          <p:nvPr/>
        </p:nvCxnSpPr>
        <p:spPr bwMode="auto">
          <a:xfrm flipH="1">
            <a:off x="3061069" y="1202603"/>
            <a:ext cx="354309" cy="352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4" name="Straight Connector 43"/>
          <p:cNvCxnSpPr/>
          <p:nvPr/>
        </p:nvCxnSpPr>
        <p:spPr bwMode="auto">
          <a:xfrm flipV="1">
            <a:off x="3948778" y="331839"/>
            <a:ext cx="377825" cy="8653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5" name="Straight Connector 44"/>
          <p:cNvCxnSpPr/>
          <p:nvPr/>
        </p:nvCxnSpPr>
        <p:spPr bwMode="auto">
          <a:xfrm flipH="1">
            <a:off x="4926678" y="5373734"/>
            <a:ext cx="310505" cy="47389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6" name="Oval 45"/>
          <p:cNvSpPr/>
          <p:nvPr/>
        </p:nvSpPr>
        <p:spPr bwMode="auto">
          <a:xfrm>
            <a:off x="3396604" y="860128"/>
            <a:ext cx="31227" cy="31227"/>
          </a:xfrm>
          <a:prstGeom prst="ellipse">
            <a:avLst/>
          </a:prstGeom>
          <a:solidFill>
            <a:srgbClr val="000000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47" name="Oval 46"/>
          <p:cNvSpPr/>
          <p:nvPr/>
        </p:nvSpPr>
        <p:spPr bwMode="auto">
          <a:xfrm>
            <a:off x="3396725" y="1189062"/>
            <a:ext cx="31227" cy="31227"/>
          </a:xfrm>
          <a:prstGeom prst="ellipse">
            <a:avLst/>
          </a:prstGeom>
          <a:solidFill>
            <a:srgbClr val="000000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48" name="Oval 47"/>
          <p:cNvSpPr/>
          <p:nvPr/>
        </p:nvSpPr>
        <p:spPr bwMode="auto">
          <a:xfrm>
            <a:off x="3935212" y="402801"/>
            <a:ext cx="31227" cy="31227"/>
          </a:xfrm>
          <a:prstGeom prst="ellipse">
            <a:avLst/>
          </a:prstGeom>
          <a:solidFill>
            <a:srgbClr val="000000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49" name="Oval 48"/>
          <p:cNvSpPr/>
          <p:nvPr/>
        </p:nvSpPr>
        <p:spPr bwMode="auto">
          <a:xfrm>
            <a:off x="4909416" y="5831482"/>
            <a:ext cx="31227" cy="31227"/>
          </a:xfrm>
          <a:prstGeom prst="ellipse">
            <a:avLst/>
          </a:prstGeom>
          <a:solidFill>
            <a:srgbClr val="000000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Bacterial Diseases of the Digestive System</a:t>
            </a:r>
            <a:endParaRPr lang="en-US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Bacterial Gastroenteritis: Salmonellosis and Typhoid Fever</a:t>
            </a:r>
          </a:p>
          <a:p>
            <a:pPr lvl="1"/>
            <a:r>
              <a:rPr lang="en-US" sz="2800" dirty="0" smtClean="0"/>
              <a:t>Diagnosis, treatment, and prevention</a:t>
            </a:r>
          </a:p>
          <a:p>
            <a:pPr lvl="2"/>
            <a:r>
              <a:rPr lang="en-US" sz="2800" dirty="0" smtClean="0"/>
              <a:t>Diagnosis is made by finding </a:t>
            </a:r>
            <a:r>
              <a:rPr lang="en-US" sz="2800" i="1" dirty="0" smtClean="0"/>
              <a:t>Salmonella</a:t>
            </a:r>
            <a:r>
              <a:rPr lang="en-US" sz="2800" dirty="0" smtClean="0"/>
              <a:t> in stool</a:t>
            </a:r>
          </a:p>
          <a:p>
            <a:pPr lvl="2"/>
            <a:r>
              <a:rPr lang="en-US" sz="2800" dirty="0" smtClean="0"/>
              <a:t>Salmonellosis is usually self-limiting</a:t>
            </a:r>
          </a:p>
          <a:p>
            <a:pPr lvl="2"/>
            <a:r>
              <a:rPr lang="en-US" sz="2800" dirty="0" smtClean="0"/>
              <a:t>Typhoid fever can be treated with antimicrobial drugs</a:t>
            </a:r>
          </a:p>
          <a:p>
            <a:pPr lvl="2"/>
            <a:r>
              <a:rPr lang="en-US" sz="2800" dirty="0" smtClean="0"/>
              <a:t>Prevented with proper hygiene</a:t>
            </a:r>
            <a:endParaRPr lang="en-US" sz="28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Bacterial Diseases of the Digestive System</a:t>
            </a:r>
            <a:endParaRPr lang="en-US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US" sz="2000" b="1" dirty="0" smtClean="0"/>
              <a:t>Bacterial Gastroenteritis: Cholera</a:t>
            </a:r>
          </a:p>
          <a:p>
            <a:pPr lvl="1">
              <a:lnSpc>
                <a:spcPct val="130000"/>
              </a:lnSpc>
            </a:pPr>
            <a:r>
              <a:rPr lang="en-US" sz="2000" dirty="0" smtClean="0"/>
              <a:t>Pathogen and virulence factors</a:t>
            </a:r>
          </a:p>
          <a:p>
            <a:pPr lvl="2">
              <a:lnSpc>
                <a:spcPct val="130000"/>
              </a:lnSpc>
            </a:pPr>
            <a:r>
              <a:rPr lang="en-US" sz="2000" dirty="0" smtClean="0"/>
              <a:t>Caused by </a:t>
            </a:r>
            <a:r>
              <a:rPr lang="en-US" sz="2000" i="1" dirty="0" smtClean="0"/>
              <a:t>Vibrio cholerae</a:t>
            </a:r>
          </a:p>
          <a:p>
            <a:pPr lvl="3">
              <a:lnSpc>
                <a:spcPct val="130000"/>
              </a:lnSpc>
            </a:pPr>
            <a:r>
              <a:rPr lang="en-US" sz="2000" dirty="0" smtClean="0"/>
              <a:t>Occurs in salt- and freshwater</a:t>
            </a:r>
          </a:p>
          <a:p>
            <a:pPr lvl="2">
              <a:lnSpc>
                <a:spcPct val="130000"/>
              </a:lnSpc>
            </a:pPr>
            <a:r>
              <a:rPr lang="en-US" sz="2000" dirty="0" smtClean="0"/>
              <a:t>Environment within the human body activates some </a:t>
            </a:r>
            <a:r>
              <a:rPr lang="en-US" sz="2000" i="1" dirty="0" smtClean="0"/>
              <a:t>Vibrio</a:t>
            </a:r>
            <a:r>
              <a:rPr lang="en-US" sz="2000" dirty="0" smtClean="0"/>
              <a:t> genes </a:t>
            </a:r>
          </a:p>
          <a:p>
            <a:pPr lvl="2">
              <a:lnSpc>
                <a:spcPct val="130000"/>
              </a:lnSpc>
            </a:pPr>
            <a:r>
              <a:rPr lang="en-US" sz="2000" dirty="0" smtClean="0"/>
              <a:t>Most important virulence factor is production of cholera toxin</a:t>
            </a:r>
          </a:p>
          <a:p>
            <a:pPr lvl="1">
              <a:lnSpc>
                <a:spcPct val="130000"/>
              </a:lnSpc>
            </a:pPr>
            <a:r>
              <a:rPr lang="en-US" sz="2000" dirty="0" smtClean="0"/>
              <a:t>Pathogenesis and epidemiology</a:t>
            </a:r>
          </a:p>
          <a:p>
            <a:pPr lvl="2">
              <a:lnSpc>
                <a:spcPct val="130000"/>
              </a:lnSpc>
            </a:pPr>
            <a:r>
              <a:rPr lang="en-US" sz="2000" dirty="0" smtClean="0"/>
              <a:t>Pandemics have occurred throughout history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ChangeArrowheads="1"/>
          </p:cNvSpPr>
          <p:nvPr>
            <p:ph type="title"/>
          </p:nvPr>
        </p:nvSpPr>
        <p:spPr>
          <a:xfrm>
            <a:off x="282575" y="90488"/>
            <a:ext cx="8861425" cy="276999"/>
          </a:xfrm>
        </p:spPr>
        <p:txBody>
          <a:bodyPr/>
          <a:lstStyle/>
          <a:p>
            <a:r>
              <a:rPr lang="en-US" sz="1200" b="1" dirty="0">
                <a:solidFill>
                  <a:srgbClr val="000000"/>
                </a:solidFill>
              </a:rPr>
              <a:t>Figure 23.9  The action of cholera toxin in intestinal epithelial cells.</a:t>
            </a:r>
            <a:endParaRPr lang="en-US" sz="1200" dirty="0">
              <a:solidFill>
                <a:srgbClr val="000000"/>
              </a:solidFill>
            </a:endParaRPr>
          </a:p>
        </p:txBody>
      </p:sp>
      <p:pic>
        <p:nvPicPr>
          <p:cNvPr id="58" name="Picture 57" descr="figure_23_09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04"/>
          <a:stretch/>
        </p:blipFill>
        <p:spPr>
          <a:xfrm>
            <a:off x="1857397" y="498763"/>
            <a:ext cx="5414356" cy="5860473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2247535" y="1121610"/>
            <a:ext cx="110245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1120" dirty="0"/>
              <a:t>Cholera toxin</a:t>
            </a:r>
          </a:p>
          <a:p>
            <a:pPr algn="l"/>
            <a:r>
              <a:rPr lang="en-US" sz="1120" dirty="0"/>
              <a:t>binds to</a:t>
            </a:r>
          </a:p>
          <a:p>
            <a:pPr algn="l"/>
            <a:r>
              <a:rPr lang="en-US" sz="1120" dirty="0"/>
              <a:t>membrane</a:t>
            </a:r>
          </a:p>
          <a:p>
            <a:pPr algn="l"/>
            <a:r>
              <a:rPr lang="en-US" sz="1120" dirty="0"/>
              <a:t>of epithelial</a:t>
            </a:r>
          </a:p>
          <a:p>
            <a:pPr algn="l"/>
            <a:r>
              <a:rPr lang="en-US" sz="1120" dirty="0"/>
              <a:t>cell.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987632" y="1116617"/>
            <a:ext cx="1287532" cy="6093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1120" dirty="0"/>
              <a:t>Water follows</a:t>
            </a:r>
          </a:p>
          <a:p>
            <a:pPr algn="l"/>
            <a:r>
              <a:rPr lang="en-US" sz="1120" dirty="0"/>
              <a:t>electrolytes into</a:t>
            </a:r>
          </a:p>
          <a:p>
            <a:pPr algn="l"/>
            <a:r>
              <a:rPr lang="en-US" sz="1120" dirty="0"/>
              <a:t>lumen.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5962232" y="577636"/>
            <a:ext cx="1287874" cy="2662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1130" dirty="0"/>
              <a:t>Intestinal lumen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6137322" y="3482339"/>
            <a:ext cx="1102741" cy="2646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1120" dirty="0"/>
              <a:t>Epithelial cell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5003227" y="3621022"/>
            <a:ext cx="1142670" cy="11264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1120" dirty="0"/>
              <a:t>Cyclic AMP</a:t>
            </a:r>
          </a:p>
          <a:p>
            <a:pPr algn="l"/>
            <a:r>
              <a:rPr lang="en-US" sz="1120" dirty="0"/>
              <a:t>stimulates</a:t>
            </a:r>
          </a:p>
          <a:p>
            <a:pPr algn="l"/>
            <a:r>
              <a:rPr lang="en-US" sz="1120" dirty="0"/>
              <a:t>cell to secrete</a:t>
            </a:r>
          </a:p>
          <a:p>
            <a:pPr algn="l"/>
            <a:r>
              <a:rPr lang="en-US" sz="1120" dirty="0"/>
              <a:t>Cl</a:t>
            </a:r>
            <a:r>
              <a:rPr lang="en-US" sz="1120" baseline="30000" dirty="0"/>
              <a:t>–</a:t>
            </a:r>
            <a:r>
              <a:rPr lang="en-US" sz="1120" dirty="0"/>
              <a:t>, Na</a:t>
            </a:r>
            <a:r>
              <a:rPr lang="en-US" sz="1120" baseline="30000" dirty="0"/>
              <a:t>+</a:t>
            </a:r>
            <a:r>
              <a:rPr lang="en-US" sz="1120" dirty="0"/>
              <a:t>,</a:t>
            </a:r>
          </a:p>
          <a:p>
            <a:pPr algn="l"/>
            <a:r>
              <a:rPr lang="en-US" sz="1120" dirty="0"/>
              <a:t>and other</a:t>
            </a:r>
          </a:p>
          <a:p>
            <a:pPr algn="l"/>
            <a:r>
              <a:rPr lang="en-US" sz="1120" dirty="0"/>
              <a:t>electrolytes.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5028627" y="4978632"/>
            <a:ext cx="1046726" cy="6093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1120" dirty="0"/>
              <a:t>Cyclic AMP</a:t>
            </a:r>
          </a:p>
          <a:p>
            <a:pPr algn="l"/>
            <a:r>
              <a:rPr lang="en-US" sz="1120" dirty="0"/>
              <a:t>(cAMP) is</a:t>
            </a:r>
          </a:p>
          <a:p>
            <a:pPr algn="l"/>
            <a:r>
              <a:rPr lang="en-US" sz="1120" dirty="0"/>
              <a:t>synthesized.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2863777" y="4861033"/>
            <a:ext cx="1086655" cy="6093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1120" dirty="0"/>
              <a:t>A1 activates</a:t>
            </a:r>
          </a:p>
          <a:p>
            <a:pPr algn="l"/>
            <a:r>
              <a:rPr lang="en-US" sz="1120" dirty="0"/>
              <a:t>adenylate</a:t>
            </a:r>
          </a:p>
          <a:p>
            <a:pPr algn="l"/>
            <a:r>
              <a:rPr lang="en-US" sz="1120" dirty="0"/>
              <a:t>cyclase (AC).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2679921" y="3533139"/>
            <a:ext cx="935126" cy="7817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1120" dirty="0"/>
              <a:t>Portion</a:t>
            </a:r>
          </a:p>
          <a:p>
            <a:pPr algn="l"/>
            <a:r>
              <a:rPr lang="en-US" sz="1120" dirty="0"/>
              <a:t>of toxin</a:t>
            </a:r>
          </a:p>
          <a:p>
            <a:pPr algn="l"/>
            <a:r>
              <a:rPr lang="en-US" sz="1120" dirty="0"/>
              <a:t>(part of A)</a:t>
            </a:r>
          </a:p>
          <a:p>
            <a:pPr algn="l"/>
            <a:r>
              <a:rPr lang="en-US" sz="1120" dirty="0"/>
              <a:t>enters cell.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2037862" y="1139625"/>
            <a:ext cx="280465" cy="2646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1120" b="0" dirty="0" smtClean="0">
                <a:solidFill>
                  <a:schemeClr val="bg1"/>
                </a:solidFill>
                <a:latin typeface="Arial Black"/>
                <a:cs typeface="Arial Black"/>
              </a:rPr>
              <a:t>1</a:t>
            </a:r>
            <a:endParaRPr lang="en-US" sz="1120" b="0" dirty="0">
              <a:solidFill>
                <a:schemeClr val="bg1"/>
              </a:solidFill>
              <a:latin typeface="Arial Black"/>
              <a:cs typeface="Arial Black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784308" y="1131974"/>
            <a:ext cx="280465" cy="2646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1120" b="0" dirty="0" smtClean="0">
                <a:solidFill>
                  <a:srgbClr val="FFFFFF"/>
                </a:solidFill>
                <a:latin typeface="Arial Black"/>
                <a:cs typeface="Arial Black"/>
              </a:rPr>
              <a:t>6</a:t>
            </a:r>
            <a:endParaRPr lang="en-US" sz="1120" b="0" dirty="0">
              <a:solidFill>
                <a:srgbClr val="FFFFFF"/>
              </a:solidFill>
              <a:latin typeface="Arial Black"/>
              <a:cs typeface="Arial Black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803078" y="3654911"/>
            <a:ext cx="280465" cy="2646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1120" b="0" dirty="0" smtClean="0">
                <a:solidFill>
                  <a:srgbClr val="FFFFFF"/>
                </a:solidFill>
                <a:latin typeface="Arial Black"/>
                <a:cs typeface="Arial Black"/>
              </a:rPr>
              <a:t>5</a:t>
            </a:r>
            <a:endParaRPr lang="en-US" sz="1120" b="0" dirty="0">
              <a:solidFill>
                <a:srgbClr val="FFFFFF"/>
              </a:solidFill>
              <a:latin typeface="Arial Black"/>
              <a:cs typeface="Arial Black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838003" y="5000339"/>
            <a:ext cx="280465" cy="2646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1120" b="0" dirty="0" smtClean="0">
                <a:solidFill>
                  <a:srgbClr val="FFFFFF"/>
                </a:solidFill>
                <a:latin typeface="Arial Black"/>
                <a:cs typeface="Arial Black"/>
              </a:rPr>
              <a:t>4</a:t>
            </a:r>
            <a:endParaRPr lang="en-US" sz="1120" b="0" dirty="0">
              <a:solidFill>
                <a:srgbClr val="FFFFFF"/>
              </a:solidFill>
              <a:latin typeface="Arial Black"/>
              <a:cs typeface="Arial Black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2666803" y="4891747"/>
            <a:ext cx="280465" cy="2646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1120" b="0" dirty="0" smtClean="0">
                <a:solidFill>
                  <a:srgbClr val="FFFFFF"/>
                </a:solidFill>
                <a:latin typeface="Arial Black"/>
                <a:cs typeface="Arial Black"/>
              </a:rPr>
              <a:t>3</a:t>
            </a:r>
            <a:endParaRPr lang="en-US" sz="1120" b="0" dirty="0">
              <a:solidFill>
                <a:srgbClr val="FFFFFF"/>
              </a:solidFill>
              <a:latin typeface="Arial Black"/>
              <a:cs typeface="Arial Black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482947" y="3563853"/>
            <a:ext cx="280465" cy="2646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1120" b="0" dirty="0" smtClean="0">
                <a:solidFill>
                  <a:srgbClr val="FFFFFF"/>
                </a:solidFill>
                <a:latin typeface="Arial Black"/>
                <a:cs typeface="Arial Black"/>
              </a:rPr>
              <a:t>2</a:t>
            </a:r>
            <a:endParaRPr lang="en-US" sz="1120" b="0" dirty="0">
              <a:solidFill>
                <a:srgbClr val="FFFFFF"/>
              </a:solidFill>
              <a:latin typeface="Arial Black"/>
              <a:cs typeface="Arial Black"/>
            </a:endParaRPr>
          </a:p>
        </p:txBody>
      </p:sp>
      <p:cxnSp>
        <p:nvCxnSpPr>
          <p:cNvPr id="73" name="Straight Connector 72"/>
          <p:cNvCxnSpPr/>
          <p:nvPr/>
        </p:nvCxnSpPr>
        <p:spPr bwMode="auto">
          <a:xfrm>
            <a:off x="3501204" y="977264"/>
            <a:ext cx="252487" cy="179611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4" name="Straight Connector 73"/>
          <p:cNvCxnSpPr/>
          <p:nvPr/>
        </p:nvCxnSpPr>
        <p:spPr bwMode="auto">
          <a:xfrm>
            <a:off x="3488504" y="1129664"/>
            <a:ext cx="55513" cy="180752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5" name="Straight Connector 74"/>
          <p:cNvCxnSpPr/>
          <p:nvPr/>
        </p:nvCxnSpPr>
        <p:spPr bwMode="auto">
          <a:xfrm>
            <a:off x="3659954" y="3726814"/>
            <a:ext cx="196850" cy="13970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76" name="TextBox 75"/>
          <p:cNvSpPr txBox="1"/>
          <p:nvPr/>
        </p:nvSpPr>
        <p:spPr>
          <a:xfrm>
            <a:off x="5366442" y="1645056"/>
            <a:ext cx="453348" cy="2646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1120" dirty="0"/>
              <a:t>H</a:t>
            </a:r>
            <a:r>
              <a:rPr lang="en-US" sz="1120" baseline="-25000" dirty="0"/>
              <a:t>2</a:t>
            </a:r>
            <a:r>
              <a:rPr lang="en-US" sz="1120" dirty="0"/>
              <a:t>O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4822128" y="1814472"/>
            <a:ext cx="428322" cy="2646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1120" dirty="0"/>
              <a:t>Na</a:t>
            </a:r>
            <a:r>
              <a:rPr lang="en-US" sz="1120" baseline="30000" dirty="0"/>
              <a:t>+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4173039" y="1814472"/>
            <a:ext cx="402674" cy="2646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1120" dirty="0"/>
              <a:t>Cl</a:t>
            </a:r>
            <a:r>
              <a:rPr lang="en-US" sz="1120" baseline="30000" dirty="0"/>
              <a:t>–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3714321" y="989674"/>
            <a:ext cx="300082" cy="2646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1120" dirty="0" smtClean="0"/>
              <a:t>A</a:t>
            </a:r>
            <a:endParaRPr lang="en-US" sz="1120" dirty="0"/>
          </a:p>
        </p:txBody>
      </p:sp>
      <p:sp>
        <p:nvSpPr>
          <p:cNvPr id="80" name="TextBox 79"/>
          <p:cNvSpPr txBox="1"/>
          <p:nvPr/>
        </p:nvSpPr>
        <p:spPr>
          <a:xfrm>
            <a:off x="3425639" y="1259312"/>
            <a:ext cx="288366" cy="2646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1120" dirty="0" smtClean="0"/>
              <a:t>B</a:t>
            </a:r>
            <a:endParaRPr lang="en-US" sz="1120" dirty="0"/>
          </a:p>
        </p:txBody>
      </p:sp>
      <p:sp>
        <p:nvSpPr>
          <p:cNvPr id="81" name="TextBox 80"/>
          <p:cNvSpPr txBox="1"/>
          <p:nvPr/>
        </p:nvSpPr>
        <p:spPr>
          <a:xfrm>
            <a:off x="3809824" y="3701538"/>
            <a:ext cx="368224" cy="2646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1120" dirty="0" smtClean="0"/>
              <a:t>A1</a:t>
            </a:r>
            <a:endParaRPr lang="en-US" sz="1120" dirty="0"/>
          </a:p>
        </p:txBody>
      </p:sp>
      <p:sp>
        <p:nvSpPr>
          <p:cNvPr id="82" name="TextBox 81"/>
          <p:cNvSpPr txBox="1"/>
          <p:nvPr/>
        </p:nvSpPr>
        <p:spPr>
          <a:xfrm>
            <a:off x="4158181" y="3509724"/>
            <a:ext cx="402674" cy="2646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1120" dirty="0"/>
              <a:t>Cl</a:t>
            </a:r>
            <a:r>
              <a:rPr lang="en-US" sz="1120" baseline="30000" dirty="0"/>
              <a:t>–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4699320" y="3389123"/>
            <a:ext cx="428322" cy="2646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1120" dirty="0"/>
              <a:t>Na</a:t>
            </a:r>
            <a:r>
              <a:rPr lang="en-US" sz="1120" baseline="30000" dirty="0"/>
              <a:t>+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4188914" y="5301589"/>
            <a:ext cx="493945" cy="2646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1120" b="0" dirty="0">
                <a:latin typeface="Arial Black"/>
                <a:cs typeface="Arial Black"/>
              </a:rPr>
              <a:t>ATP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3958032" y="4942517"/>
            <a:ext cx="405510" cy="2646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1120" b="0" dirty="0">
                <a:latin typeface="Arial Black"/>
                <a:cs typeface="Arial Black"/>
              </a:rPr>
              <a:t>AC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4351980" y="4614276"/>
            <a:ext cx="631473" cy="2646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1120" b="0" dirty="0">
                <a:latin typeface="Arial Black"/>
                <a:cs typeface="Arial Black"/>
              </a:rPr>
              <a:t>cAMP</a:t>
            </a:r>
          </a:p>
        </p:txBody>
      </p:sp>
      <p:sp>
        <p:nvSpPr>
          <p:cNvPr id="87" name="Oval 86"/>
          <p:cNvSpPr/>
          <p:nvPr/>
        </p:nvSpPr>
        <p:spPr bwMode="auto">
          <a:xfrm>
            <a:off x="3640006" y="3707343"/>
            <a:ext cx="31227" cy="34350"/>
          </a:xfrm>
          <a:prstGeom prst="ellipse">
            <a:avLst/>
          </a:prstGeom>
          <a:solidFill>
            <a:schemeClr val="tx1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title"/>
          </p:nvPr>
        </p:nvSpPr>
        <p:spPr>
          <a:xfrm>
            <a:off x="282575" y="90488"/>
            <a:ext cx="8861425" cy="276999"/>
          </a:xfrm>
        </p:spPr>
        <p:txBody>
          <a:bodyPr/>
          <a:lstStyle/>
          <a:p>
            <a:r>
              <a:rPr lang="en-US" sz="1200" b="1" dirty="0">
                <a:solidFill>
                  <a:srgbClr val="000000"/>
                </a:solidFill>
              </a:rPr>
              <a:t>Figure 23.10  </a:t>
            </a:r>
            <a:r>
              <a:rPr lang="sv-SE" sz="1200" b="1" dirty="0">
                <a:solidFill>
                  <a:srgbClr val="000000"/>
                </a:solidFill>
              </a:rPr>
              <a:t>Cholera pandemic.</a:t>
            </a:r>
            <a:endParaRPr lang="en-US" sz="1200" dirty="0">
              <a:solidFill>
                <a:srgbClr val="000000"/>
              </a:solidFill>
            </a:endParaRPr>
          </a:p>
        </p:txBody>
      </p:sp>
      <p:pic>
        <p:nvPicPr>
          <p:cNvPr id="18" name="Picture 17" descr="figure_23_10_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04"/>
          <a:stretch/>
        </p:blipFill>
        <p:spPr>
          <a:xfrm>
            <a:off x="1974134" y="394624"/>
            <a:ext cx="5192684" cy="58604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Bacterial Diseases of the Digestive System</a:t>
            </a:r>
            <a:endParaRPr lang="en-US" dirty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1447800"/>
            <a:ext cx="7886700" cy="4729163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Bacterial Gastroenteritis: Cholera</a:t>
            </a:r>
          </a:p>
          <a:p>
            <a:pPr lvl="1"/>
            <a:r>
              <a:rPr lang="en-US" sz="3200" dirty="0" smtClean="0"/>
              <a:t>Diagnosis, treatment, and prevention</a:t>
            </a:r>
          </a:p>
          <a:p>
            <a:pPr lvl="2"/>
            <a:r>
              <a:rPr lang="en-US" sz="3200" dirty="0" smtClean="0"/>
              <a:t>Diagnosis is based on presence of </a:t>
            </a:r>
            <a:r>
              <a:rPr lang="en-US" altLang="ja-JP" sz="3200" dirty="0" smtClean="0"/>
              <a:t>"</a:t>
            </a:r>
            <a:r>
              <a:rPr lang="en-US" sz="3200" dirty="0" smtClean="0"/>
              <a:t>rice-water</a:t>
            </a:r>
            <a:r>
              <a:rPr lang="en-US" altLang="ja-JP" sz="3200" dirty="0" smtClean="0"/>
              <a:t>"</a:t>
            </a:r>
            <a:r>
              <a:rPr lang="en-US" sz="3200" dirty="0" smtClean="0"/>
              <a:t> stool</a:t>
            </a:r>
          </a:p>
          <a:p>
            <a:pPr lvl="2"/>
            <a:r>
              <a:rPr lang="en-US" sz="3200" dirty="0" smtClean="0"/>
              <a:t>Treated with supportive care and administration of doxycycline</a:t>
            </a:r>
          </a:p>
          <a:p>
            <a:pPr lvl="2"/>
            <a:r>
              <a:rPr lang="en-US" sz="3200" dirty="0" smtClean="0"/>
              <a:t>Available vaccine provides only short-lived immunity</a:t>
            </a:r>
          </a:p>
          <a:p>
            <a:pPr lvl="2"/>
            <a:r>
              <a:rPr lang="en-US" sz="3200" dirty="0" smtClean="0"/>
              <a:t>Proper hygiene is an important preventive measure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Structures of the Digestive System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301625" y="1690688"/>
            <a:ext cx="8537575" cy="4786311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US" sz="2000" b="1" dirty="0" smtClean="0"/>
              <a:t>The Gastrointestinal Tract</a:t>
            </a:r>
          </a:p>
          <a:p>
            <a:pPr lvl="1">
              <a:lnSpc>
                <a:spcPct val="130000"/>
              </a:lnSpc>
            </a:pPr>
            <a:r>
              <a:rPr lang="en-US" sz="2000" dirty="0" smtClean="0"/>
              <a:t>Digests food, absorbs nutrients and water into the blood, and eliminates waste</a:t>
            </a:r>
          </a:p>
          <a:p>
            <a:pPr lvl="1">
              <a:lnSpc>
                <a:spcPct val="130000"/>
              </a:lnSpc>
            </a:pPr>
            <a:r>
              <a:rPr lang="en-US" sz="2000" dirty="0" smtClean="0"/>
              <a:t>Components of the gastrointestinal tract</a:t>
            </a:r>
          </a:p>
          <a:p>
            <a:pPr lvl="2">
              <a:lnSpc>
                <a:spcPct val="130000"/>
              </a:lnSpc>
            </a:pPr>
            <a:r>
              <a:rPr lang="en-US" sz="2000" dirty="0" smtClean="0"/>
              <a:t>Mouth</a:t>
            </a:r>
          </a:p>
          <a:p>
            <a:pPr lvl="2">
              <a:lnSpc>
                <a:spcPct val="130000"/>
              </a:lnSpc>
            </a:pPr>
            <a:r>
              <a:rPr lang="en-US" sz="2000" dirty="0" smtClean="0"/>
              <a:t>Esophagus</a:t>
            </a:r>
          </a:p>
          <a:p>
            <a:pPr lvl="2">
              <a:lnSpc>
                <a:spcPct val="130000"/>
              </a:lnSpc>
            </a:pPr>
            <a:r>
              <a:rPr lang="en-US" sz="2000" dirty="0" smtClean="0"/>
              <a:t>Stomach</a:t>
            </a:r>
          </a:p>
          <a:p>
            <a:pPr lvl="2">
              <a:lnSpc>
                <a:spcPct val="130000"/>
              </a:lnSpc>
            </a:pPr>
            <a:r>
              <a:rPr lang="en-US" sz="2000" dirty="0" smtClean="0"/>
              <a:t>Small intestine</a:t>
            </a:r>
          </a:p>
          <a:p>
            <a:pPr lvl="2">
              <a:lnSpc>
                <a:spcPct val="130000"/>
              </a:lnSpc>
            </a:pPr>
            <a:r>
              <a:rPr lang="en-US" sz="2000" dirty="0" smtClean="0"/>
              <a:t>Large intestine (colon)</a:t>
            </a:r>
          </a:p>
          <a:p>
            <a:pPr lvl="2">
              <a:lnSpc>
                <a:spcPct val="130000"/>
              </a:lnSpc>
            </a:pPr>
            <a:r>
              <a:rPr lang="en-US" sz="2000" dirty="0" smtClean="0"/>
              <a:t>Rectum and anus</a:t>
            </a:r>
            <a:endParaRPr lang="en-US" sz="20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table_23_01_1_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75"/>
          <a:stretch/>
        </p:blipFill>
        <p:spPr>
          <a:xfrm>
            <a:off x="266700" y="752155"/>
            <a:ext cx="8601456" cy="5148072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_23_01_2_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323"/>
          <a:stretch/>
        </p:blipFill>
        <p:spPr>
          <a:xfrm>
            <a:off x="266700" y="755936"/>
            <a:ext cx="8601456" cy="5321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703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Bacterial Diseases of the Digestive System</a:t>
            </a:r>
            <a:endParaRPr lang="en-US" dirty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301625" y="1068388"/>
            <a:ext cx="8537575" cy="5561012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400" b="1" dirty="0" smtClean="0"/>
              <a:t>Bacterial Food Poisoning (Intoxication)</a:t>
            </a:r>
          </a:p>
          <a:p>
            <a:pPr lvl="1">
              <a:lnSpc>
                <a:spcPct val="110000"/>
              </a:lnSpc>
            </a:pPr>
            <a:r>
              <a:rPr lang="en-US" sz="2400" dirty="0" smtClean="0"/>
              <a:t>Signs and symptoms</a:t>
            </a:r>
          </a:p>
          <a:p>
            <a:pPr lvl="2">
              <a:lnSpc>
                <a:spcPct val="110000"/>
              </a:lnSpc>
            </a:pPr>
            <a:r>
              <a:rPr lang="en-US" sz="2400" dirty="0" smtClean="0"/>
              <a:t>Nausea, vomiting, diarrhea, cramping</a:t>
            </a:r>
          </a:p>
          <a:p>
            <a:pPr lvl="1">
              <a:lnSpc>
                <a:spcPct val="110000"/>
              </a:lnSpc>
            </a:pPr>
            <a:r>
              <a:rPr lang="en-US" sz="2400" dirty="0" smtClean="0"/>
              <a:t>Pathogen and virulence factors</a:t>
            </a:r>
          </a:p>
          <a:p>
            <a:pPr lvl="2">
              <a:lnSpc>
                <a:spcPct val="110000"/>
              </a:lnSpc>
            </a:pPr>
            <a:r>
              <a:rPr lang="en-US" sz="2400" dirty="0" smtClean="0"/>
              <a:t>Caused by </a:t>
            </a:r>
            <a:r>
              <a:rPr lang="en-US" sz="2400" i="1" dirty="0" smtClean="0"/>
              <a:t>Staphylococcus aureus</a:t>
            </a:r>
          </a:p>
          <a:p>
            <a:pPr lvl="2">
              <a:lnSpc>
                <a:spcPct val="110000"/>
              </a:lnSpc>
            </a:pPr>
            <a:r>
              <a:rPr lang="en-US" sz="2400" dirty="0" smtClean="0"/>
              <a:t>Virulence factors include five enterotoxins</a:t>
            </a:r>
          </a:p>
          <a:p>
            <a:pPr lvl="1">
              <a:lnSpc>
                <a:spcPct val="110000"/>
              </a:lnSpc>
            </a:pPr>
            <a:r>
              <a:rPr lang="en-US" sz="2400" dirty="0" smtClean="0"/>
              <a:t>Pathogenesis and epidemiology</a:t>
            </a:r>
          </a:p>
          <a:p>
            <a:pPr lvl="2">
              <a:lnSpc>
                <a:spcPct val="110000"/>
              </a:lnSpc>
            </a:pPr>
            <a:r>
              <a:rPr lang="en-US" sz="2400" dirty="0" smtClean="0"/>
              <a:t>Outbreaks are associated with social functions</a:t>
            </a:r>
          </a:p>
          <a:p>
            <a:pPr lvl="1">
              <a:lnSpc>
                <a:spcPct val="110000"/>
              </a:lnSpc>
            </a:pPr>
            <a:r>
              <a:rPr lang="en-US" sz="2400" dirty="0" smtClean="0"/>
              <a:t>Diagnosis, treatment, and prevention</a:t>
            </a:r>
          </a:p>
          <a:p>
            <a:pPr lvl="2">
              <a:lnSpc>
                <a:spcPct val="110000"/>
              </a:lnSpc>
            </a:pPr>
            <a:r>
              <a:rPr lang="en-US" sz="2400" dirty="0" smtClean="0"/>
              <a:t>Diagnosis is based on signs and symptoms</a:t>
            </a:r>
          </a:p>
          <a:p>
            <a:pPr lvl="2">
              <a:lnSpc>
                <a:spcPct val="110000"/>
              </a:lnSpc>
            </a:pPr>
            <a:r>
              <a:rPr lang="en-US" sz="2400" dirty="0" smtClean="0"/>
              <a:t>Treated with fluid and electrolyte replacement</a:t>
            </a:r>
          </a:p>
          <a:p>
            <a:pPr lvl="2">
              <a:lnSpc>
                <a:spcPct val="110000"/>
              </a:lnSpc>
            </a:pPr>
            <a:r>
              <a:rPr lang="en-US" sz="2400" dirty="0" smtClean="0"/>
              <a:t>Proper hygiene can reduce incidence</a:t>
            </a:r>
            <a:endParaRPr lang="en-US" sz="24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Viral Diseases of the Digestive System</a:t>
            </a:r>
            <a:endParaRPr lang="en-US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301625" y="1068388"/>
            <a:ext cx="8537575" cy="5408612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 smtClean="0"/>
              <a:t>Oral Herpes</a:t>
            </a:r>
          </a:p>
          <a:p>
            <a:pPr lvl="1">
              <a:lnSpc>
                <a:spcPct val="120000"/>
              </a:lnSpc>
            </a:pPr>
            <a:r>
              <a:rPr lang="en-US" sz="2400" dirty="0" smtClean="0"/>
              <a:t>Signs and symptoms</a:t>
            </a:r>
          </a:p>
          <a:p>
            <a:pPr lvl="2">
              <a:lnSpc>
                <a:spcPct val="120000"/>
              </a:lnSpc>
            </a:pPr>
            <a:r>
              <a:rPr lang="en-US" sz="2400" dirty="0" smtClean="0"/>
              <a:t>Presence of cold sores</a:t>
            </a:r>
          </a:p>
          <a:p>
            <a:pPr lvl="2">
              <a:lnSpc>
                <a:spcPct val="120000"/>
              </a:lnSpc>
            </a:pPr>
            <a:r>
              <a:rPr lang="en-US" sz="2400" dirty="0" smtClean="0"/>
              <a:t>Infections may extend beyond the oral cavity</a:t>
            </a:r>
          </a:p>
          <a:p>
            <a:pPr lvl="3">
              <a:lnSpc>
                <a:spcPct val="120000"/>
              </a:lnSpc>
            </a:pPr>
            <a:r>
              <a:rPr lang="en-US" sz="2400" dirty="0" smtClean="0"/>
              <a:t>Herpetic gingivostomatitis</a:t>
            </a:r>
          </a:p>
          <a:p>
            <a:pPr lvl="3">
              <a:lnSpc>
                <a:spcPct val="120000"/>
              </a:lnSpc>
            </a:pPr>
            <a:r>
              <a:rPr lang="en-US" sz="2400" dirty="0" smtClean="0"/>
              <a:t>Herpetic pharyngitis</a:t>
            </a:r>
          </a:p>
          <a:p>
            <a:pPr lvl="3">
              <a:lnSpc>
                <a:spcPct val="120000"/>
              </a:lnSpc>
            </a:pPr>
            <a:r>
              <a:rPr lang="en-US" sz="2400" dirty="0" smtClean="0"/>
              <a:t>Herpes esophagitis</a:t>
            </a:r>
          </a:p>
          <a:p>
            <a:pPr lvl="1">
              <a:lnSpc>
                <a:spcPct val="120000"/>
              </a:lnSpc>
            </a:pPr>
            <a:r>
              <a:rPr lang="en-US" sz="2400" dirty="0" smtClean="0"/>
              <a:t>Pathogen and pathogenesis</a:t>
            </a:r>
          </a:p>
          <a:p>
            <a:pPr lvl="2">
              <a:lnSpc>
                <a:spcPct val="120000"/>
              </a:lnSpc>
            </a:pPr>
            <a:r>
              <a:rPr lang="en-US" sz="2400" dirty="0" smtClean="0"/>
              <a:t>Caused by </a:t>
            </a:r>
            <a:r>
              <a:rPr lang="en-US" sz="2400" i="1" dirty="0" smtClean="0"/>
              <a:t>human herpesvirus 1</a:t>
            </a:r>
            <a:r>
              <a:rPr lang="en-US" sz="2400" dirty="0" smtClean="0"/>
              <a:t> (HHV-1)</a:t>
            </a:r>
          </a:p>
          <a:p>
            <a:pPr lvl="2">
              <a:lnSpc>
                <a:spcPct val="120000"/>
              </a:lnSpc>
            </a:pPr>
            <a:r>
              <a:rPr lang="en-US" sz="2400" dirty="0" smtClean="0"/>
              <a:t>Virions form syncytia to avoid host</a:t>
            </a:r>
            <a:r>
              <a:rPr lang="fr-FR" altLang="ja-JP" sz="2400" dirty="0" smtClean="0"/>
              <a:t>'</a:t>
            </a:r>
            <a:r>
              <a:rPr lang="en-US" sz="2400" dirty="0" smtClean="0"/>
              <a:t>s immune system</a:t>
            </a:r>
          </a:p>
          <a:p>
            <a:pPr lvl="2">
              <a:lnSpc>
                <a:spcPct val="120000"/>
              </a:lnSpc>
            </a:pPr>
            <a:r>
              <a:rPr lang="en-US" sz="2400" dirty="0" smtClean="0"/>
              <a:t>Latency established in the trigeminal nerve ganglion</a:t>
            </a:r>
            <a:endParaRPr lang="en-US" sz="24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282575" y="90488"/>
            <a:ext cx="8861425" cy="276999"/>
          </a:xfrm>
        </p:spPr>
        <p:txBody>
          <a:bodyPr/>
          <a:lstStyle/>
          <a:p>
            <a:r>
              <a:rPr lang="en-US" sz="1200" b="1" dirty="0">
                <a:solidFill>
                  <a:srgbClr val="000000"/>
                </a:solidFill>
              </a:rPr>
              <a:t>Figure 23.11  </a:t>
            </a:r>
            <a:r>
              <a:rPr lang="fr-FR" sz="1200" b="1" dirty="0">
                <a:solidFill>
                  <a:srgbClr val="000000"/>
                </a:solidFill>
              </a:rPr>
              <a:t>Oral herpes lesion.</a:t>
            </a:r>
            <a:endParaRPr lang="en-US" sz="1200" dirty="0">
              <a:solidFill>
                <a:srgbClr val="000000"/>
              </a:solidFill>
            </a:endParaRPr>
          </a:p>
        </p:txBody>
      </p:sp>
      <p:pic>
        <p:nvPicPr>
          <p:cNvPr id="14" name="Picture 13" descr="figure_23_11_label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495300"/>
            <a:ext cx="8601456" cy="585216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Grp="1" noChangeArrowheads="1"/>
          </p:cNvSpPr>
          <p:nvPr>
            <p:ph type="title"/>
          </p:nvPr>
        </p:nvSpPr>
        <p:spPr>
          <a:xfrm>
            <a:off x="282575" y="90488"/>
            <a:ext cx="8861425" cy="276999"/>
          </a:xfrm>
        </p:spPr>
        <p:txBody>
          <a:bodyPr/>
          <a:lstStyle/>
          <a:p>
            <a:r>
              <a:rPr lang="en-US" sz="1200" b="1" dirty="0">
                <a:solidFill>
                  <a:srgbClr val="000000"/>
                </a:solidFill>
              </a:rPr>
              <a:t>Figure 23.12  Latency and reactivation of oral herpesviruses.</a:t>
            </a:r>
            <a:endParaRPr lang="en-US" sz="1200" dirty="0">
              <a:solidFill>
                <a:srgbClr val="000000"/>
              </a:solidFill>
            </a:endParaRPr>
          </a:p>
        </p:txBody>
      </p:sp>
      <p:pic>
        <p:nvPicPr>
          <p:cNvPr id="26" name="Picture 25" descr="figure_23_12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56"/>
          <a:stretch/>
        </p:blipFill>
        <p:spPr>
          <a:xfrm>
            <a:off x="217557" y="370332"/>
            <a:ext cx="8601456" cy="6117336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189677" y="3058349"/>
            <a:ext cx="2016224" cy="121264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1820" dirty="0"/>
              <a:t>Trigeminal (V</a:t>
            </a:r>
            <a:r>
              <a:rPr lang="en-US" sz="1820" dirty="0" smtClean="0"/>
              <a:t>) nerve </a:t>
            </a:r>
            <a:r>
              <a:rPr lang="en-US" sz="1820" dirty="0"/>
              <a:t>ganglion</a:t>
            </a:r>
            <a:r>
              <a:rPr lang="en-US" sz="1820" dirty="0" smtClean="0"/>
              <a:t>, site </a:t>
            </a:r>
            <a:r>
              <a:rPr lang="en-US" sz="1820" dirty="0"/>
              <a:t>of </a:t>
            </a:r>
            <a:r>
              <a:rPr lang="en-US" sz="1820" dirty="0" smtClean="0"/>
              <a:t>viral latency</a:t>
            </a:r>
            <a:endParaRPr lang="en-US" sz="1820" dirty="0"/>
          </a:p>
        </p:txBody>
      </p:sp>
      <p:sp>
        <p:nvSpPr>
          <p:cNvPr id="28" name="Rectangle 27"/>
          <p:cNvSpPr/>
          <p:nvPr/>
        </p:nvSpPr>
        <p:spPr>
          <a:xfrm>
            <a:off x="6692777" y="2636146"/>
            <a:ext cx="2126235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1820" dirty="0"/>
              <a:t>Trigeminal nerve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420779" y="3274373"/>
            <a:ext cx="2439631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1820" dirty="0"/>
              <a:t>• Ophthalmic branch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423127" y="3807964"/>
            <a:ext cx="2217846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1820" dirty="0"/>
              <a:t>• Maxillary branch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422623" y="4331623"/>
            <a:ext cx="2439631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1820" dirty="0"/>
              <a:t>• Mandibular </a:t>
            </a:r>
            <a:r>
              <a:rPr lang="en-US" sz="1820" dirty="0" smtClean="0"/>
              <a:t>branch</a:t>
            </a:r>
            <a:endParaRPr lang="en-US" sz="1820" dirty="0"/>
          </a:p>
        </p:txBody>
      </p:sp>
      <p:sp>
        <p:nvSpPr>
          <p:cNvPr id="32" name="Rectangle 31"/>
          <p:cNvSpPr/>
          <p:nvPr/>
        </p:nvSpPr>
        <p:spPr>
          <a:xfrm>
            <a:off x="7298139" y="5375625"/>
            <a:ext cx="1656184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1800" dirty="0"/>
              <a:t>Fever blister</a:t>
            </a:r>
          </a:p>
        </p:txBody>
      </p:sp>
      <p:cxnSp>
        <p:nvCxnSpPr>
          <p:cNvPr id="33" name="Straight Connector 32"/>
          <p:cNvCxnSpPr/>
          <p:nvPr/>
        </p:nvCxnSpPr>
        <p:spPr bwMode="auto">
          <a:xfrm flipH="1">
            <a:off x="1916182" y="3172592"/>
            <a:ext cx="2347218" cy="8064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4" name="Straight Connector 33"/>
          <p:cNvCxnSpPr/>
          <p:nvPr/>
        </p:nvCxnSpPr>
        <p:spPr bwMode="auto">
          <a:xfrm>
            <a:off x="5233412" y="3398141"/>
            <a:ext cx="1224136" cy="7200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5" name="Straight Connector 34"/>
          <p:cNvCxnSpPr/>
          <p:nvPr/>
        </p:nvCxnSpPr>
        <p:spPr bwMode="auto">
          <a:xfrm>
            <a:off x="4645665" y="3948805"/>
            <a:ext cx="1804417" cy="4737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6" name="Straight Connector 35"/>
          <p:cNvCxnSpPr/>
          <p:nvPr/>
        </p:nvCxnSpPr>
        <p:spPr bwMode="auto">
          <a:xfrm>
            <a:off x="4172342" y="4155304"/>
            <a:ext cx="2280915" cy="36792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7" name="Straight Connector 36"/>
          <p:cNvCxnSpPr/>
          <p:nvPr/>
        </p:nvCxnSpPr>
        <p:spPr bwMode="auto">
          <a:xfrm>
            <a:off x="4970780" y="5248124"/>
            <a:ext cx="2346077" cy="31650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8" name="Right Brace 37"/>
          <p:cNvSpPr/>
          <p:nvPr/>
        </p:nvSpPr>
        <p:spPr bwMode="auto">
          <a:xfrm rot="16200000">
            <a:off x="7515933" y="2136013"/>
            <a:ext cx="163823" cy="1997075"/>
          </a:xfrm>
          <a:prstGeom prst="rightBrace">
            <a:avLst>
              <a:gd name="adj1" fmla="val 45077"/>
              <a:gd name="adj2" fmla="val 50318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9" name="Oval 38"/>
          <p:cNvSpPr>
            <a:spLocks noChangeAspect="1"/>
          </p:cNvSpPr>
          <p:nvPr/>
        </p:nvSpPr>
        <p:spPr bwMode="auto">
          <a:xfrm flipV="1">
            <a:off x="4939030" y="5220566"/>
            <a:ext cx="59298" cy="57074"/>
          </a:xfrm>
          <a:prstGeom prst="ellipse">
            <a:avLst/>
          </a:prstGeom>
          <a:solidFill>
            <a:schemeClr val="tx1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700" b="1" i="0" u="none" strike="noStrike" cap="none" normalizeH="0" baseline="-1800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40" name="Oval 39"/>
          <p:cNvSpPr>
            <a:spLocks noChangeAspect="1"/>
          </p:cNvSpPr>
          <p:nvPr/>
        </p:nvSpPr>
        <p:spPr bwMode="auto">
          <a:xfrm flipV="1">
            <a:off x="4144784" y="4129980"/>
            <a:ext cx="59298" cy="57074"/>
          </a:xfrm>
          <a:prstGeom prst="ellipse">
            <a:avLst/>
          </a:prstGeom>
          <a:solidFill>
            <a:schemeClr val="tx1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700" b="1" i="0" u="none" strike="noStrike" cap="none" normalizeH="0" baseline="-1800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41" name="Oval 40"/>
          <p:cNvSpPr>
            <a:spLocks noChangeAspect="1"/>
          </p:cNvSpPr>
          <p:nvPr/>
        </p:nvSpPr>
        <p:spPr bwMode="auto">
          <a:xfrm flipV="1">
            <a:off x="5202689" y="3369566"/>
            <a:ext cx="59298" cy="57074"/>
          </a:xfrm>
          <a:prstGeom prst="ellipse">
            <a:avLst/>
          </a:prstGeom>
          <a:solidFill>
            <a:schemeClr val="tx1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700" b="1" i="0" u="none" strike="noStrike" cap="none" normalizeH="0" baseline="-1800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42" name="Oval 41"/>
          <p:cNvSpPr>
            <a:spLocks noChangeAspect="1"/>
          </p:cNvSpPr>
          <p:nvPr/>
        </p:nvSpPr>
        <p:spPr bwMode="auto">
          <a:xfrm flipV="1">
            <a:off x="4617100" y="3917055"/>
            <a:ext cx="59298" cy="57074"/>
          </a:xfrm>
          <a:prstGeom prst="ellipse">
            <a:avLst/>
          </a:prstGeom>
          <a:solidFill>
            <a:schemeClr val="tx1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700" b="1" i="0" u="none" strike="noStrike" cap="none" normalizeH="0" baseline="-1800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43" name="Oval 42"/>
          <p:cNvSpPr>
            <a:spLocks noChangeAspect="1"/>
          </p:cNvSpPr>
          <p:nvPr/>
        </p:nvSpPr>
        <p:spPr bwMode="auto">
          <a:xfrm flipV="1">
            <a:off x="4241175" y="3146251"/>
            <a:ext cx="59298" cy="57074"/>
          </a:xfrm>
          <a:prstGeom prst="ellipse">
            <a:avLst/>
          </a:prstGeom>
          <a:solidFill>
            <a:schemeClr val="tx1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700" b="1" i="0" u="none" strike="noStrike" cap="none" normalizeH="0" baseline="-1800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Viral Diseases of the Digestive System</a:t>
            </a:r>
            <a:endParaRPr lang="en-US" dirty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Oral Herpes</a:t>
            </a:r>
          </a:p>
          <a:p>
            <a:pPr lvl="1"/>
            <a:r>
              <a:rPr lang="en-US" sz="2800" dirty="0" smtClean="0"/>
              <a:t>Epidemiology</a:t>
            </a:r>
          </a:p>
          <a:p>
            <a:pPr lvl="2"/>
            <a:r>
              <a:rPr lang="en-US" sz="2800" dirty="0" smtClean="0"/>
              <a:t>Infections occur by casual contact in childhood</a:t>
            </a:r>
          </a:p>
          <a:p>
            <a:pPr lvl="2"/>
            <a:r>
              <a:rPr lang="en-US" sz="2800" dirty="0" smtClean="0"/>
              <a:t>Primary infections are usually asymptomatic</a:t>
            </a:r>
          </a:p>
          <a:p>
            <a:pPr lvl="1"/>
            <a:r>
              <a:rPr lang="en-US" sz="2800" dirty="0" smtClean="0"/>
              <a:t>Diagnosis, treatment, and prevention</a:t>
            </a:r>
          </a:p>
          <a:p>
            <a:pPr lvl="2"/>
            <a:r>
              <a:rPr lang="en-US" sz="2800" dirty="0" smtClean="0"/>
              <a:t>Diagnosis is based on characteristic lesions</a:t>
            </a:r>
          </a:p>
          <a:p>
            <a:pPr lvl="2"/>
            <a:r>
              <a:rPr lang="en-US" sz="2800" dirty="0" smtClean="0"/>
              <a:t>Topical penciclovir or acyclovir limits duration of lesions</a:t>
            </a:r>
          </a:p>
          <a:p>
            <a:pPr lvl="2"/>
            <a:r>
              <a:rPr lang="en-US" sz="2800" dirty="0" smtClean="0"/>
              <a:t>Avoid direct contact with infected individuals</a:t>
            </a:r>
            <a:endParaRPr lang="en-US" sz="28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Viral Diseases of the Digestive System</a:t>
            </a:r>
            <a:endParaRPr lang="en-US" dirty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Mumps</a:t>
            </a:r>
          </a:p>
          <a:p>
            <a:pPr lvl="1"/>
            <a:r>
              <a:rPr lang="en-US" sz="2800" dirty="0" smtClean="0"/>
              <a:t>Caused by the mumps virus</a:t>
            </a:r>
          </a:p>
          <a:p>
            <a:pPr lvl="2"/>
            <a:r>
              <a:rPr lang="en-US" sz="2800" dirty="0" smtClean="0"/>
              <a:t>Humans are the only natural host</a:t>
            </a:r>
          </a:p>
          <a:p>
            <a:pPr lvl="1"/>
            <a:r>
              <a:rPr lang="en-US" sz="2800" dirty="0" smtClean="0"/>
              <a:t>Once a very common childhood disease</a:t>
            </a:r>
          </a:p>
          <a:p>
            <a:pPr lvl="1"/>
            <a:r>
              <a:rPr lang="en-US" sz="2800" dirty="0" smtClean="0"/>
              <a:t>Nearly nonexistent in developed countries because of immunization</a:t>
            </a:r>
          </a:p>
          <a:p>
            <a:pPr lvl="1"/>
            <a:r>
              <a:rPr lang="en-US" sz="2800" dirty="0" smtClean="0"/>
              <a:t>No specific treatment for mumps</a:t>
            </a:r>
          </a:p>
          <a:p>
            <a:pPr lvl="1"/>
            <a:r>
              <a:rPr lang="en-US" sz="2800" dirty="0" smtClean="0"/>
              <a:t>Infected individuals develop lifelong immunity</a:t>
            </a:r>
            <a:endParaRPr lang="en-US" sz="28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Viral Diseases of the Digestive System</a:t>
            </a:r>
            <a:endParaRPr lang="en-US" dirty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301625" y="1068388"/>
            <a:ext cx="8537575" cy="5484812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 smtClean="0"/>
              <a:t>Viral Gastroenteritis</a:t>
            </a:r>
          </a:p>
          <a:p>
            <a:pPr lvl="1">
              <a:lnSpc>
                <a:spcPct val="120000"/>
              </a:lnSpc>
            </a:pPr>
            <a:r>
              <a:rPr lang="en-US" sz="2400" dirty="0" smtClean="0"/>
              <a:t>Signs and symptoms </a:t>
            </a:r>
          </a:p>
          <a:p>
            <a:pPr lvl="2">
              <a:lnSpc>
                <a:spcPct val="120000"/>
              </a:lnSpc>
            </a:pPr>
            <a:r>
              <a:rPr lang="en-US" sz="2400" dirty="0" smtClean="0"/>
              <a:t>Similar to those of bacterial gastroenteritis</a:t>
            </a:r>
          </a:p>
          <a:p>
            <a:pPr lvl="2">
              <a:lnSpc>
                <a:spcPct val="120000"/>
              </a:lnSpc>
            </a:pPr>
            <a:r>
              <a:rPr lang="en-US" sz="2400" dirty="0" smtClean="0"/>
              <a:t>Dehydration is common complication</a:t>
            </a:r>
          </a:p>
          <a:p>
            <a:pPr lvl="1">
              <a:lnSpc>
                <a:spcPct val="120000"/>
              </a:lnSpc>
            </a:pPr>
            <a:r>
              <a:rPr lang="en-US" sz="2400" dirty="0" smtClean="0"/>
              <a:t>Pathogens and pathogenesis</a:t>
            </a:r>
          </a:p>
          <a:p>
            <a:pPr lvl="2">
              <a:lnSpc>
                <a:spcPct val="120000"/>
              </a:lnSpc>
            </a:pPr>
            <a:r>
              <a:rPr lang="en-US" sz="2400" dirty="0" smtClean="0"/>
              <a:t>Caused by caliciviruses, astroviruses, and rotaviruses</a:t>
            </a:r>
          </a:p>
          <a:p>
            <a:pPr lvl="2">
              <a:lnSpc>
                <a:spcPct val="120000"/>
              </a:lnSpc>
            </a:pPr>
            <a:r>
              <a:rPr lang="en-US" sz="2400" dirty="0" smtClean="0"/>
              <a:t>These viruses infect cells lining the intestinal tract</a:t>
            </a:r>
          </a:p>
          <a:p>
            <a:pPr lvl="1">
              <a:lnSpc>
                <a:spcPct val="120000"/>
              </a:lnSpc>
            </a:pPr>
            <a:r>
              <a:rPr lang="en-US" sz="2400" dirty="0" smtClean="0"/>
              <a:t>Epidemiology</a:t>
            </a:r>
          </a:p>
          <a:p>
            <a:pPr lvl="2">
              <a:lnSpc>
                <a:spcPct val="120000"/>
              </a:lnSpc>
            </a:pPr>
            <a:r>
              <a:rPr lang="en-US" sz="2400" dirty="0" smtClean="0"/>
              <a:t>More cases occur in winter</a:t>
            </a:r>
          </a:p>
          <a:p>
            <a:pPr lvl="2">
              <a:lnSpc>
                <a:spcPct val="120000"/>
              </a:lnSpc>
            </a:pPr>
            <a:r>
              <a:rPr lang="en-US" sz="2400" dirty="0" smtClean="0"/>
              <a:t>Rotaviruses are important cause of childhood deaths in developing countries</a:t>
            </a:r>
            <a:endParaRPr lang="en-US" sz="24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>
            <a:spLocks noGrp="1" noChangeArrowheads="1"/>
          </p:cNvSpPr>
          <p:nvPr>
            <p:ph type="title"/>
          </p:nvPr>
        </p:nvSpPr>
        <p:spPr>
          <a:xfrm>
            <a:off x="282575" y="90488"/>
            <a:ext cx="8861425" cy="276999"/>
          </a:xfrm>
        </p:spPr>
        <p:txBody>
          <a:bodyPr/>
          <a:lstStyle/>
          <a:p>
            <a:r>
              <a:rPr lang="en-US" sz="1200" b="1" dirty="0">
                <a:solidFill>
                  <a:srgbClr val="000000"/>
                </a:solidFill>
              </a:rPr>
              <a:t>Figure 23.13  Some viruses causing gastroenteritis.</a:t>
            </a:r>
            <a:endParaRPr lang="en-US" sz="1200" dirty="0">
              <a:solidFill>
                <a:srgbClr val="000000"/>
              </a:solidFill>
            </a:endParaRPr>
          </a:p>
        </p:txBody>
      </p:sp>
      <p:pic>
        <p:nvPicPr>
          <p:cNvPr id="14" name="Picture 13" descr="figure_23_13_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32"/>
          <a:stretch/>
        </p:blipFill>
        <p:spPr>
          <a:xfrm>
            <a:off x="266700" y="1993900"/>
            <a:ext cx="8601456" cy="266090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Picture 198" descr="figure_23_01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04"/>
          <a:stretch/>
        </p:blipFill>
        <p:spPr>
          <a:xfrm>
            <a:off x="1037098" y="307906"/>
            <a:ext cx="6417200" cy="6260322"/>
          </a:xfrm>
          <a:prstGeom prst="rect">
            <a:avLst/>
          </a:prstGeom>
        </p:spPr>
      </p:pic>
      <p:sp>
        <p:nvSpPr>
          <p:cNvPr id="200" name="TextBox 199"/>
          <p:cNvSpPr txBox="1"/>
          <p:nvPr/>
        </p:nvSpPr>
        <p:spPr>
          <a:xfrm>
            <a:off x="1004007" y="1061842"/>
            <a:ext cx="1154206" cy="508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1400" dirty="0" smtClean="0">
                <a:solidFill>
                  <a:srgbClr val="000000"/>
                </a:solidFill>
              </a:rPr>
              <a:t>Salivary glands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201" name="TextBox 200"/>
          <p:cNvSpPr txBox="1"/>
          <p:nvPr/>
        </p:nvSpPr>
        <p:spPr>
          <a:xfrm>
            <a:off x="1004007" y="1639602"/>
            <a:ext cx="1154206" cy="298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1400" dirty="0">
                <a:solidFill>
                  <a:srgbClr val="000000"/>
                </a:solidFill>
              </a:rPr>
              <a:t>Pharynx</a:t>
            </a:r>
          </a:p>
        </p:txBody>
      </p:sp>
      <p:sp>
        <p:nvSpPr>
          <p:cNvPr id="202" name="TextBox 201"/>
          <p:cNvSpPr txBox="1"/>
          <p:nvPr/>
        </p:nvSpPr>
        <p:spPr>
          <a:xfrm>
            <a:off x="1004007" y="2274134"/>
            <a:ext cx="1154206" cy="298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1400" dirty="0">
                <a:solidFill>
                  <a:srgbClr val="000000"/>
                </a:solidFill>
              </a:rPr>
              <a:t>Esophagus</a:t>
            </a:r>
          </a:p>
        </p:txBody>
      </p:sp>
      <p:sp>
        <p:nvSpPr>
          <p:cNvPr id="203" name="TextBox 202"/>
          <p:cNvSpPr txBox="1"/>
          <p:nvPr/>
        </p:nvSpPr>
        <p:spPr>
          <a:xfrm>
            <a:off x="1004007" y="3700447"/>
            <a:ext cx="1154206" cy="298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1400" dirty="0">
                <a:solidFill>
                  <a:srgbClr val="000000"/>
                </a:solidFill>
              </a:rPr>
              <a:t>Liver</a:t>
            </a:r>
          </a:p>
        </p:txBody>
      </p:sp>
      <p:sp>
        <p:nvSpPr>
          <p:cNvPr id="204" name="TextBox 203"/>
          <p:cNvSpPr txBox="1"/>
          <p:nvPr/>
        </p:nvSpPr>
        <p:spPr>
          <a:xfrm>
            <a:off x="1007090" y="4405895"/>
            <a:ext cx="12027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1400" dirty="0">
                <a:solidFill>
                  <a:srgbClr val="000000"/>
                </a:solidFill>
              </a:rPr>
              <a:t>Gallbladder</a:t>
            </a:r>
          </a:p>
        </p:txBody>
      </p:sp>
      <p:sp>
        <p:nvSpPr>
          <p:cNvPr id="205" name="TextBox 204"/>
          <p:cNvSpPr txBox="1"/>
          <p:nvPr/>
        </p:nvSpPr>
        <p:spPr>
          <a:xfrm>
            <a:off x="1902091" y="4769486"/>
            <a:ext cx="1154206" cy="298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1400" dirty="0">
                <a:solidFill>
                  <a:srgbClr val="000000"/>
                </a:solidFill>
              </a:rPr>
              <a:t>Duodenum</a:t>
            </a:r>
          </a:p>
        </p:txBody>
      </p:sp>
      <p:sp>
        <p:nvSpPr>
          <p:cNvPr id="206" name="TextBox 205"/>
          <p:cNvSpPr txBox="1"/>
          <p:nvPr/>
        </p:nvSpPr>
        <p:spPr>
          <a:xfrm>
            <a:off x="1902091" y="5095927"/>
            <a:ext cx="1154206" cy="298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1400" dirty="0">
                <a:solidFill>
                  <a:srgbClr val="000000"/>
                </a:solidFill>
              </a:rPr>
              <a:t>Jejunum</a:t>
            </a:r>
          </a:p>
        </p:txBody>
      </p:sp>
      <p:sp>
        <p:nvSpPr>
          <p:cNvPr id="207" name="TextBox 206"/>
          <p:cNvSpPr txBox="1"/>
          <p:nvPr/>
        </p:nvSpPr>
        <p:spPr>
          <a:xfrm>
            <a:off x="1902091" y="5440389"/>
            <a:ext cx="1154206" cy="298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1400" dirty="0">
                <a:solidFill>
                  <a:srgbClr val="000000"/>
                </a:solidFill>
              </a:rPr>
              <a:t>Ileum</a:t>
            </a:r>
          </a:p>
        </p:txBody>
      </p:sp>
      <p:sp>
        <p:nvSpPr>
          <p:cNvPr id="208" name="TextBox 207"/>
          <p:cNvSpPr txBox="1"/>
          <p:nvPr/>
        </p:nvSpPr>
        <p:spPr>
          <a:xfrm>
            <a:off x="5171291" y="3773458"/>
            <a:ext cx="978994" cy="298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1400" dirty="0">
                <a:solidFill>
                  <a:srgbClr val="000000"/>
                </a:solidFill>
              </a:rPr>
              <a:t>Stomach</a:t>
            </a:r>
          </a:p>
        </p:txBody>
      </p:sp>
      <p:sp>
        <p:nvSpPr>
          <p:cNvPr id="209" name="TextBox 208"/>
          <p:cNvSpPr txBox="1"/>
          <p:nvPr/>
        </p:nvSpPr>
        <p:spPr>
          <a:xfrm>
            <a:off x="5168208" y="4080921"/>
            <a:ext cx="978994" cy="298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1400" dirty="0">
                <a:solidFill>
                  <a:srgbClr val="000000"/>
                </a:solidFill>
              </a:rPr>
              <a:t>Pancreas</a:t>
            </a:r>
          </a:p>
        </p:txBody>
      </p:sp>
      <p:sp>
        <p:nvSpPr>
          <p:cNvPr id="210" name="TextBox 209"/>
          <p:cNvSpPr txBox="1"/>
          <p:nvPr/>
        </p:nvSpPr>
        <p:spPr>
          <a:xfrm>
            <a:off x="5171291" y="4317467"/>
            <a:ext cx="1252540" cy="508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1400" dirty="0">
                <a:solidFill>
                  <a:srgbClr val="000000"/>
                </a:solidFill>
              </a:rPr>
              <a:t>Descending </a:t>
            </a:r>
          </a:p>
          <a:p>
            <a:pPr algn="l"/>
            <a:r>
              <a:rPr lang="en-US" sz="1400" dirty="0">
                <a:solidFill>
                  <a:srgbClr val="000000"/>
                </a:solidFill>
              </a:rPr>
              <a:t>colon</a:t>
            </a:r>
          </a:p>
        </p:txBody>
      </p:sp>
      <p:sp>
        <p:nvSpPr>
          <p:cNvPr id="211" name="TextBox 210"/>
          <p:cNvSpPr txBox="1"/>
          <p:nvPr/>
        </p:nvSpPr>
        <p:spPr>
          <a:xfrm>
            <a:off x="5168208" y="4749369"/>
            <a:ext cx="1322468" cy="508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1400" dirty="0">
                <a:solidFill>
                  <a:srgbClr val="000000"/>
                </a:solidFill>
              </a:rPr>
              <a:t>Transverse </a:t>
            </a:r>
          </a:p>
          <a:p>
            <a:pPr algn="l"/>
            <a:r>
              <a:rPr lang="en-US" sz="1400" dirty="0">
                <a:solidFill>
                  <a:srgbClr val="000000"/>
                </a:solidFill>
              </a:rPr>
              <a:t>colon</a:t>
            </a:r>
          </a:p>
        </p:txBody>
      </p:sp>
      <p:sp>
        <p:nvSpPr>
          <p:cNvPr id="212" name="TextBox 211"/>
          <p:cNvSpPr txBox="1"/>
          <p:nvPr/>
        </p:nvSpPr>
        <p:spPr>
          <a:xfrm>
            <a:off x="5171291" y="5196688"/>
            <a:ext cx="1328635" cy="508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1400" dirty="0">
                <a:solidFill>
                  <a:srgbClr val="000000"/>
                </a:solidFill>
              </a:rPr>
              <a:t>Ascending </a:t>
            </a:r>
          </a:p>
          <a:p>
            <a:pPr algn="l"/>
            <a:r>
              <a:rPr lang="en-US" sz="1400" dirty="0">
                <a:solidFill>
                  <a:srgbClr val="000000"/>
                </a:solidFill>
              </a:rPr>
              <a:t>colon</a:t>
            </a:r>
          </a:p>
        </p:txBody>
      </p:sp>
      <p:sp>
        <p:nvSpPr>
          <p:cNvPr id="213" name="TextBox 212"/>
          <p:cNvSpPr txBox="1"/>
          <p:nvPr/>
        </p:nvSpPr>
        <p:spPr>
          <a:xfrm>
            <a:off x="5171290" y="5715920"/>
            <a:ext cx="1529170" cy="298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1400" dirty="0">
                <a:solidFill>
                  <a:srgbClr val="000000"/>
                </a:solidFill>
              </a:rPr>
              <a:t>Sigmoid colon</a:t>
            </a:r>
          </a:p>
        </p:txBody>
      </p:sp>
      <p:sp>
        <p:nvSpPr>
          <p:cNvPr id="214" name="TextBox 213"/>
          <p:cNvSpPr txBox="1"/>
          <p:nvPr/>
        </p:nvSpPr>
        <p:spPr>
          <a:xfrm>
            <a:off x="5168208" y="6057409"/>
            <a:ext cx="1039673" cy="298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1400" dirty="0">
                <a:solidFill>
                  <a:srgbClr val="000000"/>
                </a:solidFill>
              </a:rPr>
              <a:t>Rectum</a:t>
            </a:r>
          </a:p>
        </p:txBody>
      </p:sp>
      <p:sp>
        <p:nvSpPr>
          <p:cNvPr id="215" name="TextBox 214"/>
          <p:cNvSpPr txBox="1"/>
          <p:nvPr/>
        </p:nvSpPr>
        <p:spPr>
          <a:xfrm>
            <a:off x="5171291" y="6320718"/>
            <a:ext cx="666498" cy="298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1400" dirty="0">
                <a:solidFill>
                  <a:srgbClr val="000000"/>
                </a:solidFill>
              </a:rPr>
              <a:t>Anus</a:t>
            </a:r>
          </a:p>
        </p:txBody>
      </p:sp>
      <p:sp>
        <p:nvSpPr>
          <p:cNvPr id="216" name="TextBox 215"/>
          <p:cNvSpPr txBox="1"/>
          <p:nvPr/>
        </p:nvSpPr>
        <p:spPr>
          <a:xfrm>
            <a:off x="6605866" y="4974570"/>
            <a:ext cx="1328635" cy="508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1400" dirty="0">
                <a:solidFill>
                  <a:srgbClr val="000000"/>
                </a:solidFill>
              </a:rPr>
              <a:t>Large</a:t>
            </a:r>
          </a:p>
          <a:p>
            <a:pPr algn="l"/>
            <a:r>
              <a:rPr lang="en-US" sz="1400" dirty="0">
                <a:solidFill>
                  <a:srgbClr val="000000"/>
                </a:solidFill>
              </a:rPr>
              <a:t>intestine</a:t>
            </a:r>
          </a:p>
        </p:txBody>
      </p:sp>
      <p:sp>
        <p:nvSpPr>
          <p:cNvPr id="217" name="TextBox 216"/>
          <p:cNvSpPr txBox="1"/>
          <p:nvPr/>
        </p:nvSpPr>
        <p:spPr>
          <a:xfrm>
            <a:off x="5334826" y="1855553"/>
            <a:ext cx="808305" cy="298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1400" dirty="0">
                <a:solidFill>
                  <a:srgbClr val="000000"/>
                </a:solidFill>
              </a:rPr>
              <a:t>Mouth</a:t>
            </a:r>
          </a:p>
        </p:txBody>
      </p:sp>
      <p:sp>
        <p:nvSpPr>
          <p:cNvPr id="218" name="TextBox 217"/>
          <p:cNvSpPr txBox="1"/>
          <p:nvPr/>
        </p:nvSpPr>
        <p:spPr>
          <a:xfrm>
            <a:off x="5335814" y="939332"/>
            <a:ext cx="808305" cy="298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1400" dirty="0">
                <a:solidFill>
                  <a:srgbClr val="000000"/>
                </a:solidFill>
              </a:rPr>
              <a:t>Teeth</a:t>
            </a:r>
          </a:p>
        </p:txBody>
      </p:sp>
      <p:sp>
        <p:nvSpPr>
          <p:cNvPr id="219" name="TextBox 218"/>
          <p:cNvSpPr txBox="1"/>
          <p:nvPr/>
        </p:nvSpPr>
        <p:spPr>
          <a:xfrm>
            <a:off x="5335814" y="665111"/>
            <a:ext cx="808305" cy="298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1400" dirty="0">
                <a:solidFill>
                  <a:srgbClr val="000000"/>
                </a:solidFill>
              </a:rPr>
              <a:t>Tongue</a:t>
            </a:r>
          </a:p>
        </p:txBody>
      </p:sp>
      <p:sp>
        <p:nvSpPr>
          <p:cNvPr id="220" name="TextBox 219"/>
          <p:cNvSpPr txBox="1"/>
          <p:nvPr/>
        </p:nvSpPr>
        <p:spPr>
          <a:xfrm>
            <a:off x="5332730" y="304800"/>
            <a:ext cx="808305" cy="298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1400" dirty="0">
                <a:solidFill>
                  <a:srgbClr val="000000"/>
                </a:solidFill>
              </a:rPr>
              <a:t>Uvula</a:t>
            </a:r>
          </a:p>
        </p:txBody>
      </p:sp>
      <p:sp>
        <p:nvSpPr>
          <p:cNvPr id="221" name="TextBox 220"/>
          <p:cNvSpPr txBox="1"/>
          <p:nvPr/>
        </p:nvSpPr>
        <p:spPr>
          <a:xfrm>
            <a:off x="1003351" y="5019832"/>
            <a:ext cx="1154206" cy="508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1400" dirty="0">
                <a:solidFill>
                  <a:srgbClr val="000000"/>
                </a:solidFill>
              </a:rPr>
              <a:t>Small</a:t>
            </a:r>
          </a:p>
          <a:p>
            <a:pPr algn="l"/>
            <a:r>
              <a:rPr lang="en-US" sz="1400" dirty="0">
                <a:solidFill>
                  <a:srgbClr val="000000"/>
                </a:solidFill>
              </a:rPr>
              <a:t>intestine</a:t>
            </a:r>
          </a:p>
        </p:txBody>
      </p:sp>
      <p:cxnSp>
        <p:nvCxnSpPr>
          <p:cNvPr id="222" name="Straight Connector 221"/>
          <p:cNvCxnSpPr/>
          <p:nvPr/>
        </p:nvCxnSpPr>
        <p:spPr bwMode="auto">
          <a:xfrm>
            <a:off x="1881921" y="1230607"/>
            <a:ext cx="2571468" cy="61665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23" name="Straight Connector 222"/>
          <p:cNvCxnSpPr/>
          <p:nvPr/>
        </p:nvCxnSpPr>
        <p:spPr bwMode="auto">
          <a:xfrm>
            <a:off x="1906587" y="1819517"/>
            <a:ext cx="2159824" cy="385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24" name="Straight Connector 223"/>
          <p:cNvCxnSpPr/>
          <p:nvPr/>
        </p:nvCxnSpPr>
        <p:spPr bwMode="auto">
          <a:xfrm>
            <a:off x="2073085" y="2448509"/>
            <a:ext cx="1899310" cy="69990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25" name="Freeform 224"/>
          <p:cNvSpPr/>
          <p:nvPr/>
        </p:nvSpPr>
        <p:spPr>
          <a:xfrm>
            <a:off x="4089560" y="1579020"/>
            <a:ext cx="181914" cy="289830"/>
          </a:xfrm>
          <a:custGeom>
            <a:avLst/>
            <a:gdLst>
              <a:gd name="connsiteX0" fmla="*/ 0 w 187325"/>
              <a:gd name="connsiteY0" fmla="*/ 0 h 298450"/>
              <a:gd name="connsiteX1" fmla="*/ 9525 w 187325"/>
              <a:gd name="connsiteY1" fmla="*/ 187325 h 298450"/>
              <a:gd name="connsiteX2" fmla="*/ 187325 w 187325"/>
              <a:gd name="connsiteY2" fmla="*/ 298450 h 298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7325" h="298450">
                <a:moveTo>
                  <a:pt x="0" y="0"/>
                </a:moveTo>
                <a:lnTo>
                  <a:pt x="9525" y="187325"/>
                </a:lnTo>
                <a:lnTo>
                  <a:pt x="187325" y="298450"/>
                </a:lnTo>
              </a:path>
            </a:pathLst>
          </a:custGeom>
          <a:ln w="9525" cmpd="sng">
            <a:solidFill>
              <a:srgbClr val="000000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cxnSp>
        <p:nvCxnSpPr>
          <p:cNvPr id="226" name="Straight Connector 225"/>
          <p:cNvCxnSpPr/>
          <p:nvPr/>
        </p:nvCxnSpPr>
        <p:spPr bwMode="auto">
          <a:xfrm flipV="1">
            <a:off x="1671800" y="3835992"/>
            <a:ext cx="1613021" cy="372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27" name="Straight Connector 226"/>
          <p:cNvCxnSpPr/>
          <p:nvPr/>
        </p:nvCxnSpPr>
        <p:spPr bwMode="auto">
          <a:xfrm flipV="1">
            <a:off x="2157636" y="4489650"/>
            <a:ext cx="1358432" cy="9828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28" name="Straight Connector 227"/>
          <p:cNvCxnSpPr/>
          <p:nvPr/>
        </p:nvCxnSpPr>
        <p:spPr bwMode="auto">
          <a:xfrm flipV="1">
            <a:off x="2895542" y="4640732"/>
            <a:ext cx="685274" cy="31842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29" name="Straight Connector 228"/>
          <p:cNvCxnSpPr/>
          <p:nvPr/>
        </p:nvCxnSpPr>
        <p:spPr bwMode="auto">
          <a:xfrm flipV="1">
            <a:off x="2507854" y="5587303"/>
            <a:ext cx="1174711" cy="3820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30" name="Straight Connector 229"/>
          <p:cNvCxnSpPr/>
          <p:nvPr/>
        </p:nvCxnSpPr>
        <p:spPr bwMode="auto">
          <a:xfrm flipV="1">
            <a:off x="2714555" y="5269724"/>
            <a:ext cx="1615502" cy="823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31" name="Straight Connector 230"/>
          <p:cNvCxnSpPr/>
          <p:nvPr/>
        </p:nvCxnSpPr>
        <p:spPr bwMode="auto">
          <a:xfrm flipV="1">
            <a:off x="4188226" y="566013"/>
            <a:ext cx="1205183" cy="1182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32" name="Straight Connector 231"/>
          <p:cNvCxnSpPr/>
          <p:nvPr/>
        </p:nvCxnSpPr>
        <p:spPr bwMode="auto">
          <a:xfrm flipV="1">
            <a:off x="4456472" y="830309"/>
            <a:ext cx="938794" cy="79804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33" name="Straight Connector 232"/>
          <p:cNvCxnSpPr/>
          <p:nvPr/>
        </p:nvCxnSpPr>
        <p:spPr bwMode="auto">
          <a:xfrm flipV="1">
            <a:off x="4737052" y="1125438"/>
            <a:ext cx="634773" cy="52141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34" name="Straight Connector 233"/>
          <p:cNvCxnSpPr/>
          <p:nvPr/>
        </p:nvCxnSpPr>
        <p:spPr bwMode="auto">
          <a:xfrm>
            <a:off x="4789468" y="1693101"/>
            <a:ext cx="591607" cy="32114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35" name="Straight Connector 234"/>
          <p:cNvCxnSpPr/>
          <p:nvPr/>
        </p:nvCxnSpPr>
        <p:spPr bwMode="auto">
          <a:xfrm flipV="1">
            <a:off x="4450306" y="3947569"/>
            <a:ext cx="772413" cy="13200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36" name="Straight Connector 235"/>
          <p:cNvCxnSpPr/>
          <p:nvPr/>
        </p:nvCxnSpPr>
        <p:spPr bwMode="auto">
          <a:xfrm flipV="1">
            <a:off x="4120393" y="4242699"/>
            <a:ext cx="1094064" cy="10203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37" name="Straight Connector 236"/>
          <p:cNvCxnSpPr/>
          <p:nvPr/>
        </p:nvCxnSpPr>
        <p:spPr bwMode="auto">
          <a:xfrm flipV="1">
            <a:off x="4814135" y="4506656"/>
            <a:ext cx="399335" cy="12790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38" name="Straight Connector 237"/>
          <p:cNvCxnSpPr/>
          <p:nvPr/>
        </p:nvCxnSpPr>
        <p:spPr bwMode="auto">
          <a:xfrm>
            <a:off x="4425639" y="4844229"/>
            <a:ext cx="803246" cy="5424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39" name="Straight Connector 238"/>
          <p:cNvCxnSpPr/>
          <p:nvPr/>
        </p:nvCxnSpPr>
        <p:spPr bwMode="auto">
          <a:xfrm>
            <a:off x="3300237" y="5001477"/>
            <a:ext cx="1908054" cy="36799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40" name="Straight Connector 239"/>
          <p:cNvCxnSpPr/>
          <p:nvPr/>
        </p:nvCxnSpPr>
        <p:spPr bwMode="auto">
          <a:xfrm>
            <a:off x="4351640" y="5525637"/>
            <a:ext cx="855662" cy="34776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41" name="Straight Connector 240"/>
          <p:cNvCxnSpPr/>
          <p:nvPr/>
        </p:nvCxnSpPr>
        <p:spPr bwMode="auto">
          <a:xfrm>
            <a:off x="3919979" y="6046714"/>
            <a:ext cx="1311990" cy="16938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42" name="Straight Connector 241"/>
          <p:cNvCxnSpPr/>
          <p:nvPr/>
        </p:nvCxnSpPr>
        <p:spPr bwMode="auto">
          <a:xfrm>
            <a:off x="3932312" y="6166963"/>
            <a:ext cx="1296574" cy="31244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43" name="Oval 242"/>
          <p:cNvSpPr>
            <a:spLocks noChangeAspect="1"/>
          </p:cNvSpPr>
          <p:nvPr/>
        </p:nvSpPr>
        <p:spPr bwMode="auto">
          <a:xfrm flipV="1">
            <a:off x="4071594" y="1565603"/>
            <a:ext cx="36537" cy="36537"/>
          </a:xfrm>
          <a:prstGeom prst="ellipse">
            <a:avLst/>
          </a:prstGeom>
          <a:solidFill>
            <a:srgbClr val="000000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44" name="Oval 243"/>
          <p:cNvSpPr>
            <a:spLocks noChangeAspect="1"/>
          </p:cNvSpPr>
          <p:nvPr/>
        </p:nvSpPr>
        <p:spPr bwMode="auto">
          <a:xfrm flipV="1">
            <a:off x="4429831" y="1614935"/>
            <a:ext cx="36537" cy="36537"/>
          </a:xfrm>
          <a:prstGeom prst="ellipse">
            <a:avLst/>
          </a:prstGeom>
          <a:solidFill>
            <a:srgbClr val="000000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45" name="Oval 244"/>
          <p:cNvSpPr>
            <a:spLocks noChangeAspect="1"/>
          </p:cNvSpPr>
          <p:nvPr/>
        </p:nvSpPr>
        <p:spPr bwMode="auto">
          <a:xfrm flipV="1">
            <a:off x="4718268" y="1632447"/>
            <a:ext cx="36537" cy="36537"/>
          </a:xfrm>
          <a:prstGeom prst="ellipse">
            <a:avLst/>
          </a:prstGeom>
          <a:solidFill>
            <a:srgbClr val="000000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46" name="Oval 245"/>
          <p:cNvSpPr>
            <a:spLocks noChangeAspect="1"/>
          </p:cNvSpPr>
          <p:nvPr/>
        </p:nvSpPr>
        <p:spPr bwMode="auto">
          <a:xfrm flipV="1">
            <a:off x="4779472" y="1678172"/>
            <a:ext cx="36537" cy="36537"/>
          </a:xfrm>
          <a:prstGeom prst="ellipse">
            <a:avLst/>
          </a:prstGeom>
          <a:solidFill>
            <a:srgbClr val="000000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47" name="Oval 246"/>
          <p:cNvSpPr>
            <a:spLocks noChangeAspect="1"/>
          </p:cNvSpPr>
          <p:nvPr/>
        </p:nvSpPr>
        <p:spPr bwMode="auto">
          <a:xfrm flipV="1">
            <a:off x="4441639" y="1832336"/>
            <a:ext cx="36537" cy="36537"/>
          </a:xfrm>
          <a:prstGeom prst="ellipse">
            <a:avLst/>
          </a:prstGeom>
          <a:solidFill>
            <a:srgbClr val="000000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48" name="Oval 247"/>
          <p:cNvSpPr>
            <a:spLocks noChangeAspect="1"/>
          </p:cNvSpPr>
          <p:nvPr/>
        </p:nvSpPr>
        <p:spPr bwMode="auto">
          <a:xfrm flipV="1">
            <a:off x="4255533" y="1857648"/>
            <a:ext cx="36537" cy="36537"/>
          </a:xfrm>
          <a:prstGeom prst="ellipse">
            <a:avLst/>
          </a:prstGeom>
          <a:solidFill>
            <a:srgbClr val="000000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49" name="Oval 248"/>
          <p:cNvSpPr>
            <a:spLocks noChangeAspect="1"/>
          </p:cNvSpPr>
          <p:nvPr/>
        </p:nvSpPr>
        <p:spPr bwMode="auto">
          <a:xfrm flipV="1">
            <a:off x="4049357" y="1806220"/>
            <a:ext cx="36537" cy="36537"/>
          </a:xfrm>
          <a:prstGeom prst="ellipse">
            <a:avLst/>
          </a:prstGeom>
          <a:solidFill>
            <a:srgbClr val="000000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50" name="Oval 249"/>
          <p:cNvSpPr>
            <a:spLocks noChangeAspect="1"/>
          </p:cNvSpPr>
          <p:nvPr/>
        </p:nvSpPr>
        <p:spPr bwMode="auto">
          <a:xfrm flipV="1">
            <a:off x="3952141" y="3128689"/>
            <a:ext cx="36537" cy="36537"/>
          </a:xfrm>
          <a:prstGeom prst="ellipse">
            <a:avLst/>
          </a:prstGeom>
          <a:solidFill>
            <a:srgbClr val="000000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51" name="Oval 250"/>
          <p:cNvSpPr>
            <a:spLocks noChangeAspect="1"/>
          </p:cNvSpPr>
          <p:nvPr/>
        </p:nvSpPr>
        <p:spPr bwMode="auto">
          <a:xfrm flipV="1">
            <a:off x="3264731" y="3818195"/>
            <a:ext cx="36537" cy="36537"/>
          </a:xfrm>
          <a:prstGeom prst="ellipse">
            <a:avLst/>
          </a:prstGeom>
          <a:solidFill>
            <a:srgbClr val="000000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52" name="Oval 251"/>
          <p:cNvSpPr>
            <a:spLocks noChangeAspect="1"/>
          </p:cNvSpPr>
          <p:nvPr/>
        </p:nvSpPr>
        <p:spPr bwMode="auto">
          <a:xfrm flipV="1">
            <a:off x="3493015" y="4469131"/>
            <a:ext cx="36537" cy="36537"/>
          </a:xfrm>
          <a:prstGeom prst="ellipse">
            <a:avLst/>
          </a:prstGeom>
          <a:solidFill>
            <a:srgbClr val="000000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53" name="Oval 252"/>
          <p:cNvSpPr>
            <a:spLocks noChangeAspect="1"/>
          </p:cNvSpPr>
          <p:nvPr/>
        </p:nvSpPr>
        <p:spPr bwMode="auto">
          <a:xfrm flipV="1">
            <a:off x="3572193" y="4618238"/>
            <a:ext cx="36537" cy="36537"/>
          </a:xfrm>
          <a:prstGeom prst="ellipse">
            <a:avLst/>
          </a:prstGeom>
          <a:solidFill>
            <a:srgbClr val="000000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54" name="Oval 253"/>
          <p:cNvSpPr>
            <a:spLocks noChangeAspect="1"/>
          </p:cNvSpPr>
          <p:nvPr/>
        </p:nvSpPr>
        <p:spPr bwMode="auto">
          <a:xfrm flipV="1">
            <a:off x="3288872" y="4986378"/>
            <a:ext cx="36537" cy="36537"/>
          </a:xfrm>
          <a:prstGeom prst="ellipse">
            <a:avLst/>
          </a:prstGeom>
          <a:solidFill>
            <a:srgbClr val="000000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55" name="Oval 254"/>
          <p:cNvSpPr>
            <a:spLocks noChangeAspect="1"/>
          </p:cNvSpPr>
          <p:nvPr/>
        </p:nvSpPr>
        <p:spPr bwMode="auto">
          <a:xfrm flipV="1">
            <a:off x="4310045" y="5250674"/>
            <a:ext cx="36537" cy="36537"/>
          </a:xfrm>
          <a:prstGeom prst="ellipse">
            <a:avLst/>
          </a:prstGeom>
          <a:solidFill>
            <a:srgbClr val="000000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56" name="Oval 255"/>
          <p:cNvSpPr>
            <a:spLocks noChangeAspect="1"/>
          </p:cNvSpPr>
          <p:nvPr/>
        </p:nvSpPr>
        <p:spPr bwMode="auto">
          <a:xfrm flipV="1">
            <a:off x="4335236" y="5505721"/>
            <a:ext cx="36537" cy="36537"/>
          </a:xfrm>
          <a:prstGeom prst="ellipse">
            <a:avLst/>
          </a:prstGeom>
          <a:solidFill>
            <a:srgbClr val="000000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57" name="Oval 256"/>
          <p:cNvSpPr>
            <a:spLocks noChangeAspect="1"/>
          </p:cNvSpPr>
          <p:nvPr/>
        </p:nvSpPr>
        <p:spPr bwMode="auto">
          <a:xfrm flipV="1">
            <a:off x="3666262" y="5566399"/>
            <a:ext cx="36537" cy="36537"/>
          </a:xfrm>
          <a:prstGeom prst="ellipse">
            <a:avLst/>
          </a:prstGeom>
          <a:solidFill>
            <a:srgbClr val="000000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58" name="Oval 257"/>
          <p:cNvSpPr>
            <a:spLocks noChangeAspect="1"/>
          </p:cNvSpPr>
          <p:nvPr/>
        </p:nvSpPr>
        <p:spPr bwMode="auto">
          <a:xfrm flipV="1">
            <a:off x="3912059" y="6032217"/>
            <a:ext cx="36537" cy="36537"/>
          </a:xfrm>
          <a:prstGeom prst="ellipse">
            <a:avLst/>
          </a:prstGeom>
          <a:solidFill>
            <a:srgbClr val="000000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59" name="Oval 258"/>
          <p:cNvSpPr>
            <a:spLocks noChangeAspect="1"/>
          </p:cNvSpPr>
          <p:nvPr/>
        </p:nvSpPr>
        <p:spPr bwMode="auto">
          <a:xfrm flipV="1">
            <a:off x="3906417" y="6144849"/>
            <a:ext cx="36537" cy="36537"/>
          </a:xfrm>
          <a:prstGeom prst="ellipse">
            <a:avLst/>
          </a:prstGeom>
          <a:solidFill>
            <a:srgbClr val="000000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60" name="Oval 259"/>
          <p:cNvSpPr>
            <a:spLocks noChangeAspect="1"/>
          </p:cNvSpPr>
          <p:nvPr/>
        </p:nvSpPr>
        <p:spPr bwMode="auto">
          <a:xfrm flipV="1">
            <a:off x="4407722" y="4828548"/>
            <a:ext cx="36537" cy="36537"/>
          </a:xfrm>
          <a:prstGeom prst="ellipse">
            <a:avLst/>
          </a:prstGeom>
          <a:solidFill>
            <a:srgbClr val="000000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61" name="Oval 260"/>
          <p:cNvSpPr>
            <a:spLocks noChangeAspect="1"/>
          </p:cNvSpPr>
          <p:nvPr/>
        </p:nvSpPr>
        <p:spPr bwMode="auto">
          <a:xfrm flipV="1">
            <a:off x="4794363" y="4618763"/>
            <a:ext cx="36537" cy="36537"/>
          </a:xfrm>
          <a:prstGeom prst="ellipse">
            <a:avLst/>
          </a:prstGeom>
          <a:solidFill>
            <a:srgbClr val="000000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62" name="Oval 261"/>
          <p:cNvSpPr>
            <a:spLocks noChangeAspect="1"/>
          </p:cNvSpPr>
          <p:nvPr/>
        </p:nvSpPr>
        <p:spPr bwMode="auto">
          <a:xfrm flipV="1">
            <a:off x="4100785" y="4325730"/>
            <a:ext cx="36537" cy="36537"/>
          </a:xfrm>
          <a:prstGeom prst="ellipse">
            <a:avLst/>
          </a:prstGeom>
          <a:solidFill>
            <a:srgbClr val="000000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63" name="Oval 262"/>
          <p:cNvSpPr>
            <a:spLocks noChangeAspect="1"/>
          </p:cNvSpPr>
          <p:nvPr/>
        </p:nvSpPr>
        <p:spPr bwMode="auto">
          <a:xfrm flipV="1">
            <a:off x="4429831" y="4061896"/>
            <a:ext cx="36537" cy="36537"/>
          </a:xfrm>
          <a:prstGeom prst="ellipse">
            <a:avLst/>
          </a:prstGeom>
          <a:solidFill>
            <a:srgbClr val="000000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64" name="Left Brace 263"/>
          <p:cNvSpPr/>
          <p:nvPr/>
        </p:nvSpPr>
        <p:spPr bwMode="auto">
          <a:xfrm>
            <a:off x="1842489" y="4893357"/>
            <a:ext cx="101098" cy="774112"/>
          </a:xfrm>
          <a:prstGeom prst="leftBrace">
            <a:avLst>
              <a:gd name="adj1" fmla="val 57497"/>
              <a:gd name="adj2" fmla="val 49203"/>
            </a:avLst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65" name="Right Brace 264"/>
          <p:cNvSpPr/>
          <p:nvPr/>
        </p:nvSpPr>
        <p:spPr bwMode="auto">
          <a:xfrm>
            <a:off x="6508918" y="4570459"/>
            <a:ext cx="112365" cy="1368340"/>
          </a:xfrm>
          <a:prstGeom prst="rightBrace">
            <a:avLst>
              <a:gd name="adj1" fmla="val 43607"/>
              <a:gd name="adj2" fmla="val 50000"/>
            </a:avLst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146" name="Rectangle 3"/>
          <p:cNvSpPr>
            <a:spLocks noGrp="1" noChangeArrowheads="1"/>
          </p:cNvSpPr>
          <p:nvPr>
            <p:ph type="title"/>
          </p:nvPr>
        </p:nvSpPr>
        <p:spPr>
          <a:xfrm>
            <a:off x="282575" y="90488"/>
            <a:ext cx="8861425" cy="276999"/>
          </a:xfrm>
        </p:spPr>
        <p:txBody>
          <a:bodyPr/>
          <a:lstStyle/>
          <a:p>
            <a:r>
              <a:rPr lang="en-US" sz="1200" b="1" dirty="0">
                <a:solidFill>
                  <a:srgbClr val="000000"/>
                </a:solidFill>
              </a:rPr>
              <a:t>Figure 23.1  Major structures of the digestive system.</a:t>
            </a:r>
            <a:endParaRPr lang="en-US" sz="1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Grp="1" noChangeArrowheads="1"/>
          </p:cNvSpPr>
          <p:nvPr>
            <p:ph type="title"/>
          </p:nvPr>
        </p:nvSpPr>
        <p:spPr>
          <a:xfrm>
            <a:off x="282575" y="90488"/>
            <a:ext cx="8861425" cy="276999"/>
          </a:xfrm>
        </p:spPr>
        <p:txBody>
          <a:bodyPr/>
          <a:lstStyle/>
          <a:p>
            <a:r>
              <a:rPr lang="en-US" sz="1200" b="1" dirty="0">
                <a:solidFill>
                  <a:srgbClr val="000000"/>
                </a:solidFill>
              </a:rPr>
              <a:t>Figure 23.14  Deaths from rotaviral diarrhea are most common in developing countries.</a:t>
            </a:r>
            <a:endParaRPr lang="en-US" sz="1200" dirty="0">
              <a:solidFill>
                <a:srgbClr val="000000"/>
              </a:solidFill>
            </a:endParaRPr>
          </a:p>
        </p:txBody>
      </p:sp>
      <p:pic>
        <p:nvPicPr>
          <p:cNvPr id="15" name="Picture 14" descr="figure_23_14_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95"/>
          <a:stretch/>
        </p:blipFill>
        <p:spPr>
          <a:xfrm>
            <a:off x="266700" y="419100"/>
            <a:ext cx="8601456" cy="5824728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Viral Diseases of the Digestive System</a:t>
            </a:r>
            <a:endParaRPr lang="en-US" dirty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Viral Gastroenteritis</a:t>
            </a:r>
          </a:p>
          <a:p>
            <a:pPr lvl="1"/>
            <a:r>
              <a:rPr lang="en-US" sz="2800" dirty="0" smtClean="0"/>
              <a:t>Diagnosis, treatment, and prevention</a:t>
            </a:r>
          </a:p>
          <a:p>
            <a:pPr lvl="2"/>
            <a:r>
              <a:rPr lang="en-US" sz="2800" dirty="0" smtClean="0"/>
              <a:t>Serological test distinguishes among viruses</a:t>
            </a:r>
          </a:p>
          <a:p>
            <a:pPr lvl="2"/>
            <a:r>
              <a:rPr lang="en-US" sz="2800" dirty="0" smtClean="0"/>
              <a:t>Treatment is based on fluid and electrolyte replacement</a:t>
            </a:r>
          </a:p>
          <a:p>
            <a:pPr lvl="2"/>
            <a:r>
              <a:rPr lang="en-US" sz="2800" dirty="0" smtClean="0"/>
              <a:t>Prevention involves proper treatment of water and sewage and good hygiene practices</a:t>
            </a:r>
          </a:p>
          <a:p>
            <a:pPr lvl="2"/>
            <a:r>
              <a:rPr lang="en-US" sz="2800" dirty="0" smtClean="0"/>
              <a:t>Vaccine for rotavirus exists</a:t>
            </a:r>
            <a:endParaRPr lang="en-US" sz="2800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Viral Diseases of the Digestive System</a:t>
            </a:r>
            <a:endParaRPr lang="en-US" dirty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301625" y="1068388"/>
            <a:ext cx="8537575" cy="5484812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400" b="1" dirty="0" smtClean="0"/>
              <a:t>Viral Hepatitis</a:t>
            </a:r>
          </a:p>
          <a:p>
            <a:pPr lvl="1">
              <a:lnSpc>
                <a:spcPct val="110000"/>
              </a:lnSpc>
            </a:pPr>
            <a:r>
              <a:rPr lang="en-US" sz="2400" dirty="0" smtClean="0"/>
              <a:t>Signs and symptoms</a:t>
            </a:r>
          </a:p>
          <a:p>
            <a:pPr lvl="2">
              <a:lnSpc>
                <a:spcPct val="110000"/>
              </a:lnSpc>
            </a:pPr>
            <a:r>
              <a:rPr lang="en-US" sz="2400" dirty="0" smtClean="0"/>
              <a:t>Jaundice, abdominal pain, fatigue, vomiting, weight loss</a:t>
            </a:r>
          </a:p>
          <a:p>
            <a:pPr lvl="2">
              <a:lnSpc>
                <a:spcPct val="110000"/>
              </a:lnSpc>
            </a:pPr>
            <a:r>
              <a:rPr lang="en-US" sz="2400" dirty="0" smtClean="0"/>
              <a:t>Symptoms may occur years after initial infection </a:t>
            </a:r>
          </a:p>
          <a:p>
            <a:pPr lvl="1">
              <a:lnSpc>
                <a:spcPct val="110000"/>
              </a:lnSpc>
            </a:pPr>
            <a:r>
              <a:rPr lang="en-US" sz="2400" dirty="0" smtClean="0"/>
              <a:t>Pathogen and pathogenesis</a:t>
            </a:r>
          </a:p>
          <a:p>
            <a:pPr lvl="2">
              <a:lnSpc>
                <a:spcPct val="110000"/>
              </a:lnSpc>
            </a:pPr>
            <a:r>
              <a:rPr lang="en-US" sz="2400" dirty="0" smtClean="0"/>
              <a:t>Liver damage due mostly to host immune response</a:t>
            </a:r>
          </a:p>
          <a:p>
            <a:pPr lvl="2">
              <a:lnSpc>
                <a:spcPct val="110000"/>
              </a:lnSpc>
            </a:pPr>
            <a:r>
              <a:rPr lang="en-US" sz="2400" dirty="0" smtClean="0"/>
              <a:t>Pathogens</a:t>
            </a:r>
          </a:p>
          <a:p>
            <a:pPr lvl="3">
              <a:lnSpc>
                <a:spcPct val="110000"/>
              </a:lnSpc>
            </a:pPr>
            <a:r>
              <a:rPr lang="en-US" sz="2400" dirty="0" smtClean="0"/>
              <a:t>Hepatitis A virus (HAV) </a:t>
            </a:r>
          </a:p>
          <a:p>
            <a:pPr lvl="3">
              <a:lnSpc>
                <a:spcPct val="110000"/>
              </a:lnSpc>
            </a:pPr>
            <a:r>
              <a:rPr lang="en-US" sz="2400" dirty="0" smtClean="0"/>
              <a:t>Hepatitis B virus (HBV)</a:t>
            </a:r>
          </a:p>
          <a:p>
            <a:pPr lvl="3">
              <a:lnSpc>
                <a:spcPct val="110000"/>
              </a:lnSpc>
            </a:pPr>
            <a:r>
              <a:rPr lang="en-US" sz="2400" dirty="0" smtClean="0"/>
              <a:t>Hepatitis C virus (HCV)</a:t>
            </a:r>
          </a:p>
          <a:p>
            <a:pPr lvl="3">
              <a:lnSpc>
                <a:spcPct val="110000"/>
              </a:lnSpc>
            </a:pPr>
            <a:r>
              <a:rPr lang="en-US" sz="2400" dirty="0" smtClean="0"/>
              <a:t>Hepatitis delta virus (HDV)</a:t>
            </a:r>
          </a:p>
          <a:p>
            <a:pPr lvl="3">
              <a:lnSpc>
                <a:spcPct val="110000"/>
              </a:lnSpc>
            </a:pPr>
            <a:r>
              <a:rPr lang="en-US" sz="2400" dirty="0" smtClean="0"/>
              <a:t>Hepatitis E virus (HEV)</a:t>
            </a:r>
            <a:endParaRPr lang="en-US" sz="2400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table_23_02_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6"/>
          <a:stretch/>
        </p:blipFill>
        <p:spPr>
          <a:xfrm>
            <a:off x="266700" y="1244600"/>
            <a:ext cx="8601456" cy="4178808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365127"/>
            <a:ext cx="7886700" cy="703262"/>
          </a:xfrm>
        </p:spPr>
        <p:txBody>
          <a:bodyPr/>
          <a:lstStyle/>
          <a:p>
            <a:r>
              <a:rPr lang="en-US" dirty="0" smtClean="0"/>
              <a:t>Viral Diseases of the Digestive System</a:t>
            </a:r>
            <a:endParaRPr lang="en-US" dirty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301625" y="1068388"/>
            <a:ext cx="8537575" cy="5408612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400" b="1" dirty="0" smtClean="0"/>
              <a:t>Viral Hepatitis</a:t>
            </a:r>
          </a:p>
          <a:p>
            <a:pPr lvl="1">
              <a:lnSpc>
                <a:spcPct val="110000"/>
              </a:lnSpc>
            </a:pPr>
            <a:r>
              <a:rPr lang="en-US" sz="2400" dirty="0" smtClean="0"/>
              <a:t>Diagnosis, treatment, and prevention</a:t>
            </a:r>
          </a:p>
          <a:p>
            <a:pPr lvl="2">
              <a:lnSpc>
                <a:spcPct val="110000"/>
              </a:lnSpc>
            </a:pPr>
            <a:r>
              <a:rPr lang="en-US" sz="2400" dirty="0" smtClean="0"/>
              <a:t>Initial diagnosis made by observation of jaundice, enlarged liver, or fluid in the abdomen</a:t>
            </a:r>
          </a:p>
          <a:p>
            <a:pPr lvl="2">
              <a:lnSpc>
                <a:spcPct val="110000"/>
              </a:lnSpc>
            </a:pPr>
            <a:r>
              <a:rPr lang="en-US" sz="2400" dirty="0" smtClean="0"/>
              <a:t>Serological testing can identify viral antigens</a:t>
            </a:r>
          </a:p>
          <a:p>
            <a:pPr lvl="2">
              <a:lnSpc>
                <a:spcPct val="110000"/>
              </a:lnSpc>
            </a:pPr>
            <a:r>
              <a:rPr lang="en-US" sz="2400" dirty="0" smtClean="0"/>
              <a:t>HBV diagnosed by viral proteins in body fluids</a:t>
            </a:r>
          </a:p>
          <a:p>
            <a:pPr lvl="2">
              <a:lnSpc>
                <a:spcPct val="110000"/>
              </a:lnSpc>
            </a:pPr>
            <a:r>
              <a:rPr lang="en-US" sz="2400" dirty="0" smtClean="0"/>
              <a:t>Supportive care for symptoms</a:t>
            </a:r>
          </a:p>
          <a:p>
            <a:pPr lvl="2">
              <a:lnSpc>
                <a:spcPct val="110000"/>
              </a:lnSpc>
            </a:pPr>
            <a:r>
              <a:rPr lang="en-US" sz="2400" dirty="0" smtClean="0"/>
              <a:t>Alpha interferon and nucleotide analogs help reduce levels of virus</a:t>
            </a:r>
          </a:p>
          <a:p>
            <a:pPr lvl="2">
              <a:lnSpc>
                <a:spcPct val="110000"/>
              </a:lnSpc>
            </a:pPr>
            <a:r>
              <a:rPr lang="en-US" sz="2400" dirty="0" smtClean="0"/>
              <a:t>Prevented with good hygiene and protected sex or abstinence</a:t>
            </a:r>
          </a:p>
          <a:p>
            <a:pPr lvl="2">
              <a:lnSpc>
                <a:spcPct val="110000"/>
              </a:lnSpc>
            </a:pPr>
            <a:r>
              <a:rPr lang="en-US" sz="2400" dirty="0" smtClean="0"/>
              <a:t>Vaccines are available against HAV and HBV</a:t>
            </a:r>
            <a:endParaRPr lang="en-US" sz="2400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282575" y="90488"/>
            <a:ext cx="8861425" cy="276999"/>
          </a:xfrm>
        </p:spPr>
        <p:txBody>
          <a:bodyPr/>
          <a:lstStyle/>
          <a:p>
            <a:r>
              <a:rPr lang="en-US" sz="1200" b="1" dirty="0">
                <a:solidFill>
                  <a:srgbClr val="000000"/>
                </a:solidFill>
              </a:rPr>
              <a:t>Figure 23.15  Three types of viral protein particles produced by hepatitis B viruses.</a:t>
            </a:r>
            <a:endParaRPr lang="en-US" sz="1200" dirty="0">
              <a:solidFill>
                <a:srgbClr val="000000"/>
              </a:solidFill>
            </a:endParaRPr>
          </a:p>
        </p:txBody>
      </p:sp>
      <p:pic>
        <p:nvPicPr>
          <p:cNvPr id="14" name="Picture 13" descr="figure_23_15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8"/>
          <a:stretch/>
        </p:blipFill>
        <p:spPr>
          <a:xfrm>
            <a:off x="145058" y="1736770"/>
            <a:ext cx="8601456" cy="3410712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 bwMode="auto">
          <a:xfrm>
            <a:off x="1186458" y="2060620"/>
            <a:ext cx="301625" cy="26987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/>
        </p:nvCxnSpPr>
        <p:spPr bwMode="auto">
          <a:xfrm>
            <a:off x="518493" y="2060620"/>
            <a:ext cx="201240" cy="37465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/>
        </p:nvCxnSpPr>
        <p:spPr bwMode="auto">
          <a:xfrm flipH="1">
            <a:off x="2805708" y="2057445"/>
            <a:ext cx="241301" cy="92392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/>
          <p:nvPr/>
        </p:nvCxnSpPr>
        <p:spPr bwMode="auto">
          <a:xfrm flipH="1" flipV="1">
            <a:off x="5288558" y="2273345"/>
            <a:ext cx="301625" cy="47307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/>
          <p:nvPr/>
        </p:nvCxnSpPr>
        <p:spPr bwMode="auto">
          <a:xfrm flipH="1" flipV="1">
            <a:off x="5069484" y="2479720"/>
            <a:ext cx="361949" cy="26987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/>
          <p:nvPr/>
        </p:nvCxnSpPr>
        <p:spPr bwMode="auto">
          <a:xfrm flipH="1" flipV="1">
            <a:off x="5072658" y="2949620"/>
            <a:ext cx="444501" cy="13652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/>
          <p:nvPr/>
        </p:nvCxnSpPr>
        <p:spPr bwMode="auto">
          <a:xfrm flipV="1">
            <a:off x="6898283" y="2444796"/>
            <a:ext cx="320675" cy="62229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/>
          <p:nvPr/>
        </p:nvCxnSpPr>
        <p:spPr bwMode="auto">
          <a:xfrm flipH="1">
            <a:off x="5179194" y="4626020"/>
            <a:ext cx="214139" cy="8532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3" name="TextBox 22"/>
          <p:cNvSpPr txBox="1"/>
          <p:nvPr/>
        </p:nvSpPr>
        <p:spPr>
          <a:xfrm>
            <a:off x="264049" y="1713692"/>
            <a:ext cx="673823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950" dirty="0" smtClean="0"/>
              <a:t>Dane particle</a:t>
            </a:r>
            <a:endParaRPr lang="en-US" sz="950" dirty="0"/>
          </a:p>
        </p:txBody>
      </p:sp>
      <p:sp>
        <p:nvSpPr>
          <p:cNvPr id="24" name="TextBox 23"/>
          <p:cNvSpPr txBox="1"/>
          <p:nvPr/>
        </p:nvSpPr>
        <p:spPr>
          <a:xfrm>
            <a:off x="931491" y="1716867"/>
            <a:ext cx="100811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950" dirty="0"/>
              <a:t>Spherical</a:t>
            </a:r>
          </a:p>
          <a:p>
            <a:pPr algn="l"/>
            <a:r>
              <a:rPr lang="en-US" sz="950" dirty="0"/>
              <a:t>particle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792016" y="1710517"/>
            <a:ext cx="92756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950" dirty="0"/>
              <a:t>Filamentous</a:t>
            </a:r>
          </a:p>
          <a:p>
            <a:pPr algn="l"/>
            <a:r>
              <a:rPr lang="en-US" sz="950" dirty="0"/>
              <a:t>particle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309517" y="1985586"/>
            <a:ext cx="115212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950" dirty="0"/>
              <a:t>Lipid bilayer</a:t>
            </a:r>
          </a:p>
          <a:p>
            <a:pPr algn="l"/>
            <a:r>
              <a:rPr lang="en-US" sz="950" dirty="0"/>
              <a:t>(from </a:t>
            </a:r>
            <a:r>
              <a:rPr lang="en-US" sz="950" dirty="0" smtClean="0"/>
              <a:t>host cell</a:t>
            </a:r>
            <a:r>
              <a:rPr lang="en-US" sz="950" dirty="0"/>
              <a:t>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315867" y="2347784"/>
            <a:ext cx="927562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950" dirty="0"/>
              <a:t>Hepatitis B</a:t>
            </a:r>
          </a:p>
          <a:p>
            <a:pPr algn="l"/>
            <a:r>
              <a:rPr lang="en-US" sz="950" dirty="0"/>
              <a:t>surface</a:t>
            </a:r>
          </a:p>
          <a:p>
            <a:pPr algn="l"/>
            <a:r>
              <a:rPr lang="en-US" sz="950" dirty="0"/>
              <a:t>antigen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309517" y="2817932"/>
            <a:ext cx="108012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950" dirty="0"/>
              <a:t>Hepatitis B</a:t>
            </a:r>
          </a:p>
          <a:p>
            <a:pPr algn="l"/>
            <a:r>
              <a:rPr lang="en-US" sz="950" dirty="0"/>
              <a:t>core antigen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309517" y="3320971"/>
            <a:ext cx="1584176" cy="823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950" b="0" dirty="0">
                <a:latin typeface="Arial Black"/>
                <a:cs typeface="Arial Black"/>
              </a:rPr>
              <a:t>Dane </a:t>
            </a:r>
            <a:r>
              <a:rPr lang="en-US" sz="950" b="0" dirty="0" smtClean="0">
                <a:latin typeface="Arial Black"/>
                <a:cs typeface="Arial Black"/>
              </a:rPr>
              <a:t>particle</a:t>
            </a:r>
          </a:p>
          <a:p>
            <a:pPr algn="l"/>
            <a:r>
              <a:rPr lang="en-US" sz="950" dirty="0" smtClean="0"/>
              <a:t>(</a:t>
            </a:r>
            <a:r>
              <a:rPr lang="en-US" sz="950" dirty="0"/>
              <a:t>complete, infectious</a:t>
            </a:r>
          </a:p>
          <a:p>
            <a:pPr algn="l"/>
            <a:r>
              <a:rPr lang="en-US" sz="950" dirty="0"/>
              <a:t>virion; outer coat of</a:t>
            </a:r>
          </a:p>
          <a:p>
            <a:pPr algn="l"/>
            <a:r>
              <a:rPr lang="en-US" sz="950" dirty="0"/>
              <a:t>surface antigens in</a:t>
            </a:r>
          </a:p>
          <a:p>
            <a:pPr algn="l"/>
            <a:r>
              <a:rPr lang="en-US" sz="950" dirty="0"/>
              <a:t>cross section)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331742" y="4586570"/>
            <a:ext cx="112672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950" dirty="0"/>
              <a:t>Viral </a:t>
            </a:r>
            <a:r>
              <a:rPr lang="en-US" sz="950" dirty="0" smtClean="0"/>
              <a:t>surface antigens </a:t>
            </a:r>
            <a:r>
              <a:rPr lang="en-US" sz="950" dirty="0"/>
              <a:t>only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156325" y="4577045"/>
            <a:ext cx="158417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950" b="0" dirty="0">
                <a:latin typeface="Arial Black"/>
                <a:cs typeface="Arial Black"/>
              </a:rPr>
              <a:t>Filamentous particle</a:t>
            </a:r>
          </a:p>
          <a:p>
            <a:pPr algn="l"/>
            <a:r>
              <a:rPr lang="en-US" sz="950" dirty="0"/>
              <a:t>(angled section)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980163" y="3981743"/>
            <a:ext cx="1502643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950" b="0" dirty="0">
                <a:latin typeface="Arial Black"/>
                <a:cs typeface="Arial Black"/>
              </a:rPr>
              <a:t>Spherical particle</a:t>
            </a:r>
          </a:p>
          <a:p>
            <a:pPr algn="l"/>
            <a:r>
              <a:rPr lang="en-US" sz="950" dirty="0"/>
              <a:t>(viral surface</a:t>
            </a:r>
          </a:p>
          <a:p>
            <a:pPr algn="l"/>
            <a:r>
              <a:rPr lang="en-US" sz="950" dirty="0"/>
              <a:t>antigens only)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414766" y="2967281"/>
            <a:ext cx="1584176" cy="80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930" b="0" dirty="0">
                <a:latin typeface="Arial Black"/>
                <a:cs typeface="Arial Black"/>
              </a:rPr>
              <a:t>Dane particle</a:t>
            </a:r>
          </a:p>
          <a:p>
            <a:pPr algn="l"/>
            <a:r>
              <a:rPr lang="en-US" sz="930" dirty="0"/>
              <a:t>(complete, infectious</a:t>
            </a:r>
          </a:p>
          <a:p>
            <a:pPr algn="l"/>
            <a:r>
              <a:rPr lang="en-US" sz="930" dirty="0"/>
              <a:t>virion; outer coat</a:t>
            </a:r>
          </a:p>
          <a:p>
            <a:pPr algn="l"/>
            <a:r>
              <a:rPr lang="en-US" sz="930" dirty="0"/>
              <a:t>and core in</a:t>
            </a:r>
          </a:p>
          <a:p>
            <a:pPr algn="l"/>
            <a:r>
              <a:rPr lang="en-US" sz="930" dirty="0"/>
              <a:t>cross section</a:t>
            </a:r>
            <a:r>
              <a:rPr lang="en-US" sz="930" dirty="0" smtClean="0"/>
              <a:t>)</a:t>
            </a:r>
            <a:endParaRPr lang="en-US" sz="930" dirty="0"/>
          </a:p>
        </p:txBody>
      </p:sp>
      <p:sp>
        <p:nvSpPr>
          <p:cNvPr id="34" name="TextBox 33"/>
          <p:cNvSpPr txBox="1"/>
          <p:nvPr/>
        </p:nvSpPr>
        <p:spPr>
          <a:xfrm>
            <a:off x="7164437" y="2278792"/>
            <a:ext cx="1584176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950" dirty="0"/>
              <a:t>Genome</a:t>
            </a:r>
          </a:p>
          <a:p>
            <a:pPr algn="l"/>
            <a:r>
              <a:rPr lang="en-US" sz="950" dirty="0"/>
              <a:t>(partly single-stranded</a:t>
            </a:r>
          </a:p>
          <a:p>
            <a:pPr algn="l"/>
            <a:r>
              <a:rPr lang="en-US" sz="950" dirty="0"/>
              <a:t>DNA</a:t>
            </a:r>
            <a:r>
              <a:rPr lang="en-US" sz="950" dirty="0" smtClean="0"/>
              <a:t>)</a:t>
            </a:r>
            <a:endParaRPr lang="en-US" sz="950" dirty="0"/>
          </a:p>
        </p:txBody>
      </p:sp>
      <p:sp>
        <p:nvSpPr>
          <p:cNvPr id="35" name="TextBox 34"/>
          <p:cNvSpPr txBox="1"/>
          <p:nvPr/>
        </p:nvSpPr>
        <p:spPr>
          <a:xfrm>
            <a:off x="5671319" y="1737812"/>
            <a:ext cx="1656184" cy="24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940" b="0" dirty="0">
                <a:latin typeface="Arial Black"/>
                <a:cs typeface="Arial Black"/>
              </a:rPr>
              <a:t>Filamentous </a:t>
            </a:r>
            <a:r>
              <a:rPr lang="en-US" sz="940" b="0" dirty="0" smtClean="0">
                <a:latin typeface="Arial Black"/>
                <a:cs typeface="Arial Black"/>
              </a:rPr>
              <a:t>particle</a:t>
            </a:r>
            <a:endParaRPr lang="en-US" sz="940" b="0" dirty="0">
              <a:latin typeface="Arial Black"/>
              <a:cs typeface="Arial Black"/>
            </a:endParaRPr>
          </a:p>
        </p:txBody>
      </p:sp>
      <p:sp>
        <p:nvSpPr>
          <p:cNvPr id="36" name="Oval 35"/>
          <p:cNvSpPr/>
          <p:nvPr/>
        </p:nvSpPr>
        <p:spPr bwMode="auto">
          <a:xfrm>
            <a:off x="1468789" y="2315368"/>
            <a:ext cx="34350" cy="3435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3300" dirty="0">
              <a:solidFill>
                <a:srgbClr val="000000"/>
              </a:solidFill>
            </a:endParaRPr>
          </a:p>
        </p:txBody>
      </p:sp>
      <p:sp>
        <p:nvSpPr>
          <p:cNvPr id="37" name="Oval 36"/>
          <p:cNvSpPr/>
          <p:nvPr/>
        </p:nvSpPr>
        <p:spPr bwMode="auto">
          <a:xfrm>
            <a:off x="705942" y="2421950"/>
            <a:ext cx="34350" cy="3435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8" name="Oval 37"/>
          <p:cNvSpPr/>
          <p:nvPr/>
        </p:nvSpPr>
        <p:spPr bwMode="auto">
          <a:xfrm>
            <a:off x="2790999" y="2950964"/>
            <a:ext cx="34350" cy="3435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3300" dirty="0">
              <a:solidFill>
                <a:srgbClr val="000000"/>
              </a:solidFill>
            </a:endParaRPr>
          </a:p>
        </p:txBody>
      </p:sp>
      <p:sp>
        <p:nvSpPr>
          <p:cNvPr id="39" name="Oval 38"/>
          <p:cNvSpPr/>
          <p:nvPr/>
        </p:nvSpPr>
        <p:spPr bwMode="auto">
          <a:xfrm>
            <a:off x="5501903" y="3074214"/>
            <a:ext cx="34350" cy="3435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3300" dirty="0">
              <a:solidFill>
                <a:srgbClr val="000000"/>
              </a:solidFill>
            </a:endParaRPr>
          </a:p>
        </p:txBody>
      </p:sp>
      <p:sp>
        <p:nvSpPr>
          <p:cNvPr id="40" name="Oval 39"/>
          <p:cNvSpPr/>
          <p:nvPr/>
        </p:nvSpPr>
        <p:spPr bwMode="auto">
          <a:xfrm>
            <a:off x="6880155" y="3055164"/>
            <a:ext cx="34350" cy="3435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3300" dirty="0">
              <a:solidFill>
                <a:srgbClr val="000000"/>
              </a:solidFill>
            </a:endParaRPr>
          </a:p>
        </p:txBody>
      </p:sp>
      <p:sp>
        <p:nvSpPr>
          <p:cNvPr id="41" name="Oval 40"/>
          <p:cNvSpPr/>
          <p:nvPr/>
        </p:nvSpPr>
        <p:spPr bwMode="auto">
          <a:xfrm>
            <a:off x="5577086" y="2732207"/>
            <a:ext cx="34350" cy="3435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3300" dirty="0">
              <a:solidFill>
                <a:srgbClr val="000000"/>
              </a:solidFill>
            </a:endParaRPr>
          </a:p>
        </p:txBody>
      </p:sp>
      <p:sp>
        <p:nvSpPr>
          <p:cNvPr id="42" name="Oval 41"/>
          <p:cNvSpPr/>
          <p:nvPr/>
        </p:nvSpPr>
        <p:spPr bwMode="auto">
          <a:xfrm>
            <a:off x="5418212" y="2739132"/>
            <a:ext cx="34350" cy="3435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3300" dirty="0">
              <a:solidFill>
                <a:srgbClr val="000000"/>
              </a:solidFill>
            </a:endParaRPr>
          </a:p>
        </p:txBody>
      </p:sp>
      <p:sp>
        <p:nvSpPr>
          <p:cNvPr id="43" name="Oval 42"/>
          <p:cNvSpPr/>
          <p:nvPr/>
        </p:nvSpPr>
        <p:spPr bwMode="auto">
          <a:xfrm>
            <a:off x="5373762" y="4604990"/>
            <a:ext cx="34350" cy="3435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3300" dirty="0">
              <a:solidFill>
                <a:srgbClr val="000000"/>
              </a:solidFill>
            </a:endParaRPr>
          </a:p>
        </p:txBody>
      </p:sp>
      <p:cxnSp>
        <p:nvCxnSpPr>
          <p:cNvPr id="44" name="Straight Connector 43"/>
          <p:cNvCxnSpPr/>
          <p:nvPr/>
        </p:nvCxnSpPr>
        <p:spPr bwMode="auto">
          <a:xfrm>
            <a:off x="1186458" y="2060620"/>
            <a:ext cx="301625" cy="26987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5" name="Straight Connector 44"/>
          <p:cNvCxnSpPr/>
          <p:nvPr/>
        </p:nvCxnSpPr>
        <p:spPr bwMode="auto">
          <a:xfrm>
            <a:off x="518493" y="2060620"/>
            <a:ext cx="201240" cy="3746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" name="Straight Connector 45"/>
          <p:cNvCxnSpPr/>
          <p:nvPr/>
        </p:nvCxnSpPr>
        <p:spPr bwMode="auto">
          <a:xfrm flipH="1">
            <a:off x="2805708" y="2057445"/>
            <a:ext cx="241301" cy="92392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7" name="Straight Connector 46"/>
          <p:cNvCxnSpPr/>
          <p:nvPr/>
        </p:nvCxnSpPr>
        <p:spPr bwMode="auto">
          <a:xfrm flipH="1" flipV="1">
            <a:off x="5288558" y="2273345"/>
            <a:ext cx="301625" cy="47307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8" name="Straight Connector 47"/>
          <p:cNvCxnSpPr/>
          <p:nvPr/>
        </p:nvCxnSpPr>
        <p:spPr bwMode="auto">
          <a:xfrm flipH="1" flipV="1">
            <a:off x="5069484" y="2479720"/>
            <a:ext cx="361949" cy="26987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9" name="Straight Connector 48"/>
          <p:cNvCxnSpPr/>
          <p:nvPr/>
        </p:nvCxnSpPr>
        <p:spPr bwMode="auto">
          <a:xfrm flipH="1" flipV="1">
            <a:off x="5072658" y="2949620"/>
            <a:ext cx="444501" cy="13652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0" name="Straight Connector 49"/>
          <p:cNvCxnSpPr/>
          <p:nvPr/>
        </p:nvCxnSpPr>
        <p:spPr bwMode="auto">
          <a:xfrm flipV="1">
            <a:off x="6898283" y="2444796"/>
            <a:ext cx="320675" cy="62229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1" name="Straight Connector 50"/>
          <p:cNvCxnSpPr/>
          <p:nvPr/>
        </p:nvCxnSpPr>
        <p:spPr bwMode="auto">
          <a:xfrm flipH="1">
            <a:off x="5179194" y="4626020"/>
            <a:ext cx="214139" cy="8532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Protozoan Diseases of the Intestinal Tract</a:t>
            </a:r>
            <a:endParaRPr lang="en-US" dirty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301625" y="1524000"/>
            <a:ext cx="8537575" cy="48768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Giardiasis</a:t>
            </a:r>
          </a:p>
          <a:p>
            <a:pPr lvl="1"/>
            <a:r>
              <a:rPr lang="en-US" sz="2800" dirty="0" smtClean="0"/>
              <a:t>Signs and symptoms</a:t>
            </a:r>
          </a:p>
          <a:p>
            <a:pPr lvl="2"/>
            <a:r>
              <a:rPr lang="en-US" sz="2800" dirty="0" smtClean="0"/>
              <a:t>Often asymptomatic</a:t>
            </a:r>
          </a:p>
          <a:p>
            <a:pPr lvl="2"/>
            <a:r>
              <a:rPr lang="en-US" sz="2800" dirty="0" smtClean="0"/>
              <a:t>Diarrhea and associated symptoms can last up to four weeks</a:t>
            </a:r>
          </a:p>
          <a:p>
            <a:pPr lvl="1"/>
            <a:r>
              <a:rPr lang="en-US" sz="2800" dirty="0" smtClean="0"/>
              <a:t>Pathogen</a:t>
            </a:r>
          </a:p>
          <a:p>
            <a:pPr lvl="2"/>
            <a:r>
              <a:rPr lang="en-US" sz="2800" dirty="0" smtClean="0"/>
              <a:t>Caused by </a:t>
            </a:r>
            <a:r>
              <a:rPr lang="en-US" sz="2800" i="1" dirty="0" smtClean="0"/>
              <a:t>Giardia intestinalis</a:t>
            </a:r>
          </a:p>
          <a:p>
            <a:pPr lvl="2"/>
            <a:r>
              <a:rPr lang="en-US" sz="2800" i="1" dirty="0" smtClean="0"/>
              <a:t>G. intestinalis</a:t>
            </a:r>
            <a:r>
              <a:rPr lang="en-US" sz="2800" dirty="0" smtClean="0"/>
              <a:t> cysts are resistant to chlorine, heat, drying, and stomach acid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Line 8"/>
          <p:cNvSpPr>
            <a:spLocks noChangeShapeType="1"/>
          </p:cNvSpPr>
          <p:nvPr/>
        </p:nvSpPr>
        <p:spPr bwMode="auto">
          <a:xfrm>
            <a:off x="2063750" y="1455738"/>
            <a:ext cx="0" cy="42227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3251" name="Line 10"/>
          <p:cNvSpPr>
            <a:spLocks noChangeShapeType="1"/>
          </p:cNvSpPr>
          <p:nvPr/>
        </p:nvSpPr>
        <p:spPr bwMode="auto">
          <a:xfrm>
            <a:off x="3763963" y="1474788"/>
            <a:ext cx="66675" cy="2471737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3252" name="Line 12"/>
          <p:cNvSpPr>
            <a:spLocks noChangeShapeType="1"/>
          </p:cNvSpPr>
          <p:nvPr/>
        </p:nvSpPr>
        <p:spPr bwMode="auto">
          <a:xfrm flipH="1">
            <a:off x="5246688" y="1463675"/>
            <a:ext cx="104775" cy="2830513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3253" name="Line 14"/>
          <p:cNvSpPr>
            <a:spLocks noChangeShapeType="1"/>
          </p:cNvSpPr>
          <p:nvPr/>
        </p:nvSpPr>
        <p:spPr bwMode="auto">
          <a:xfrm flipH="1">
            <a:off x="5641975" y="1489075"/>
            <a:ext cx="1336675" cy="1639888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575" y="90488"/>
            <a:ext cx="8861425" cy="276999"/>
          </a:xfrm>
        </p:spPr>
        <p:txBody>
          <a:bodyPr/>
          <a:lstStyle/>
          <a:p>
            <a:r>
              <a:rPr lang="en-US" altLang="en-US" sz="1200" b="1" dirty="0" smtClean="0">
                <a:solidFill>
                  <a:srgbClr val="000000"/>
                </a:solidFill>
              </a:rPr>
              <a:t>Disease in Depth: Giardiasis: Multiple </a:t>
            </a:r>
            <a:r>
              <a:rPr lang="en-US" altLang="en-US" sz="1200" b="1" i="1" dirty="0" smtClean="0">
                <a:solidFill>
                  <a:srgbClr val="000000"/>
                </a:solidFill>
              </a:rPr>
              <a:t>Giardia </a:t>
            </a:r>
            <a:r>
              <a:rPr lang="en-US" altLang="en-US" sz="1200" b="1" dirty="0" smtClean="0">
                <a:solidFill>
                  <a:srgbClr val="000000"/>
                </a:solidFill>
              </a:rPr>
              <a:t>attached to the intestinal wall</a:t>
            </a:r>
            <a:r>
              <a:rPr lang="en-US" sz="1200" b="1" dirty="0" smtClean="0">
                <a:solidFill>
                  <a:srgbClr val="000000"/>
                </a:solidFill>
              </a:rPr>
              <a:t> </a:t>
            </a:r>
            <a:endParaRPr lang="en-US" sz="1200" b="1" dirty="0">
              <a:solidFill>
                <a:srgbClr val="000000"/>
              </a:solidFill>
            </a:endParaRPr>
          </a:p>
        </p:txBody>
      </p:sp>
      <p:pic>
        <p:nvPicPr>
          <p:cNvPr id="8" name="Picture 7" descr="dis_indepth_23_01_0_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35"/>
          <a:stretch/>
        </p:blipFill>
        <p:spPr>
          <a:xfrm>
            <a:off x="43384" y="720591"/>
            <a:ext cx="9100616" cy="52146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365127"/>
            <a:ext cx="7886700" cy="854074"/>
          </a:xfrm>
        </p:spPr>
        <p:txBody>
          <a:bodyPr/>
          <a:lstStyle/>
          <a:p>
            <a:r>
              <a:rPr lang="en-US" dirty="0" smtClean="0"/>
              <a:t>Protozoan Diseases of the Intestinal Tract</a:t>
            </a:r>
            <a:endParaRPr lang="en-US" dirty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301625" y="1068388"/>
            <a:ext cx="8537575" cy="5408612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400" b="1" dirty="0" smtClean="0"/>
              <a:t>Giardiasis</a:t>
            </a:r>
          </a:p>
          <a:p>
            <a:pPr lvl="1">
              <a:lnSpc>
                <a:spcPct val="110000"/>
              </a:lnSpc>
            </a:pPr>
            <a:r>
              <a:rPr lang="en-US" sz="2400" dirty="0" smtClean="0"/>
              <a:t>Epidemiology</a:t>
            </a:r>
          </a:p>
          <a:p>
            <a:pPr lvl="2">
              <a:lnSpc>
                <a:spcPct val="110000"/>
              </a:lnSpc>
            </a:pPr>
            <a:r>
              <a:rPr lang="en-US" sz="2400" dirty="0" smtClean="0"/>
              <a:t>Occurs in developed and developing countries</a:t>
            </a:r>
          </a:p>
          <a:p>
            <a:pPr lvl="2">
              <a:lnSpc>
                <a:spcPct val="110000"/>
              </a:lnSpc>
            </a:pPr>
            <a:r>
              <a:rPr lang="en-US" sz="2400" dirty="0" smtClean="0"/>
              <a:t>Individuals ingest cysts from contaminated water, food, or hands</a:t>
            </a:r>
          </a:p>
          <a:p>
            <a:pPr lvl="2">
              <a:lnSpc>
                <a:spcPct val="110000"/>
              </a:lnSpc>
            </a:pPr>
            <a:r>
              <a:rPr lang="en-US" sz="2400" dirty="0" smtClean="0"/>
              <a:t>Hikers, campers, and swimmers are at particular risk</a:t>
            </a:r>
          </a:p>
          <a:p>
            <a:pPr lvl="1">
              <a:lnSpc>
                <a:spcPct val="110000"/>
              </a:lnSpc>
            </a:pPr>
            <a:r>
              <a:rPr lang="en-US" sz="2400" dirty="0" smtClean="0"/>
              <a:t>Diagnosis, treatment, and prevention</a:t>
            </a:r>
          </a:p>
          <a:p>
            <a:pPr lvl="2">
              <a:lnSpc>
                <a:spcPct val="110000"/>
              </a:lnSpc>
            </a:pPr>
            <a:r>
              <a:rPr lang="en-US" sz="2400" dirty="0" smtClean="0"/>
              <a:t>Diagnosed by microscopic observation of </a:t>
            </a:r>
            <a:r>
              <a:rPr lang="en-US" sz="2400" i="1" dirty="0" smtClean="0"/>
              <a:t>Giardia</a:t>
            </a:r>
            <a:r>
              <a:rPr lang="en-US" sz="2400" dirty="0" smtClean="0"/>
              <a:t> in stool</a:t>
            </a:r>
          </a:p>
          <a:p>
            <a:pPr lvl="2">
              <a:lnSpc>
                <a:spcPct val="110000"/>
              </a:lnSpc>
            </a:pPr>
            <a:r>
              <a:rPr lang="en-US" sz="2400" dirty="0" smtClean="0"/>
              <a:t>Treated with metronidazole (adults) or furazolidone (children)</a:t>
            </a:r>
          </a:p>
          <a:p>
            <a:pPr lvl="2">
              <a:lnSpc>
                <a:spcPct val="110000"/>
              </a:lnSpc>
            </a:pPr>
            <a:r>
              <a:rPr lang="en-US" sz="2400" dirty="0" smtClean="0"/>
              <a:t>Prevention relies on good hygiene and filtering water in endemic areas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365127"/>
            <a:ext cx="7886700" cy="703262"/>
          </a:xfrm>
        </p:spPr>
        <p:txBody>
          <a:bodyPr/>
          <a:lstStyle/>
          <a:p>
            <a:r>
              <a:rPr lang="en-US" dirty="0" smtClean="0"/>
              <a:t>Protozoan Diseases of the Intestinal Tract</a:t>
            </a:r>
            <a:endParaRPr lang="en-US" dirty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301625" y="1068388"/>
            <a:ext cx="8537575" cy="548481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b="1" dirty="0" smtClean="0"/>
              <a:t>Cryptosporidiosis</a:t>
            </a:r>
          </a:p>
          <a:p>
            <a:pPr lvl="1">
              <a:lnSpc>
                <a:spcPct val="100000"/>
              </a:lnSpc>
            </a:pPr>
            <a:r>
              <a:rPr lang="en-US" sz="2400" dirty="0" smtClean="0"/>
              <a:t>Signs and symptoms</a:t>
            </a:r>
          </a:p>
          <a:p>
            <a:pPr lvl="2">
              <a:lnSpc>
                <a:spcPct val="100000"/>
              </a:lnSpc>
            </a:pPr>
            <a:r>
              <a:rPr lang="en-US" sz="2400" dirty="0" smtClean="0"/>
              <a:t>Severe watery diarrhea with potentially serious complications</a:t>
            </a:r>
          </a:p>
          <a:p>
            <a:pPr lvl="1">
              <a:lnSpc>
                <a:spcPct val="100000"/>
              </a:lnSpc>
            </a:pPr>
            <a:r>
              <a:rPr lang="en-US" sz="2400" dirty="0" smtClean="0"/>
              <a:t>Pathogen and pathogenesis</a:t>
            </a:r>
          </a:p>
          <a:p>
            <a:pPr lvl="2">
              <a:lnSpc>
                <a:spcPct val="100000"/>
              </a:lnSpc>
            </a:pPr>
            <a:r>
              <a:rPr lang="en-US" sz="2400" dirty="0" smtClean="0"/>
              <a:t>Caused by </a:t>
            </a:r>
            <a:r>
              <a:rPr lang="en-US" sz="2400" i="1" dirty="0" smtClean="0"/>
              <a:t>Cryptosporidium parvum</a:t>
            </a:r>
          </a:p>
          <a:p>
            <a:pPr lvl="2">
              <a:lnSpc>
                <a:spcPct val="100000"/>
              </a:lnSpc>
            </a:pPr>
            <a:r>
              <a:rPr lang="en-US" sz="2400" dirty="0" smtClean="0"/>
              <a:t>Pathogenicity of </a:t>
            </a:r>
            <a:r>
              <a:rPr lang="en-US" sz="2400" i="1" dirty="0" smtClean="0"/>
              <a:t>C. parvum</a:t>
            </a:r>
            <a:r>
              <a:rPr lang="en-US" sz="2400" dirty="0" smtClean="0"/>
              <a:t> is unclear</a:t>
            </a:r>
          </a:p>
          <a:p>
            <a:pPr lvl="1">
              <a:lnSpc>
                <a:spcPct val="100000"/>
              </a:lnSpc>
            </a:pPr>
            <a:r>
              <a:rPr lang="en-US" sz="2400" dirty="0" smtClean="0"/>
              <a:t>Epidemiology</a:t>
            </a:r>
          </a:p>
          <a:p>
            <a:pPr lvl="2">
              <a:lnSpc>
                <a:spcPct val="100000"/>
              </a:lnSpc>
            </a:pPr>
            <a:r>
              <a:rPr lang="en-US" sz="2400" dirty="0" smtClean="0"/>
              <a:t>Infection results from drinking contaminated water</a:t>
            </a:r>
          </a:p>
          <a:p>
            <a:pPr lvl="1">
              <a:lnSpc>
                <a:spcPct val="100000"/>
              </a:lnSpc>
            </a:pPr>
            <a:r>
              <a:rPr lang="en-US" sz="2400" dirty="0" smtClean="0"/>
              <a:t>Diagnosis, treatment, and prevention</a:t>
            </a:r>
          </a:p>
          <a:p>
            <a:pPr lvl="2">
              <a:lnSpc>
                <a:spcPct val="100000"/>
              </a:lnSpc>
            </a:pPr>
            <a:r>
              <a:rPr lang="en-US" sz="2400" dirty="0" smtClean="0"/>
              <a:t>Presence of oocysts in feces is diagnostic</a:t>
            </a:r>
          </a:p>
          <a:p>
            <a:pPr lvl="2">
              <a:lnSpc>
                <a:spcPct val="100000"/>
              </a:lnSpc>
            </a:pPr>
            <a:r>
              <a:rPr lang="en-US" sz="2400" dirty="0" smtClean="0"/>
              <a:t>Treated with fluid and electrolyte replacement</a:t>
            </a:r>
          </a:p>
          <a:p>
            <a:pPr lvl="2">
              <a:lnSpc>
                <a:spcPct val="100000"/>
              </a:lnSpc>
            </a:pPr>
            <a:r>
              <a:rPr lang="en-US" sz="2400" dirty="0" smtClean="0"/>
              <a:t>Prevented with proper hygiene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Structures of the Digestive System</a:t>
            </a: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The Accessory Digestive Organs</a:t>
            </a:r>
          </a:p>
          <a:p>
            <a:pPr lvl="1"/>
            <a:r>
              <a:rPr lang="en-US" sz="3600" dirty="0" smtClean="0"/>
              <a:t>Tongue and teeth </a:t>
            </a:r>
          </a:p>
          <a:p>
            <a:pPr lvl="1"/>
            <a:r>
              <a:rPr lang="en-US" sz="3600" dirty="0" smtClean="0"/>
              <a:t>Salivary glands</a:t>
            </a:r>
          </a:p>
          <a:p>
            <a:pPr lvl="1"/>
            <a:r>
              <a:rPr lang="en-US" sz="3600" dirty="0" smtClean="0"/>
              <a:t>Liver</a:t>
            </a:r>
          </a:p>
          <a:p>
            <a:pPr lvl="1"/>
            <a:r>
              <a:rPr lang="en-US" sz="3600" dirty="0" smtClean="0"/>
              <a:t>Gallbladder</a:t>
            </a:r>
          </a:p>
          <a:p>
            <a:pPr lvl="1"/>
            <a:r>
              <a:rPr lang="en-US" sz="3600" dirty="0" smtClean="0"/>
              <a:t>Pancreas</a:t>
            </a:r>
            <a:endParaRPr lang="en-US" sz="3600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3"/>
          <p:cNvSpPr>
            <a:spLocks noGrp="1" noChangeArrowheads="1"/>
          </p:cNvSpPr>
          <p:nvPr>
            <p:ph type="title"/>
          </p:nvPr>
        </p:nvSpPr>
        <p:spPr>
          <a:xfrm>
            <a:off x="282575" y="90488"/>
            <a:ext cx="8861425" cy="276999"/>
          </a:xfrm>
        </p:spPr>
        <p:txBody>
          <a:bodyPr/>
          <a:lstStyle/>
          <a:p>
            <a:r>
              <a:rPr lang="en-US" sz="1200" b="1" dirty="0">
                <a:solidFill>
                  <a:srgbClr val="000000"/>
                </a:solidFill>
              </a:rPr>
              <a:t>Figure 23.16  Oocysts of </a:t>
            </a:r>
            <a:r>
              <a:rPr lang="en-US" sz="1200" b="1" i="1" dirty="0">
                <a:solidFill>
                  <a:srgbClr val="000000"/>
                </a:solidFill>
              </a:rPr>
              <a:t>Cryptosporidium parvum </a:t>
            </a:r>
            <a:r>
              <a:rPr lang="en-US" sz="1200" b="1" dirty="0">
                <a:solidFill>
                  <a:srgbClr val="000000"/>
                </a:solidFill>
              </a:rPr>
              <a:t>in feces.</a:t>
            </a:r>
            <a:endParaRPr lang="en-US" sz="1200" dirty="0">
              <a:solidFill>
                <a:srgbClr val="000000"/>
              </a:solidFill>
            </a:endParaRPr>
          </a:p>
        </p:txBody>
      </p:sp>
      <p:pic>
        <p:nvPicPr>
          <p:cNvPr id="19" name="Picture 18" descr="figure_23_16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04"/>
          <a:stretch/>
        </p:blipFill>
        <p:spPr>
          <a:xfrm>
            <a:off x="886691" y="523905"/>
            <a:ext cx="7370618" cy="5860473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2042160" y="840481"/>
            <a:ext cx="2484967" cy="2675467"/>
            <a:chOff x="2032000" y="711200"/>
            <a:chExt cx="2484967" cy="2675467"/>
          </a:xfrm>
        </p:grpSpPr>
        <p:sp>
          <p:nvSpPr>
            <p:cNvPr id="28" name="Freeform 27"/>
            <p:cNvSpPr/>
            <p:nvPr/>
          </p:nvSpPr>
          <p:spPr>
            <a:xfrm>
              <a:off x="2032000" y="711200"/>
              <a:ext cx="2484967" cy="2675467"/>
            </a:xfrm>
            <a:custGeom>
              <a:avLst/>
              <a:gdLst>
                <a:gd name="connsiteX0" fmla="*/ 457200 w 2472267"/>
                <a:gd name="connsiteY0" fmla="*/ 2675467 h 2675467"/>
                <a:gd name="connsiteX1" fmla="*/ 0 w 2472267"/>
                <a:gd name="connsiteY1" fmla="*/ 0 h 2675467"/>
                <a:gd name="connsiteX2" fmla="*/ 2472267 w 2472267"/>
                <a:gd name="connsiteY2" fmla="*/ 1515533 h 2675467"/>
                <a:gd name="connsiteX0" fmla="*/ 457200 w 2484967"/>
                <a:gd name="connsiteY0" fmla="*/ 2675467 h 2675467"/>
                <a:gd name="connsiteX1" fmla="*/ 0 w 2484967"/>
                <a:gd name="connsiteY1" fmla="*/ 0 h 2675467"/>
                <a:gd name="connsiteX2" fmla="*/ 2484967 w 2484967"/>
                <a:gd name="connsiteY2" fmla="*/ 1531408 h 267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84967" h="2675467">
                  <a:moveTo>
                    <a:pt x="457200" y="2675467"/>
                  </a:moveTo>
                  <a:lnTo>
                    <a:pt x="0" y="0"/>
                  </a:lnTo>
                  <a:lnTo>
                    <a:pt x="2484967" y="1531408"/>
                  </a:lnTo>
                </a:path>
              </a:pathLst>
            </a:custGeom>
            <a:ln w="38100" cmpd="sng">
              <a:solidFill>
                <a:schemeClr val="bg1"/>
              </a:solidFill>
            </a:ln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900" b="1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900" b="1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900" b="1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900" b="1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900" b="1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900" b="1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900" b="1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900" b="1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900" b="1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3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cxnSp>
          <p:nvCxnSpPr>
            <p:cNvPr id="29" name="Straight Connector 28"/>
            <p:cNvCxnSpPr>
              <a:stCxn id="28" idx="1"/>
            </p:cNvCxnSpPr>
            <p:nvPr/>
          </p:nvCxnSpPr>
          <p:spPr bwMode="auto">
            <a:xfrm>
              <a:off x="2032000" y="711200"/>
              <a:ext cx="831850" cy="1800225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21" name="Oval 20"/>
          <p:cNvSpPr>
            <a:spLocks noChangeAspect="1"/>
          </p:cNvSpPr>
          <p:nvPr/>
        </p:nvSpPr>
        <p:spPr bwMode="auto">
          <a:xfrm flipV="1">
            <a:off x="2468527" y="3494740"/>
            <a:ext cx="65228" cy="62781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700" b="1" i="0" u="none" strike="noStrike" cap="none" normalizeH="0" baseline="-1800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41949" y="473621"/>
            <a:ext cx="1080120" cy="343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1630" dirty="0"/>
              <a:t>Oocysts</a:t>
            </a:r>
          </a:p>
        </p:txBody>
      </p:sp>
      <p:sp>
        <p:nvSpPr>
          <p:cNvPr id="23" name="Oval 22"/>
          <p:cNvSpPr>
            <a:spLocks noChangeAspect="1"/>
          </p:cNvSpPr>
          <p:nvPr/>
        </p:nvSpPr>
        <p:spPr bwMode="auto">
          <a:xfrm flipV="1">
            <a:off x="2844443" y="2609179"/>
            <a:ext cx="65228" cy="62781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700" b="1" i="0" u="none" strike="noStrike" cap="none" normalizeH="0" baseline="-1800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4" name="Oval 23"/>
          <p:cNvSpPr>
            <a:spLocks noChangeAspect="1"/>
          </p:cNvSpPr>
          <p:nvPr/>
        </p:nvSpPr>
        <p:spPr bwMode="auto">
          <a:xfrm flipV="1">
            <a:off x="4491531" y="2342612"/>
            <a:ext cx="65228" cy="62781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700" b="1" i="0" u="none" strike="noStrike" cap="none" normalizeH="0" baseline="-1800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2042160" y="840481"/>
            <a:ext cx="2484967" cy="2675467"/>
            <a:chOff x="2032000" y="711200"/>
            <a:chExt cx="2484967" cy="2675467"/>
          </a:xfrm>
        </p:grpSpPr>
        <p:sp>
          <p:nvSpPr>
            <p:cNvPr id="26" name="Freeform 25"/>
            <p:cNvSpPr/>
            <p:nvPr/>
          </p:nvSpPr>
          <p:spPr>
            <a:xfrm>
              <a:off x="2032000" y="711200"/>
              <a:ext cx="2484967" cy="2675467"/>
            </a:xfrm>
            <a:custGeom>
              <a:avLst/>
              <a:gdLst>
                <a:gd name="connsiteX0" fmla="*/ 457200 w 2472267"/>
                <a:gd name="connsiteY0" fmla="*/ 2675467 h 2675467"/>
                <a:gd name="connsiteX1" fmla="*/ 0 w 2472267"/>
                <a:gd name="connsiteY1" fmla="*/ 0 h 2675467"/>
                <a:gd name="connsiteX2" fmla="*/ 2472267 w 2472267"/>
                <a:gd name="connsiteY2" fmla="*/ 1515533 h 2675467"/>
                <a:gd name="connsiteX0" fmla="*/ 457200 w 2484967"/>
                <a:gd name="connsiteY0" fmla="*/ 2675467 h 2675467"/>
                <a:gd name="connsiteX1" fmla="*/ 0 w 2484967"/>
                <a:gd name="connsiteY1" fmla="*/ 0 h 2675467"/>
                <a:gd name="connsiteX2" fmla="*/ 2484967 w 2484967"/>
                <a:gd name="connsiteY2" fmla="*/ 1531408 h 267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84967" h="2675467">
                  <a:moveTo>
                    <a:pt x="457200" y="2675467"/>
                  </a:moveTo>
                  <a:lnTo>
                    <a:pt x="0" y="0"/>
                  </a:lnTo>
                  <a:lnTo>
                    <a:pt x="2484967" y="1531408"/>
                  </a:lnTo>
                </a:path>
              </a:pathLst>
            </a:custGeom>
            <a:ln w="12700" cmpd="sng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900" b="1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900" b="1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900" b="1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900" b="1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900" b="1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900" b="1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900" b="1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900" b="1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900" b="1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3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cxnSp>
          <p:nvCxnSpPr>
            <p:cNvPr id="27" name="Straight Connector 26"/>
            <p:cNvCxnSpPr>
              <a:stCxn id="26" idx="1"/>
            </p:cNvCxnSpPr>
            <p:nvPr/>
          </p:nvCxnSpPr>
          <p:spPr bwMode="auto">
            <a:xfrm>
              <a:off x="2032000" y="711200"/>
              <a:ext cx="831850" cy="180022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365127"/>
            <a:ext cx="7886700" cy="703262"/>
          </a:xfrm>
        </p:spPr>
        <p:txBody>
          <a:bodyPr/>
          <a:lstStyle/>
          <a:p>
            <a:r>
              <a:rPr lang="en-US" dirty="0" smtClean="0"/>
              <a:t>Protozoan Diseases of the Intestinal Tract</a:t>
            </a:r>
            <a:endParaRPr lang="en-US" dirty="0"/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301625" y="1068388"/>
            <a:ext cx="8537575" cy="540861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b="1" dirty="0" smtClean="0"/>
              <a:t>Amebiasis</a:t>
            </a:r>
          </a:p>
          <a:p>
            <a:pPr lvl="1">
              <a:lnSpc>
                <a:spcPct val="100000"/>
              </a:lnSpc>
            </a:pPr>
            <a:r>
              <a:rPr lang="en-US" sz="2400" dirty="0" smtClean="0"/>
              <a:t>Signs and symptoms</a:t>
            </a:r>
          </a:p>
          <a:p>
            <a:pPr lvl="2">
              <a:lnSpc>
                <a:spcPct val="100000"/>
              </a:lnSpc>
            </a:pPr>
            <a:r>
              <a:rPr lang="en-US" sz="2400" dirty="0" smtClean="0"/>
              <a:t>Luminal amebiasis is asymptomatic</a:t>
            </a:r>
          </a:p>
          <a:p>
            <a:pPr lvl="2">
              <a:lnSpc>
                <a:spcPct val="100000"/>
              </a:lnSpc>
            </a:pPr>
            <a:r>
              <a:rPr lang="en-US" sz="2400" dirty="0" smtClean="0"/>
              <a:t>Invasive amebic dysentery causes severe diarrhea, colitis, appendicitis </a:t>
            </a:r>
          </a:p>
          <a:p>
            <a:pPr lvl="2">
              <a:lnSpc>
                <a:spcPct val="100000"/>
              </a:lnSpc>
            </a:pPr>
            <a:r>
              <a:rPr lang="en-US" sz="2400" dirty="0" smtClean="0"/>
              <a:t>Invasive extraintestinal amebiasis causes necrotic lesions in various organs</a:t>
            </a:r>
          </a:p>
          <a:p>
            <a:pPr lvl="1">
              <a:lnSpc>
                <a:spcPct val="100000"/>
              </a:lnSpc>
            </a:pPr>
            <a:r>
              <a:rPr lang="en-US" sz="2400" dirty="0" smtClean="0"/>
              <a:t>Pathogen, virulence factors, and pathogenesis</a:t>
            </a:r>
          </a:p>
          <a:p>
            <a:pPr lvl="2">
              <a:lnSpc>
                <a:spcPct val="100000"/>
              </a:lnSpc>
            </a:pPr>
            <a:r>
              <a:rPr lang="en-US" sz="2400" dirty="0" smtClean="0"/>
              <a:t>Caused by </a:t>
            </a:r>
            <a:r>
              <a:rPr lang="en-US" sz="2400" i="1" dirty="0" smtClean="0"/>
              <a:t>Entamoeba histolytica</a:t>
            </a:r>
          </a:p>
          <a:p>
            <a:pPr lvl="2">
              <a:lnSpc>
                <a:spcPct val="100000"/>
              </a:lnSpc>
            </a:pPr>
            <a:r>
              <a:rPr lang="en-US" sz="2400" dirty="0" smtClean="0"/>
              <a:t>Virulent strains produce numerous proteins that are toxic to cells and facilitate invasion</a:t>
            </a:r>
          </a:p>
          <a:p>
            <a:pPr lvl="2">
              <a:lnSpc>
                <a:spcPct val="100000"/>
              </a:lnSpc>
            </a:pPr>
            <a:r>
              <a:rPr lang="en-US" sz="2400" dirty="0" smtClean="0"/>
              <a:t>Trophozoites in the peritoneal cavity or blood cause symptoms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365127"/>
            <a:ext cx="7886700" cy="703262"/>
          </a:xfrm>
        </p:spPr>
        <p:txBody>
          <a:bodyPr/>
          <a:lstStyle/>
          <a:p>
            <a:r>
              <a:rPr lang="en-US" dirty="0" smtClean="0"/>
              <a:t>Protozoan Diseases of the Intestinal Tract</a:t>
            </a:r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301625" y="1068388"/>
            <a:ext cx="8537575" cy="5408612"/>
          </a:xfrm>
        </p:spPr>
        <p:txBody>
          <a:bodyPr>
            <a:normAutofit/>
          </a:bodyPr>
          <a:lstStyle/>
          <a:p>
            <a:pPr>
              <a:lnSpc>
                <a:spcPct val="95000"/>
              </a:lnSpc>
            </a:pPr>
            <a:r>
              <a:rPr lang="en-US" sz="2400" b="1" dirty="0" smtClean="0"/>
              <a:t>Amebiasis</a:t>
            </a:r>
          </a:p>
          <a:p>
            <a:pPr lvl="1">
              <a:lnSpc>
                <a:spcPct val="95000"/>
              </a:lnSpc>
            </a:pPr>
            <a:r>
              <a:rPr lang="en-US" sz="2400" dirty="0" smtClean="0"/>
              <a:t>Epidemiology</a:t>
            </a:r>
          </a:p>
          <a:p>
            <a:pPr lvl="2">
              <a:lnSpc>
                <a:spcPct val="95000"/>
              </a:lnSpc>
            </a:pPr>
            <a:r>
              <a:rPr lang="en-US" sz="2400" dirty="0" smtClean="0"/>
              <a:t>Transmitted by consumption of contaminated food or water, from contaminated hands, or oral-anal intercourse</a:t>
            </a:r>
          </a:p>
          <a:p>
            <a:pPr lvl="2">
              <a:lnSpc>
                <a:spcPct val="95000"/>
              </a:lnSpc>
            </a:pPr>
            <a:r>
              <a:rPr lang="en-US" sz="2400" dirty="0" smtClean="0"/>
              <a:t>Majority of individuals develop luminal amebiasis</a:t>
            </a:r>
          </a:p>
          <a:p>
            <a:pPr lvl="2">
              <a:lnSpc>
                <a:spcPct val="95000"/>
              </a:lnSpc>
            </a:pPr>
            <a:r>
              <a:rPr lang="en-US" sz="2400" dirty="0" smtClean="0"/>
              <a:t>Human carriers help maintain transmission</a:t>
            </a:r>
          </a:p>
          <a:p>
            <a:pPr lvl="1">
              <a:lnSpc>
                <a:spcPct val="95000"/>
              </a:lnSpc>
            </a:pPr>
            <a:r>
              <a:rPr lang="en-US" sz="2400" dirty="0" smtClean="0"/>
              <a:t>Diagnosis, treatment, and prevention</a:t>
            </a:r>
          </a:p>
          <a:p>
            <a:pPr lvl="2">
              <a:lnSpc>
                <a:spcPct val="95000"/>
              </a:lnSpc>
            </a:pPr>
            <a:r>
              <a:rPr lang="en-US" sz="2400" dirty="0" smtClean="0"/>
              <a:t>Diagnosed by microscopic observation of </a:t>
            </a:r>
            <a:r>
              <a:rPr lang="en-US" sz="2400" i="1" dirty="0" smtClean="0"/>
              <a:t>Entamoeba</a:t>
            </a:r>
            <a:r>
              <a:rPr lang="en-US" sz="2400" dirty="0" smtClean="0"/>
              <a:t> in stool or intestinal biopsy</a:t>
            </a:r>
          </a:p>
          <a:p>
            <a:pPr lvl="2">
              <a:lnSpc>
                <a:spcPct val="95000"/>
              </a:lnSpc>
            </a:pPr>
            <a:r>
              <a:rPr lang="en-US" sz="2400" dirty="0" smtClean="0"/>
              <a:t>Treated with oral rehydration therapy and antiamebic drugs</a:t>
            </a:r>
          </a:p>
          <a:p>
            <a:pPr lvl="2">
              <a:lnSpc>
                <a:spcPct val="95000"/>
              </a:lnSpc>
            </a:pPr>
            <a:r>
              <a:rPr lang="en-US" sz="2400" dirty="0" smtClean="0"/>
              <a:t>Prevent with proper hygiene, safe sex practices</a:t>
            </a:r>
          </a:p>
          <a:p>
            <a:pPr lvl="2">
              <a:lnSpc>
                <a:spcPct val="95000"/>
              </a:lnSpc>
            </a:pPr>
            <a:r>
              <a:rPr lang="en-US" sz="2400" dirty="0" smtClean="0"/>
              <a:t>Individuals in endemic areas should drink bottled water and avoid uncooked vegetables or unpeeled fruits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Helminthic Infestations of the Intestinal Tract</a:t>
            </a:r>
            <a:endParaRPr lang="en-US" dirty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Helminths are macroscopic, multicellular worms</a:t>
            </a:r>
          </a:p>
          <a:p>
            <a:r>
              <a:rPr lang="en-US" sz="3200" dirty="0" smtClean="0"/>
              <a:t>Helminths can infest the GI tract as </a:t>
            </a:r>
            <a:br>
              <a:rPr lang="en-US" sz="3200" dirty="0" smtClean="0"/>
            </a:br>
            <a:r>
              <a:rPr lang="en-US" sz="3200" dirty="0" smtClean="0"/>
              <a:t>non-disease-causing parasites</a:t>
            </a:r>
            <a:endParaRPr lang="en-US" sz="3200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Helminthic Infestations of the Intestinal Tract</a:t>
            </a:r>
            <a:endParaRPr lang="en-US" dirty="0"/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>
          <a:xfrm>
            <a:off x="301625" y="1295400"/>
            <a:ext cx="8537575" cy="5334000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2400" b="1" dirty="0" smtClean="0"/>
              <a:t>Tapeworm Infestations</a:t>
            </a:r>
          </a:p>
          <a:p>
            <a:pPr lvl="1">
              <a:lnSpc>
                <a:spcPct val="110000"/>
              </a:lnSpc>
            </a:pPr>
            <a:r>
              <a:rPr lang="en-US" sz="2400" dirty="0" smtClean="0"/>
              <a:t>Tapeworm is the common name for a cestode</a:t>
            </a:r>
          </a:p>
          <a:p>
            <a:pPr lvl="2">
              <a:lnSpc>
                <a:spcPct val="110000"/>
              </a:lnSpc>
            </a:pPr>
            <a:r>
              <a:rPr lang="en-US" sz="2400" dirty="0" smtClean="0"/>
              <a:t>Flat, segmented, parasitic helminth</a:t>
            </a:r>
          </a:p>
          <a:p>
            <a:pPr lvl="2">
              <a:lnSpc>
                <a:spcPct val="110000"/>
              </a:lnSpc>
            </a:pPr>
            <a:r>
              <a:rPr lang="en-US" sz="2400" dirty="0" smtClean="0"/>
              <a:t>Intestinal parasites that lack own digestive system</a:t>
            </a:r>
          </a:p>
          <a:p>
            <a:pPr lvl="1">
              <a:lnSpc>
                <a:spcPct val="110000"/>
              </a:lnSpc>
            </a:pPr>
            <a:r>
              <a:rPr lang="en-US" sz="2400" dirty="0" smtClean="0"/>
              <a:t>Signs and symptoms</a:t>
            </a:r>
          </a:p>
          <a:p>
            <a:pPr lvl="2">
              <a:lnSpc>
                <a:spcPct val="110000"/>
              </a:lnSpc>
            </a:pPr>
            <a:r>
              <a:rPr lang="en-US" sz="2400" dirty="0" smtClean="0"/>
              <a:t>Usually asymptomatic</a:t>
            </a:r>
          </a:p>
          <a:p>
            <a:pPr lvl="2">
              <a:lnSpc>
                <a:spcPct val="110000"/>
              </a:lnSpc>
            </a:pPr>
            <a:r>
              <a:rPr lang="en-US" sz="2400" dirty="0" smtClean="0"/>
              <a:t>Nausea, abdominal pain, weight loss, and diarrhea may occur</a:t>
            </a:r>
          </a:p>
          <a:p>
            <a:pPr lvl="1">
              <a:lnSpc>
                <a:spcPct val="110000"/>
              </a:lnSpc>
            </a:pPr>
            <a:r>
              <a:rPr lang="en-US" sz="2400" dirty="0" smtClean="0"/>
              <a:t>Pathogens</a:t>
            </a:r>
          </a:p>
          <a:p>
            <a:pPr lvl="2">
              <a:lnSpc>
                <a:spcPct val="110000"/>
              </a:lnSpc>
            </a:pPr>
            <a:r>
              <a:rPr lang="en-US" sz="2400" i="1" dirty="0" smtClean="0"/>
              <a:t>Taenia saginata</a:t>
            </a:r>
            <a:r>
              <a:rPr lang="en-US" sz="2400" dirty="0" smtClean="0"/>
              <a:t>: beef tapeworm</a:t>
            </a:r>
          </a:p>
          <a:p>
            <a:pPr lvl="2">
              <a:lnSpc>
                <a:spcPct val="110000"/>
              </a:lnSpc>
            </a:pPr>
            <a:r>
              <a:rPr lang="en-US" sz="2400" i="1" dirty="0" smtClean="0"/>
              <a:t>Taenia solium</a:t>
            </a:r>
            <a:r>
              <a:rPr lang="en-US" sz="2400" dirty="0" smtClean="0"/>
              <a:t>: pork tapeworm</a:t>
            </a:r>
          </a:p>
          <a:p>
            <a:pPr lvl="2">
              <a:lnSpc>
                <a:spcPct val="110000"/>
              </a:lnSpc>
            </a:pPr>
            <a:r>
              <a:rPr lang="en-US" sz="2400" dirty="0" smtClean="0"/>
              <a:t>Life cycle split between primary and intermediate host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282575" y="90488"/>
            <a:ext cx="8861425" cy="276999"/>
          </a:xfrm>
        </p:spPr>
        <p:txBody>
          <a:bodyPr/>
          <a:lstStyle/>
          <a:p>
            <a:r>
              <a:rPr lang="en-US" sz="1200" b="1" dirty="0">
                <a:solidFill>
                  <a:srgbClr val="000000"/>
                </a:solidFill>
              </a:rPr>
              <a:t>Figure 23.17  Features of tapeworm morphology.</a:t>
            </a:r>
            <a:endParaRPr lang="en-US" sz="1200" dirty="0">
              <a:solidFill>
                <a:srgbClr val="000000"/>
              </a:solidFill>
            </a:endParaRPr>
          </a:p>
        </p:txBody>
      </p:sp>
      <p:pic>
        <p:nvPicPr>
          <p:cNvPr id="14" name="Picture 13" descr="figure_23_17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46"/>
          <a:stretch/>
        </p:blipFill>
        <p:spPr>
          <a:xfrm>
            <a:off x="252252" y="1540764"/>
            <a:ext cx="8601456" cy="377647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433596" y="2820126"/>
            <a:ext cx="614321" cy="2308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900" dirty="0"/>
              <a:t>Strobila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907718" y="1819172"/>
            <a:ext cx="541791" cy="2308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900" dirty="0"/>
              <a:t>Testes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904962" y="2044771"/>
            <a:ext cx="550245" cy="2308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900" dirty="0"/>
              <a:t>Uterus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901368" y="2582685"/>
            <a:ext cx="518091" cy="2308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900" dirty="0"/>
              <a:t>Ovary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541509" y="3256497"/>
            <a:ext cx="880140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900" dirty="0" smtClean="0"/>
              <a:t>Mature proglottid</a:t>
            </a:r>
            <a:endParaRPr lang="en-US" sz="900" dirty="0"/>
          </a:p>
        </p:txBody>
      </p:sp>
      <p:sp>
        <p:nvSpPr>
          <p:cNvPr id="20" name="Rectangle 19"/>
          <p:cNvSpPr/>
          <p:nvPr/>
        </p:nvSpPr>
        <p:spPr>
          <a:xfrm>
            <a:off x="4429411" y="4026020"/>
            <a:ext cx="1352277" cy="5078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900" dirty="0"/>
              <a:t>Gravid </a:t>
            </a:r>
            <a:r>
              <a:rPr lang="en-US" sz="900" dirty="0" smtClean="0"/>
              <a:t>proglottid with eggs (individual eggs </a:t>
            </a:r>
            <a:r>
              <a:rPr lang="en-US" sz="900" dirty="0"/>
              <a:t>not visible)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429411" y="4576684"/>
            <a:ext cx="569462" cy="2308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900" dirty="0"/>
              <a:t>Cuticle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412123" y="2191912"/>
            <a:ext cx="569462" cy="2308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900" dirty="0"/>
              <a:t>Scolex</a:t>
            </a:r>
          </a:p>
        </p:txBody>
      </p:sp>
      <p:sp>
        <p:nvSpPr>
          <p:cNvPr id="23" name="Rectangle 22"/>
          <p:cNvSpPr/>
          <p:nvPr/>
        </p:nvSpPr>
        <p:spPr>
          <a:xfrm>
            <a:off x="8324193" y="1943121"/>
            <a:ext cx="537395" cy="2308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900" dirty="0" smtClean="0"/>
              <a:t>Hooks</a:t>
            </a:r>
            <a:endParaRPr lang="en-US" sz="900" dirty="0"/>
          </a:p>
        </p:txBody>
      </p:sp>
      <p:sp>
        <p:nvSpPr>
          <p:cNvPr id="24" name="Rectangle 23"/>
          <p:cNvSpPr/>
          <p:nvPr/>
        </p:nvSpPr>
        <p:spPr>
          <a:xfrm>
            <a:off x="8322118" y="2545602"/>
            <a:ext cx="569631" cy="2308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900" dirty="0"/>
              <a:t>Sucker</a:t>
            </a:r>
          </a:p>
        </p:txBody>
      </p:sp>
      <p:sp>
        <p:nvSpPr>
          <p:cNvPr id="25" name="Rectangle 24"/>
          <p:cNvSpPr/>
          <p:nvPr/>
        </p:nvSpPr>
        <p:spPr>
          <a:xfrm>
            <a:off x="8326351" y="3528314"/>
            <a:ext cx="466794" cy="2308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900" dirty="0"/>
              <a:t>Neck</a:t>
            </a:r>
          </a:p>
        </p:txBody>
      </p:sp>
      <p:cxnSp>
        <p:nvCxnSpPr>
          <p:cNvPr id="26" name="Straight Connector 25"/>
          <p:cNvCxnSpPr>
            <a:stCxn id="28" idx="6"/>
          </p:cNvCxnSpPr>
          <p:nvPr/>
        </p:nvCxnSpPr>
        <p:spPr bwMode="auto">
          <a:xfrm flipV="1">
            <a:off x="4084035" y="4144473"/>
            <a:ext cx="391233" cy="57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7" name="Straight Connector 26"/>
          <p:cNvCxnSpPr>
            <a:stCxn id="29" idx="2"/>
          </p:cNvCxnSpPr>
          <p:nvPr/>
        </p:nvCxnSpPr>
        <p:spPr bwMode="auto">
          <a:xfrm flipV="1">
            <a:off x="4202721" y="4699329"/>
            <a:ext cx="283066" cy="27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8" name="Oval 27"/>
          <p:cNvSpPr/>
          <p:nvPr/>
        </p:nvSpPr>
        <p:spPr bwMode="auto">
          <a:xfrm>
            <a:off x="4053496" y="4129778"/>
            <a:ext cx="30539" cy="30539"/>
          </a:xfrm>
          <a:prstGeom prst="ellipse">
            <a:avLst/>
          </a:prstGeom>
          <a:solidFill>
            <a:schemeClr val="tx1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4202721" y="4686823"/>
            <a:ext cx="30539" cy="30539"/>
          </a:xfrm>
          <a:prstGeom prst="ellipse">
            <a:avLst/>
          </a:prstGeom>
          <a:solidFill>
            <a:schemeClr val="tx1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4106454" y="2878278"/>
            <a:ext cx="30539" cy="30539"/>
          </a:xfrm>
          <a:prstGeom prst="ellipse">
            <a:avLst/>
          </a:prstGeom>
          <a:solidFill>
            <a:schemeClr val="tx1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4592671" y="2718387"/>
            <a:ext cx="30539" cy="30539"/>
          </a:xfrm>
          <a:prstGeom prst="ellipse">
            <a:avLst/>
          </a:prstGeom>
          <a:solidFill>
            <a:schemeClr val="tx1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5336940" y="2814778"/>
            <a:ext cx="30539" cy="30539"/>
          </a:xfrm>
          <a:prstGeom prst="ellipse">
            <a:avLst/>
          </a:prstGeom>
          <a:solidFill>
            <a:schemeClr val="tx1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cxnSp>
        <p:nvCxnSpPr>
          <p:cNvPr id="33" name="Straight Connector 32"/>
          <p:cNvCxnSpPr>
            <a:stCxn id="31" idx="5"/>
          </p:cNvCxnSpPr>
          <p:nvPr/>
        </p:nvCxnSpPr>
        <p:spPr bwMode="auto">
          <a:xfrm>
            <a:off x="4618738" y="2744454"/>
            <a:ext cx="195989" cy="53621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4" name="Straight Connector 33"/>
          <p:cNvCxnSpPr>
            <a:stCxn id="32" idx="7"/>
          </p:cNvCxnSpPr>
          <p:nvPr/>
        </p:nvCxnSpPr>
        <p:spPr bwMode="auto">
          <a:xfrm flipV="1">
            <a:off x="5363007" y="2407539"/>
            <a:ext cx="289920" cy="411711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5" name="Straight Connector 34"/>
          <p:cNvCxnSpPr>
            <a:stCxn id="30" idx="2"/>
          </p:cNvCxnSpPr>
          <p:nvPr/>
        </p:nvCxnSpPr>
        <p:spPr bwMode="auto">
          <a:xfrm flipH="1" flipV="1">
            <a:off x="3360579" y="2715514"/>
            <a:ext cx="745875" cy="17803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6" name="Straight Connector 35"/>
          <p:cNvCxnSpPr>
            <a:stCxn id="37" idx="2"/>
          </p:cNvCxnSpPr>
          <p:nvPr/>
        </p:nvCxnSpPr>
        <p:spPr bwMode="auto">
          <a:xfrm flipH="1" flipV="1">
            <a:off x="3405027" y="2178939"/>
            <a:ext cx="860177" cy="10875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7" name="Oval 36"/>
          <p:cNvSpPr/>
          <p:nvPr/>
        </p:nvSpPr>
        <p:spPr bwMode="auto">
          <a:xfrm>
            <a:off x="4265204" y="2272428"/>
            <a:ext cx="30539" cy="30539"/>
          </a:xfrm>
          <a:prstGeom prst="ellipse">
            <a:avLst/>
          </a:prstGeom>
          <a:solidFill>
            <a:schemeClr val="tx1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8" name="Freeform 37"/>
          <p:cNvSpPr/>
          <p:nvPr/>
        </p:nvSpPr>
        <p:spPr>
          <a:xfrm>
            <a:off x="3382802" y="1953514"/>
            <a:ext cx="593725" cy="215900"/>
          </a:xfrm>
          <a:custGeom>
            <a:avLst/>
            <a:gdLst>
              <a:gd name="connsiteX0" fmla="*/ 501650 w 593725"/>
              <a:gd name="connsiteY0" fmla="*/ 215900 h 215900"/>
              <a:gd name="connsiteX1" fmla="*/ 0 w 593725"/>
              <a:gd name="connsiteY1" fmla="*/ 0 h 215900"/>
              <a:gd name="connsiteX2" fmla="*/ 593725 w 593725"/>
              <a:gd name="connsiteY2" fmla="*/ 73025 h 215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3725" h="215900">
                <a:moveTo>
                  <a:pt x="501650" y="215900"/>
                </a:moveTo>
                <a:lnTo>
                  <a:pt x="0" y="0"/>
                </a:lnTo>
                <a:lnTo>
                  <a:pt x="593725" y="73025"/>
                </a:lnTo>
              </a:path>
            </a:pathLst>
          </a:custGeom>
          <a:ln w="9525" cmpd="sng">
            <a:solidFill>
              <a:srgbClr val="000000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9" name="Left Brace 38"/>
          <p:cNvSpPr/>
          <p:nvPr/>
        </p:nvSpPr>
        <p:spPr bwMode="auto">
          <a:xfrm>
            <a:off x="5913004" y="1709065"/>
            <a:ext cx="98698" cy="1222350"/>
          </a:xfrm>
          <a:prstGeom prst="leftBrace">
            <a:avLst>
              <a:gd name="adj1" fmla="val 41077"/>
              <a:gd name="adj2" fmla="val 50000"/>
            </a:avLst>
          </a:prstGeom>
          <a:noFill/>
          <a:ln w="63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40" name="Left Brace 39"/>
          <p:cNvSpPr/>
          <p:nvPr/>
        </p:nvSpPr>
        <p:spPr bwMode="auto">
          <a:xfrm rot="5930498">
            <a:off x="1673531" y="2545279"/>
            <a:ext cx="85501" cy="1040293"/>
          </a:xfrm>
          <a:prstGeom prst="leftBrace">
            <a:avLst>
              <a:gd name="adj1" fmla="val 41077"/>
              <a:gd name="adj2" fmla="val 50000"/>
            </a:avLst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cxnSp>
        <p:nvCxnSpPr>
          <p:cNvPr id="41" name="Straight Connector 40"/>
          <p:cNvCxnSpPr/>
          <p:nvPr/>
        </p:nvCxnSpPr>
        <p:spPr bwMode="auto">
          <a:xfrm>
            <a:off x="7475377" y="2645664"/>
            <a:ext cx="898599" cy="267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2" name="Freeform 41"/>
          <p:cNvSpPr/>
          <p:nvPr/>
        </p:nvSpPr>
        <p:spPr>
          <a:xfrm>
            <a:off x="6919752" y="1794764"/>
            <a:ext cx="1435100" cy="276225"/>
          </a:xfrm>
          <a:custGeom>
            <a:avLst/>
            <a:gdLst>
              <a:gd name="connsiteX0" fmla="*/ 660400 w 1435100"/>
              <a:gd name="connsiteY0" fmla="*/ 0 h 276225"/>
              <a:gd name="connsiteX1" fmla="*/ 1435100 w 1435100"/>
              <a:gd name="connsiteY1" fmla="*/ 247650 h 276225"/>
              <a:gd name="connsiteX2" fmla="*/ 0 w 1435100"/>
              <a:gd name="connsiteY2" fmla="*/ 276225 h 276225"/>
              <a:gd name="connsiteX0" fmla="*/ 660400 w 1435100"/>
              <a:gd name="connsiteY0" fmla="*/ 0 h 276225"/>
              <a:gd name="connsiteX1" fmla="*/ 1435100 w 1435100"/>
              <a:gd name="connsiteY1" fmla="*/ 257175 h 276225"/>
              <a:gd name="connsiteX2" fmla="*/ 0 w 1435100"/>
              <a:gd name="connsiteY2" fmla="*/ 276225 h 276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35100" h="276225">
                <a:moveTo>
                  <a:pt x="660400" y="0"/>
                </a:moveTo>
                <a:lnTo>
                  <a:pt x="1435100" y="257175"/>
                </a:lnTo>
                <a:lnTo>
                  <a:pt x="0" y="276225"/>
                </a:lnTo>
              </a:path>
            </a:pathLst>
          </a:custGeom>
          <a:ln w="28575" cmpd="sng">
            <a:solidFill>
              <a:srgbClr val="FFFFFF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43" name="Oval 42"/>
          <p:cNvSpPr/>
          <p:nvPr/>
        </p:nvSpPr>
        <p:spPr bwMode="auto">
          <a:xfrm>
            <a:off x="6909595" y="2051350"/>
            <a:ext cx="36952" cy="40647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44" name="Oval 43"/>
          <p:cNvSpPr/>
          <p:nvPr/>
        </p:nvSpPr>
        <p:spPr bwMode="auto">
          <a:xfrm>
            <a:off x="7558995" y="1772843"/>
            <a:ext cx="40647" cy="40647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45" name="Oval 44"/>
          <p:cNvSpPr/>
          <p:nvPr/>
        </p:nvSpPr>
        <p:spPr bwMode="auto">
          <a:xfrm>
            <a:off x="7452062" y="2622275"/>
            <a:ext cx="40647" cy="40647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3300" dirty="0">
              <a:solidFill>
                <a:srgbClr val="000000"/>
              </a:solidFill>
            </a:endParaRPr>
          </a:p>
        </p:txBody>
      </p:sp>
      <p:cxnSp>
        <p:nvCxnSpPr>
          <p:cNvPr id="46" name="Straight Connector 45"/>
          <p:cNvCxnSpPr/>
          <p:nvPr/>
        </p:nvCxnSpPr>
        <p:spPr bwMode="auto">
          <a:xfrm>
            <a:off x="7475377" y="2645664"/>
            <a:ext cx="898599" cy="267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7" name="Freeform 46"/>
          <p:cNvSpPr/>
          <p:nvPr/>
        </p:nvSpPr>
        <p:spPr>
          <a:xfrm>
            <a:off x="6919752" y="1794764"/>
            <a:ext cx="1435100" cy="276225"/>
          </a:xfrm>
          <a:custGeom>
            <a:avLst/>
            <a:gdLst>
              <a:gd name="connsiteX0" fmla="*/ 660400 w 1435100"/>
              <a:gd name="connsiteY0" fmla="*/ 0 h 276225"/>
              <a:gd name="connsiteX1" fmla="*/ 1435100 w 1435100"/>
              <a:gd name="connsiteY1" fmla="*/ 247650 h 276225"/>
              <a:gd name="connsiteX2" fmla="*/ 0 w 1435100"/>
              <a:gd name="connsiteY2" fmla="*/ 276225 h 276225"/>
              <a:gd name="connsiteX0" fmla="*/ 660400 w 1435100"/>
              <a:gd name="connsiteY0" fmla="*/ 0 h 276225"/>
              <a:gd name="connsiteX1" fmla="*/ 1435100 w 1435100"/>
              <a:gd name="connsiteY1" fmla="*/ 257175 h 276225"/>
              <a:gd name="connsiteX2" fmla="*/ 0 w 1435100"/>
              <a:gd name="connsiteY2" fmla="*/ 276225 h 276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35100" h="276225">
                <a:moveTo>
                  <a:pt x="660400" y="0"/>
                </a:moveTo>
                <a:lnTo>
                  <a:pt x="1435100" y="257175"/>
                </a:lnTo>
                <a:lnTo>
                  <a:pt x="0" y="276225"/>
                </a:lnTo>
              </a:path>
            </a:pathLst>
          </a:custGeom>
          <a:ln w="9525" cmpd="sng">
            <a:solidFill>
              <a:schemeClr val="tx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cxnSp>
        <p:nvCxnSpPr>
          <p:cNvPr id="48" name="Straight Connector 47"/>
          <p:cNvCxnSpPr/>
          <p:nvPr/>
        </p:nvCxnSpPr>
        <p:spPr bwMode="auto">
          <a:xfrm>
            <a:off x="7703977" y="3633089"/>
            <a:ext cx="664244" cy="699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9" name="Oval 48"/>
          <p:cNvSpPr/>
          <p:nvPr/>
        </p:nvSpPr>
        <p:spPr bwMode="auto">
          <a:xfrm>
            <a:off x="7684667" y="3614670"/>
            <a:ext cx="36952" cy="33593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cxnSp>
        <p:nvCxnSpPr>
          <p:cNvPr id="50" name="Straight Connector 49"/>
          <p:cNvCxnSpPr/>
          <p:nvPr/>
        </p:nvCxnSpPr>
        <p:spPr bwMode="auto">
          <a:xfrm>
            <a:off x="7703977" y="3633089"/>
            <a:ext cx="664244" cy="699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3"/>
          <p:cNvSpPr>
            <a:spLocks noGrp="1" noChangeArrowheads="1"/>
          </p:cNvSpPr>
          <p:nvPr>
            <p:ph type="title"/>
          </p:nvPr>
        </p:nvSpPr>
        <p:spPr>
          <a:xfrm>
            <a:off x="282575" y="90488"/>
            <a:ext cx="8861425" cy="276999"/>
          </a:xfrm>
        </p:spPr>
        <p:txBody>
          <a:bodyPr/>
          <a:lstStyle/>
          <a:p>
            <a:r>
              <a:rPr lang="en-US" sz="1200" b="1" dirty="0">
                <a:solidFill>
                  <a:srgbClr val="000000"/>
                </a:solidFill>
              </a:rPr>
              <a:t>Figure 23.18  Life cycle of </a:t>
            </a:r>
            <a:r>
              <a:rPr lang="en-US" sz="1200" b="1" i="1" dirty="0">
                <a:solidFill>
                  <a:srgbClr val="000000"/>
                </a:solidFill>
              </a:rPr>
              <a:t>Taenia solium</a:t>
            </a:r>
            <a:r>
              <a:rPr lang="en-US" sz="1200" b="1" dirty="0">
                <a:solidFill>
                  <a:srgbClr val="000000"/>
                </a:solidFill>
              </a:rPr>
              <a:t>.</a:t>
            </a:r>
            <a:endParaRPr lang="en-US" sz="1200" dirty="0">
              <a:solidFill>
                <a:srgbClr val="000000"/>
              </a:solidFill>
            </a:endParaRPr>
          </a:p>
        </p:txBody>
      </p:sp>
      <p:pic>
        <p:nvPicPr>
          <p:cNvPr id="21" name="Picture 20" descr="figure_23_18_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04"/>
          <a:stretch/>
        </p:blipFill>
        <p:spPr>
          <a:xfrm>
            <a:off x="2402048" y="457200"/>
            <a:ext cx="4320602" cy="60839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365127"/>
            <a:ext cx="7886700" cy="703262"/>
          </a:xfrm>
        </p:spPr>
        <p:txBody>
          <a:bodyPr/>
          <a:lstStyle/>
          <a:p>
            <a:r>
              <a:rPr lang="en-US" dirty="0" smtClean="0"/>
              <a:t>Helminthic Infestations of the Intestinal Tract</a:t>
            </a:r>
            <a:endParaRPr lang="en-US" dirty="0"/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>
          <a:xfrm>
            <a:off x="301625" y="1068388"/>
            <a:ext cx="8537575" cy="5484812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400" b="1" dirty="0" smtClean="0"/>
              <a:t>Tapeworm Infestations</a:t>
            </a:r>
          </a:p>
          <a:p>
            <a:pPr lvl="1">
              <a:lnSpc>
                <a:spcPct val="110000"/>
              </a:lnSpc>
            </a:pPr>
            <a:r>
              <a:rPr lang="en-US" sz="2400" dirty="0" smtClean="0"/>
              <a:t>Epidemiology</a:t>
            </a:r>
          </a:p>
          <a:p>
            <a:pPr lvl="2">
              <a:lnSpc>
                <a:spcPct val="110000"/>
              </a:lnSpc>
            </a:pPr>
            <a:r>
              <a:rPr lang="en-US" sz="2400" i="1" dirty="0" smtClean="0"/>
              <a:t>Taenia</a:t>
            </a:r>
            <a:r>
              <a:rPr lang="en-US" sz="2400" dirty="0" smtClean="0"/>
              <a:t> species live worldwide where beef and pork are food</a:t>
            </a:r>
          </a:p>
          <a:p>
            <a:pPr lvl="2">
              <a:lnSpc>
                <a:spcPct val="110000"/>
              </a:lnSpc>
            </a:pPr>
            <a:r>
              <a:rPr lang="en-US" sz="2400" dirty="0" smtClean="0"/>
              <a:t>High incidence</a:t>
            </a:r>
          </a:p>
          <a:p>
            <a:pPr lvl="3">
              <a:lnSpc>
                <a:spcPct val="110000"/>
              </a:lnSpc>
            </a:pPr>
            <a:r>
              <a:rPr lang="en-US" sz="2400" dirty="0" smtClean="0"/>
              <a:t>Regions of inadequate sewage treatment </a:t>
            </a:r>
          </a:p>
          <a:p>
            <a:pPr lvl="3">
              <a:lnSpc>
                <a:spcPct val="110000"/>
              </a:lnSpc>
            </a:pPr>
            <a:r>
              <a:rPr lang="en-US" sz="2400" dirty="0" smtClean="0"/>
              <a:t>Regions where humans live in close contact with livestock</a:t>
            </a:r>
          </a:p>
          <a:p>
            <a:pPr lvl="1">
              <a:lnSpc>
                <a:spcPct val="110000"/>
              </a:lnSpc>
            </a:pPr>
            <a:r>
              <a:rPr lang="en-US" sz="2400" dirty="0" smtClean="0"/>
              <a:t>Diagnosis, treatment, and prevention</a:t>
            </a:r>
          </a:p>
          <a:p>
            <a:pPr lvl="2">
              <a:lnSpc>
                <a:spcPct val="110000"/>
              </a:lnSpc>
            </a:pPr>
            <a:r>
              <a:rPr lang="en-US" sz="2400" dirty="0" smtClean="0"/>
              <a:t>Diagnosed by presence of proglottids in fecal sample</a:t>
            </a:r>
          </a:p>
          <a:p>
            <a:pPr lvl="2">
              <a:lnSpc>
                <a:spcPct val="110000"/>
              </a:lnSpc>
            </a:pPr>
            <a:r>
              <a:rPr lang="en-US" sz="2400" dirty="0" smtClean="0"/>
              <a:t>Treated with niclosamide or praziquantel</a:t>
            </a:r>
          </a:p>
          <a:p>
            <a:pPr lvl="2">
              <a:lnSpc>
                <a:spcPct val="110000"/>
              </a:lnSpc>
            </a:pPr>
            <a:r>
              <a:rPr lang="en-US" sz="2400" dirty="0" smtClean="0"/>
              <a:t>Prevention relies on thorough cooking of meats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365127"/>
            <a:ext cx="7886700" cy="703262"/>
          </a:xfrm>
        </p:spPr>
        <p:txBody>
          <a:bodyPr/>
          <a:lstStyle/>
          <a:p>
            <a:r>
              <a:rPr lang="en-US" dirty="0" smtClean="0"/>
              <a:t>Helminthic Infestations of the Intestinal Tract</a:t>
            </a:r>
            <a:endParaRPr lang="en-US" dirty="0"/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301625" y="1068388"/>
            <a:ext cx="8537575" cy="5561012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US" sz="2400" b="1" dirty="0" smtClean="0"/>
              <a:t>Pinworm Infestations</a:t>
            </a:r>
          </a:p>
          <a:p>
            <a:pPr lvl="1">
              <a:lnSpc>
                <a:spcPct val="130000"/>
              </a:lnSpc>
            </a:pPr>
            <a:r>
              <a:rPr lang="en-US" sz="2400" dirty="0" smtClean="0"/>
              <a:t>Pinworms are nematodes</a:t>
            </a:r>
          </a:p>
          <a:p>
            <a:pPr lvl="2">
              <a:lnSpc>
                <a:spcPct val="130000"/>
              </a:lnSpc>
            </a:pPr>
            <a:r>
              <a:rPr lang="en-US" sz="2400" dirty="0" smtClean="0"/>
              <a:t>Long, thin, unsegmented, cylindrical helminth</a:t>
            </a:r>
          </a:p>
          <a:p>
            <a:pPr lvl="1">
              <a:lnSpc>
                <a:spcPct val="130000"/>
              </a:lnSpc>
            </a:pPr>
            <a:r>
              <a:rPr lang="en-US" sz="2400" dirty="0" smtClean="0"/>
              <a:t>Signs and symptoms</a:t>
            </a:r>
          </a:p>
          <a:p>
            <a:pPr lvl="2">
              <a:lnSpc>
                <a:spcPct val="130000"/>
              </a:lnSpc>
            </a:pPr>
            <a:r>
              <a:rPr lang="en-US" sz="2400" dirty="0" smtClean="0"/>
              <a:t>Perianal itching, irritability, decreased appetite</a:t>
            </a:r>
          </a:p>
          <a:p>
            <a:pPr lvl="2">
              <a:lnSpc>
                <a:spcPct val="130000"/>
              </a:lnSpc>
            </a:pPr>
            <a:r>
              <a:rPr lang="en-US" sz="2400" dirty="0" smtClean="0"/>
              <a:t>One-third of cases are asymptomatic</a:t>
            </a:r>
          </a:p>
          <a:p>
            <a:pPr lvl="1">
              <a:lnSpc>
                <a:spcPct val="130000"/>
              </a:lnSpc>
            </a:pPr>
            <a:r>
              <a:rPr lang="en-US" sz="2400" dirty="0" smtClean="0"/>
              <a:t>Pathogen and infestation</a:t>
            </a:r>
          </a:p>
          <a:p>
            <a:pPr lvl="2">
              <a:lnSpc>
                <a:spcPct val="130000"/>
              </a:lnSpc>
            </a:pPr>
            <a:r>
              <a:rPr lang="en-US" sz="2400" dirty="0" smtClean="0"/>
              <a:t>Caused by </a:t>
            </a:r>
            <a:r>
              <a:rPr lang="en-US" sz="2400" i="1" dirty="0" smtClean="0"/>
              <a:t>Enterobius vermicularis</a:t>
            </a:r>
          </a:p>
          <a:p>
            <a:pPr lvl="2">
              <a:lnSpc>
                <a:spcPct val="130000"/>
              </a:lnSpc>
            </a:pPr>
            <a:r>
              <a:rPr lang="en-US" sz="2400" dirty="0" smtClean="0"/>
              <a:t>Females deposit eggs in the perianal region at night</a:t>
            </a:r>
          </a:p>
          <a:p>
            <a:pPr lvl="3">
              <a:lnSpc>
                <a:spcPct val="130000"/>
              </a:lnSpc>
            </a:pPr>
            <a:r>
              <a:rPr lang="en-US" sz="2400" dirty="0" smtClean="0"/>
              <a:t>Eggs can be dislodged and spread the disease</a:t>
            </a:r>
            <a:endParaRPr lang="en-US" sz="2400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365127"/>
            <a:ext cx="7886700" cy="703262"/>
          </a:xfrm>
        </p:spPr>
        <p:txBody>
          <a:bodyPr/>
          <a:lstStyle/>
          <a:p>
            <a:r>
              <a:rPr lang="en-US" dirty="0" smtClean="0"/>
              <a:t>Helminthic Infestations of the Intestinal Tract</a:t>
            </a:r>
            <a:endParaRPr lang="en-US" dirty="0"/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>
          <a:xfrm>
            <a:off x="301625" y="1068388"/>
            <a:ext cx="8537575" cy="5408612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Pinworm Infestations</a:t>
            </a:r>
          </a:p>
          <a:p>
            <a:pPr lvl="1"/>
            <a:r>
              <a:rPr lang="en-US" sz="2800" dirty="0" smtClean="0"/>
              <a:t>Epidemiology</a:t>
            </a:r>
          </a:p>
          <a:p>
            <a:pPr lvl="2"/>
            <a:r>
              <a:rPr lang="en-US" sz="2800" dirty="0" smtClean="0"/>
              <a:t>Infections commonly occur in children</a:t>
            </a:r>
          </a:p>
          <a:p>
            <a:pPr lvl="2"/>
            <a:r>
              <a:rPr lang="en-US" sz="2800" i="1" dirty="0" smtClean="0"/>
              <a:t>Enterobius</a:t>
            </a:r>
            <a:r>
              <a:rPr lang="en-US" sz="2800" dirty="0" smtClean="0"/>
              <a:t> is the most common parasitic worm in the U.S.</a:t>
            </a:r>
          </a:p>
          <a:p>
            <a:pPr lvl="1"/>
            <a:r>
              <a:rPr lang="en-US" sz="2800" dirty="0" smtClean="0"/>
              <a:t>Diagnosis, treatment, and prevention</a:t>
            </a:r>
          </a:p>
          <a:p>
            <a:pPr lvl="2"/>
            <a:r>
              <a:rPr lang="en-US" sz="2800" dirty="0" smtClean="0"/>
              <a:t>Diagnosis is based on identification of eggs or adult pinworms</a:t>
            </a:r>
          </a:p>
          <a:p>
            <a:pPr lvl="2"/>
            <a:r>
              <a:rPr lang="en-US" sz="2800" dirty="0" smtClean="0"/>
              <a:t>Treated with pyrantel pamoate or mebendazole</a:t>
            </a:r>
          </a:p>
          <a:p>
            <a:pPr lvl="2"/>
            <a:r>
              <a:rPr lang="en-US" sz="2800" dirty="0" smtClean="0"/>
              <a:t>Prevention requires strict personal hygiene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title"/>
          </p:nvPr>
        </p:nvSpPr>
        <p:spPr>
          <a:xfrm>
            <a:off x="282575" y="90488"/>
            <a:ext cx="8861425" cy="276999"/>
          </a:xfrm>
        </p:spPr>
        <p:txBody>
          <a:bodyPr/>
          <a:lstStyle/>
          <a:p>
            <a:r>
              <a:rPr lang="en-US" sz="1200" b="1" dirty="0">
                <a:solidFill>
                  <a:srgbClr val="000000"/>
                </a:solidFill>
              </a:rPr>
              <a:t>Figure 23.2  Detailed structure of teeth and socket.</a:t>
            </a:r>
            <a:endParaRPr lang="en-US" sz="1200" dirty="0">
              <a:solidFill>
                <a:srgbClr val="000000"/>
              </a:solidFill>
            </a:endParaRPr>
          </a:p>
        </p:txBody>
      </p:sp>
      <p:pic>
        <p:nvPicPr>
          <p:cNvPr id="51" name="Picture 50" descr="figure_23_02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93"/>
          <a:stretch/>
        </p:blipFill>
        <p:spPr>
          <a:xfrm>
            <a:off x="1354890" y="460869"/>
            <a:ext cx="6954982" cy="5843016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1310470" y="406558"/>
            <a:ext cx="1155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1730" dirty="0">
                <a:solidFill>
                  <a:srgbClr val="000000"/>
                </a:solidFill>
              </a:rPr>
              <a:t>Bacteria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310470" y="2137692"/>
            <a:ext cx="1155807" cy="624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1730" dirty="0">
                <a:solidFill>
                  <a:srgbClr val="000000"/>
                </a:solidFill>
              </a:rPr>
              <a:t>Gingiva</a:t>
            </a:r>
          </a:p>
          <a:p>
            <a:pPr algn="l"/>
            <a:r>
              <a:rPr lang="en-US" sz="1730" dirty="0">
                <a:solidFill>
                  <a:srgbClr val="000000"/>
                </a:solidFill>
              </a:rPr>
              <a:t>(gum)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313645" y="4021583"/>
            <a:ext cx="1155807" cy="358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1730" dirty="0">
                <a:solidFill>
                  <a:srgbClr val="000000"/>
                </a:solidFill>
              </a:rPr>
              <a:t>Bone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316820" y="5243561"/>
            <a:ext cx="1875887" cy="1157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1730" dirty="0">
                <a:solidFill>
                  <a:srgbClr val="000000"/>
                </a:solidFill>
              </a:rPr>
              <a:t>Branches of</a:t>
            </a:r>
          </a:p>
          <a:p>
            <a:pPr algn="l"/>
            <a:r>
              <a:rPr lang="en-US" sz="1730" dirty="0">
                <a:solidFill>
                  <a:srgbClr val="000000"/>
                </a:solidFill>
              </a:rPr>
              <a:t>blood vessels</a:t>
            </a:r>
          </a:p>
          <a:p>
            <a:pPr algn="l"/>
            <a:r>
              <a:rPr lang="en-US" sz="1730" dirty="0">
                <a:solidFill>
                  <a:srgbClr val="000000"/>
                </a:solidFill>
              </a:rPr>
              <a:t>and nerve</a:t>
            </a:r>
          </a:p>
          <a:p>
            <a:pPr algn="l"/>
            <a:r>
              <a:rPr lang="en-US" sz="1730" dirty="0">
                <a:solidFill>
                  <a:srgbClr val="000000"/>
                </a:solidFill>
              </a:rPr>
              <a:t>in root canal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7395769" y="799633"/>
            <a:ext cx="1368152" cy="360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1730" dirty="0">
                <a:solidFill>
                  <a:srgbClr val="000000"/>
                </a:solidFill>
              </a:rPr>
              <a:t>Enamel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7405294" y="1369987"/>
            <a:ext cx="1368152" cy="360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1730" dirty="0">
                <a:solidFill>
                  <a:srgbClr val="000000"/>
                </a:solidFill>
              </a:rPr>
              <a:t>Dentin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392594" y="1768127"/>
            <a:ext cx="1368152" cy="360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1730" dirty="0">
                <a:solidFill>
                  <a:srgbClr val="000000"/>
                </a:solidFill>
              </a:rPr>
              <a:t>Pulp</a:t>
            </a:r>
          </a:p>
        </p:txBody>
      </p:sp>
      <p:cxnSp>
        <p:nvCxnSpPr>
          <p:cNvPr id="60" name="Straight Connector 59"/>
          <p:cNvCxnSpPr/>
          <p:nvPr/>
        </p:nvCxnSpPr>
        <p:spPr bwMode="auto">
          <a:xfrm flipH="1" flipV="1">
            <a:off x="2034231" y="4248150"/>
            <a:ext cx="1354160" cy="64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1" name="Straight Connector 60"/>
          <p:cNvCxnSpPr/>
          <p:nvPr/>
        </p:nvCxnSpPr>
        <p:spPr bwMode="auto">
          <a:xfrm flipH="1">
            <a:off x="2765267" y="5163194"/>
            <a:ext cx="1267649" cy="23037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2" name="Straight Connector 61"/>
          <p:cNvCxnSpPr/>
          <p:nvPr/>
        </p:nvCxnSpPr>
        <p:spPr bwMode="auto">
          <a:xfrm flipV="1">
            <a:off x="5604541" y="1561629"/>
            <a:ext cx="1808063" cy="111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3" name="Straight Connector 62"/>
          <p:cNvCxnSpPr/>
          <p:nvPr/>
        </p:nvCxnSpPr>
        <p:spPr bwMode="auto">
          <a:xfrm flipV="1">
            <a:off x="6026419" y="979215"/>
            <a:ext cx="1379151" cy="14401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4" name="Straight Connector 63"/>
          <p:cNvCxnSpPr/>
          <p:nvPr/>
        </p:nvCxnSpPr>
        <p:spPr bwMode="auto">
          <a:xfrm flipV="1">
            <a:off x="5248941" y="1952402"/>
            <a:ext cx="2153454" cy="404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65" name="Freeform 64"/>
          <p:cNvSpPr/>
          <p:nvPr/>
        </p:nvSpPr>
        <p:spPr>
          <a:xfrm>
            <a:off x="2315241" y="641994"/>
            <a:ext cx="2162180" cy="354852"/>
          </a:xfrm>
          <a:custGeom>
            <a:avLst/>
            <a:gdLst>
              <a:gd name="connsiteX0" fmla="*/ 2136471 w 2136471"/>
              <a:gd name="connsiteY0" fmla="*/ 108291 h 374095"/>
              <a:gd name="connsiteX1" fmla="*/ 0 w 2136471"/>
              <a:gd name="connsiteY1" fmla="*/ 0 h 374095"/>
              <a:gd name="connsiteX2" fmla="*/ 1122386 w 2136471"/>
              <a:gd name="connsiteY2" fmla="*/ 374095 h 374095"/>
              <a:gd name="connsiteX0" fmla="*/ 2136471 w 2136471"/>
              <a:gd name="connsiteY0" fmla="*/ 108291 h 346215"/>
              <a:gd name="connsiteX1" fmla="*/ 0 w 2136471"/>
              <a:gd name="connsiteY1" fmla="*/ 0 h 346215"/>
              <a:gd name="connsiteX2" fmla="*/ 1141209 w 2136471"/>
              <a:gd name="connsiteY2" fmla="*/ 346215 h 346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36471" h="346215">
                <a:moveTo>
                  <a:pt x="2136471" y="108291"/>
                </a:moveTo>
                <a:lnTo>
                  <a:pt x="0" y="0"/>
                </a:lnTo>
                <a:lnTo>
                  <a:pt x="1141209" y="346215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cxnSp>
        <p:nvCxnSpPr>
          <p:cNvPr id="66" name="Straight Connector 65"/>
          <p:cNvCxnSpPr/>
          <p:nvPr/>
        </p:nvCxnSpPr>
        <p:spPr bwMode="auto">
          <a:xfrm flipH="1" flipV="1">
            <a:off x="2277141" y="2350144"/>
            <a:ext cx="1089026" cy="2857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67" name="Oval 66"/>
          <p:cNvSpPr>
            <a:spLocks noChangeAspect="1"/>
          </p:cNvSpPr>
          <p:nvPr/>
        </p:nvSpPr>
        <p:spPr bwMode="auto">
          <a:xfrm flipV="1">
            <a:off x="3366196" y="4221555"/>
            <a:ext cx="50078" cy="50078"/>
          </a:xfrm>
          <a:prstGeom prst="ellipse">
            <a:avLst/>
          </a:prstGeom>
          <a:solidFill>
            <a:schemeClr val="tx1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8" name="Oval 67"/>
          <p:cNvSpPr>
            <a:spLocks noChangeAspect="1"/>
          </p:cNvSpPr>
          <p:nvPr/>
        </p:nvSpPr>
        <p:spPr bwMode="auto">
          <a:xfrm flipV="1">
            <a:off x="5229064" y="1934368"/>
            <a:ext cx="45525" cy="45525"/>
          </a:xfrm>
          <a:prstGeom prst="ellipse">
            <a:avLst/>
          </a:prstGeom>
          <a:solidFill>
            <a:schemeClr val="tx1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9" name="Oval 68"/>
          <p:cNvSpPr>
            <a:spLocks noChangeAspect="1"/>
          </p:cNvSpPr>
          <p:nvPr/>
        </p:nvSpPr>
        <p:spPr bwMode="auto">
          <a:xfrm flipV="1">
            <a:off x="5580477" y="1538209"/>
            <a:ext cx="50078" cy="50078"/>
          </a:xfrm>
          <a:prstGeom prst="ellipse">
            <a:avLst/>
          </a:prstGeom>
          <a:solidFill>
            <a:schemeClr val="tx1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0" name="Oval 69"/>
          <p:cNvSpPr>
            <a:spLocks noChangeAspect="1"/>
          </p:cNvSpPr>
          <p:nvPr/>
        </p:nvSpPr>
        <p:spPr bwMode="auto">
          <a:xfrm flipV="1">
            <a:off x="5984849" y="1101005"/>
            <a:ext cx="50078" cy="50078"/>
          </a:xfrm>
          <a:prstGeom prst="ellipse">
            <a:avLst/>
          </a:prstGeom>
          <a:solidFill>
            <a:schemeClr val="tx1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1" name="Arc 70"/>
          <p:cNvSpPr/>
          <p:nvPr/>
        </p:nvSpPr>
        <p:spPr bwMode="auto">
          <a:xfrm>
            <a:off x="4037753" y="5090020"/>
            <a:ext cx="398388" cy="144016"/>
          </a:xfrm>
          <a:prstGeom prst="arc">
            <a:avLst>
              <a:gd name="adj1" fmla="val 18473273"/>
              <a:gd name="adj2" fmla="val 13327731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2" name="Oval 71"/>
          <p:cNvSpPr>
            <a:spLocks noChangeAspect="1"/>
          </p:cNvSpPr>
          <p:nvPr/>
        </p:nvSpPr>
        <p:spPr bwMode="auto">
          <a:xfrm flipV="1">
            <a:off x="3345231" y="2353716"/>
            <a:ext cx="50078" cy="50078"/>
          </a:xfrm>
          <a:prstGeom prst="ellipse">
            <a:avLst/>
          </a:prstGeom>
          <a:solidFill>
            <a:schemeClr val="tx1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3"/>
          <p:cNvSpPr>
            <a:spLocks noGrp="1" noChangeArrowheads="1"/>
          </p:cNvSpPr>
          <p:nvPr>
            <p:ph type="title"/>
          </p:nvPr>
        </p:nvSpPr>
        <p:spPr>
          <a:xfrm>
            <a:off x="282575" y="90488"/>
            <a:ext cx="8861425" cy="276999"/>
          </a:xfrm>
        </p:spPr>
        <p:txBody>
          <a:bodyPr/>
          <a:lstStyle/>
          <a:p>
            <a:r>
              <a:rPr lang="en-US" sz="1200" b="1" dirty="0">
                <a:solidFill>
                  <a:srgbClr val="000000"/>
                </a:solidFill>
              </a:rPr>
              <a:t>Figure 23.19  </a:t>
            </a:r>
            <a:r>
              <a:rPr lang="hu-HU" sz="1200" b="1" dirty="0">
                <a:solidFill>
                  <a:srgbClr val="000000"/>
                </a:solidFill>
              </a:rPr>
              <a:t>Nematodes.</a:t>
            </a:r>
            <a:endParaRPr lang="en-US" sz="1200" dirty="0">
              <a:solidFill>
                <a:srgbClr val="000000"/>
              </a:solidFill>
            </a:endParaRPr>
          </a:p>
        </p:txBody>
      </p:sp>
      <p:pic>
        <p:nvPicPr>
          <p:cNvPr id="14" name="Picture 13" descr="figure_23_19_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37"/>
          <a:stretch/>
        </p:blipFill>
        <p:spPr>
          <a:xfrm>
            <a:off x="266700" y="1905000"/>
            <a:ext cx="8601456" cy="28437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Helminthic Infestations of the Intestinal Tract</a:t>
            </a:r>
            <a:endParaRPr lang="en-US" dirty="0"/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301625" y="1068388"/>
            <a:ext cx="8537575" cy="5408612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US" sz="2400" b="1" dirty="0" smtClean="0"/>
              <a:t>Anisakiasis</a:t>
            </a:r>
          </a:p>
          <a:p>
            <a:pPr lvl="1">
              <a:lnSpc>
                <a:spcPct val="130000"/>
              </a:lnSpc>
            </a:pPr>
            <a:r>
              <a:rPr lang="en-US" sz="2400" dirty="0" smtClean="0"/>
              <a:t>Anisakiasis results from infestation by several parasitic nematodes</a:t>
            </a:r>
          </a:p>
          <a:p>
            <a:pPr lvl="1">
              <a:lnSpc>
                <a:spcPct val="130000"/>
              </a:lnSpc>
            </a:pPr>
            <a:r>
              <a:rPr lang="en-US" sz="2400" dirty="0" smtClean="0"/>
              <a:t>Signs and symptoms</a:t>
            </a:r>
          </a:p>
          <a:p>
            <a:pPr lvl="2">
              <a:lnSpc>
                <a:spcPct val="130000"/>
              </a:lnSpc>
            </a:pPr>
            <a:r>
              <a:rPr lang="en-US" sz="2400" dirty="0" smtClean="0"/>
              <a:t>Typically asymptomatic</a:t>
            </a:r>
          </a:p>
          <a:p>
            <a:pPr lvl="2">
              <a:lnSpc>
                <a:spcPct val="130000"/>
              </a:lnSpc>
            </a:pPr>
            <a:r>
              <a:rPr lang="en-US" sz="2400" dirty="0" smtClean="0"/>
              <a:t>Abdominal pain, nausea, vomiting, and fever may occur</a:t>
            </a:r>
          </a:p>
          <a:p>
            <a:pPr lvl="2">
              <a:lnSpc>
                <a:spcPct val="130000"/>
              </a:lnSpc>
            </a:pPr>
            <a:r>
              <a:rPr lang="en-US" sz="2400" dirty="0" smtClean="0"/>
              <a:t>Some individuals develop an allergic rash</a:t>
            </a:r>
          </a:p>
          <a:p>
            <a:pPr lvl="1">
              <a:lnSpc>
                <a:spcPct val="130000"/>
              </a:lnSpc>
            </a:pPr>
            <a:r>
              <a:rPr lang="en-US" sz="2400" dirty="0" smtClean="0"/>
              <a:t>Pathogen and infestation</a:t>
            </a:r>
          </a:p>
          <a:p>
            <a:pPr lvl="2">
              <a:lnSpc>
                <a:spcPct val="130000"/>
              </a:lnSpc>
            </a:pPr>
            <a:r>
              <a:rPr lang="en-US" sz="2400" dirty="0" smtClean="0"/>
              <a:t>Most commonly caused by </a:t>
            </a:r>
            <a:r>
              <a:rPr lang="en-US" sz="2400" i="1" dirty="0" smtClean="0"/>
              <a:t>Anisakis simplex</a:t>
            </a:r>
          </a:p>
          <a:p>
            <a:pPr lvl="2">
              <a:lnSpc>
                <a:spcPct val="130000"/>
              </a:lnSpc>
            </a:pPr>
            <a:r>
              <a:rPr lang="en-US" sz="2400" dirty="0" smtClean="0"/>
              <a:t>Complex life cycle with several larval stages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82575" y="90488"/>
            <a:ext cx="8861425" cy="276999"/>
          </a:xfrm>
        </p:spPr>
        <p:txBody>
          <a:bodyPr/>
          <a:lstStyle/>
          <a:p>
            <a:r>
              <a:rPr lang="en-US" sz="1200" b="1" dirty="0">
                <a:solidFill>
                  <a:srgbClr val="000000"/>
                </a:solidFill>
              </a:rPr>
              <a:t>Figure 23.20  Life cycle of </a:t>
            </a:r>
            <a:r>
              <a:rPr lang="en-US" sz="1200" b="1" i="1" dirty="0">
                <a:solidFill>
                  <a:srgbClr val="000000"/>
                </a:solidFill>
              </a:rPr>
              <a:t>Anisakis</a:t>
            </a:r>
            <a:r>
              <a:rPr lang="en-US" sz="1200" b="1" dirty="0">
                <a:solidFill>
                  <a:srgbClr val="000000"/>
                </a:solidFill>
              </a:rPr>
              <a:t>.</a:t>
            </a:r>
            <a:endParaRPr lang="en-US" sz="1200" dirty="0">
              <a:solidFill>
                <a:srgbClr val="000000"/>
              </a:solidFill>
            </a:endParaRPr>
          </a:p>
        </p:txBody>
      </p:sp>
      <p:pic>
        <p:nvPicPr>
          <p:cNvPr id="19" name="Picture 18" descr="figure_23_20_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04"/>
          <a:stretch/>
        </p:blipFill>
        <p:spPr>
          <a:xfrm>
            <a:off x="1981200" y="381000"/>
            <a:ext cx="5915109" cy="6217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Helminthic Infestations of the Intestinal Tract</a:t>
            </a:r>
            <a:endParaRPr lang="en-US" dirty="0"/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Anisakiasis</a:t>
            </a:r>
          </a:p>
          <a:p>
            <a:pPr lvl="1"/>
            <a:r>
              <a:rPr lang="en-US" sz="2400" dirty="0" smtClean="0"/>
              <a:t>Epidemiology</a:t>
            </a:r>
          </a:p>
          <a:p>
            <a:pPr lvl="2"/>
            <a:r>
              <a:rPr lang="en-US" sz="2400" dirty="0" smtClean="0"/>
              <a:t>About 20,000 cases occur worldwide</a:t>
            </a:r>
          </a:p>
          <a:p>
            <a:pPr lvl="1"/>
            <a:r>
              <a:rPr lang="en-US" sz="2400" dirty="0" smtClean="0"/>
              <a:t>Diagnosis, treatment, and prevention</a:t>
            </a:r>
          </a:p>
          <a:p>
            <a:pPr lvl="2"/>
            <a:r>
              <a:rPr lang="en-US" sz="2400" dirty="0" smtClean="0"/>
              <a:t>Diagnosis is generally made using endoscopy to visualize worms</a:t>
            </a:r>
          </a:p>
          <a:p>
            <a:pPr lvl="2"/>
            <a:r>
              <a:rPr lang="en-US" sz="2400" dirty="0" smtClean="0"/>
              <a:t>Treatment involves removing worms from the intestine</a:t>
            </a:r>
          </a:p>
          <a:p>
            <a:pPr lvl="2"/>
            <a:r>
              <a:rPr lang="en-US" sz="2400" dirty="0" smtClean="0"/>
              <a:t>Prevented by avoiding raw and undercooked marine fish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 Microbiota of the Digestive System</a:t>
            </a: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1825624"/>
            <a:ext cx="7886700" cy="4727575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000" dirty="0" smtClean="0"/>
              <a:t>Esophagus, stomach, duodenum</a:t>
            </a:r>
          </a:p>
          <a:p>
            <a:pPr lvl="1">
              <a:lnSpc>
                <a:spcPct val="120000"/>
              </a:lnSpc>
            </a:pPr>
            <a:r>
              <a:rPr lang="en-US" sz="2000" dirty="0" smtClean="0"/>
              <a:t>These regions are almost free of microbes</a:t>
            </a:r>
          </a:p>
          <a:p>
            <a:pPr lvl="1">
              <a:lnSpc>
                <a:spcPct val="120000"/>
              </a:lnSpc>
            </a:pPr>
            <a:r>
              <a:rPr lang="en-US" sz="2000" dirty="0" smtClean="0"/>
              <a:t>Peristalsis and rapid transport of food helps prevent microbial colonization</a:t>
            </a:r>
          </a:p>
          <a:p>
            <a:pPr>
              <a:lnSpc>
                <a:spcPct val="120000"/>
              </a:lnSpc>
            </a:pPr>
            <a:r>
              <a:rPr lang="en-US" sz="2000" dirty="0" smtClean="0"/>
              <a:t>Tongue, teeth, jejunum, ileum, colon, rectum</a:t>
            </a:r>
          </a:p>
          <a:p>
            <a:pPr lvl="1">
              <a:lnSpc>
                <a:spcPct val="120000"/>
              </a:lnSpc>
            </a:pPr>
            <a:r>
              <a:rPr lang="en-US" sz="2000" dirty="0" smtClean="0"/>
              <a:t>Viridans streptococci are most prevalent in this region</a:t>
            </a:r>
          </a:p>
          <a:p>
            <a:pPr>
              <a:lnSpc>
                <a:spcPct val="120000"/>
              </a:lnSpc>
            </a:pPr>
            <a:r>
              <a:rPr lang="en-US" sz="2000" dirty="0" smtClean="0"/>
              <a:t>Lower small intestine and colon</a:t>
            </a:r>
          </a:p>
          <a:p>
            <a:pPr lvl="1">
              <a:lnSpc>
                <a:spcPct val="120000"/>
              </a:lnSpc>
            </a:pPr>
            <a:r>
              <a:rPr lang="en-US" sz="2000" dirty="0" smtClean="0"/>
              <a:t>Microbiota here are microbial antagonists</a:t>
            </a:r>
          </a:p>
          <a:p>
            <a:pPr lvl="1">
              <a:lnSpc>
                <a:spcPct val="120000"/>
              </a:lnSpc>
            </a:pPr>
            <a:r>
              <a:rPr lang="en-US" sz="2000" dirty="0" smtClean="0"/>
              <a:t>Mucous membrane prevents entry of microbes into the bloodstream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Bacterial Diseases of the Digestive System</a:t>
            </a:r>
            <a:endParaRPr 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301625" y="1690688"/>
            <a:ext cx="8537575" cy="4862511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2400" b="1" dirty="0" smtClean="0"/>
              <a:t>Dental Caries, Gingivitis, and Periodontal Disease</a:t>
            </a:r>
          </a:p>
          <a:p>
            <a:pPr lvl="1">
              <a:lnSpc>
                <a:spcPct val="110000"/>
              </a:lnSpc>
            </a:pPr>
            <a:r>
              <a:rPr lang="en-US" sz="2400" dirty="0" smtClean="0"/>
              <a:t>Signs and symptoms</a:t>
            </a:r>
          </a:p>
          <a:p>
            <a:pPr lvl="2">
              <a:lnSpc>
                <a:spcPct val="110000"/>
              </a:lnSpc>
            </a:pPr>
            <a:r>
              <a:rPr lang="en-US" sz="2400" dirty="0" smtClean="0"/>
              <a:t>Caries</a:t>
            </a:r>
          </a:p>
          <a:p>
            <a:pPr lvl="3">
              <a:lnSpc>
                <a:spcPct val="110000"/>
              </a:lnSpc>
            </a:pPr>
            <a:r>
              <a:rPr lang="en-US" sz="2400" dirty="0" smtClean="0"/>
              <a:t>Appears as holes or pits in the teeth</a:t>
            </a:r>
          </a:p>
          <a:p>
            <a:pPr lvl="2">
              <a:lnSpc>
                <a:spcPct val="110000"/>
              </a:lnSpc>
            </a:pPr>
            <a:r>
              <a:rPr lang="en-US" sz="2400" dirty="0" smtClean="0"/>
              <a:t>Periodontal disease </a:t>
            </a:r>
          </a:p>
          <a:p>
            <a:pPr lvl="3">
              <a:lnSpc>
                <a:spcPct val="110000"/>
              </a:lnSpc>
            </a:pPr>
            <a:r>
              <a:rPr lang="en-US" sz="2400" dirty="0" smtClean="0"/>
              <a:t>Gums that are swollen, tender, bright red, or bleeding</a:t>
            </a:r>
          </a:p>
          <a:p>
            <a:pPr lvl="1">
              <a:lnSpc>
                <a:spcPct val="110000"/>
              </a:lnSpc>
            </a:pPr>
            <a:r>
              <a:rPr lang="en-US" sz="2400" dirty="0" smtClean="0"/>
              <a:t>Pathogen, virulence factors, and pathogenesis</a:t>
            </a:r>
          </a:p>
          <a:p>
            <a:pPr lvl="2">
              <a:lnSpc>
                <a:spcPct val="110000"/>
              </a:lnSpc>
            </a:pPr>
            <a:r>
              <a:rPr lang="en-US" sz="2400" i="1" dirty="0" smtClean="0"/>
              <a:t>Streptococcus mutans</a:t>
            </a:r>
            <a:r>
              <a:rPr lang="en-US" sz="2400" dirty="0" smtClean="0"/>
              <a:t> is a frequent cause of caries</a:t>
            </a:r>
          </a:p>
          <a:p>
            <a:pPr lvl="3">
              <a:lnSpc>
                <a:spcPct val="110000"/>
              </a:lnSpc>
            </a:pPr>
            <a:r>
              <a:rPr lang="en-US" sz="2400" dirty="0" smtClean="0"/>
              <a:t>Dextran and pili allow biofilm formation on the tooth</a:t>
            </a:r>
          </a:p>
          <a:p>
            <a:pPr lvl="2">
              <a:lnSpc>
                <a:spcPct val="110000"/>
              </a:lnSpc>
            </a:pPr>
            <a:r>
              <a:rPr lang="en-US" sz="2400" i="1" dirty="0" smtClean="0"/>
              <a:t>Porphyromonas gingivalis</a:t>
            </a:r>
            <a:r>
              <a:rPr lang="en-US" sz="2400" dirty="0" smtClean="0"/>
              <a:t> causes periodontal disease</a:t>
            </a:r>
          </a:p>
          <a:p>
            <a:pPr lvl="3">
              <a:lnSpc>
                <a:spcPct val="110000"/>
              </a:lnSpc>
            </a:pPr>
            <a:r>
              <a:rPr lang="en-US" sz="2400" dirty="0" smtClean="0"/>
              <a:t>Proteases break down gingival tissue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title"/>
          </p:nvPr>
        </p:nvSpPr>
        <p:spPr>
          <a:xfrm>
            <a:off x="282575" y="90488"/>
            <a:ext cx="8861425" cy="276999"/>
          </a:xfrm>
        </p:spPr>
        <p:txBody>
          <a:bodyPr/>
          <a:lstStyle/>
          <a:p>
            <a:r>
              <a:rPr lang="en-US" sz="1200" b="1" dirty="0">
                <a:solidFill>
                  <a:srgbClr val="000000"/>
                </a:solidFill>
              </a:rPr>
              <a:t>Figure 23.3  The process of tooth decay.</a:t>
            </a:r>
            <a:endParaRPr lang="en-US" sz="1200" dirty="0">
              <a:solidFill>
                <a:srgbClr val="000000"/>
              </a:solidFill>
            </a:endParaRPr>
          </a:p>
        </p:txBody>
      </p:sp>
      <p:pic>
        <p:nvPicPr>
          <p:cNvPr id="16" name="Picture 15" descr="figure_23_03_0_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46"/>
          <a:stretch/>
        </p:blipFill>
        <p:spPr>
          <a:xfrm>
            <a:off x="266700" y="2108200"/>
            <a:ext cx="8601456" cy="2450592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</TotalTime>
  <Words>2757</Words>
  <Application>Microsoft Office PowerPoint</Application>
  <PresentationFormat>On-screen Show (4:3)</PresentationFormat>
  <Paragraphs>600</Paragraphs>
  <Slides>63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9" baseType="lpstr">
      <vt:lpstr>ＭＳ Ｐゴシック</vt:lpstr>
      <vt:lpstr>Arial</vt:lpstr>
      <vt:lpstr>Arial Black</vt:lpstr>
      <vt:lpstr>Calibri</vt:lpstr>
      <vt:lpstr>Calibri Light</vt:lpstr>
      <vt:lpstr>Office Theme</vt:lpstr>
      <vt:lpstr>Microbial Diseases of the Digestive System</vt:lpstr>
      <vt:lpstr>Structures of the Digestive System</vt:lpstr>
      <vt:lpstr>Structures of the Digestive System</vt:lpstr>
      <vt:lpstr>Figure 23.1  Major structures of the digestive system.</vt:lpstr>
      <vt:lpstr>Structures of the Digestive System</vt:lpstr>
      <vt:lpstr>Figure 23.2  Detailed structure of teeth and socket.</vt:lpstr>
      <vt:lpstr>Normal Microbiota of the Digestive System</vt:lpstr>
      <vt:lpstr>Bacterial Diseases of the Digestive System</vt:lpstr>
      <vt:lpstr>Figure 23.3  The process of tooth decay.</vt:lpstr>
      <vt:lpstr>Bacterial Diseases of the Digestive System</vt:lpstr>
      <vt:lpstr>Bacterial Diseases of the Digestive System</vt:lpstr>
      <vt:lpstr>Figure 23.4  The role of Helicobacter pylori in the formation of ulcers.</vt:lpstr>
      <vt:lpstr>Bacterial Diseases of the Digestive System</vt:lpstr>
      <vt:lpstr>Bacterial Diseases of the Digestive System</vt:lpstr>
      <vt:lpstr>Bacterial Diseases of the Digestive System</vt:lpstr>
      <vt:lpstr>Figure 23.5  The events in shigellosis.</vt:lpstr>
      <vt:lpstr>Bacterial Diseases of the Digestive System</vt:lpstr>
      <vt:lpstr>Bacterial Diseases of the Digestive System</vt:lpstr>
      <vt:lpstr>Figure 23.6  Campylobacter jejuni, the most common cause of bacterial gastroenteritis in the United States.</vt:lpstr>
      <vt:lpstr>Bacterial Diseases of the Digestive System</vt:lpstr>
      <vt:lpstr>Figure 23.7  Pseudomembranous colitis.</vt:lpstr>
      <vt:lpstr>Bacterial Diseases of the Digestive System</vt:lpstr>
      <vt:lpstr>Bacterial Diseases of the Digestive System</vt:lpstr>
      <vt:lpstr>Figure 23.8  The events in salmonellosis.</vt:lpstr>
      <vt:lpstr>Bacterial Diseases of the Digestive System</vt:lpstr>
      <vt:lpstr>Bacterial Diseases of the Digestive System</vt:lpstr>
      <vt:lpstr>Figure 23.9  The action of cholera toxin in intestinal epithelial cells.</vt:lpstr>
      <vt:lpstr>Figure 23.10  Cholera pandemic.</vt:lpstr>
      <vt:lpstr>Bacterial Diseases of the Digestive System</vt:lpstr>
      <vt:lpstr>PowerPoint Presentation</vt:lpstr>
      <vt:lpstr>PowerPoint Presentation</vt:lpstr>
      <vt:lpstr>Bacterial Diseases of the Digestive System</vt:lpstr>
      <vt:lpstr>Viral Diseases of the Digestive System</vt:lpstr>
      <vt:lpstr>Figure 23.11  Oral herpes lesion.</vt:lpstr>
      <vt:lpstr>Figure 23.12  Latency and reactivation of oral herpesviruses.</vt:lpstr>
      <vt:lpstr>Viral Diseases of the Digestive System</vt:lpstr>
      <vt:lpstr>Viral Diseases of the Digestive System</vt:lpstr>
      <vt:lpstr>Viral Diseases of the Digestive System</vt:lpstr>
      <vt:lpstr>Figure 23.13  Some viruses causing gastroenteritis.</vt:lpstr>
      <vt:lpstr>Figure 23.14  Deaths from rotaviral diarrhea are most common in developing countries.</vt:lpstr>
      <vt:lpstr>Viral Diseases of the Digestive System</vt:lpstr>
      <vt:lpstr>Viral Diseases of the Digestive System</vt:lpstr>
      <vt:lpstr>PowerPoint Presentation</vt:lpstr>
      <vt:lpstr>Viral Diseases of the Digestive System</vt:lpstr>
      <vt:lpstr>Figure 23.15  Three types of viral protein particles produced by hepatitis B viruses.</vt:lpstr>
      <vt:lpstr>Protozoan Diseases of the Intestinal Tract</vt:lpstr>
      <vt:lpstr>Disease in Depth: Giardiasis: Multiple Giardia attached to the intestinal wall </vt:lpstr>
      <vt:lpstr>Protozoan Diseases of the Intestinal Tract</vt:lpstr>
      <vt:lpstr>Protozoan Diseases of the Intestinal Tract</vt:lpstr>
      <vt:lpstr>Figure 23.16  Oocysts of Cryptosporidium parvum in feces.</vt:lpstr>
      <vt:lpstr>Protozoan Diseases of the Intestinal Tract</vt:lpstr>
      <vt:lpstr>Protozoan Diseases of the Intestinal Tract</vt:lpstr>
      <vt:lpstr>Helminthic Infestations of the Intestinal Tract</vt:lpstr>
      <vt:lpstr>Helminthic Infestations of the Intestinal Tract</vt:lpstr>
      <vt:lpstr>Figure 23.17  Features of tapeworm morphology.</vt:lpstr>
      <vt:lpstr>Figure 23.18  Life cycle of Taenia solium.</vt:lpstr>
      <vt:lpstr>Helminthic Infestations of the Intestinal Tract</vt:lpstr>
      <vt:lpstr>Helminthic Infestations of the Intestinal Tract</vt:lpstr>
      <vt:lpstr>Helminthic Infestations of the Intestinal Tract</vt:lpstr>
      <vt:lpstr>Figure 23.19  Nematodes.</vt:lpstr>
      <vt:lpstr>Helminthic Infestations of the Intestinal Tract</vt:lpstr>
      <vt:lpstr>Figure 23.20  Life cycle of Anisakis.</vt:lpstr>
      <vt:lpstr>Helminthic Infestations of the Intestinal Tract</vt:lpstr>
    </vt:vector>
  </TitlesOfParts>
  <Company>PMG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Title</dc:title>
  <dc:creator>PMG</dc:creator>
  <cp:lastModifiedBy>Melanie Meyer</cp:lastModifiedBy>
  <cp:revision>36</cp:revision>
  <dcterms:created xsi:type="dcterms:W3CDTF">2012-07-13T15:05:13Z</dcterms:created>
  <dcterms:modified xsi:type="dcterms:W3CDTF">2016-07-19T21:40:58Z</dcterms:modified>
</cp:coreProperties>
</file>