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4"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3" r:id="rId19"/>
    <p:sldId id="271" r:id="rId20"/>
    <p:sldId id="275" r:id="rId21"/>
    <p:sldId id="276" r:id="rId22"/>
    <p:sldId id="278" r:id="rId23"/>
    <p:sldId id="279" r:id="rId24"/>
    <p:sldId id="281" r:id="rId25"/>
    <p:sldId id="283" r:id="rId26"/>
    <p:sldId id="282" r:id="rId27"/>
    <p:sldId id="284" r:id="rId28"/>
    <p:sldId id="285" r:id="rId29"/>
    <p:sldId id="286" r:id="rId30"/>
    <p:sldId id="280" r:id="rId31"/>
    <p:sldId id="287" r:id="rId32"/>
    <p:sldId id="288" r:id="rId33"/>
    <p:sldId id="28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243"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5034AE8-BA7F-49BA-8ECA-E91E5C0325D3}" type="datetimeFigureOut">
              <a:rPr lang="en-US" smtClean="0"/>
              <a:t>5/14/2016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273C4-8E52-4B3E-ADCA-A61B5136E8BB}"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034AE8-BA7F-49BA-8ECA-E91E5C0325D3}" type="datetimeFigureOut">
              <a:rPr lang="en-US" smtClean="0"/>
              <a:t>5/14/2016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273C4-8E52-4B3E-ADCA-A61B5136E8B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034AE8-BA7F-49BA-8ECA-E91E5C0325D3}" type="datetimeFigureOut">
              <a:rPr lang="en-US" smtClean="0"/>
              <a:t>5/14/2016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273C4-8E52-4B3E-ADCA-A61B5136E8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034AE8-BA7F-49BA-8ECA-E91E5C0325D3}" type="datetimeFigureOut">
              <a:rPr lang="en-US" smtClean="0"/>
              <a:t>5/14/2016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273C4-8E52-4B3E-ADCA-A61B5136E8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034AE8-BA7F-49BA-8ECA-E91E5C0325D3}" type="datetimeFigureOut">
              <a:rPr lang="en-US" smtClean="0"/>
              <a:t>5/14/2016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273C4-8E52-4B3E-ADCA-A61B5136E8BB}"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034AE8-BA7F-49BA-8ECA-E91E5C0325D3}" type="datetimeFigureOut">
              <a:rPr lang="en-US" smtClean="0"/>
              <a:t>5/14/2016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273C4-8E52-4B3E-ADCA-A61B5136E8B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034AE8-BA7F-49BA-8ECA-E91E5C0325D3}" type="datetimeFigureOut">
              <a:rPr lang="en-US" smtClean="0"/>
              <a:t>5/14/2016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9273C4-8E52-4B3E-ADCA-A61B5136E8BB}"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034AE8-BA7F-49BA-8ECA-E91E5C0325D3}" type="datetimeFigureOut">
              <a:rPr lang="en-US" smtClean="0"/>
              <a:t>5/14/2016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9273C4-8E52-4B3E-ADCA-A61B5136E8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34AE8-BA7F-49BA-8ECA-E91E5C0325D3}" type="datetimeFigureOut">
              <a:rPr lang="en-US" smtClean="0"/>
              <a:t>5/14/2016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9273C4-8E52-4B3E-ADCA-A61B5136E8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034AE8-BA7F-49BA-8ECA-E91E5C0325D3}" type="datetimeFigureOut">
              <a:rPr lang="en-US" smtClean="0"/>
              <a:t>5/14/2016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273C4-8E52-4B3E-ADCA-A61B5136E8BB}"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034AE8-BA7F-49BA-8ECA-E91E5C0325D3}" type="datetimeFigureOut">
              <a:rPr lang="en-US" smtClean="0"/>
              <a:t>5/14/2016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273C4-8E52-4B3E-ADCA-A61B5136E8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5034AE8-BA7F-49BA-8ECA-E91E5C0325D3}" type="datetimeFigureOut">
              <a:rPr lang="en-US" smtClean="0"/>
              <a:t>5/14/2016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9E9273C4-8E52-4B3E-ADCA-A61B5136E8B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www.youtube.com/watch?v=0OmWbRKW4K8"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youtube.com/watch?v=T73PYNyyeiI&amp;feature=relate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history of microbiology</a:t>
            </a:r>
            <a:endParaRPr lang="en-US" dirty="0"/>
          </a:p>
        </p:txBody>
      </p:sp>
      <p:sp>
        <p:nvSpPr>
          <p:cNvPr id="3" name="Subtitle 2"/>
          <p:cNvSpPr>
            <a:spLocks noGrp="1"/>
          </p:cNvSpPr>
          <p:nvPr>
            <p:ph type="subTitle" idx="1"/>
          </p:nvPr>
        </p:nvSpPr>
        <p:spPr/>
        <p:txBody>
          <a:bodyPr/>
          <a:lstStyle/>
          <a:p>
            <a:r>
              <a:rPr lang="en-US" dirty="0" smtClean="0"/>
              <a:t>Microbiology - CCV</a:t>
            </a:r>
          </a:p>
          <a:p>
            <a:r>
              <a:rPr lang="en-US" dirty="0" smtClean="0"/>
              <a:t>Dr. Melanie Meyer</a:t>
            </a:r>
            <a:endParaRPr lang="en-US" dirty="0"/>
          </a:p>
        </p:txBody>
      </p:sp>
    </p:spTree>
    <p:extLst>
      <p:ext uri="{BB962C8B-B14F-4D97-AF65-F5344CB8AC3E}">
        <p14:creationId xmlns:p14="http://schemas.microsoft.com/office/powerpoint/2010/main" val="1483523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Theories Die Hard…though…</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Despite the conclusions of </a:t>
            </a:r>
            <a:r>
              <a:rPr lang="en-US" dirty="0" err="1" smtClean="0"/>
              <a:t>Spallanzani’s</a:t>
            </a:r>
            <a:r>
              <a:rPr lang="en-US" dirty="0" smtClean="0"/>
              <a:t> experiments, it proved difficult to dethrone a theory that existed for 2000 years</a:t>
            </a:r>
          </a:p>
          <a:p>
            <a:r>
              <a:rPr lang="en-US" dirty="0" err="1" smtClean="0"/>
              <a:t>Spallanzani’s</a:t>
            </a:r>
            <a:r>
              <a:rPr lang="en-US" dirty="0" smtClean="0"/>
              <a:t> work was critiqued heavily and questioned</a:t>
            </a:r>
          </a:p>
          <a:p>
            <a:r>
              <a:rPr lang="en-US" dirty="0" smtClean="0"/>
              <a:t>The spontaneous generation theory was not laid to rest until the work of Louis Pasteur in the 1800’s…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29200" y="2286000"/>
            <a:ext cx="3733800" cy="3733799"/>
          </a:xfrm>
        </p:spPr>
      </p:pic>
    </p:spTree>
    <p:extLst>
      <p:ext uri="{BB962C8B-B14F-4D97-AF65-F5344CB8AC3E}">
        <p14:creationId xmlns:p14="http://schemas.microsoft.com/office/powerpoint/2010/main" val="629370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Louis Pasteur(1822-1895) ends the debate…</a:t>
            </a:r>
            <a:endParaRPr lang="en-US" dirty="0"/>
          </a:p>
        </p:txBody>
      </p:sp>
      <p:sp>
        <p:nvSpPr>
          <p:cNvPr id="3" name="Content Placeholder 2"/>
          <p:cNvSpPr>
            <a:spLocks noGrp="1"/>
          </p:cNvSpPr>
          <p:nvPr>
            <p:ph sz="half" idx="1"/>
          </p:nvPr>
        </p:nvSpPr>
        <p:spPr>
          <a:xfrm>
            <a:off x="228600" y="1673352"/>
            <a:ext cx="4267200" cy="4956048"/>
          </a:xfrm>
        </p:spPr>
        <p:txBody>
          <a:bodyPr>
            <a:normAutofit fontScale="92500" lnSpcReduction="20000"/>
          </a:bodyPr>
          <a:lstStyle/>
          <a:p>
            <a:r>
              <a:rPr lang="en-US" dirty="0" smtClean="0"/>
              <a:t>Boiled the infusions</a:t>
            </a:r>
          </a:p>
          <a:p>
            <a:r>
              <a:rPr lang="en-US" dirty="0" smtClean="0"/>
              <a:t>Used unsealed S-shaped flasks for the broth</a:t>
            </a:r>
          </a:p>
          <a:p>
            <a:r>
              <a:rPr lang="en-US" dirty="0" smtClean="0"/>
              <a:t>The S-shaped flask allowed air to enter but prevented the introduction of dust and microbes into the broth</a:t>
            </a:r>
          </a:p>
          <a:p>
            <a:r>
              <a:rPr lang="en-US" dirty="0" smtClean="0"/>
              <a:t>Swan-necked flasks remained free of microbes</a:t>
            </a:r>
          </a:p>
          <a:p>
            <a:r>
              <a:rPr lang="en-US" dirty="0" smtClean="0"/>
              <a:t>“Never will spontaneous generation recover from the mortal blow of this simple experiment.”</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012950"/>
            <a:ext cx="4038600" cy="4038600"/>
          </a:xfrm>
        </p:spPr>
      </p:pic>
    </p:spTree>
    <p:extLst>
      <p:ext uri="{BB962C8B-B14F-4D97-AF65-F5344CB8AC3E}">
        <p14:creationId xmlns:p14="http://schemas.microsoft.com/office/powerpoint/2010/main" val="1548474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Pasteur’s conclusion</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Followed swan-neck experiments with further demonstrations </a:t>
            </a:r>
          </a:p>
          <a:p>
            <a:r>
              <a:rPr lang="en-US" dirty="0" smtClean="0"/>
              <a:t>Broke the necks off some flasks, exposing the liquid directly to the air, carefully tilted other bottles to allow dust from the necks to reach the broth…both yielded cloudy broths the next day</a:t>
            </a:r>
          </a:p>
          <a:p>
            <a:r>
              <a:rPr lang="en-US" dirty="0" smtClean="0"/>
              <a:t>Conclusion: microbes in liquid were the progeny of microbes that had been on dust particles in the air</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828800"/>
            <a:ext cx="4038600" cy="4190999"/>
          </a:xfrm>
        </p:spPr>
      </p:pic>
    </p:spTree>
    <p:extLst>
      <p:ext uri="{BB962C8B-B14F-4D97-AF65-F5344CB8AC3E}">
        <p14:creationId xmlns:p14="http://schemas.microsoft.com/office/powerpoint/2010/main" val="79730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Causes Fermentation?</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Pasteur conducted a series of investigations to answer this question</a:t>
            </a:r>
          </a:p>
          <a:p>
            <a:r>
              <a:rPr lang="en-US" dirty="0" smtClean="0"/>
              <a:t>Wine industry in France was being threatened by contaminated wine</a:t>
            </a:r>
          </a:p>
          <a:p>
            <a:r>
              <a:rPr lang="en-US" dirty="0" smtClean="0"/>
              <a:t>Pasteur was asked to investigate this</a:t>
            </a:r>
          </a:p>
          <a:p>
            <a:r>
              <a:rPr lang="en-US" dirty="0" smtClean="0"/>
              <a:t>Pasteur’s accomplishments in this experimentation led many to refer to him as </a:t>
            </a:r>
            <a:r>
              <a:rPr lang="en-US" b="1" dirty="0" smtClean="0"/>
              <a:t>The Father of Microbiology</a:t>
            </a:r>
          </a:p>
          <a:p>
            <a:endParaRPr lang="en-US" dirty="0" smtClean="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05401" y="1600200"/>
            <a:ext cx="3886200" cy="4571999"/>
          </a:xfrm>
        </p:spPr>
      </p:pic>
    </p:spTree>
    <p:extLst>
      <p:ext uri="{BB962C8B-B14F-4D97-AF65-F5344CB8AC3E}">
        <p14:creationId xmlns:p14="http://schemas.microsoft.com/office/powerpoint/2010/main" val="3135740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Wine Studies by Pasteur</a:t>
            </a:r>
            <a:endParaRPr lang="en-US" dirty="0"/>
          </a:p>
        </p:txBody>
      </p:sp>
      <p:sp>
        <p:nvSpPr>
          <p:cNvPr id="3" name="Content Placeholder 2"/>
          <p:cNvSpPr>
            <a:spLocks noGrp="1"/>
          </p:cNvSpPr>
          <p:nvPr>
            <p:ph idx="1"/>
          </p:nvPr>
        </p:nvSpPr>
        <p:spPr/>
        <p:txBody>
          <a:bodyPr/>
          <a:lstStyle/>
          <a:p>
            <a:pPr marL="0" indent="0">
              <a:buNone/>
            </a:pPr>
            <a:r>
              <a:rPr lang="en-US" b="1" dirty="0" smtClean="0"/>
              <a:t>Conclusions:</a:t>
            </a:r>
          </a:p>
          <a:p>
            <a:r>
              <a:rPr lang="en-US" dirty="0" smtClean="0"/>
              <a:t>Yeast cells grow and bud in grape juice; yeast cells only arise from yeast cells</a:t>
            </a:r>
          </a:p>
          <a:p>
            <a:r>
              <a:rPr lang="en-US" dirty="0" smtClean="0"/>
              <a:t>Yeast live with or without exposure to oxygen (yeasts = facultative anaerobes)</a:t>
            </a:r>
          </a:p>
          <a:p>
            <a:r>
              <a:rPr lang="en-US" dirty="0" smtClean="0"/>
              <a:t>Bacteria ferment grape juice to produce acids</a:t>
            </a:r>
          </a:p>
          <a:p>
            <a:r>
              <a:rPr lang="en-US" dirty="0" smtClean="0"/>
              <a:t>Yeast cells ferment grape juice to produce alcohol</a:t>
            </a:r>
          </a:p>
          <a:p>
            <a:r>
              <a:rPr lang="en-US" dirty="0" smtClean="0"/>
              <a:t>Anaerobic bacteria fermented grade juice into acids—method to prevent wine spoilage—add oxygen in the production process</a:t>
            </a:r>
          </a:p>
          <a:p>
            <a:pPr marL="0" indent="0">
              <a:buNone/>
            </a:pPr>
            <a:r>
              <a:rPr lang="en-US" altLang="en-US" dirty="0">
                <a:hlinkClick r:id="rId2"/>
              </a:rPr>
              <a:t>http://www.youtube.com/watch?v=0OmWbRKW4K8</a:t>
            </a:r>
            <a:endParaRPr lang="en-US" alt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049232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Pasteurization</a:t>
            </a:r>
            <a:endParaRPr lang="en-US" dirty="0"/>
          </a:p>
        </p:txBody>
      </p:sp>
      <p:sp>
        <p:nvSpPr>
          <p:cNvPr id="3" name="Content Placeholder 2"/>
          <p:cNvSpPr>
            <a:spLocks noGrp="1"/>
          </p:cNvSpPr>
          <p:nvPr>
            <p:ph idx="1"/>
          </p:nvPr>
        </p:nvSpPr>
        <p:spPr>
          <a:xfrm>
            <a:off x="457200" y="1295400"/>
            <a:ext cx="8229600" cy="5334000"/>
          </a:xfrm>
        </p:spPr>
        <p:txBody>
          <a:bodyPr>
            <a:normAutofit/>
          </a:bodyPr>
          <a:lstStyle/>
          <a:p>
            <a:pPr marL="0" indent="0">
              <a:buNone/>
            </a:pPr>
            <a:r>
              <a:rPr lang="en-US" sz="2000" dirty="0" smtClean="0"/>
              <a:t>= the use of heat to kill pathogens and reduce the number of spoilage microorganisms in food and beverages</a:t>
            </a:r>
          </a:p>
          <a:p>
            <a:pPr marL="0" indent="0">
              <a:buNone/>
            </a:pPr>
            <a:endParaRPr lang="en-US" sz="2000" dirty="0"/>
          </a:p>
          <a:p>
            <a:pPr marL="0" indent="0">
              <a:buNone/>
            </a:pPr>
            <a:r>
              <a:rPr lang="en-US" sz="2000" dirty="0" smtClean="0"/>
              <a:t>This practice began being used in winemaking at that time—grape juice was heated just long enough to kill most contaminating bacteria without changing the juice’s basic qualities so that it could then be inoculated with yeast to ensure that alcohol fermentation occurred.  </a:t>
            </a:r>
          </a:p>
          <a:p>
            <a:pPr marL="0" indent="0">
              <a:buNone/>
            </a:pPr>
            <a:endParaRPr lang="en-US" sz="2000" dirty="0"/>
          </a:p>
          <a:p>
            <a:pPr marL="0" indent="0">
              <a:buNone/>
            </a:pPr>
            <a:r>
              <a:rPr lang="en-US" sz="2000" dirty="0" smtClean="0"/>
              <a:t>Pasteur thus began the field of </a:t>
            </a:r>
            <a:r>
              <a:rPr lang="en-US" sz="2000" b="1" dirty="0" smtClean="0"/>
              <a:t>INDUSTRIAL MICROBIOLOGY (biotechnology) = </a:t>
            </a:r>
            <a:r>
              <a:rPr lang="en-US" sz="2000" dirty="0" smtClean="0"/>
              <a:t>microbes are intentionally used to manufacture products</a:t>
            </a:r>
          </a:p>
          <a:p>
            <a:pPr marL="0" indent="0">
              <a:buNone/>
            </a:pPr>
            <a:r>
              <a:rPr lang="en-US" sz="2000" dirty="0" smtClean="0"/>
              <a:t>Pasteurization is routinely used for milk, juices, and other beverages in the present day to safeguard against the contamination by certain microbial pathogens</a:t>
            </a:r>
            <a:endParaRPr lang="en-US" sz="2000" dirty="0"/>
          </a:p>
        </p:txBody>
      </p:sp>
    </p:spTree>
    <p:extLst>
      <p:ext uri="{BB962C8B-B14F-4D97-AF65-F5344CB8AC3E}">
        <p14:creationId xmlns:p14="http://schemas.microsoft.com/office/powerpoint/2010/main" val="1869160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Buchner’s Studies on Fermentation</a:t>
            </a:r>
            <a:endParaRPr lang="en-US" dirty="0"/>
          </a:p>
        </p:txBody>
      </p:sp>
      <p:sp>
        <p:nvSpPr>
          <p:cNvPr id="3" name="Content Placeholder 2"/>
          <p:cNvSpPr>
            <a:spLocks noGrp="1"/>
          </p:cNvSpPr>
          <p:nvPr>
            <p:ph idx="1"/>
          </p:nvPr>
        </p:nvSpPr>
        <p:spPr/>
        <p:txBody>
          <a:bodyPr>
            <a:normAutofit fontScale="92500"/>
          </a:bodyPr>
          <a:lstStyle/>
          <a:p>
            <a:r>
              <a:rPr lang="en-US" dirty="0" smtClean="0"/>
              <a:t>Studies on fermentation began with the idea that fermentation reactions were strictly chemical and did not involve living organisms.</a:t>
            </a:r>
          </a:p>
          <a:p>
            <a:r>
              <a:rPr lang="en-US" dirty="0" smtClean="0"/>
              <a:t>This idea was supplanted by Pasteur’s work showing that fermentation proceeded only when living cells were present that that different types of </a:t>
            </a:r>
            <a:r>
              <a:rPr lang="en-US" dirty="0" err="1" smtClean="0"/>
              <a:t>microoganisms</a:t>
            </a:r>
            <a:r>
              <a:rPr lang="en-US" dirty="0" smtClean="0"/>
              <a:t> growing under varied conditions produced different end products</a:t>
            </a:r>
          </a:p>
          <a:p>
            <a:r>
              <a:rPr lang="en-US" dirty="0" smtClean="0"/>
              <a:t>In 1897, Eduard Buchner resurrected the chemical explanation by showing that fermentation does not require living cells</a:t>
            </a:r>
          </a:p>
          <a:p>
            <a:r>
              <a:rPr lang="en-US" dirty="0" smtClean="0"/>
              <a:t>His experiments demonstrated that fermentation does not require living cells but that enzymes can also promote the process (= cell-produced proteins that promote chemical reactions) </a:t>
            </a:r>
            <a:endParaRPr lang="en-US" dirty="0"/>
          </a:p>
        </p:txBody>
      </p:sp>
    </p:spTree>
    <p:extLst>
      <p:ext uri="{BB962C8B-B14F-4D97-AF65-F5344CB8AC3E}">
        <p14:creationId xmlns:p14="http://schemas.microsoft.com/office/powerpoint/2010/main" val="1965980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Causes Disease?</a:t>
            </a:r>
            <a:endParaRPr lang="en-US" dirty="0"/>
          </a:p>
        </p:txBody>
      </p:sp>
    </p:spTree>
    <p:extLst>
      <p:ext uri="{BB962C8B-B14F-4D97-AF65-F5344CB8AC3E}">
        <p14:creationId xmlns:p14="http://schemas.microsoft.com/office/powerpoint/2010/main" val="832739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Thoughts About Disease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Prior to the 1800’s, disease was attributed to various factors:</a:t>
            </a:r>
          </a:p>
          <a:p>
            <a:r>
              <a:rPr lang="en-US" dirty="0" smtClean="0"/>
              <a:t>Evil spirits</a:t>
            </a:r>
          </a:p>
          <a:p>
            <a:r>
              <a:rPr lang="en-US" dirty="0" smtClean="0"/>
              <a:t>Astrological signs</a:t>
            </a:r>
          </a:p>
          <a:p>
            <a:r>
              <a:rPr lang="en-US" dirty="0" smtClean="0"/>
              <a:t>Imbalances in body fluids</a:t>
            </a:r>
          </a:p>
          <a:p>
            <a:r>
              <a:rPr lang="en-US" dirty="0" smtClean="0"/>
              <a:t>Foul vapors</a:t>
            </a:r>
          </a:p>
          <a:p>
            <a:pPr marL="0" indent="0">
              <a:buNone/>
            </a:pPr>
            <a:endParaRPr lang="en-US" dirty="0"/>
          </a:p>
          <a:p>
            <a:pPr marL="0" indent="0">
              <a:buNone/>
            </a:pPr>
            <a:r>
              <a:rPr lang="en-US" dirty="0" err="1" smtClean="0"/>
              <a:t>Girolamo</a:t>
            </a:r>
            <a:r>
              <a:rPr lang="en-US" dirty="0" smtClean="0"/>
              <a:t> </a:t>
            </a:r>
            <a:r>
              <a:rPr lang="en-US" dirty="0" err="1" smtClean="0"/>
              <a:t>Fracastoro</a:t>
            </a:r>
            <a:r>
              <a:rPr lang="en-US" dirty="0" smtClean="0"/>
              <a:t> (1878-1553)—Italian philosopher</a:t>
            </a:r>
          </a:p>
          <a:p>
            <a:r>
              <a:rPr lang="en-US" dirty="0" smtClean="0"/>
              <a:t>Conjectured in 1546 that “germs of contagion” cause disease</a:t>
            </a:r>
          </a:p>
          <a:p>
            <a:r>
              <a:rPr lang="en-US" dirty="0" smtClean="0"/>
              <a:t>The idea that germs might be invisible living organisms awaited Leeuwenhoek’s investigations 130 years later</a:t>
            </a:r>
            <a:endParaRPr lang="en-US" dirty="0"/>
          </a:p>
        </p:txBody>
      </p:sp>
    </p:spTree>
    <p:extLst>
      <p:ext uri="{BB962C8B-B14F-4D97-AF65-F5344CB8AC3E}">
        <p14:creationId xmlns:p14="http://schemas.microsoft.com/office/powerpoint/2010/main" val="795149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 Theory of Disease </a:t>
            </a:r>
            <a:endParaRPr lang="en-US" dirty="0"/>
          </a:p>
        </p:txBody>
      </p:sp>
      <p:sp>
        <p:nvSpPr>
          <p:cNvPr id="3" name="Content Placeholder 2"/>
          <p:cNvSpPr>
            <a:spLocks noGrp="1"/>
          </p:cNvSpPr>
          <p:nvPr>
            <p:ph idx="1"/>
          </p:nvPr>
        </p:nvSpPr>
        <p:spPr/>
        <p:txBody>
          <a:bodyPr>
            <a:normAutofit fontScale="92500"/>
          </a:bodyPr>
          <a:lstStyle/>
          <a:p>
            <a:r>
              <a:rPr lang="en-US" dirty="0" smtClean="0"/>
              <a:t>Pasteur’s discovery that bacteria are responsible for spoiling wine led naturally to his hypothesis in 1857 that microorganisms are also responsible for diseases</a:t>
            </a:r>
          </a:p>
          <a:p>
            <a:r>
              <a:rPr lang="en-US" dirty="0" smtClean="0"/>
              <a:t>This idea came to be known as the </a:t>
            </a:r>
            <a:r>
              <a:rPr lang="en-US" b="1" dirty="0" smtClean="0"/>
              <a:t>Germ Theory of Disease</a:t>
            </a:r>
          </a:p>
          <a:p>
            <a:pPr marL="0" indent="0">
              <a:buNone/>
            </a:pPr>
            <a:endParaRPr lang="en-US" dirty="0" smtClean="0"/>
          </a:p>
          <a:p>
            <a:r>
              <a:rPr lang="en-US" b="1" dirty="0" smtClean="0"/>
              <a:t>Pathogen</a:t>
            </a:r>
            <a:r>
              <a:rPr lang="en-US" dirty="0" smtClean="0"/>
              <a:t> = a microorganism capable of causing a disease</a:t>
            </a:r>
          </a:p>
          <a:p>
            <a:pPr marL="0" indent="0">
              <a:buNone/>
            </a:pPr>
            <a:endParaRPr lang="en-US" dirty="0"/>
          </a:p>
          <a:p>
            <a:pPr marL="0" indent="0">
              <a:buNone/>
            </a:pPr>
            <a:r>
              <a:rPr lang="en-US" dirty="0" smtClean="0"/>
              <a:t>Today we understand:</a:t>
            </a:r>
          </a:p>
          <a:p>
            <a:r>
              <a:rPr lang="en-US" dirty="0" smtClean="0"/>
              <a:t>Germ theory applies only to </a:t>
            </a:r>
            <a:r>
              <a:rPr lang="en-US" i="1" dirty="0" smtClean="0"/>
              <a:t>infectious diseases</a:t>
            </a:r>
          </a:p>
          <a:p>
            <a:r>
              <a:rPr lang="en-US" dirty="0" smtClean="0"/>
              <a:t>Some diseases are genetic</a:t>
            </a:r>
          </a:p>
          <a:p>
            <a:r>
              <a:rPr lang="en-US" dirty="0" smtClean="0"/>
              <a:t>Allergic reactions and environmental toxins cause other diseases</a:t>
            </a:r>
            <a:endParaRPr lang="en-US" dirty="0"/>
          </a:p>
        </p:txBody>
      </p:sp>
    </p:spTree>
    <p:extLst>
      <p:ext uri="{BB962C8B-B14F-4D97-AF65-F5344CB8AC3E}">
        <p14:creationId xmlns:p14="http://schemas.microsoft.com/office/powerpoint/2010/main" val="3004704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normAutofit fontScale="90000"/>
          </a:bodyPr>
          <a:lstStyle/>
          <a:p>
            <a:r>
              <a:rPr lang="en-US" dirty="0" err="1" smtClean="0"/>
              <a:t>Antoni</a:t>
            </a:r>
            <a:r>
              <a:rPr lang="en-US" dirty="0" smtClean="0"/>
              <a:t> van Leeuwenhoek (1623-1723)</a:t>
            </a:r>
            <a:endParaRPr lang="en-US" dirty="0"/>
          </a:p>
        </p:txBody>
      </p:sp>
      <p:sp>
        <p:nvSpPr>
          <p:cNvPr id="3" name="Content Placeholder 2"/>
          <p:cNvSpPr>
            <a:spLocks noGrp="1"/>
          </p:cNvSpPr>
          <p:nvPr>
            <p:ph sz="half" idx="1"/>
          </p:nvPr>
        </p:nvSpPr>
        <p:spPr>
          <a:xfrm>
            <a:off x="228600" y="1371600"/>
            <a:ext cx="4267200" cy="5334000"/>
          </a:xfrm>
        </p:spPr>
        <p:txBody>
          <a:bodyPr>
            <a:normAutofit fontScale="92500" lnSpcReduction="20000"/>
          </a:bodyPr>
          <a:lstStyle/>
          <a:p>
            <a:r>
              <a:rPr lang="en-US" dirty="0" smtClean="0"/>
              <a:t>The first man to discover the bacterial world</a:t>
            </a:r>
          </a:p>
          <a:p>
            <a:r>
              <a:rPr lang="en-US" dirty="0" smtClean="0"/>
              <a:t>Dutch tailor, merchant, lens grinder</a:t>
            </a:r>
          </a:p>
          <a:p>
            <a:r>
              <a:rPr lang="en-US" dirty="0" smtClean="0"/>
              <a:t>Microscope maker</a:t>
            </a:r>
          </a:p>
          <a:p>
            <a:r>
              <a:rPr lang="en-US" dirty="0" smtClean="0"/>
              <a:t>Didn’t like to share his secrets—set us back by 100 years after his death</a:t>
            </a:r>
          </a:p>
          <a:p>
            <a:r>
              <a:rPr lang="en-US" dirty="0" smtClean="0"/>
              <a:t>“animalcules”--description</a:t>
            </a:r>
          </a:p>
          <a:p>
            <a:r>
              <a:rPr lang="en-US" dirty="0" smtClean="0"/>
              <a:t>Life in a drop of water</a:t>
            </a:r>
          </a:p>
          <a:p>
            <a:r>
              <a:rPr lang="en-US" dirty="0" smtClean="0"/>
              <a:t>Discovered previously unknown microbial world: fungi, protozoa, bacteria, algae</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95800" y="1752600"/>
            <a:ext cx="4419600" cy="4267200"/>
          </a:xfrm>
        </p:spPr>
      </p:pic>
    </p:spTree>
    <p:extLst>
      <p:ext uri="{BB962C8B-B14F-4D97-AF65-F5344CB8AC3E}">
        <p14:creationId xmlns:p14="http://schemas.microsoft.com/office/powerpoint/2010/main" val="2749727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Robert Koch’s Experiments</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German physician</a:t>
            </a:r>
          </a:p>
          <a:p>
            <a:r>
              <a:rPr lang="en-US" dirty="0" smtClean="0"/>
              <a:t>Considered to be the Founder of Modern Bacteriology</a:t>
            </a:r>
          </a:p>
          <a:p>
            <a:r>
              <a:rPr lang="en-US" dirty="0" smtClean="0"/>
              <a:t>Started with studies on Anthrax</a:t>
            </a:r>
          </a:p>
          <a:p>
            <a:r>
              <a:rPr lang="en-US" dirty="0" smtClean="0"/>
              <a:t>Moved on to studying other diseases</a:t>
            </a:r>
          </a:p>
          <a:p>
            <a:r>
              <a:rPr lang="en-US" dirty="0" smtClean="0"/>
              <a:t>Took smears from ill victims and allowed them to colonize on a potato or gelatin medium</a:t>
            </a:r>
          </a:p>
          <a:p>
            <a:r>
              <a:rPr lang="en-US" dirty="0" smtClean="0"/>
              <a:t>Isolated them and injected them into lab animals to investigate the organism’s potential to cause disease</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76800" y="1676400"/>
            <a:ext cx="3733799" cy="4572000"/>
          </a:xfrm>
        </p:spPr>
      </p:pic>
    </p:spTree>
    <p:extLst>
      <p:ext uri="{BB962C8B-B14F-4D97-AF65-F5344CB8AC3E}">
        <p14:creationId xmlns:p14="http://schemas.microsoft.com/office/powerpoint/2010/main" val="3420025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Koch’s Contributions to Advances in Lab Microbiology</a:t>
            </a:r>
            <a:endParaRPr lang="en-US" dirty="0"/>
          </a:p>
        </p:txBody>
      </p:sp>
      <p:sp>
        <p:nvSpPr>
          <p:cNvPr id="3" name="Content Placeholder 2"/>
          <p:cNvSpPr>
            <a:spLocks noGrp="1"/>
          </p:cNvSpPr>
          <p:nvPr>
            <p:ph idx="1"/>
          </p:nvPr>
        </p:nvSpPr>
        <p:spPr/>
        <p:txBody>
          <a:bodyPr>
            <a:normAutofit lnSpcReduction="10000"/>
          </a:bodyPr>
          <a:lstStyle/>
          <a:p>
            <a:r>
              <a:rPr lang="en-US" dirty="0" smtClean="0"/>
              <a:t>Isolation today is on agar plates vs. the gelatinous or potato slice medium, but current technique borrows on Koch’s model of isolating organisms</a:t>
            </a:r>
          </a:p>
          <a:p>
            <a:r>
              <a:rPr lang="en-US" dirty="0" smtClean="0"/>
              <a:t>Simple staining techniques for bacterial cells and flagella</a:t>
            </a:r>
          </a:p>
          <a:p>
            <a:r>
              <a:rPr lang="en-US" dirty="0" smtClean="0"/>
              <a:t>First photomicrograph of bacteria in diseased tissue</a:t>
            </a:r>
          </a:p>
          <a:p>
            <a:r>
              <a:rPr lang="en-US" dirty="0" smtClean="0"/>
              <a:t>Techniques for estimating the number of bacteria in a solution based on the number of colonies that form after inoculation onto a solid surface</a:t>
            </a:r>
          </a:p>
          <a:p>
            <a:r>
              <a:rPr lang="en-US" dirty="0" smtClean="0"/>
              <a:t>Use of steam to sterilize growth media</a:t>
            </a:r>
          </a:p>
          <a:p>
            <a:r>
              <a:rPr lang="en-US" dirty="0" smtClean="0"/>
              <a:t>Lab techniques such as transferring bacteria between media using a metal wire that has been heat-sterilized in a flame</a:t>
            </a:r>
          </a:p>
          <a:p>
            <a:r>
              <a:rPr lang="en-US" dirty="0" smtClean="0"/>
              <a:t>Elucidation of bacteria as distinct species</a:t>
            </a:r>
            <a:endParaRPr lang="en-US" dirty="0"/>
          </a:p>
        </p:txBody>
      </p:sp>
    </p:spTree>
    <p:extLst>
      <p:ext uri="{BB962C8B-B14F-4D97-AF65-F5344CB8AC3E}">
        <p14:creationId xmlns:p14="http://schemas.microsoft.com/office/powerpoint/2010/main" val="527622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Koch’s Postulates</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After discovering the anthrax bacterium, Koch continued to search for disease agents.</a:t>
            </a:r>
          </a:p>
          <a:p>
            <a:r>
              <a:rPr lang="en-US" dirty="0" smtClean="0"/>
              <a:t>He eventually discovered </a:t>
            </a:r>
            <a:r>
              <a:rPr lang="en-US" i="1" dirty="0" smtClean="0"/>
              <a:t>Mycobacterium tuberculosis </a:t>
            </a:r>
            <a:r>
              <a:rPr lang="en-US" dirty="0" smtClean="0"/>
              <a:t>as the cause of tuberculosis</a:t>
            </a:r>
          </a:p>
          <a:p>
            <a:r>
              <a:rPr lang="en-US" dirty="0" smtClean="0"/>
              <a:t>Through his work with TB, he outlined a series of steps called Koch’s Postulates that must be taken to prove the cause of any infectious disease</a:t>
            </a:r>
          </a:p>
          <a:p>
            <a:r>
              <a:rPr lang="en-US" dirty="0" smtClean="0"/>
              <a:t>We use the term </a:t>
            </a:r>
            <a:r>
              <a:rPr lang="en-US" i="1" dirty="0" smtClean="0"/>
              <a:t>suspected causative agent</a:t>
            </a:r>
            <a:r>
              <a:rPr lang="en-US" dirty="0" smtClean="0"/>
              <a:t> until the postulates have been fulfilled</a:t>
            </a:r>
            <a:endParaRPr lang="en-US" dirty="0"/>
          </a:p>
        </p:txBody>
      </p:sp>
      <p:sp>
        <p:nvSpPr>
          <p:cNvPr id="4" name="Content Placeholder 3"/>
          <p:cNvSpPr>
            <a:spLocks noGrp="1"/>
          </p:cNvSpPr>
          <p:nvPr>
            <p:ph sz="half" idx="2"/>
          </p:nvPr>
        </p:nvSpPr>
        <p:spPr/>
        <p:txBody>
          <a:bodyPr>
            <a:normAutofit fontScale="77500" lnSpcReduction="20000"/>
          </a:bodyPr>
          <a:lstStyle/>
          <a:p>
            <a:pPr marL="0" indent="0">
              <a:buNone/>
            </a:pPr>
            <a:r>
              <a:rPr lang="en-US" b="1" dirty="0" smtClean="0"/>
              <a:t>Koch’s Postulates:</a:t>
            </a:r>
          </a:p>
          <a:p>
            <a:pPr marL="514350" indent="-514350">
              <a:buAutoNum type="arabicPeriod"/>
            </a:pPr>
            <a:r>
              <a:rPr lang="en-US" dirty="0" smtClean="0"/>
              <a:t>The suspected causative agent must be found in every case of the disease and be absent from healthy hosts</a:t>
            </a:r>
          </a:p>
          <a:p>
            <a:pPr marL="514350" indent="-514350">
              <a:buAutoNum type="arabicPeriod"/>
            </a:pPr>
            <a:r>
              <a:rPr lang="en-US" dirty="0" smtClean="0"/>
              <a:t>The agent must be isolated &amp; grown outside the host</a:t>
            </a:r>
          </a:p>
          <a:p>
            <a:pPr marL="514350" indent="-514350">
              <a:buAutoNum type="arabicPeriod"/>
            </a:pPr>
            <a:r>
              <a:rPr lang="en-US" dirty="0" smtClean="0"/>
              <a:t>When the agent is introduced to a healthy, susceptible host, the host must get the disease</a:t>
            </a:r>
          </a:p>
          <a:p>
            <a:pPr marL="514350" indent="-514350">
              <a:buAutoNum type="arabicPeriod"/>
            </a:pPr>
            <a:r>
              <a:rPr lang="en-US" dirty="0" smtClean="0"/>
              <a:t>The same agent must be found in the diseased experimental host</a:t>
            </a:r>
            <a:endParaRPr lang="en-US" dirty="0"/>
          </a:p>
        </p:txBody>
      </p:sp>
    </p:spTree>
    <p:extLst>
      <p:ext uri="{BB962C8B-B14F-4D97-AF65-F5344CB8AC3E}">
        <p14:creationId xmlns:p14="http://schemas.microsoft.com/office/powerpoint/2010/main" val="3231242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able_01_02_unlabel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7140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Gram’s Stain</a:t>
            </a:r>
            <a:endParaRPr lang="en-US" dirty="0"/>
          </a:p>
        </p:txBody>
      </p:sp>
      <p:sp>
        <p:nvSpPr>
          <p:cNvPr id="3" name="Content Placeholder 2"/>
          <p:cNvSpPr>
            <a:spLocks noGrp="1"/>
          </p:cNvSpPr>
          <p:nvPr>
            <p:ph sz="half" idx="1"/>
          </p:nvPr>
        </p:nvSpPr>
        <p:spPr/>
        <p:txBody>
          <a:bodyPr>
            <a:normAutofit fontScale="92500"/>
          </a:bodyPr>
          <a:lstStyle/>
          <a:p>
            <a:r>
              <a:rPr lang="en-US" dirty="0" smtClean="0"/>
              <a:t>Because most microbes are colorless and difficult to see, scientists began to use dyes to stain them and make them more visible under the microscope</a:t>
            </a:r>
          </a:p>
          <a:p>
            <a:r>
              <a:rPr lang="en-US" dirty="0" smtClean="0"/>
              <a:t>Hans Christian Gram developed a staining technique that we still use today (Gram Stain)</a:t>
            </a:r>
            <a:endParaRPr lang="en-US" dirty="0"/>
          </a:p>
        </p:txBody>
      </p:sp>
      <p:sp>
        <p:nvSpPr>
          <p:cNvPr id="4" name="Content Placeholder 3"/>
          <p:cNvSpPr>
            <a:spLocks noGrp="1"/>
          </p:cNvSpPr>
          <p:nvPr>
            <p:ph sz="half" idx="2"/>
          </p:nvPr>
        </p:nvSpPr>
        <p:spPr/>
        <p:txBody>
          <a:bodyPr>
            <a:normAutofit fontScale="92500"/>
          </a:bodyPr>
          <a:lstStyle/>
          <a:p>
            <a:r>
              <a:rPr lang="en-US" dirty="0" smtClean="0"/>
              <a:t>This is one of the first steps in identifying bacteria today</a:t>
            </a:r>
          </a:p>
          <a:p>
            <a:r>
              <a:rPr lang="en-US" dirty="0" smtClean="0"/>
              <a:t>Gram’s staining technique has allowed us to separate bacteria into two large groups</a:t>
            </a:r>
          </a:p>
          <a:p>
            <a:pPr lvl="1"/>
            <a:r>
              <a:rPr lang="en-US" dirty="0" smtClean="0"/>
              <a:t>Gram positive (stain purple)</a:t>
            </a:r>
          </a:p>
          <a:p>
            <a:pPr lvl="1"/>
            <a:r>
              <a:rPr lang="en-US" dirty="0" smtClean="0"/>
              <a:t>Gram negative (stain pink)</a:t>
            </a:r>
            <a:endParaRPr lang="en-US" dirty="0"/>
          </a:p>
        </p:txBody>
      </p:sp>
    </p:spTree>
    <p:extLst>
      <p:ext uri="{BB962C8B-B14F-4D97-AF65-F5344CB8AC3E}">
        <p14:creationId xmlns:p14="http://schemas.microsoft.com/office/powerpoint/2010/main" val="127105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 Stain</a:t>
            </a:r>
            <a:endParaRPr lang="en-US" dirty="0"/>
          </a:p>
        </p:txBody>
      </p:sp>
      <p:pic>
        <p:nvPicPr>
          <p:cNvPr id="4" name="Content Placeholder 3" descr="figure_01_17_unlabel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8040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We Prevent Infection &amp; Disease?</a:t>
            </a:r>
            <a:endParaRPr lang="en-US" dirty="0"/>
          </a:p>
        </p:txBody>
      </p:sp>
    </p:spTree>
    <p:extLst>
      <p:ext uri="{BB962C8B-B14F-4D97-AF65-F5344CB8AC3E}">
        <p14:creationId xmlns:p14="http://schemas.microsoft.com/office/powerpoint/2010/main" val="363016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Microbe Dangers in Environmental and  Healthcare Settings</a:t>
            </a:r>
            <a:endParaRPr lang="en-US" dirty="0"/>
          </a:p>
        </p:txBody>
      </p:sp>
      <p:sp>
        <p:nvSpPr>
          <p:cNvPr id="3" name="Content Placeholder 2"/>
          <p:cNvSpPr>
            <a:spLocks noGrp="1"/>
          </p:cNvSpPr>
          <p:nvPr>
            <p:ph idx="1"/>
          </p:nvPr>
        </p:nvSpPr>
        <p:spPr/>
        <p:txBody>
          <a:bodyPr>
            <a:normAutofit lnSpcReduction="10000"/>
          </a:bodyPr>
          <a:lstStyle/>
          <a:p>
            <a:r>
              <a:rPr lang="en-US" dirty="0" smtClean="0"/>
              <a:t>In the mid-1800’s, modern principles of hygiene, such as those involving sewage and water treatment, personal cleanliness, &amp; pest control were not widely practiced.</a:t>
            </a:r>
          </a:p>
          <a:p>
            <a:r>
              <a:rPr lang="en-US" dirty="0" smtClean="0"/>
              <a:t>Typically, Medical personnel and health care facilities lacked adequate cleanliness.</a:t>
            </a:r>
          </a:p>
          <a:p>
            <a:r>
              <a:rPr lang="en-US" i="1" dirty="0" smtClean="0"/>
              <a:t>Nosocomial infections</a:t>
            </a:r>
            <a:r>
              <a:rPr lang="en-US" dirty="0" smtClean="0"/>
              <a:t>—infections that are acquired in a health care setting—were rampant</a:t>
            </a:r>
          </a:p>
          <a:p>
            <a:r>
              <a:rPr lang="en-US" dirty="0" smtClean="0"/>
              <a:t>Common: gangrene following surgical procedures or when under a doctor’s care, women giving birth in hospitals often died from puerperal fever</a:t>
            </a:r>
          </a:p>
          <a:p>
            <a:r>
              <a:rPr lang="en-US" dirty="0" smtClean="0"/>
              <a:t>Six health care practitioners were instrumental in changing health care delivery: </a:t>
            </a:r>
            <a:r>
              <a:rPr lang="en-US" dirty="0" err="1" smtClean="0"/>
              <a:t>Semmelweis</a:t>
            </a:r>
            <a:r>
              <a:rPr lang="en-US" dirty="0" smtClean="0"/>
              <a:t>, Lister, Nightingale, Snow, Jenner, &amp; Ehrlich</a:t>
            </a:r>
          </a:p>
        </p:txBody>
      </p:sp>
    </p:spTree>
    <p:extLst>
      <p:ext uri="{BB962C8B-B14F-4D97-AF65-F5344CB8AC3E}">
        <p14:creationId xmlns:p14="http://schemas.microsoft.com/office/powerpoint/2010/main" val="4027955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Pioneering Ideas for Disease Prevention</a:t>
            </a:r>
            <a:endParaRPr lang="en-US" dirty="0"/>
          </a:p>
        </p:txBody>
      </p:sp>
      <p:sp>
        <p:nvSpPr>
          <p:cNvPr id="3" name="Content Placeholder 2"/>
          <p:cNvSpPr>
            <a:spLocks noGrp="1"/>
          </p:cNvSpPr>
          <p:nvPr>
            <p:ph idx="1"/>
          </p:nvPr>
        </p:nvSpPr>
        <p:spPr/>
        <p:txBody>
          <a:bodyPr>
            <a:noAutofit/>
          </a:bodyPr>
          <a:lstStyle/>
          <a:p>
            <a:pPr lvl="1">
              <a:lnSpc>
                <a:spcPct val="90000"/>
              </a:lnSpc>
            </a:pPr>
            <a:r>
              <a:rPr lang="en-US" altLang="en-US" sz="3600" dirty="0" err="1" smtClean="0">
                <a:solidFill>
                  <a:srgbClr val="FF0000"/>
                </a:solidFill>
              </a:rPr>
              <a:t>Semmelweis</a:t>
            </a:r>
            <a:r>
              <a:rPr lang="en-US" altLang="en-US" sz="3600" dirty="0" smtClean="0"/>
              <a:t> </a:t>
            </a:r>
            <a:r>
              <a:rPr lang="en-US" altLang="en-US" sz="3600" dirty="0"/>
              <a:t>and </a:t>
            </a:r>
            <a:r>
              <a:rPr lang="en-US" altLang="en-US" sz="3600" dirty="0" err="1"/>
              <a:t>handwashing</a:t>
            </a:r>
            <a:endParaRPr lang="en-US" altLang="en-US" sz="3600" dirty="0"/>
          </a:p>
          <a:p>
            <a:pPr lvl="1">
              <a:lnSpc>
                <a:spcPct val="90000"/>
              </a:lnSpc>
            </a:pPr>
            <a:r>
              <a:rPr lang="en-US" altLang="en-US" sz="3600" dirty="0">
                <a:solidFill>
                  <a:srgbClr val="FF0000"/>
                </a:solidFill>
              </a:rPr>
              <a:t>Lister’s</a:t>
            </a:r>
            <a:r>
              <a:rPr lang="en-US" altLang="en-US" sz="3600" dirty="0"/>
              <a:t> antiseptic technique</a:t>
            </a:r>
          </a:p>
          <a:p>
            <a:pPr lvl="1">
              <a:lnSpc>
                <a:spcPct val="90000"/>
              </a:lnSpc>
            </a:pPr>
            <a:r>
              <a:rPr lang="en-US" altLang="en-US" sz="3600" dirty="0">
                <a:solidFill>
                  <a:srgbClr val="FF0000"/>
                </a:solidFill>
              </a:rPr>
              <a:t>Nightingale</a:t>
            </a:r>
            <a:r>
              <a:rPr lang="en-US" altLang="en-US" sz="3600" dirty="0"/>
              <a:t> and nursing</a:t>
            </a:r>
          </a:p>
          <a:p>
            <a:pPr lvl="1">
              <a:lnSpc>
                <a:spcPct val="90000"/>
              </a:lnSpc>
            </a:pPr>
            <a:r>
              <a:rPr lang="en-US" altLang="en-US" sz="3600" dirty="0">
                <a:solidFill>
                  <a:srgbClr val="FF0000"/>
                </a:solidFill>
              </a:rPr>
              <a:t>Snow</a:t>
            </a:r>
            <a:r>
              <a:rPr lang="en-US" altLang="en-US" sz="3600" dirty="0"/>
              <a:t> – infection control and epidemiology</a:t>
            </a:r>
          </a:p>
          <a:p>
            <a:pPr lvl="1">
              <a:lnSpc>
                <a:spcPct val="90000"/>
              </a:lnSpc>
            </a:pPr>
            <a:r>
              <a:rPr lang="en-US" altLang="en-US" sz="3600" dirty="0">
                <a:solidFill>
                  <a:srgbClr val="FF0000"/>
                </a:solidFill>
              </a:rPr>
              <a:t>Jenner’s</a:t>
            </a:r>
            <a:r>
              <a:rPr lang="en-US" altLang="en-US" sz="3600" dirty="0"/>
              <a:t> </a:t>
            </a:r>
            <a:r>
              <a:rPr lang="en-US" altLang="en-US" sz="3600" dirty="0">
                <a:solidFill>
                  <a:srgbClr val="FF0000"/>
                </a:solidFill>
              </a:rPr>
              <a:t>vaccine</a:t>
            </a:r>
            <a:r>
              <a:rPr lang="en-US" altLang="en-US" sz="3600" dirty="0"/>
              <a:t> – field of immunology</a:t>
            </a:r>
          </a:p>
          <a:p>
            <a:pPr lvl="1">
              <a:lnSpc>
                <a:spcPct val="90000"/>
              </a:lnSpc>
            </a:pPr>
            <a:r>
              <a:rPr lang="en-US" altLang="en-US" sz="3600" dirty="0">
                <a:solidFill>
                  <a:srgbClr val="FF0000"/>
                </a:solidFill>
              </a:rPr>
              <a:t>Ehrlich’s “magic bullets” </a:t>
            </a:r>
            <a:r>
              <a:rPr lang="en-US" altLang="en-US" sz="3600" dirty="0"/>
              <a:t>– field of chemotherapy</a:t>
            </a:r>
          </a:p>
          <a:p>
            <a:pPr marL="0" indent="0">
              <a:buNone/>
            </a:pPr>
            <a:endParaRPr lang="en-US" sz="3600" dirty="0"/>
          </a:p>
        </p:txBody>
      </p:sp>
    </p:spTree>
    <p:extLst>
      <p:ext uri="{BB962C8B-B14F-4D97-AF65-F5344CB8AC3E}">
        <p14:creationId xmlns:p14="http://schemas.microsoft.com/office/powerpoint/2010/main" val="302958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Semmelweis</a:t>
            </a:r>
            <a:r>
              <a:rPr lang="en-US" dirty="0" smtClean="0"/>
              <a:t> &amp; Lister—Antiseptic Technique</a:t>
            </a:r>
            <a:endParaRPr lang="en-US" dirty="0"/>
          </a:p>
        </p:txBody>
      </p:sp>
      <p:sp>
        <p:nvSpPr>
          <p:cNvPr id="3" name="Content Placeholder 2"/>
          <p:cNvSpPr>
            <a:spLocks noGrp="1"/>
          </p:cNvSpPr>
          <p:nvPr>
            <p:ph idx="1"/>
          </p:nvPr>
        </p:nvSpPr>
        <p:spPr/>
        <p:txBody>
          <a:bodyPr/>
          <a:lstStyle/>
          <a:p>
            <a:pPr marL="0" indent="0">
              <a:buNone/>
            </a:pPr>
            <a:r>
              <a:rPr lang="en-US" altLang="en-US" dirty="0">
                <a:hlinkClick r:id="rId2"/>
              </a:rPr>
              <a:t>http://www.youtube.com/watch?v=T73PYNyyeiI&amp;feature=related</a:t>
            </a:r>
            <a:endParaRPr lang="en-US" altLang="en-US" dirty="0"/>
          </a:p>
          <a:p>
            <a:pPr marL="0" indent="0">
              <a:buNone/>
            </a:pPr>
            <a:endParaRPr lang="en-US" dirty="0"/>
          </a:p>
        </p:txBody>
      </p:sp>
    </p:spTree>
    <p:extLst>
      <p:ext uri="{BB962C8B-B14F-4D97-AF65-F5344CB8AC3E}">
        <p14:creationId xmlns:p14="http://schemas.microsoft.com/office/powerpoint/2010/main" val="3528110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Golden Age of Microbiology </a:t>
            </a:r>
            <a:br>
              <a:rPr lang="en-US" dirty="0" smtClean="0"/>
            </a:br>
            <a:r>
              <a:rPr lang="en-US" sz="3100" dirty="0" smtClean="0"/>
              <a:t>(late 1800’s and early 1900’s)</a:t>
            </a:r>
            <a:endParaRPr lang="en-US" sz="3100" dirty="0"/>
          </a:p>
        </p:txBody>
      </p:sp>
      <p:sp>
        <p:nvSpPr>
          <p:cNvPr id="3" name="Content Placeholder 2"/>
          <p:cNvSpPr>
            <a:spLocks noGrp="1"/>
          </p:cNvSpPr>
          <p:nvPr>
            <p:ph sz="half" idx="1"/>
          </p:nvPr>
        </p:nvSpPr>
        <p:spPr/>
        <p:txBody>
          <a:bodyPr/>
          <a:lstStyle/>
          <a:p>
            <a:r>
              <a:rPr lang="en-US" sz="2400" dirty="0" smtClean="0"/>
              <a:t>50 year span </a:t>
            </a:r>
          </a:p>
          <a:p>
            <a:r>
              <a:rPr lang="en-US" sz="2400" dirty="0" smtClean="0"/>
              <a:t>The field of microbiology was driven by the search for answers to 4 </a:t>
            </a:r>
            <a:r>
              <a:rPr lang="en-US" dirty="0" smtClean="0"/>
              <a:t>questions:	</a:t>
            </a:r>
          </a:p>
          <a:p>
            <a:pPr marL="0" indent="0">
              <a:buNone/>
            </a:pPr>
            <a:endParaRPr lang="en-US" dirty="0"/>
          </a:p>
        </p:txBody>
      </p:sp>
      <p:sp>
        <p:nvSpPr>
          <p:cNvPr id="4" name="Content Placeholder 3"/>
          <p:cNvSpPr>
            <a:spLocks noGrp="1"/>
          </p:cNvSpPr>
          <p:nvPr>
            <p:ph sz="half" idx="2"/>
          </p:nvPr>
        </p:nvSpPr>
        <p:spPr/>
        <p:txBody>
          <a:bodyPr/>
          <a:lstStyle/>
          <a:p>
            <a:pPr marL="514350" indent="-514350">
              <a:buAutoNum type="arabicParenR"/>
            </a:pPr>
            <a:r>
              <a:rPr lang="en-US" dirty="0" smtClean="0"/>
              <a:t>Is spontaneous generation of microbial life possible?</a:t>
            </a:r>
          </a:p>
          <a:p>
            <a:pPr marL="514350" indent="-514350">
              <a:buAutoNum type="arabicParenR"/>
            </a:pPr>
            <a:r>
              <a:rPr lang="en-US" dirty="0" smtClean="0"/>
              <a:t>What causes fermentation?</a:t>
            </a:r>
          </a:p>
          <a:p>
            <a:pPr marL="514350" indent="-514350">
              <a:buAutoNum type="arabicParenR"/>
            </a:pPr>
            <a:r>
              <a:rPr lang="en-US" dirty="0" smtClean="0"/>
              <a:t>What causes disease?</a:t>
            </a:r>
          </a:p>
          <a:p>
            <a:pPr marL="514350" indent="-514350">
              <a:buAutoNum type="arabicParenR"/>
            </a:pPr>
            <a:r>
              <a:rPr lang="en-US" dirty="0" smtClean="0"/>
              <a:t>How can we prevent infection &amp; disease?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3886200"/>
            <a:ext cx="3276599" cy="2819400"/>
          </a:xfrm>
          <a:prstGeom prst="rect">
            <a:avLst/>
          </a:prstGeom>
        </p:spPr>
      </p:pic>
    </p:spTree>
    <p:extLst>
      <p:ext uri="{BB962C8B-B14F-4D97-AF65-F5344CB8AC3E}">
        <p14:creationId xmlns:p14="http://schemas.microsoft.com/office/powerpoint/2010/main" val="146583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Florence Nightingale (1820-1910)</a:t>
            </a:r>
            <a:endParaRPr lang="en-US" dirty="0"/>
          </a:p>
        </p:txBody>
      </p:sp>
      <p:sp>
        <p:nvSpPr>
          <p:cNvPr id="3" name="Content Placeholder 2"/>
          <p:cNvSpPr>
            <a:spLocks noGrp="1"/>
          </p:cNvSpPr>
          <p:nvPr>
            <p:ph sz="half" idx="1"/>
          </p:nvPr>
        </p:nvSpPr>
        <p:spPr>
          <a:xfrm>
            <a:off x="457200" y="1371600"/>
            <a:ext cx="4038600" cy="5334000"/>
          </a:xfrm>
        </p:spPr>
        <p:txBody>
          <a:bodyPr>
            <a:noAutofit/>
          </a:bodyPr>
          <a:lstStyle/>
          <a:p>
            <a:r>
              <a:rPr lang="en-US" sz="1600" dirty="0" smtClean="0"/>
              <a:t>Nurse; introduced cleanliness &amp; other antiseptic techniques into nursing practice</a:t>
            </a:r>
          </a:p>
          <a:p>
            <a:r>
              <a:rPr lang="en-US" sz="1600" dirty="0" smtClean="0"/>
              <a:t>Instrumental in setting standards of hygiene that saved innumerable lives during the Crimean War of 1854-1856</a:t>
            </a:r>
          </a:p>
          <a:p>
            <a:r>
              <a:rPr lang="en-US" sz="1600" dirty="0" smtClean="0"/>
              <a:t>Ordered 200 scrubbing brushes into the hospital wards</a:t>
            </a:r>
          </a:p>
          <a:p>
            <a:r>
              <a:rPr lang="en-US" sz="1600" dirty="0" smtClean="0"/>
              <a:t>Dirty clothes and surgical dressings were removed from patient care sites</a:t>
            </a:r>
          </a:p>
          <a:p>
            <a:r>
              <a:rPr lang="en-US" sz="1600" dirty="0" smtClean="0"/>
              <a:t>Documented statistical comparisons to show that poor food and unsanitary conditions in the hospitals were responsible for the deaths of many soldiers</a:t>
            </a:r>
          </a:p>
          <a:p>
            <a:r>
              <a:rPr lang="en-US" sz="1600" dirty="0" smtClean="0"/>
              <a:t>After the war, she returned to England was active in applying political pressure for hospital and public health policy reform &amp; changed nursing education permanently</a:t>
            </a:r>
            <a:endParaRPr lang="en-US" sz="1600" dirty="0"/>
          </a:p>
        </p:txBody>
      </p:sp>
      <p:pic>
        <p:nvPicPr>
          <p:cNvPr id="5" name="Content Placeholder 4" descr="figure_01_18_unlabele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963959"/>
            <a:ext cx="4038600" cy="4136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0112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Snow &amp; Epidemiology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English Physician John Snow (1813-1858) played a key role in setting standards for good public </a:t>
            </a:r>
            <a:r>
              <a:rPr lang="en-US" dirty="0" err="1" smtClean="0"/>
              <a:t>hygeine</a:t>
            </a:r>
            <a:r>
              <a:rPr lang="en-US" dirty="0" smtClean="0"/>
              <a:t> to prevent the spread of infectious diseases</a:t>
            </a:r>
          </a:p>
          <a:p>
            <a:r>
              <a:rPr lang="en-US" dirty="0" smtClean="0"/>
              <a:t>Snow had been studying the </a:t>
            </a:r>
            <a:r>
              <a:rPr lang="en-US" dirty="0" err="1" smtClean="0"/>
              <a:t>propogation</a:t>
            </a:r>
            <a:r>
              <a:rPr lang="en-US" dirty="0" smtClean="0"/>
              <a:t> of cholera and suspected that the disease was spread by  a contaminating agent in water.</a:t>
            </a:r>
          </a:p>
          <a:p>
            <a:r>
              <a:rPr lang="en-US" dirty="0" smtClean="0"/>
              <a:t>In 1854, epidemic cholera was mapped and found to center around a public water supply on Broad Street in London</a:t>
            </a:r>
          </a:p>
          <a:p>
            <a:r>
              <a:rPr lang="en-US" dirty="0" smtClean="0"/>
              <a:t>Snow’s careful documentation of the epidemic highlighted the critical need for adequate sewage treatment and a pure water supply</a:t>
            </a:r>
          </a:p>
          <a:p>
            <a:r>
              <a:rPr lang="en-US" dirty="0" smtClean="0"/>
              <a:t>His study was the foundation of 2 branches of microbiology: </a:t>
            </a:r>
            <a:r>
              <a:rPr lang="en-US" b="1" dirty="0" smtClean="0"/>
              <a:t>infection control </a:t>
            </a:r>
            <a:r>
              <a:rPr lang="en-US" dirty="0" smtClean="0"/>
              <a:t>&amp; </a:t>
            </a:r>
            <a:r>
              <a:rPr lang="en-US" b="1" dirty="0" smtClean="0"/>
              <a:t>epidemiology</a:t>
            </a:r>
          </a:p>
          <a:p>
            <a:r>
              <a:rPr lang="en-US" b="1" dirty="0" smtClean="0"/>
              <a:t>Epidemiology = </a:t>
            </a:r>
            <a:r>
              <a:rPr lang="en-US" dirty="0" smtClean="0"/>
              <a:t>the study of the occurrence, distribution, and spread of disease in humans</a:t>
            </a:r>
            <a:endParaRPr lang="en-US" dirty="0"/>
          </a:p>
        </p:txBody>
      </p:sp>
    </p:spTree>
    <p:extLst>
      <p:ext uri="{BB962C8B-B14F-4D97-AF65-F5344CB8AC3E}">
        <p14:creationId xmlns:p14="http://schemas.microsoft.com/office/powerpoint/2010/main" val="4102665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Jenner’s Vaccine--Smallpox</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1796, English Physician Edward Jenner tested the hypothesis that a mild disease called cowpox provided protection against potentially fatal smallpox</a:t>
            </a:r>
          </a:p>
          <a:p>
            <a:r>
              <a:rPr lang="en-US" dirty="0" smtClean="0"/>
              <a:t>Intentional inoculation of a boy with pus </a:t>
            </a:r>
            <a:r>
              <a:rPr lang="en-US" dirty="0" err="1" smtClean="0"/>
              <a:t>colleted</a:t>
            </a:r>
            <a:r>
              <a:rPr lang="en-US" dirty="0" smtClean="0"/>
              <a:t> from a milkmaid’s cowpox </a:t>
            </a:r>
            <a:r>
              <a:rPr lang="en-US" dirty="0" err="1" smtClean="0"/>
              <a:t>lesion</a:t>
            </a:r>
            <a:r>
              <a:rPr lang="en-US" dirty="0" err="1" smtClean="0">
                <a:sym typeface="Wingdings" panose="05000000000000000000" pitchFamily="2" charset="2"/>
              </a:rPr>
              <a:t>boy</a:t>
            </a:r>
            <a:r>
              <a:rPr lang="en-US" dirty="0" smtClean="0">
                <a:sym typeface="Wingdings" panose="05000000000000000000" pitchFamily="2" charset="2"/>
              </a:rPr>
              <a:t> developed cowpox and </a:t>
            </a:r>
            <a:r>
              <a:rPr lang="en-US" dirty="0" err="1" smtClean="0">
                <a:sym typeface="Wingdings" panose="05000000000000000000" pitchFamily="2" charset="2"/>
              </a:rPr>
              <a:t>survivedJenner</a:t>
            </a:r>
            <a:r>
              <a:rPr lang="en-US" dirty="0" smtClean="0">
                <a:sym typeface="Wingdings" panose="05000000000000000000" pitchFamily="2" charset="2"/>
              </a:rPr>
              <a:t> then injected the boy with smallpox </a:t>
            </a:r>
            <a:r>
              <a:rPr lang="en-US" dirty="0" err="1" smtClean="0">
                <a:sym typeface="Wingdings" panose="05000000000000000000" pitchFamily="2" charset="2"/>
              </a:rPr>
              <a:t>pusboy</a:t>
            </a:r>
            <a:r>
              <a:rPr lang="en-US" dirty="0" smtClean="0">
                <a:sym typeface="Wingdings" panose="05000000000000000000" pitchFamily="2" charset="2"/>
              </a:rPr>
              <a:t> had become immune to </a:t>
            </a:r>
            <a:r>
              <a:rPr lang="en-US" dirty="0" err="1" smtClean="0">
                <a:sym typeface="Wingdings" panose="05000000000000000000" pitchFamily="2" charset="2"/>
              </a:rPr>
              <a:t>smallpoxdisease</a:t>
            </a:r>
            <a:r>
              <a:rPr lang="en-US" dirty="0" smtClean="0">
                <a:sym typeface="Wingdings" panose="05000000000000000000" pitchFamily="2" charset="2"/>
              </a:rPr>
              <a:t> never developed (note: MAJOR ETHICAL VIOLATIONS HAPPENING HERE!)</a:t>
            </a:r>
          </a:p>
          <a:p>
            <a:r>
              <a:rPr lang="en-US" i="1" dirty="0" err="1" smtClean="0">
                <a:sym typeface="Wingdings" panose="05000000000000000000" pitchFamily="2" charset="2"/>
              </a:rPr>
              <a:t>Vaccinia</a:t>
            </a:r>
            <a:r>
              <a:rPr lang="en-US" i="1" dirty="0" smtClean="0">
                <a:sym typeface="Wingdings" panose="05000000000000000000" pitchFamily="2" charset="2"/>
              </a:rPr>
              <a:t> virus </a:t>
            </a:r>
            <a:r>
              <a:rPr lang="en-US" dirty="0" smtClean="0">
                <a:sym typeface="Wingdings" panose="05000000000000000000" pitchFamily="2" charset="2"/>
              </a:rPr>
              <a:t>causes </a:t>
            </a:r>
            <a:r>
              <a:rPr lang="en-US" dirty="0" err="1" smtClean="0">
                <a:sym typeface="Wingdings" panose="05000000000000000000" pitchFamily="2" charset="2"/>
              </a:rPr>
              <a:t>cowpoxname</a:t>
            </a:r>
            <a:r>
              <a:rPr lang="en-US" dirty="0" smtClean="0">
                <a:sym typeface="Wingdings" panose="05000000000000000000" pitchFamily="2" charset="2"/>
              </a:rPr>
              <a:t> vaccination was given</a:t>
            </a:r>
          </a:p>
          <a:p>
            <a:r>
              <a:rPr lang="en-US" dirty="0" smtClean="0"/>
              <a:t>Pasteur capitalized on Jenner’s work by producing weakened strains of various pathogens for use in preventing the serious diseases they cause (fowl cholera, anthrax, rabies)</a:t>
            </a:r>
          </a:p>
          <a:p>
            <a:r>
              <a:rPr lang="en-US" b="1" i="1" dirty="0" smtClean="0"/>
              <a:t>Vaccine—</a:t>
            </a:r>
            <a:r>
              <a:rPr lang="en-US" dirty="0" smtClean="0"/>
              <a:t>reference to all weakened, protective strains of pathogens.  </a:t>
            </a:r>
            <a:endParaRPr lang="en-US" dirty="0"/>
          </a:p>
          <a:p>
            <a:endParaRPr lang="en-US" b="1" i="1" dirty="0"/>
          </a:p>
        </p:txBody>
      </p:sp>
    </p:spTree>
    <p:extLst>
      <p:ext uri="{BB962C8B-B14F-4D97-AF65-F5344CB8AC3E}">
        <p14:creationId xmlns:p14="http://schemas.microsoft.com/office/powerpoint/2010/main" val="986556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Ehrlich’s “Magic Bullets”</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r>
              <a:rPr lang="en-US" dirty="0" smtClean="0"/>
              <a:t>Gram’s discovery that stained bacteria could be differentiated into two types suggested to German microbiologist Paul Ehrlich (1845-1915) that chemicals could be used to kill microorganisms differentially.</a:t>
            </a:r>
          </a:p>
          <a:p>
            <a:r>
              <a:rPr lang="en-US" dirty="0" smtClean="0"/>
              <a:t>He undertook a survey of chemicals to find the “magic bullet” that would destroy pathogens while remaining nontoxic to humans.</a:t>
            </a:r>
          </a:p>
          <a:p>
            <a:r>
              <a:rPr lang="en-US" dirty="0" smtClean="0"/>
              <a:t>By 1908, he had discovered a chemical active against the causative agent of syphilis, though the arsenic-based drug was also toxic to humans.</a:t>
            </a:r>
          </a:p>
          <a:p>
            <a:r>
              <a:rPr lang="en-US" dirty="0" smtClean="0"/>
              <a:t>His discoveries began the branch of medical microbiology known as </a:t>
            </a:r>
            <a:r>
              <a:rPr lang="en-US" b="1" dirty="0" smtClean="0"/>
              <a:t>chemotherapy</a:t>
            </a:r>
          </a:p>
          <a:p>
            <a:r>
              <a:rPr lang="en-US" dirty="0" smtClean="0"/>
              <a:t>Chemotherapy = a branch of medical microbiology in which chemicals are studied for their potential to destroy pathogenic organisms</a:t>
            </a:r>
          </a:p>
        </p:txBody>
      </p:sp>
    </p:spTree>
    <p:extLst>
      <p:ext uri="{BB962C8B-B14F-4D97-AF65-F5344CB8AC3E}">
        <p14:creationId xmlns:p14="http://schemas.microsoft.com/office/powerpoint/2010/main" val="472827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Spontaneous Generation of Microbial Life Possible?</a:t>
            </a:r>
            <a:endParaRPr lang="en-US" dirty="0"/>
          </a:p>
        </p:txBody>
      </p:sp>
    </p:spTree>
    <p:extLst>
      <p:ext uri="{BB962C8B-B14F-4D97-AF65-F5344CB8AC3E}">
        <p14:creationId xmlns:p14="http://schemas.microsoft.com/office/powerpoint/2010/main" val="2156459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Spontaneous Generation (abiogenesis)</a:t>
            </a:r>
            <a:endParaRPr lang="en-US" dirty="0"/>
          </a:p>
        </p:txBody>
      </p:sp>
      <p:sp>
        <p:nvSpPr>
          <p:cNvPr id="3" name="Content Placeholder 2"/>
          <p:cNvSpPr>
            <a:spLocks noGrp="1"/>
          </p:cNvSpPr>
          <p:nvPr>
            <p:ph sz="half" idx="1"/>
          </p:nvPr>
        </p:nvSpPr>
        <p:spPr/>
        <p:txBody>
          <a:bodyPr>
            <a:normAutofit fontScale="92500"/>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b="1" dirty="0" smtClean="0"/>
              <a:t>Defined:</a:t>
            </a:r>
          </a:p>
          <a:p>
            <a:pPr marL="0" indent="0">
              <a:buNone/>
            </a:pPr>
            <a:r>
              <a:rPr lang="en-US" dirty="0" smtClean="0"/>
              <a:t>The theory that living organisms can arise from nonliving matter	</a:t>
            </a:r>
          </a:p>
        </p:txBody>
      </p:sp>
      <p:sp>
        <p:nvSpPr>
          <p:cNvPr id="4" name="Content Placeholder 3"/>
          <p:cNvSpPr>
            <a:spLocks noGrp="1"/>
          </p:cNvSpPr>
          <p:nvPr>
            <p:ph sz="half" idx="2"/>
          </p:nvPr>
        </p:nvSpPr>
        <p:spPr/>
        <p:txBody>
          <a:bodyPr>
            <a:normAutofit fontScale="92500"/>
          </a:bodyPr>
          <a:lstStyle/>
          <a:p>
            <a:r>
              <a:rPr lang="en-US" dirty="0" smtClean="0"/>
              <a:t>Theory proposed by Aristotle (384-322 B.C.)</a:t>
            </a:r>
          </a:p>
          <a:p>
            <a:r>
              <a:rPr lang="en-US" dirty="0" smtClean="0"/>
              <a:t>Widely accepted for over 2000 years because it seemed to explain a variety of commonly observed phenomena (i.e. maggots on spoiling meat)</a:t>
            </a:r>
          </a:p>
          <a:p>
            <a:r>
              <a:rPr lang="en-US" dirty="0" smtClean="0"/>
              <a:t>Came under challenge in the 17</a:t>
            </a:r>
            <a:r>
              <a:rPr lang="en-US" baseline="30000" dirty="0" smtClean="0"/>
              <a:t>th</a:t>
            </a:r>
            <a:r>
              <a:rPr lang="en-US" dirty="0" smtClean="0"/>
              <a:t> century</a:t>
            </a:r>
            <a:endParaRPr lang="en-US" dirty="0"/>
          </a:p>
        </p:txBody>
      </p:sp>
    </p:spTree>
    <p:extLst>
      <p:ext uri="{BB962C8B-B14F-4D97-AF65-F5344CB8AC3E}">
        <p14:creationId xmlns:p14="http://schemas.microsoft.com/office/powerpoint/2010/main" val="3148395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Redi’s</a:t>
            </a:r>
            <a:r>
              <a:rPr lang="en-US" dirty="0" smtClean="0"/>
              <a:t> Experiments—questioning spontaneous generation</a:t>
            </a:r>
            <a:endParaRPr lang="en-US" dirty="0"/>
          </a:p>
        </p:txBody>
      </p:sp>
      <p:sp>
        <p:nvSpPr>
          <p:cNvPr id="3" name="Content Placeholder 2"/>
          <p:cNvSpPr>
            <a:spLocks noGrp="1"/>
          </p:cNvSpPr>
          <p:nvPr>
            <p:ph sz="half" idx="1"/>
          </p:nvPr>
        </p:nvSpPr>
        <p:spPr>
          <a:xfrm>
            <a:off x="457200" y="1673352"/>
            <a:ext cx="4038600" cy="4956048"/>
          </a:xfrm>
        </p:spPr>
        <p:txBody>
          <a:bodyPr>
            <a:normAutofit fontScale="92500" lnSpcReduction="20000"/>
          </a:bodyPr>
          <a:lstStyle/>
          <a:p>
            <a:r>
              <a:rPr lang="en-US" dirty="0" smtClean="0"/>
              <a:t>Late 1600’s</a:t>
            </a:r>
          </a:p>
          <a:p>
            <a:r>
              <a:rPr lang="en-US" dirty="0" smtClean="0"/>
              <a:t>Francesco </a:t>
            </a:r>
            <a:r>
              <a:rPr lang="en-US" dirty="0" err="1" smtClean="0"/>
              <a:t>Redi</a:t>
            </a:r>
            <a:r>
              <a:rPr lang="en-US" dirty="0" smtClean="0"/>
              <a:t> (an Italian physician) did a series of experiments involving spoiling meat</a:t>
            </a:r>
          </a:p>
          <a:p>
            <a:r>
              <a:rPr lang="en-US" dirty="0" smtClean="0"/>
              <a:t>Maggots never developed on meat that was isolated from exposure to flies</a:t>
            </a:r>
          </a:p>
          <a:p>
            <a:r>
              <a:rPr lang="en-US" dirty="0" smtClean="0"/>
              <a:t>Scientists began to doubt Aristotle’s theory and began to adopt the view that animals come only from other animals</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5800" y="1600200"/>
            <a:ext cx="4267200" cy="4800600"/>
          </a:xfrm>
        </p:spPr>
      </p:pic>
    </p:spTree>
    <p:extLst>
      <p:ext uri="{BB962C8B-B14F-4D97-AF65-F5344CB8AC3E}">
        <p14:creationId xmlns:p14="http://schemas.microsoft.com/office/powerpoint/2010/main" val="1797772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Needham’s Experiments</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Rekindling of spontaneous generation debate with Leeuwenhoek’s discovery of microbes in freshly collected rainwater </a:t>
            </a:r>
          </a:p>
          <a:p>
            <a:r>
              <a:rPr lang="en-US" dirty="0" smtClean="0"/>
              <a:t>Needham (1713-1781) boiled beef gravy and infusions of plant material in vials, which were then sealed tightly with corks</a:t>
            </a:r>
          </a:p>
          <a:p>
            <a:r>
              <a:rPr lang="en-US" dirty="0" smtClean="0"/>
              <a:t>Infusions became cloudy</a:t>
            </a:r>
          </a:p>
          <a:p>
            <a:r>
              <a:rPr lang="en-US" dirty="0" smtClean="0"/>
              <a:t>His conclusion: there is a </a:t>
            </a:r>
            <a:r>
              <a:rPr lang="en-US" i="1" dirty="0" smtClean="0"/>
              <a:t>life force</a:t>
            </a:r>
            <a:r>
              <a:rPr lang="en-US" dirty="0" smtClean="0"/>
              <a:t> which causes inanimate matter to spontaneously come to life </a:t>
            </a:r>
          </a:p>
          <a:p>
            <a:r>
              <a:rPr lang="en-US" dirty="0" smtClean="0"/>
              <a:t>Basis: the vials were heated sufficiently to kill everything</a:t>
            </a:r>
          </a:p>
          <a:p>
            <a:endParaRPr lang="en-US" dirty="0"/>
          </a:p>
          <a:p>
            <a:endParaRPr lang="en-US" dirty="0" smtClean="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55953" y="1673225"/>
            <a:ext cx="4023093" cy="4718050"/>
          </a:xfrm>
        </p:spPr>
      </p:pic>
    </p:spTree>
    <p:extLst>
      <p:ext uri="{BB962C8B-B14F-4D97-AF65-F5344CB8AC3E}">
        <p14:creationId xmlns:p14="http://schemas.microsoft.com/office/powerpoint/2010/main" val="2060021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err="1" smtClean="0"/>
              <a:t>Spallanzani’s</a:t>
            </a:r>
            <a:r>
              <a:rPr lang="en-US" dirty="0" smtClean="0"/>
              <a:t> Experiments (1729-1799)</a:t>
            </a:r>
            <a:r>
              <a:rPr lang="en-US" dirty="0"/>
              <a:t/>
            </a:r>
            <a:br>
              <a:rPr lang="en-US" dirty="0"/>
            </a:br>
            <a:endParaRPr lang="en-US" dirty="0"/>
          </a:p>
        </p:txBody>
      </p:sp>
      <p:sp>
        <p:nvSpPr>
          <p:cNvPr id="3" name="Content Placeholder 2"/>
          <p:cNvSpPr>
            <a:spLocks noGrp="1"/>
          </p:cNvSpPr>
          <p:nvPr>
            <p:ph sz="half" idx="1"/>
          </p:nvPr>
        </p:nvSpPr>
        <p:spPr/>
        <p:txBody>
          <a:bodyPr/>
          <a:lstStyle/>
          <a:p>
            <a:r>
              <a:rPr lang="en-US" dirty="0" smtClean="0"/>
              <a:t>Repeated the infusion boiling experiments with slender necks which he melted shut</a:t>
            </a:r>
          </a:p>
          <a:p>
            <a:r>
              <a:rPr lang="en-US" dirty="0" smtClean="0"/>
              <a:t>His infusions remained clear unless the seal was broken and exposed to air</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438400"/>
            <a:ext cx="4038600" cy="3200400"/>
          </a:xfrm>
        </p:spPr>
      </p:pic>
    </p:spTree>
    <p:extLst>
      <p:ext uri="{BB962C8B-B14F-4D97-AF65-F5344CB8AC3E}">
        <p14:creationId xmlns:p14="http://schemas.microsoft.com/office/powerpoint/2010/main" val="821048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Spallanzani’s</a:t>
            </a:r>
            <a:r>
              <a:rPr lang="en-US" dirty="0" smtClean="0"/>
              <a:t> Conclusions</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Needham either had failed to heat his vials </a:t>
            </a:r>
            <a:r>
              <a:rPr lang="en-US" dirty="0" err="1" smtClean="0"/>
              <a:t>suffienciently</a:t>
            </a:r>
            <a:r>
              <a:rPr lang="en-US" dirty="0" smtClean="0"/>
              <a:t> to kill all microbes or had not sealed them tightly enough</a:t>
            </a:r>
          </a:p>
          <a:p>
            <a:r>
              <a:rPr lang="en-US" dirty="0" smtClean="0"/>
              <a:t>Microorganisms exist in the air and can contaminate experiments</a:t>
            </a:r>
          </a:p>
          <a:p>
            <a:r>
              <a:rPr lang="en-US" dirty="0" smtClean="0"/>
              <a:t>Spontaneous generation of microorganisms does not occur; all living things arise from other living things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76800" y="1905000"/>
            <a:ext cx="4038600" cy="4191000"/>
          </a:xfrm>
        </p:spPr>
      </p:pic>
    </p:spTree>
    <p:extLst>
      <p:ext uri="{BB962C8B-B14F-4D97-AF65-F5344CB8AC3E}">
        <p14:creationId xmlns:p14="http://schemas.microsoft.com/office/powerpoint/2010/main" val="30296205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575</TotalTime>
  <Words>1979</Words>
  <Application>Microsoft Office PowerPoint</Application>
  <PresentationFormat>On-screen Show (4:3)</PresentationFormat>
  <Paragraphs>182</Paragraphs>
  <Slides>33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Wingdings</vt:lpstr>
      <vt:lpstr>Clarity</vt:lpstr>
      <vt:lpstr>The history of microbiology</vt:lpstr>
      <vt:lpstr>Antoni van Leeuwenhoek (1623-1723)</vt:lpstr>
      <vt:lpstr>The Golden Age of Microbiology  (late 1800’s and early 1900’s)</vt:lpstr>
      <vt:lpstr>Is Spontaneous Generation of Microbial Life Possible?</vt:lpstr>
      <vt:lpstr>Spontaneous Generation (abiogenesis)</vt:lpstr>
      <vt:lpstr>Redi’s Experiments—questioning spontaneous generation</vt:lpstr>
      <vt:lpstr>Needham’s Experiments</vt:lpstr>
      <vt:lpstr> Spallanzani’s Experiments (1729-1799) </vt:lpstr>
      <vt:lpstr>Spallanzani’s Conclusions</vt:lpstr>
      <vt:lpstr>Old Theories Die Hard…though…</vt:lpstr>
      <vt:lpstr>Louis Pasteur(1822-1895) ends the debate…</vt:lpstr>
      <vt:lpstr>Pasteur’s conclusion</vt:lpstr>
      <vt:lpstr>What Causes Fermentation?</vt:lpstr>
      <vt:lpstr>Wine Studies by Pasteur</vt:lpstr>
      <vt:lpstr>Pasteurization</vt:lpstr>
      <vt:lpstr>Buchner’s Studies on Fermentation</vt:lpstr>
      <vt:lpstr>What Causes Disease?</vt:lpstr>
      <vt:lpstr>Early Thoughts About Disease</vt:lpstr>
      <vt:lpstr>Germ Theory of Disease </vt:lpstr>
      <vt:lpstr>Robert Koch’s Experiments</vt:lpstr>
      <vt:lpstr>Koch’s Contributions to Advances in Lab Microbiology</vt:lpstr>
      <vt:lpstr>Koch’s Postulates</vt:lpstr>
      <vt:lpstr>PowerPoint Presentation</vt:lpstr>
      <vt:lpstr>Gram’s Stain</vt:lpstr>
      <vt:lpstr>Gram Stain</vt:lpstr>
      <vt:lpstr>How Can We Prevent Infection &amp; Disease?</vt:lpstr>
      <vt:lpstr>Microbe Dangers in Environmental and  Healthcare Settings</vt:lpstr>
      <vt:lpstr>Pioneering Ideas for Disease Prevention</vt:lpstr>
      <vt:lpstr>Semmelweis &amp; Lister—Antiseptic Technique</vt:lpstr>
      <vt:lpstr>Florence Nightingale (1820-1910)</vt:lpstr>
      <vt:lpstr>Snow &amp; Epidemiology </vt:lpstr>
      <vt:lpstr>Jenner’s Vaccine--Smallpox</vt:lpstr>
      <vt:lpstr>Ehrlich’s “Magic Bullets”</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history of microbiology</dc:title>
  <dc:creator>Meyer</dc:creator>
  <cp:lastModifiedBy>Melanie Meyer</cp:lastModifiedBy>
  <cp:revision>45</cp:revision>
  <dcterms:created xsi:type="dcterms:W3CDTF">2013-12-28T20:50:16Z</dcterms:created>
  <dcterms:modified xsi:type="dcterms:W3CDTF">2016-05-14T14:56:25Z</dcterms:modified>
</cp:coreProperties>
</file>