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5" d="100"/>
          <a:sy n="55" d="100"/>
        </p:scale>
        <p:origin x="6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5DC6C-B592-4C3F-BC67-E0D00D7D044F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E9D05-1BF8-476E-8015-E2FB5AD39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9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386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611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761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185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31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979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090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658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962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6511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86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1994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46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9143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064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013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279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794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233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843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773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760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84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D2B6-B89A-4123-B932-E2EF3DB7A017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6BD3-23E4-4D0E-AD47-D354014C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2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D2B6-B89A-4123-B932-E2EF3DB7A017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6BD3-23E4-4D0E-AD47-D354014C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9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D2B6-B89A-4123-B932-E2EF3DB7A017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6BD3-23E4-4D0E-AD47-D354014C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0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D2B6-B89A-4123-B932-E2EF3DB7A017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6BD3-23E4-4D0E-AD47-D354014C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0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D2B6-B89A-4123-B932-E2EF3DB7A017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6BD3-23E4-4D0E-AD47-D354014C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4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D2B6-B89A-4123-B932-E2EF3DB7A017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6BD3-23E4-4D0E-AD47-D354014C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2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D2B6-B89A-4123-B932-E2EF3DB7A017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6BD3-23E4-4D0E-AD47-D354014C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8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D2B6-B89A-4123-B932-E2EF3DB7A017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6BD3-23E4-4D0E-AD47-D354014C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5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D2B6-B89A-4123-B932-E2EF3DB7A017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6BD3-23E4-4D0E-AD47-D354014C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6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D2B6-B89A-4123-B932-E2EF3DB7A017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6BD3-23E4-4D0E-AD47-D354014C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9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D2B6-B89A-4123-B932-E2EF3DB7A017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6BD3-23E4-4D0E-AD47-D354014C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8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5D2B6-B89A-4123-B932-E2EF3DB7A017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96BD3-23E4-4D0E-AD47-D354014C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0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Microbial Diseases of the Respiratory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Microbiology </a:t>
            </a:r>
          </a:p>
          <a:p>
            <a:r>
              <a:rPr lang="en-US" dirty="0" smtClean="0"/>
              <a:t>CCV</a:t>
            </a:r>
          </a:p>
        </p:txBody>
      </p:sp>
    </p:spTree>
    <p:extLst>
      <p:ext uri="{BB962C8B-B14F-4D97-AF65-F5344CB8AC3E}">
        <p14:creationId xmlns:p14="http://schemas.microsoft.com/office/powerpoint/2010/main" val="1837470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able_22_01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5"/>
          <a:stretch/>
        </p:blipFill>
        <p:spPr>
          <a:xfrm>
            <a:off x="2881747" y="395340"/>
            <a:ext cx="6428509" cy="587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91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Bacterial Diseases of the Upper Respiratory System, Sinuses, and Ears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4086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b="1" dirty="0" smtClean="0"/>
              <a:t>Diphtheria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Signs and symptoms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Sore throat, localized pain, fever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Presence of a pseudomembrane that can obstruct airways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Pathogen and virulence factors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Caused by </a:t>
            </a:r>
            <a:r>
              <a:rPr lang="en-US" i="1" dirty="0" smtClean="0"/>
              <a:t>Corynebacterium diphtheriae</a:t>
            </a:r>
          </a:p>
          <a:p>
            <a:pPr lvl="3">
              <a:lnSpc>
                <a:spcPct val="120000"/>
              </a:lnSpc>
            </a:pPr>
            <a:r>
              <a:rPr lang="en-US" dirty="0" smtClean="0"/>
              <a:t>Ubiquitous in animals and humans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Virulence factors</a:t>
            </a:r>
          </a:p>
          <a:p>
            <a:pPr lvl="3">
              <a:lnSpc>
                <a:spcPct val="120000"/>
              </a:lnSpc>
            </a:pPr>
            <a:r>
              <a:rPr lang="en-US" i="1" dirty="0" smtClean="0"/>
              <a:t>C. diptheriae</a:t>
            </a:r>
            <a:r>
              <a:rPr lang="en-US" dirty="0" smtClean="0"/>
              <a:t> produces diphtheria toxin</a:t>
            </a:r>
          </a:p>
          <a:p>
            <a:pPr lvl="4">
              <a:lnSpc>
                <a:spcPct val="120000"/>
              </a:lnSpc>
            </a:pPr>
            <a:r>
              <a:rPr lang="en-US" dirty="0" smtClean="0"/>
              <a:t>Prevents polypeptide synthesis and causes cell death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47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1806576" y="90489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22.2  A pseudomembrane, characteristic of diphtheria.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6" name="Picture 15" descr="figure_22_02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6"/>
          <a:stretch/>
        </p:blipFill>
        <p:spPr>
          <a:xfrm>
            <a:off x="2181677" y="507124"/>
            <a:ext cx="7819505" cy="566101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197874" y="447653"/>
            <a:ext cx="203619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b="1" dirty="0"/>
              <a:t>Pseudomembrane</a:t>
            </a:r>
          </a:p>
        </p:txBody>
      </p:sp>
      <p:sp>
        <p:nvSpPr>
          <p:cNvPr id="18" name="Freeform 17"/>
          <p:cNvSpPr/>
          <p:nvPr/>
        </p:nvSpPr>
        <p:spPr>
          <a:xfrm>
            <a:off x="5964767" y="804334"/>
            <a:ext cx="2345266" cy="2002367"/>
          </a:xfrm>
          <a:custGeom>
            <a:avLst/>
            <a:gdLst>
              <a:gd name="connsiteX0" fmla="*/ 2345266 w 2345266"/>
              <a:gd name="connsiteY0" fmla="*/ 0 h 2002367"/>
              <a:gd name="connsiteX1" fmla="*/ 0 w 2345266"/>
              <a:gd name="connsiteY1" fmla="*/ 2002367 h 2002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45266" h="2002367">
                <a:moveTo>
                  <a:pt x="2345266" y="0"/>
                </a:moveTo>
                <a:lnTo>
                  <a:pt x="0" y="2002367"/>
                </a:lnTo>
              </a:path>
            </a:pathLst>
          </a:custGeom>
          <a:ln w="2857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baseline="30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960532" y="804337"/>
            <a:ext cx="2345266" cy="2002367"/>
          </a:xfrm>
          <a:custGeom>
            <a:avLst/>
            <a:gdLst>
              <a:gd name="connsiteX0" fmla="*/ 2345266 w 2345266"/>
              <a:gd name="connsiteY0" fmla="*/ 0 h 2002367"/>
              <a:gd name="connsiteX1" fmla="*/ 0 w 2345266"/>
              <a:gd name="connsiteY1" fmla="*/ 2002367 h 2002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45266" h="2002367">
                <a:moveTo>
                  <a:pt x="2345266" y="0"/>
                </a:moveTo>
                <a:lnTo>
                  <a:pt x="0" y="2002367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baseline="30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 bwMode="auto">
          <a:xfrm>
            <a:off x="5914875" y="2786519"/>
            <a:ext cx="73095" cy="73095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67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1806576" y="90489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22.3  Characteristic arrangements of Gram-stained cells of </a:t>
            </a:r>
            <a:r>
              <a:rPr lang="en-US" sz="1200" b="1" i="1" dirty="0">
                <a:solidFill>
                  <a:srgbClr val="000000"/>
                </a:solidFill>
              </a:rPr>
              <a:t>Corynebacterium diphtheriae</a:t>
            </a:r>
            <a:r>
              <a:rPr lang="en-US" sz="1200" b="1" dirty="0">
                <a:solidFill>
                  <a:srgbClr val="000000"/>
                </a:solidFill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22" name="Picture 21" descr="figure_22_03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0"/>
          <a:stretch/>
        </p:blipFill>
        <p:spPr>
          <a:xfrm>
            <a:off x="2369486" y="403075"/>
            <a:ext cx="7298575" cy="586309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055701" y="359830"/>
            <a:ext cx="9076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/>
              <a:t>V-shapes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767475" y="368296"/>
            <a:ext cx="8413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/>
              <a:t>Palisade</a:t>
            </a:r>
          </a:p>
        </p:txBody>
      </p:sp>
      <p:sp>
        <p:nvSpPr>
          <p:cNvPr id="26" name="Oval 25"/>
          <p:cNvSpPr>
            <a:spLocks noChangeAspect="1"/>
          </p:cNvSpPr>
          <p:nvPr/>
        </p:nvSpPr>
        <p:spPr bwMode="auto">
          <a:xfrm>
            <a:off x="6908231" y="3037760"/>
            <a:ext cx="687003" cy="68700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baseline="30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3728305" y="2285817"/>
            <a:ext cx="387795" cy="38779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baseline="30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 bwMode="auto">
          <a:xfrm>
            <a:off x="4669689" y="1450455"/>
            <a:ext cx="352541" cy="352541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baseline="30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3575123" y="668867"/>
            <a:ext cx="1113366" cy="1625600"/>
          </a:xfrm>
          <a:custGeom>
            <a:avLst/>
            <a:gdLst>
              <a:gd name="connsiteX0" fmla="*/ 304800 w 1113366"/>
              <a:gd name="connsiteY0" fmla="*/ 1625600 h 1625600"/>
              <a:gd name="connsiteX1" fmla="*/ 0 w 1113366"/>
              <a:gd name="connsiteY1" fmla="*/ 0 h 1625600"/>
              <a:gd name="connsiteX2" fmla="*/ 1113366 w 1113366"/>
              <a:gd name="connsiteY2" fmla="*/ 863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3366" h="1625600">
                <a:moveTo>
                  <a:pt x="304800" y="1625600"/>
                </a:moveTo>
                <a:lnTo>
                  <a:pt x="0" y="0"/>
                </a:lnTo>
                <a:lnTo>
                  <a:pt x="1113366" y="863600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baseline="30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7253889" y="673100"/>
            <a:ext cx="0" cy="2374900"/>
          </a:xfrm>
          <a:custGeom>
            <a:avLst/>
            <a:gdLst>
              <a:gd name="connsiteX0" fmla="*/ 0 w 0"/>
              <a:gd name="connsiteY0" fmla="*/ 2374900 h 2374900"/>
              <a:gd name="connsiteX1" fmla="*/ 0 w 0"/>
              <a:gd name="connsiteY1" fmla="*/ 0 h 237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374900">
                <a:moveTo>
                  <a:pt x="0" y="2374900"/>
                </a:moveTo>
                <a:lnTo>
                  <a:pt x="0" y="0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baseline="30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136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Bacterial Diseases of the Upper Respiratory System, Sinuses, and Ears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332412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b="1" dirty="0" smtClean="0"/>
              <a:t>Diphtheria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Pathogenesis and epidemiology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Spread via respiratory droplets or skin contact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Symptomatic in immunocompromised or nonimmune individuals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Leading cause of death among unimmunized children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Diagnosis, treatment, and prevention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Diagnosis is based on presence of a pseudomembrane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Treated with antitoxin and antibiotics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Immunization is an effective prevention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321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Bacterial Diseases of the Upper Respiratory System, Sinuses, and Ears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332412"/>
          </a:xfrm>
        </p:spPr>
        <p:txBody>
          <a:bodyPr/>
          <a:lstStyle/>
          <a:p>
            <a:r>
              <a:rPr lang="en-US" b="1" dirty="0" smtClean="0"/>
              <a:t>Rhinosinusitis and Otitis Media</a:t>
            </a:r>
          </a:p>
          <a:p>
            <a:pPr lvl="1"/>
            <a:r>
              <a:rPr lang="en-US" dirty="0" smtClean="0"/>
              <a:t>Signs and symptoms</a:t>
            </a:r>
          </a:p>
          <a:p>
            <a:pPr lvl="2"/>
            <a:r>
              <a:rPr lang="en-US" dirty="0" smtClean="0"/>
              <a:t>Malaise accompanied by headache and inflamed nasal passages</a:t>
            </a:r>
          </a:p>
          <a:p>
            <a:pPr lvl="2"/>
            <a:r>
              <a:rPr lang="en-US" dirty="0" smtClean="0"/>
              <a:t>Otitis media results in severe pain in the ears</a:t>
            </a:r>
          </a:p>
          <a:p>
            <a:pPr lvl="1"/>
            <a:r>
              <a:rPr lang="en-US" dirty="0" smtClean="0"/>
              <a:t>Pathogen and virulence factors</a:t>
            </a:r>
          </a:p>
          <a:p>
            <a:pPr lvl="2"/>
            <a:r>
              <a:rPr lang="en-US" dirty="0" smtClean="0"/>
              <a:t>Caused by various respiratory microbiota</a:t>
            </a:r>
          </a:p>
          <a:p>
            <a:pPr lvl="3"/>
            <a:r>
              <a:rPr lang="en-US" dirty="0" smtClean="0"/>
              <a:t>May be due to damage to upper respiratory system and auditory 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912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Bacterial Diseases of the Upper Respiratory System, Sinuses, and Ears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4086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b="1" dirty="0" smtClean="0"/>
              <a:t>Sinusitis and Otitis Media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Pathogenesis and epidemiology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Bacteria in the pharynx spread to the sinuses via the throat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Rhinosinusitis is more common in adults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Otitis media is more common in children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Diagnosis, treatment, and prevention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Symptoms are often diagnostic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No known way to prevent rhinosinusitis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Flushing nasal and sinus cavities with saline solution can reduce duration of symptoms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017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>
          <a:xfrm>
            <a:off x="1806576" y="90489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22.4  Neti pot.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4" name="Picture 13" descr="figure_22_04_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40" y="403075"/>
            <a:ext cx="5913120" cy="602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75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Diseases of the Upper Respiratory System 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690688"/>
            <a:ext cx="8537575" cy="47863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b="1" dirty="0" smtClean="0"/>
              <a:t>Common Cold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Signs and symptoms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Sneezing, runny nose, congestion, sore throat, malaise, and cough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Pathogens and virulence factors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Enteroviruses (rhinoviruses) are the most common cause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Numerous other viruses cause colds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Cold viruses replicate at the lower temperature of the nasal cavity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Pathogenesis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Cold viruses replicate in and kill infected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686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9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22.5  Rhinoviruses, the most common cause of colds.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4" name="Picture 13" descr="figure_22_05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"/>
          <a:stretch/>
        </p:blipFill>
        <p:spPr>
          <a:xfrm>
            <a:off x="2219498" y="394968"/>
            <a:ext cx="7753004" cy="586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76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Structures of the Respiratory System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Respiratory system exchanges gases between the atmosphere and the blood</a:t>
            </a:r>
          </a:p>
          <a:p>
            <a:r>
              <a:rPr lang="en-US" dirty="0" smtClean="0"/>
              <a:t>Divided into two main parts</a:t>
            </a:r>
          </a:p>
          <a:p>
            <a:pPr lvl="1"/>
            <a:r>
              <a:rPr lang="en-US" dirty="0" smtClean="0"/>
              <a:t>Upper respiratory system</a:t>
            </a:r>
          </a:p>
          <a:p>
            <a:pPr lvl="1"/>
            <a:r>
              <a:rPr lang="en-US" dirty="0" smtClean="0"/>
              <a:t>Lower respiratory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21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Diseases of the Upper Respiratory System 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482436"/>
            <a:ext cx="8537575" cy="4918364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b="1" dirty="0" smtClean="0"/>
              <a:t>Common Cold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Epidemiology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Rhinoviruses are highly infective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Spread by coughing/sneezing, fomites, or person-to-person contact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Develop some immunity to serotypes over time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Diagnosis, treatment, and prevention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Signs and symptoms are usually diagnostic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Pleconaril can reduce duration of symptoms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Hand antisepsis is important preventive measure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815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Bacterial Diseases of the Lower Respiratory System 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Lower respiratory organs are usually axenic</a:t>
            </a:r>
          </a:p>
          <a:p>
            <a:r>
              <a:rPr lang="en-US" dirty="0" smtClean="0"/>
              <a:t>Bacterial infection of the lower respiratory system can cause life-threatening illness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971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Bacterial Diseases of the Lower Respiratory System </a:t>
            </a: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332412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b="1" dirty="0" smtClean="0"/>
              <a:t>Bacterial Pneumonias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Lung inflammation accompanied by fluid-filled alveoli and bronchioles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Described by affected region or organism causing the disease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Lobar pneumonia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Mycoplasmal pneumonia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Healthcare associated pneumonia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Bacterial pneumonias are the most serious and the most frequent in adults</a:t>
            </a:r>
          </a:p>
        </p:txBody>
      </p:sp>
    </p:spTree>
    <p:extLst>
      <p:ext uri="{BB962C8B-B14F-4D97-AF65-F5344CB8AC3E}">
        <p14:creationId xmlns:p14="http://schemas.microsoft.com/office/powerpoint/2010/main" val="12212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Bacterial Diseases of the Lower Respiratory System 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48481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b="1" dirty="0" smtClean="0"/>
              <a:t>Bacterial Pneumonias</a:t>
            </a:r>
          </a:p>
          <a:p>
            <a:pPr lvl="1">
              <a:lnSpc>
                <a:spcPct val="110000"/>
              </a:lnSpc>
            </a:pPr>
            <a:r>
              <a:rPr lang="en-US" b="1" dirty="0" smtClean="0"/>
              <a:t>Pneumoccocal Pneumonia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Signs and symptoms</a:t>
            </a:r>
          </a:p>
          <a:p>
            <a:pPr lvl="3">
              <a:lnSpc>
                <a:spcPct val="110000"/>
              </a:lnSpc>
            </a:pPr>
            <a:r>
              <a:rPr lang="en-US" dirty="0" smtClean="0"/>
              <a:t>Fever, chills, congestion, cough, chest pain</a:t>
            </a:r>
          </a:p>
          <a:p>
            <a:pPr lvl="4">
              <a:lnSpc>
                <a:spcPct val="110000"/>
              </a:lnSpc>
            </a:pPr>
            <a:r>
              <a:rPr lang="en-US" dirty="0" smtClean="0"/>
              <a:t>Results in short, rapid breathing</a:t>
            </a:r>
          </a:p>
          <a:p>
            <a:pPr lvl="3">
              <a:lnSpc>
                <a:spcPct val="110000"/>
              </a:lnSpc>
            </a:pPr>
            <a:r>
              <a:rPr lang="en-US" dirty="0" smtClean="0"/>
              <a:t>Blood enters the lungs, causing rust-colored sputum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Pathogen and virulence factors</a:t>
            </a:r>
          </a:p>
          <a:p>
            <a:pPr lvl="3">
              <a:lnSpc>
                <a:spcPct val="110000"/>
              </a:lnSpc>
            </a:pPr>
            <a:r>
              <a:rPr lang="en-US" dirty="0" smtClean="0"/>
              <a:t>Caused by </a:t>
            </a:r>
            <a:r>
              <a:rPr lang="en-US" i="1" dirty="0" smtClean="0"/>
              <a:t>Streptococcus pneumoniae</a:t>
            </a:r>
          </a:p>
          <a:p>
            <a:pPr lvl="3">
              <a:lnSpc>
                <a:spcPct val="110000"/>
              </a:lnSpc>
            </a:pPr>
            <a:r>
              <a:rPr lang="en-US" dirty="0" smtClean="0"/>
              <a:t>Virulence factors </a:t>
            </a:r>
          </a:p>
          <a:p>
            <a:pPr lvl="4">
              <a:lnSpc>
                <a:spcPct val="110000"/>
              </a:lnSpc>
            </a:pPr>
            <a:r>
              <a:rPr lang="en-US" dirty="0" smtClean="0"/>
              <a:t>Adhesins </a:t>
            </a:r>
          </a:p>
          <a:p>
            <a:pPr lvl="4">
              <a:lnSpc>
                <a:spcPct val="110000"/>
              </a:lnSpc>
            </a:pPr>
            <a:r>
              <a:rPr lang="en-US" dirty="0" smtClean="0"/>
              <a:t>Capsule </a:t>
            </a:r>
          </a:p>
          <a:p>
            <a:pPr lvl="4">
              <a:lnSpc>
                <a:spcPct val="110000"/>
              </a:lnSpc>
            </a:pPr>
            <a:r>
              <a:rPr lang="en-US" dirty="0" smtClean="0"/>
              <a:t>Pneumolysin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824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title"/>
          </p:nvPr>
        </p:nvSpPr>
        <p:spPr>
          <a:xfrm>
            <a:off x="1806576" y="90489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22.6  </a:t>
            </a:r>
            <a:r>
              <a:rPr lang="en-US" sz="1200" b="1" i="1" dirty="0">
                <a:solidFill>
                  <a:srgbClr val="000000"/>
                </a:solidFill>
              </a:rPr>
              <a:t>Streptococcus pneumoniae</a:t>
            </a:r>
            <a:r>
              <a:rPr lang="en-US" sz="1200" b="1" dirty="0">
                <a:solidFill>
                  <a:srgbClr val="000000"/>
                </a:solidFill>
              </a:rPr>
              <a:t>, the most common cause of bacterial pneumonia.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7" name="Picture 16" descr="figure_22_06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9"/>
          <a:stretch/>
        </p:blipFill>
        <p:spPr>
          <a:xfrm>
            <a:off x="2181677" y="518438"/>
            <a:ext cx="7819505" cy="562633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415789" y="448729"/>
            <a:ext cx="97533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b="1" dirty="0"/>
              <a:t>Capsule</a:t>
            </a:r>
          </a:p>
        </p:txBody>
      </p:sp>
      <p:sp>
        <p:nvSpPr>
          <p:cNvPr id="19" name="Freeform 18"/>
          <p:cNvSpPr/>
          <p:nvPr/>
        </p:nvSpPr>
        <p:spPr>
          <a:xfrm>
            <a:off x="7958668" y="800101"/>
            <a:ext cx="4233" cy="690033"/>
          </a:xfrm>
          <a:custGeom>
            <a:avLst/>
            <a:gdLst>
              <a:gd name="connsiteX0" fmla="*/ 4233 w 4233"/>
              <a:gd name="connsiteY0" fmla="*/ 690033 h 690033"/>
              <a:gd name="connsiteX1" fmla="*/ 0 w 4233"/>
              <a:gd name="connsiteY1" fmla="*/ 0 h 69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33" h="690033">
                <a:moveTo>
                  <a:pt x="4233" y="690033"/>
                </a:moveTo>
                <a:lnTo>
                  <a:pt x="0" y="0"/>
                </a:lnTo>
              </a:path>
            </a:pathLst>
          </a:custGeom>
          <a:ln w="19050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baseline="30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 bwMode="auto">
          <a:xfrm>
            <a:off x="7924801" y="1468966"/>
            <a:ext cx="80405" cy="80405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latin typeface="Arial" charset="0"/>
              <a:ea typeface="ＭＳ Ｐゴシック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7962904" y="812812"/>
            <a:ext cx="4233" cy="690033"/>
          </a:xfrm>
          <a:custGeom>
            <a:avLst/>
            <a:gdLst>
              <a:gd name="connsiteX0" fmla="*/ 4233 w 4233"/>
              <a:gd name="connsiteY0" fmla="*/ 690033 h 690033"/>
              <a:gd name="connsiteX1" fmla="*/ 0 w 4233"/>
              <a:gd name="connsiteY1" fmla="*/ 0 h 69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33" h="690033">
                <a:moveTo>
                  <a:pt x="4233" y="690033"/>
                </a:moveTo>
                <a:lnTo>
                  <a:pt x="0" y="0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baseline="30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634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Bacterial Diseases of the Lower Respiratory System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b="1" dirty="0"/>
              <a:t>Bacterial Pneumonias</a:t>
            </a:r>
          </a:p>
          <a:p>
            <a:pPr lvl="1">
              <a:lnSpc>
                <a:spcPct val="100000"/>
              </a:lnSpc>
            </a:pPr>
            <a:r>
              <a:rPr lang="en-US" sz="2000" b="1" dirty="0"/>
              <a:t>Pneumoccocal Pneumonia</a:t>
            </a:r>
          </a:p>
          <a:p>
            <a:pPr lvl="2">
              <a:lnSpc>
                <a:spcPct val="100000"/>
              </a:lnSpc>
            </a:pPr>
            <a:r>
              <a:rPr lang="en-US" sz="1800" dirty="0"/>
              <a:t>Pathogenesis and epidemiology</a:t>
            </a:r>
          </a:p>
          <a:p>
            <a:pPr lvl="3">
              <a:lnSpc>
                <a:spcPct val="100000"/>
              </a:lnSpc>
            </a:pPr>
            <a:r>
              <a:rPr lang="en-US" dirty="0"/>
              <a:t>Infection occurs by inhalation of bacteria</a:t>
            </a:r>
          </a:p>
          <a:p>
            <a:pPr lvl="3">
              <a:lnSpc>
                <a:spcPct val="100000"/>
              </a:lnSpc>
            </a:pPr>
            <a:r>
              <a:rPr lang="en-US" dirty="0"/>
              <a:t>Bacterial replication causes damage to the lungs</a:t>
            </a:r>
          </a:p>
          <a:p>
            <a:pPr lvl="3">
              <a:lnSpc>
                <a:spcPct val="100000"/>
              </a:lnSpc>
            </a:pPr>
            <a:r>
              <a:rPr lang="en-US" dirty="0"/>
              <a:t>Host secretory IgA destroyed by secretion of pneumococcal IgA protease</a:t>
            </a:r>
          </a:p>
          <a:p>
            <a:pPr lvl="3">
              <a:lnSpc>
                <a:spcPct val="100000"/>
              </a:lnSpc>
            </a:pPr>
            <a:r>
              <a:rPr lang="en-US" dirty="0"/>
              <a:t>Pneumococcal pneumonia account for most cases of bacterial pneumonia</a:t>
            </a:r>
          </a:p>
          <a:p>
            <a:pPr lvl="2">
              <a:lnSpc>
                <a:spcPct val="100000"/>
              </a:lnSpc>
            </a:pPr>
            <a:r>
              <a:rPr lang="en-US" sz="1800" dirty="0"/>
              <a:t>Diagnosis, treatment, and prevention</a:t>
            </a:r>
          </a:p>
          <a:p>
            <a:pPr lvl="3">
              <a:lnSpc>
                <a:spcPct val="100000"/>
              </a:lnSpc>
            </a:pPr>
            <a:r>
              <a:rPr lang="en-US" dirty="0"/>
              <a:t>Diagnosed by identifying diplococci in sputum smears </a:t>
            </a:r>
          </a:p>
          <a:p>
            <a:pPr lvl="3">
              <a:lnSpc>
                <a:spcPct val="100000"/>
              </a:lnSpc>
            </a:pPr>
            <a:r>
              <a:rPr lang="en-US" dirty="0"/>
              <a:t>Penicillin is drug of choice for treatment</a:t>
            </a:r>
          </a:p>
          <a:p>
            <a:pPr lvl="4">
              <a:lnSpc>
                <a:spcPct val="100000"/>
              </a:lnSpc>
            </a:pPr>
            <a:r>
              <a:rPr lang="en-US" dirty="0"/>
              <a:t>Some strains are now penicillin resistant</a:t>
            </a:r>
          </a:p>
          <a:p>
            <a:pPr lvl="3">
              <a:lnSpc>
                <a:spcPct val="100000"/>
              </a:lnSpc>
            </a:pPr>
            <a:r>
              <a:rPr lang="en-US" dirty="0"/>
              <a:t>Vaccination is method of prevention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378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Bacterial Diseases of the Lower Respiratory System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4086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b="1" dirty="0" smtClean="0"/>
              <a:t>Primary Atypical (Mycoplasmal) Pneumonia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Signs and symptoms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Include fever, malaise, sore throat, excessive sweating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Symptoms may last for weeks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Pathogen and virulence factors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Caused by </a:t>
            </a:r>
            <a:r>
              <a:rPr lang="en-US" i="1" dirty="0" smtClean="0"/>
              <a:t>Mycoplasma pneumoniae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Virulence factors include an adhesion protein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Pathogenesis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Bacteria colonize and kill epithelial cells</a:t>
            </a:r>
          </a:p>
          <a:p>
            <a:pPr lvl="3">
              <a:lnSpc>
                <a:spcPct val="120000"/>
              </a:lnSpc>
            </a:pPr>
            <a:r>
              <a:rPr lang="en-US" dirty="0" smtClean="0"/>
              <a:t>Causes mucus buildup and colonization by other bacteria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262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9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22.7  Pleomorphic forms of </a:t>
            </a:r>
            <a:r>
              <a:rPr lang="en-US" sz="1200" b="1" i="1" dirty="0">
                <a:solidFill>
                  <a:srgbClr val="000000"/>
                </a:solidFill>
              </a:rPr>
              <a:t>Mycoplasma</a:t>
            </a:r>
            <a:r>
              <a:rPr lang="en-US" sz="1200" b="1" dirty="0">
                <a:solidFill>
                  <a:srgbClr val="000000"/>
                </a:solidFill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4" name="Picture 13" descr="figure_22_07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2"/>
          <a:stretch/>
        </p:blipFill>
        <p:spPr>
          <a:xfrm>
            <a:off x="1795272" y="711201"/>
            <a:ext cx="8601456" cy="524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63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Bacterial Diseases of the Lower Respiratory System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484812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b="1" dirty="0" smtClean="0"/>
              <a:t>Primary Atypical (Mycoplasmal) Pneumonia</a:t>
            </a:r>
          </a:p>
          <a:p>
            <a:pPr lvl="1">
              <a:lnSpc>
                <a:spcPct val="140000"/>
              </a:lnSpc>
            </a:pPr>
            <a:r>
              <a:rPr lang="en-US" dirty="0" smtClean="0"/>
              <a:t>Epidemiology</a:t>
            </a:r>
          </a:p>
          <a:p>
            <a:pPr lvl="2">
              <a:lnSpc>
                <a:spcPct val="140000"/>
              </a:lnSpc>
            </a:pPr>
            <a:r>
              <a:rPr lang="en-US" dirty="0" smtClean="0"/>
              <a:t>Bacteria spread by nasal secretions </a:t>
            </a:r>
          </a:p>
          <a:p>
            <a:pPr lvl="2">
              <a:lnSpc>
                <a:spcPct val="140000"/>
              </a:lnSpc>
            </a:pPr>
            <a:r>
              <a:rPr lang="en-US" dirty="0" smtClean="0"/>
              <a:t>Most common form of pneumonia in teenagers and young adults</a:t>
            </a:r>
          </a:p>
          <a:p>
            <a:pPr lvl="1">
              <a:lnSpc>
                <a:spcPct val="140000"/>
              </a:lnSpc>
            </a:pPr>
            <a:r>
              <a:rPr lang="en-US" dirty="0" smtClean="0"/>
              <a:t>Diagnosis, treatment, and prevention</a:t>
            </a:r>
          </a:p>
          <a:p>
            <a:pPr lvl="2">
              <a:lnSpc>
                <a:spcPct val="140000"/>
              </a:lnSpc>
            </a:pPr>
            <a:r>
              <a:rPr lang="en-US" dirty="0" smtClean="0"/>
              <a:t>Difficult to diagnose</a:t>
            </a:r>
          </a:p>
          <a:p>
            <a:pPr lvl="2">
              <a:lnSpc>
                <a:spcPct val="140000"/>
              </a:lnSpc>
            </a:pPr>
            <a:r>
              <a:rPr lang="en-US" dirty="0" smtClean="0"/>
              <a:t>Treated with erythromycin or doxycycline</a:t>
            </a:r>
          </a:p>
          <a:p>
            <a:pPr lvl="2">
              <a:lnSpc>
                <a:spcPct val="140000"/>
              </a:lnSpc>
            </a:pPr>
            <a:r>
              <a:rPr lang="en-US" dirty="0" smtClean="0"/>
              <a:t>Prevention difficult since infected individuals may be asymptomatic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709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Bacterial Diseases of the Lower Respiratory System</a:t>
            </a: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484812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b="1" i="1" dirty="0" smtClean="0"/>
              <a:t>Klebsiella</a:t>
            </a:r>
            <a:r>
              <a:rPr lang="en-US" b="1" dirty="0" smtClean="0"/>
              <a:t> Pneumonia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Signs and symptoms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Pneumonia symptoms with a thick, bloody sputum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Pathogen and virulence factors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Caused by </a:t>
            </a:r>
            <a:r>
              <a:rPr lang="en-US" i="1" dirty="0" smtClean="0"/>
              <a:t>Klebsiella pneumoniae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Virulence factors include a capsule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Pathogenesis and epidemiology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Immunocompromised individuals at greatest risk for infection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Diagnosis, treatment, and prevention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Diagnosed by identifying </a:t>
            </a:r>
            <a:r>
              <a:rPr lang="en-US" i="1" dirty="0" smtClean="0"/>
              <a:t>Klebsiella</a:t>
            </a:r>
            <a:r>
              <a:rPr lang="en-US" dirty="0" smtClean="0"/>
              <a:t> in sputum samples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Treated with antimicrobials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Prevention involves good aseptic technique by health care workers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05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Structures of the Respiratory System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Structures of the Upper Respiratory System, Sinuses, and Ears</a:t>
            </a:r>
          </a:p>
          <a:p>
            <a:pPr lvl="1"/>
            <a:r>
              <a:rPr lang="en-US" dirty="0" smtClean="0"/>
              <a:t>Components of the upper respiratory system</a:t>
            </a:r>
          </a:p>
          <a:p>
            <a:pPr lvl="2"/>
            <a:r>
              <a:rPr lang="en-US" dirty="0" smtClean="0"/>
              <a:t>Nose</a:t>
            </a:r>
          </a:p>
          <a:p>
            <a:pPr lvl="2"/>
            <a:r>
              <a:rPr lang="en-US" dirty="0" smtClean="0"/>
              <a:t>Nasal cavity</a:t>
            </a:r>
          </a:p>
          <a:p>
            <a:pPr lvl="2"/>
            <a:r>
              <a:rPr lang="en-US" dirty="0" smtClean="0"/>
              <a:t>Pharynx</a:t>
            </a:r>
          </a:p>
          <a:p>
            <a:pPr lvl="2"/>
            <a:r>
              <a:rPr lang="en-US" dirty="0" smtClean="0"/>
              <a:t>Tonsils</a:t>
            </a:r>
          </a:p>
          <a:p>
            <a:pPr lvl="2"/>
            <a:r>
              <a:rPr lang="en-US" dirty="0" smtClean="0"/>
              <a:t>Mucus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340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title"/>
          </p:nvPr>
        </p:nvSpPr>
        <p:spPr>
          <a:xfrm>
            <a:off x="1806576" y="90489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22.8  The prominent capsule of </a:t>
            </a:r>
            <a:r>
              <a:rPr lang="en-US" sz="1200" b="1" i="1" dirty="0">
                <a:solidFill>
                  <a:srgbClr val="000000"/>
                </a:solidFill>
              </a:rPr>
              <a:t>Klebsiella pneumoniae</a:t>
            </a:r>
            <a:r>
              <a:rPr lang="en-US" sz="1200" b="1" dirty="0">
                <a:solidFill>
                  <a:srgbClr val="000000"/>
                </a:solidFill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7" name="Picture 16" descr="figure_22_08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0"/>
          <a:stretch/>
        </p:blipFill>
        <p:spPr>
          <a:xfrm>
            <a:off x="1790700" y="787401"/>
            <a:ext cx="8601456" cy="507721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275666" y="740836"/>
            <a:ext cx="107311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b="1" dirty="0"/>
              <a:t>Capsules</a:t>
            </a:r>
          </a:p>
        </p:txBody>
      </p:sp>
      <p:sp>
        <p:nvSpPr>
          <p:cNvPr id="19" name="Freeform 18"/>
          <p:cNvSpPr/>
          <p:nvPr/>
        </p:nvSpPr>
        <p:spPr>
          <a:xfrm>
            <a:off x="4326466" y="1113367"/>
            <a:ext cx="584200" cy="1435100"/>
          </a:xfrm>
          <a:custGeom>
            <a:avLst/>
            <a:gdLst>
              <a:gd name="connsiteX0" fmla="*/ 0 w 584200"/>
              <a:gd name="connsiteY0" fmla="*/ 715433 h 1435100"/>
              <a:gd name="connsiteX1" fmla="*/ 575734 w 584200"/>
              <a:gd name="connsiteY1" fmla="*/ 0 h 1435100"/>
              <a:gd name="connsiteX2" fmla="*/ 584200 w 584200"/>
              <a:gd name="connsiteY2" fmla="*/ 1435100 h 143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4200" h="1435100">
                <a:moveTo>
                  <a:pt x="0" y="715433"/>
                </a:moveTo>
                <a:lnTo>
                  <a:pt x="575734" y="0"/>
                </a:lnTo>
                <a:lnTo>
                  <a:pt x="584200" y="1435100"/>
                </a:lnTo>
              </a:path>
            </a:pathLst>
          </a:custGeom>
          <a:ln w="28575" cmpd="sng">
            <a:solidFill>
              <a:srgbClr val="FFFFFF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baseline="30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326468" y="1104897"/>
            <a:ext cx="584200" cy="1435100"/>
          </a:xfrm>
          <a:custGeom>
            <a:avLst/>
            <a:gdLst>
              <a:gd name="connsiteX0" fmla="*/ 0 w 584200"/>
              <a:gd name="connsiteY0" fmla="*/ 715433 h 1435100"/>
              <a:gd name="connsiteX1" fmla="*/ 575734 w 584200"/>
              <a:gd name="connsiteY1" fmla="*/ 0 h 1435100"/>
              <a:gd name="connsiteX2" fmla="*/ 584200 w 584200"/>
              <a:gd name="connsiteY2" fmla="*/ 1435100 h 143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4200" h="1435100">
                <a:moveTo>
                  <a:pt x="0" y="715433"/>
                </a:moveTo>
                <a:lnTo>
                  <a:pt x="575734" y="0"/>
                </a:lnTo>
                <a:lnTo>
                  <a:pt x="584200" y="14351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baseline="30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9001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Bacterial Diseases of the Lower Respiratory System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408612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b="1" dirty="0" smtClean="0"/>
              <a:t>Other Bacterial Pneumonias</a:t>
            </a:r>
          </a:p>
          <a:p>
            <a:pPr lvl="1">
              <a:lnSpc>
                <a:spcPct val="130000"/>
              </a:lnSpc>
            </a:pPr>
            <a:r>
              <a:rPr lang="en-US" i="1" dirty="0" smtClean="0"/>
              <a:t>Haemophilus influenzae</a:t>
            </a:r>
            <a:r>
              <a:rPr lang="en-US" dirty="0" smtClean="0"/>
              <a:t> and </a:t>
            </a:r>
            <a:r>
              <a:rPr lang="en-US" i="1" dirty="0" smtClean="0"/>
              <a:t>Staphylococcus aureus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Disease similar to pneumococcal pneumonia</a:t>
            </a:r>
          </a:p>
          <a:p>
            <a:pPr lvl="1">
              <a:lnSpc>
                <a:spcPct val="130000"/>
              </a:lnSpc>
            </a:pPr>
            <a:r>
              <a:rPr lang="en-US" i="1" dirty="0" smtClean="0"/>
              <a:t>Yersinia pestis 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Causes pneumonia, called pneumonic plague</a:t>
            </a:r>
          </a:p>
          <a:p>
            <a:pPr lvl="1">
              <a:lnSpc>
                <a:spcPct val="130000"/>
              </a:lnSpc>
            </a:pPr>
            <a:r>
              <a:rPr lang="en-US" i="1" dirty="0" smtClean="0"/>
              <a:t>Chlamydophila psittaci 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Causative agent of ornithosis</a:t>
            </a:r>
          </a:p>
          <a:p>
            <a:pPr lvl="3">
              <a:lnSpc>
                <a:spcPct val="130000"/>
              </a:lnSpc>
            </a:pPr>
            <a:r>
              <a:rPr lang="en-US" dirty="0" smtClean="0"/>
              <a:t>Disease of birds that can be transmitted to humans</a:t>
            </a:r>
          </a:p>
          <a:p>
            <a:pPr lvl="1">
              <a:lnSpc>
                <a:spcPct val="130000"/>
              </a:lnSpc>
            </a:pPr>
            <a:r>
              <a:rPr lang="en-US" i="1" dirty="0" smtClean="0"/>
              <a:t>Chlamydophila pneumoniae 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Causes pneumonia, bronchitis, and rhinosinusitis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831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Bacterial Diseases of the Lower Respiratory System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484812"/>
          </a:xfrm>
        </p:spPr>
        <p:txBody>
          <a:bodyPr/>
          <a:lstStyle/>
          <a:p>
            <a:r>
              <a:rPr lang="en-US" b="1" dirty="0" smtClean="0"/>
              <a:t>Legionnaires</a:t>
            </a:r>
            <a:r>
              <a:rPr lang="fr-FR" altLang="ja-JP" b="1" dirty="0" smtClean="0"/>
              <a:t>'</a:t>
            </a:r>
            <a:r>
              <a:rPr lang="en-US" b="1" dirty="0" smtClean="0"/>
              <a:t> Disease</a:t>
            </a:r>
          </a:p>
          <a:p>
            <a:pPr lvl="1"/>
            <a:r>
              <a:rPr lang="en-US" dirty="0" smtClean="0"/>
              <a:t>Signs and symptoms</a:t>
            </a:r>
          </a:p>
          <a:p>
            <a:pPr lvl="2"/>
            <a:r>
              <a:rPr lang="en-US" dirty="0" smtClean="0"/>
              <a:t>Typical pneumonia symptoms</a:t>
            </a:r>
          </a:p>
          <a:p>
            <a:pPr lvl="3"/>
            <a:r>
              <a:rPr lang="en-US" dirty="0" smtClean="0"/>
              <a:t>Pulmonary function can rapidly decrease</a:t>
            </a:r>
          </a:p>
          <a:p>
            <a:pPr lvl="1"/>
            <a:r>
              <a:rPr lang="en-US" dirty="0" smtClean="0"/>
              <a:t>Pathogen and virulence factors</a:t>
            </a:r>
          </a:p>
          <a:p>
            <a:pPr lvl="2"/>
            <a:r>
              <a:rPr lang="en-US" dirty="0" smtClean="0"/>
              <a:t>Most cases caused by </a:t>
            </a:r>
            <a:r>
              <a:rPr lang="en-US" i="1" dirty="0" smtClean="0"/>
              <a:t>Legionella pneumophila</a:t>
            </a:r>
          </a:p>
          <a:p>
            <a:pPr lvl="1"/>
            <a:r>
              <a:rPr lang="en-US" dirty="0" smtClean="0"/>
              <a:t>Pathogenesis</a:t>
            </a:r>
          </a:p>
          <a:p>
            <a:pPr lvl="2"/>
            <a:r>
              <a:rPr lang="en-US" i="1" dirty="0" smtClean="0"/>
              <a:t>L. pneumophila</a:t>
            </a:r>
            <a:r>
              <a:rPr lang="en-US" dirty="0" smtClean="0"/>
              <a:t> kills human cells </a:t>
            </a:r>
          </a:p>
          <a:p>
            <a:pPr lvl="3"/>
            <a:r>
              <a:rPr lang="en-US" dirty="0" smtClean="0"/>
              <a:t>Causes tissue damage and inflammation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618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9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22.9  </a:t>
            </a:r>
            <a:r>
              <a:rPr lang="en-US" sz="1200" b="1" i="1" dirty="0">
                <a:solidFill>
                  <a:srgbClr val="000000"/>
                </a:solidFill>
              </a:rPr>
              <a:t>Legionella pneumophila</a:t>
            </a:r>
            <a:r>
              <a:rPr lang="en-US" sz="1200" b="1" dirty="0">
                <a:solidFill>
                  <a:srgbClr val="000000"/>
                </a:solidFill>
              </a:rPr>
              <a:t> growing on buffered charcoal yeast extract agar.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4" name="Picture 13" descr="figure_22_09_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251" y="403075"/>
            <a:ext cx="6029498" cy="602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277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Bacterial Diseases of the Lower Respiratory System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408612"/>
          </a:xfrm>
        </p:spPr>
        <p:txBody>
          <a:bodyPr/>
          <a:lstStyle/>
          <a:p>
            <a:r>
              <a:rPr lang="en-US" b="1" dirty="0" smtClean="0"/>
              <a:t>Legionnaires</a:t>
            </a:r>
            <a:r>
              <a:rPr lang="fr-FR" altLang="ja-JP" b="1" dirty="0" smtClean="0"/>
              <a:t>'</a:t>
            </a:r>
            <a:r>
              <a:rPr lang="en-US" b="1" dirty="0" smtClean="0"/>
              <a:t> Disease</a:t>
            </a:r>
          </a:p>
          <a:p>
            <a:pPr lvl="1"/>
            <a:r>
              <a:rPr lang="en-US" dirty="0" smtClean="0"/>
              <a:t>Epidemiology</a:t>
            </a:r>
          </a:p>
          <a:p>
            <a:pPr lvl="2"/>
            <a:r>
              <a:rPr lang="en-US" i="1" dirty="0" smtClean="0"/>
              <a:t>Legionella</a:t>
            </a:r>
            <a:r>
              <a:rPr lang="en-US" dirty="0" smtClean="0"/>
              <a:t> survives in domestic water sources</a:t>
            </a:r>
          </a:p>
          <a:p>
            <a:pPr lvl="2"/>
            <a:r>
              <a:rPr lang="en-US" dirty="0" smtClean="0"/>
              <a:t>The elderly, smokers, and immunocompromised individuals are at increased risk for infection</a:t>
            </a:r>
          </a:p>
          <a:p>
            <a:pPr lvl="1"/>
            <a:r>
              <a:rPr lang="en-US" dirty="0" smtClean="0"/>
              <a:t>Diagnosis, treatment, and prevention</a:t>
            </a:r>
          </a:p>
          <a:p>
            <a:pPr lvl="2"/>
            <a:r>
              <a:rPr lang="en-US" dirty="0" smtClean="0"/>
              <a:t>Diagnosed with fluorescent antibody staining or serology</a:t>
            </a:r>
          </a:p>
          <a:p>
            <a:pPr lvl="2"/>
            <a:r>
              <a:rPr lang="en-US" dirty="0" smtClean="0"/>
              <a:t>Quinolones or macrolides are the preferred treatment</a:t>
            </a:r>
          </a:p>
          <a:p>
            <a:pPr lvl="2"/>
            <a:r>
              <a:rPr lang="en-US" dirty="0" smtClean="0"/>
              <a:t>Controlled by reducing bacterial presence in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7120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Bacterial Diseases of the Lower Respiratory System</a:t>
            </a: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5610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 smtClean="0"/>
              <a:t>Tuberculosis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The leading disease killer in the world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Incidence has declined in the industrialized world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Signs and symptoms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Initially limited to minor cough and mild fever</a:t>
            </a:r>
          </a:p>
          <a:p>
            <a:pPr lvl="3">
              <a:lnSpc>
                <a:spcPct val="100000"/>
              </a:lnSpc>
            </a:pPr>
            <a:r>
              <a:rPr lang="en-US" dirty="0" smtClean="0"/>
              <a:t>Symptoms are not always apparent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Pathogen and virulence factors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Caused by </a:t>
            </a:r>
            <a:r>
              <a:rPr lang="en-US" i="1" dirty="0" smtClean="0"/>
              <a:t>Mycobacterium tuberculosis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Presence of mycolic acid gives bacteria unique features </a:t>
            </a:r>
          </a:p>
          <a:p>
            <a:pPr lvl="3">
              <a:lnSpc>
                <a:spcPct val="100000"/>
              </a:lnSpc>
            </a:pPr>
            <a:r>
              <a:rPr lang="en-US" dirty="0" smtClean="0"/>
              <a:t>Slow growth </a:t>
            </a:r>
          </a:p>
          <a:p>
            <a:pPr lvl="3">
              <a:lnSpc>
                <a:spcPct val="100000"/>
              </a:lnSpc>
            </a:pPr>
            <a:r>
              <a:rPr lang="en-US" dirty="0" smtClean="0"/>
              <a:t>Protection form phagocytic lysis</a:t>
            </a:r>
          </a:p>
          <a:p>
            <a:pPr lvl="3">
              <a:lnSpc>
                <a:spcPct val="100000"/>
              </a:lnSpc>
            </a:pPr>
            <a:r>
              <a:rPr lang="en-US" dirty="0" smtClean="0"/>
              <a:t>Intracellular growth</a:t>
            </a:r>
          </a:p>
          <a:p>
            <a:pPr lvl="3">
              <a:lnSpc>
                <a:spcPct val="100000"/>
              </a:lnSpc>
            </a:pPr>
            <a:r>
              <a:rPr lang="en-US" dirty="0" smtClean="0"/>
              <a:t>Resistance to many antimicrobial drugs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40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Bacterial Diseases of the Lower Respiratory System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Tuberculosis</a:t>
            </a:r>
          </a:p>
          <a:p>
            <a:pPr lvl="1"/>
            <a:r>
              <a:rPr lang="en-US" dirty="0" smtClean="0"/>
              <a:t>Pathogenesis</a:t>
            </a:r>
          </a:p>
          <a:p>
            <a:pPr lvl="2"/>
            <a:r>
              <a:rPr lang="en-US" dirty="0" smtClean="0"/>
              <a:t>Spread via inhalation of respiratory drops</a:t>
            </a:r>
          </a:p>
          <a:p>
            <a:pPr lvl="2"/>
            <a:r>
              <a:rPr lang="en-US" dirty="0" smtClean="0"/>
              <a:t>Three types of tuberculosis</a:t>
            </a:r>
          </a:p>
          <a:p>
            <a:pPr lvl="3"/>
            <a:r>
              <a:rPr lang="en-US" dirty="0" smtClean="0"/>
              <a:t>Primary tuberculosis</a:t>
            </a:r>
          </a:p>
          <a:p>
            <a:pPr lvl="3"/>
            <a:r>
              <a:rPr lang="en-US" dirty="0" smtClean="0"/>
              <a:t>Secondary tuberculosis</a:t>
            </a:r>
          </a:p>
          <a:p>
            <a:pPr lvl="3"/>
            <a:r>
              <a:rPr lang="en-US" dirty="0" smtClean="0"/>
              <a:t>Disseminated tuberculosis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4220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9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Disease in Depth: Tuberculosis, Pathogenesis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pic>
        <p:nvPicPr>
          <p:cNvPr id="14" name="Picture 13" descr="dis_indepth_22_01_0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8"/>
          <a:stretch/>
        </p:blipFill>
        <p:spPr>
          <a:xfrm>
            <a:off x="1795272" y="863600"/>
            <a:ext cx="8601456" cy="493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2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Bacterial Diseases of the Lower Respiratory System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408612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b="1" dirty="0" smtClean="0"/>
              <a:t>Tuberculosis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Epidemiology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One-third of the world</a:t>
            </a:r>
            <a:r>
              <a:rPr lang="fr-FR" altLang="ja-JP" dirty="0" smtClean="0"/>
              <a:t>'</a:t>
            </a:r>
            <a:r>
              <a:rPr lang="en-US" dirty="0" smtClean="0"/>
              <a:t>s population is infected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Most deaths occur in Asia and Africa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Diagnosis, treatment, and prevention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Tuberculin skin test identifies exposure to tuberculosis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Chest X-ray images can identify tubercles in the lungs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Treatment requires combination of drugs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Drug-resistant strains of </a:t>
            </a:r>
            <a:r>
              <a:rPr lang="en-US" i="1" dirty="0" smtClean="0"/>
              <a:t>M. tuberculosis</a:t>
            </a:r>
            <a:r>
              <a:rPr lang="en-US" dirty="0" smtClean="0"/>
              <a:t> have emerged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BCG vaccine is available where tuberculosis is common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8867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is_indepth_22_02_6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1"/>
          <a:stretch/>
        </p:blipFill>
        <p:spPr>
          <a:xfrm>
            <a:off x="2178558" y="533400"/>
            <a:ext cx="7406640" cy="5901138"/>
          </a:xfrm>
          <a:prstGeom prst="rect">
            <a:avLst/>
          </a:prstGeom>
        </p:spPr>
      </p:pic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>
          <a:xfrm>
            <a:off x="1806576" y="90489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Disease at a Glance: Diagnosis of tuberculosis—overview.</a:t>
            </a:r>
            <a:endParaRPr lang="en-U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09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Structures of the Respiratory System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561012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b="1" dirty="0" smtClean="0"/>
              <a:t>Structures of the Lower Respiratory System</a:t>
            </a:r>
          </a:p>
          <a:p>
            <a:pPr lvl="1">
              <a:lnSpc>
                <a:spcPct val="140000"/>
              </a:lnSpc>
            </a:pPr>
            <a:r>
              <a:rPr lang="en-US" dirty="0" smtClean="0"/>
              <a:t>Components of the lower respiratory system</a:t>
            </a:r>
          </a:p>
          <a:p>
            <a:pPr lvl="2">
              <a:lnSpc>
                <a:spcPct val="140000"/>
              </a:lnSpc>
            </a:pPr>
            <a:r>
              <a:rPr lang="en-US" dirty="0" smtClean="0"/>
              <a:t>Larynx</a:t>
            </a:r>
          </a:p>
          <a:p>
            <a:pPr lvl="2">
              <a:lnSpc>
                <a:spcPct val="140000"/>
              </a:lnSpc>
            </a:pPr>
            <a:r>
              <a:rPr lang="en-US" dirty="0" smtClean="0"/>
              <a:t>Trachea</a:t>
            </a:r>
          </a:p>
          <a:p>
            <a:pPr lvl="2">
              <a:lnSpc>
                <a:spcPct val="140000"/>
              </a:lnSpc>
            </a:pPr>
            <a:r>
              <a:rPr lang="en-US" dirty="0" smtClean="0"/>
              <a:t>Bronchi </a:t>
            </a:r>
          </a:p>
          <a:p>
            <a:pPr lvl="2">
              <a:lnSpc>
                <a:spcPct val="140000"/>
              </a:lnSpc>
            </a:pPr>
            <a:r>
              <a:rPr lang="en-US" dirty="0" smtClean="0"/>
              <a:t>Alveoli</a:t>
            </a:r>
          </a:p>
          <a:p>
            <a:pPr lvl="2">
              <a:lnSpc>
                <a:spcPct val="140000"/>
              </a:lnSpc>
            </a:pPr>
            <a:r>
              <a:rPr lang="en-US" dirty="0" smtClean="0"/>
              <a:t>Diaphragm</a:t>
            </a:r>
          </a:p>
          <a:p>
            <a:pPr lvl="2">
              <a:lnSpc>
                <a:spcPct val="140000"/>
              </a:lnSpc>
            </a:pPr>
            <a:r>
              <a:rPr lang="en-US" dirty="0" smtClean="0"/>
              <a:t>Various protective components</a:t>
            </a:r>
          </a:p>
          <a:p>
            <a:pPr lvl="3">
              <a:lnSpc>
                <a:spcPct val="140000"/>
              </a:lnSpc>
            </a:pPr>
            <a:r>
              <a:rPr lang="en-US" dirty="0" smtClean="0"/>
              <a:t>Ciliated mucous membrane, alveolar macrophages, and secretory antibodies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927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Bacterial Diseases of the Lower Respiratory System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408612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b="1" dirty="0" smtClean="0"/>
              <a:t>Pertussis (Whooping Cough)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Signs and symptoms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Initially coldlike, then characteristic cough develops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Pathogen and virulence factors</a:t>
            </a:r>
          </a:p>
          <a:p>
            <a:pPr lvl="2">
              <a:lnSpc>
                <a:spcPct val="130000"/>
              </a:lnSpc>
            </a:pPr>
            <a:r>
              <a:rPr lang="en-US" i="1" dirty="0" smtClean="0"/>
              <a:t>Bordetella pertussis</a:t>
            </a:r>
            <a:r>
              <a:rPr lang="en-US" dirty="0" smtClean="0"/>
              <a:t> is the causative agent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Produces numerous virulence factors</a:t>
            </a:r>
          </a:p>
          <a:p>
            <a:pPr lvl="3">
              <a:lnSpc>
                <a:spcPct val="130000"/>
              </a:lnSpc>
            </a:pPr>
            <a:r>
              <a:rPr lang="en-US" dirty="0" smtClean="0"/>
              <a:t>Includes adhesins and several toxins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Pathogenesis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Pertussis progresses through four phases </a:t>
            </a:r>
          </a:p>
          <a:p>
            <a:pPr lvl="3">
              <a:lnSpc>
                <a:spcPct val="130000"/>
              </a:lnSpc>
            </a:pPr>
            <a:r>
              <a:rPr lang="en-US" dirty="0" smtClean="0"/>
              <a:t>Incubation, catarrhal, paroxysmal, and convalescent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3840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Bacterial Diseases of the Lower Respiratory System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408612"/>
          </a:xfrm>
        </p:spPr>
        <p:txBody>
          <a:bodyPr/>
          <a:lstStyle/>
          <a:p>
            <a:r>
              <a:rPr lang="en-US" b="1" dirty="0" smtClean="0"/>
              <a:t>Pertussis (Whooping Cough)</a:t>
            </a:r>
          </a:p>
          <a:p>
            <a:pPr lvl="1"/>
            <a:r>
              <a:rPr lang="en-US" dirty="0" smtClean="0"/>
              <a:t>Epidemiology</a:t>
            </a:r>
          </a:p>
          <a:p>
            <a:pPr lvl="2"/>
            <a:r>
              <a:rPr lang="en-US" dirty="0" smtClean="0"/>
              <a:t>Highly contagious</a:t>
            </a:r>
          </a:p>
          <a:p>
            <a:pPr lvl="2"/>
            <a:r>
              <a:rPr lang="en-US" dirty="0" smtClean="0"/>
              <a:t>Bacteria spread through airborne droplets in air</a:t>
            </a:r>
          </a:p>
          <a:p>
            <a:pPr lvl="2"/>
            <a:r>
              <a:rPr lang="en-US" dirty="0" smtClean="0"/>
              <a:t>Bacteria does not survive long outside the body</a:t>
            </a:r>
          </a:p>
          <a:p>
            <a:pPr lvl="1"/>
            <a:r>
              <a:rPr lang="en-US" dirty="0" smtClean="0"/>
              <a:t>Diagnosis, treatment, and prevention</a:t>
            </a:r>
          </a:p>
          <a:p>
            <a:pPr lvl="2"/>
            <a:r>
              <a:rPr lang="en-US" dirty="0" smtClean="0"/>
              <a:t>Symptoms are usually diagnostic</a:t>
            </a:r>
          </a:p>
          <a:p>
            <a:pPr lvl="2"/>
            <a:r>
              <a:rPr lang="en-US" dirty="0" smtClean="0"/>
              <a:t>Treatment is primarily supportive</a:t>
            </a:r>
          </a:p>
          <a:p>
            <a:pPr lvl="2"/>
            <a:r>
              <a:rPr lang="en-US" dirty="0" smtClean="0"/>
              <a:t>Prevention is with the DTaP vaccine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2562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Bacterial Diseases of the Lower Respiratory System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4086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b="1" dirty="0" smtClean="0"/>
              <a:t>Inhalational Anthrax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Signs and symptoms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Initially resembles a cold or flu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Progresses to severe coughing, lethargy, shock, and death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Pathogen and virulence factors</a:t>
            </a:r>
          </a:p>
          <a:p>
            <a:pPr lvl="2">
              <a:lnSpc>
                <a:spcPct val="120000"/>
              </a:lnSpc>
            </a:pPr>
            <a:r>
              <a:rPr lang="en-US" i="1" dirty="0" smtClean="0"/>
              <a:t>Bacillus anthracis</a:t>
            </a:r>
            <a:r>
              <a:rPr lang="en-US" dirty="0" smtClean="0"/>
              <a:t> is the causative agent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Virulence factors include a capsule and anthrax toxin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Pathogenesis and epidemiology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Anthrax not spread from person to person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Acquired by contact or inhalation of endospores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0287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Bacterial Diseases of the Lower Respiratory System</a:t>
            </a: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Inhalation Anthrax</a:t>
            </a:r>
          </a:p>
          <a:p>
            <a:pPr lvl="1"/>
            <a:r>
              <a:rPr lang="en-US" dirty="0" smtClean="0"/>
              <a:t>Diagnosis, treatment, and prevention</a:t>
            </a:r>
          </a:p>
          <a:p>
            <a:pPr lvl="2"/>
            <a:r>
              <a:rPr lang="en-US" dirty="0" smtClean="0"/>
              <a:t>Diagnosis based on identification of bacteria in sputum</a:t>
            </a:r>
          </a:p>
          <a:p>
            <a:pPr lvl="2"/>
            <a:r>
              <a:rPr lang="en-US" dirty="0" smtClean="0"/>
              <a:t>Early and aggressive antimicrobial treatment is necessary </a:t>
            </a:r>
          </a:p>
          <a:p>
            <a:pPr lvl="2"/>
            <a:r>
              <a:rPr lang="en-US" dirty="0" smtClean="0"/>
              <a:t>Anthrax vaccine is available to select individuals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462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9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22.10  A scene from the flu pandemic of 1918–19.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4" name="Picture 13" descr="figure_22_10_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249" y="472902"/>
            <a:ext cx="7819505" cy="590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035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Diseases of the Lower Respiratory System 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551708"/>
            <a:ext cx="8537575" cy="4925291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b="1" dirty="0" smtClean="0"/>
              <a:t>Influenza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Signs and symptoms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Pharyngitis, congestion, cough, myalgia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Sudden fever distinguishes flu from a common cold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Pathogens and virulence factors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Influenza virus types A and B are the causative agents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Mutations in hemagglutinin and neuraminidase produce new strains</a:t>
            </a:r>
          </a:p>
          <a:p>
            <a:pPr lvl="3">
              <a:lnSpc>
                <a:spcPct val="120000"/>
              </a:lnSpc>
            </a:pPr>
            <a:r>
              <a:rPr lang="en-US" dirty="0" smtClean="0"/>
              <a:t>Occurs via antigenic drift and antigenic shift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Concern about the fatality associated with strains similar to those of past pandemics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759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title"/>
          </p:nvPr>
        </p:nvSpPr>
        <p:spPr>
          <a:xfrm>
            <a:off x="1806576" y="90489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22.11  </a:t>
            </a:r>
            <a:r>
              <a:rPr lang="en-US" sz="1200" b="1" dirty="0">
                <a:solidFill>
                  <a:srgbClr val="000000"/>
                </a:solidFill>
              </a:rPr>
              <a:t>Artist</a:t>
            </a:r>
            <a:r>
              <a:rPr lang="fr-FR" sz="1200" b="1" dirty="0">
                <a:solidFill>
                  <a:srgbClr val="000000"/>
                </a:solidFill>
              </a:rPr>
              <a:t>'</a:t>
            </a:r>
            <a:r>
              <a:rPr lang="en-US" sz="1200" b="1" dirty="0">
                <a:solidFill>
                  <a:srgbClr val="000000"/>
                </a:solidFill>
              </a:rPr>
              <a:t>s </a:t>
            </a:r>
            <a:r>
              <a:rPr lang="en-US" sz="1200" b="1" dirty="0">
                <a:solidFill>
                  <a:srgbClr val="000000"/>
                </a:solidFill>
              </a:rPr>
              <a:t>rendition of a cross-sectioned influenzavirus budding from a cell.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23" name="Picture 22" descr="figure_22_11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8"/>
          <a:stretch/>
        </p:blipFill>
        <p:spPr>
          <a:xfrm>
            <a:off x="3924300" y="371456"/>
            <a:ext cx="4192402" cy="625794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997818" y="780701"/>
            <a:ext cx="651140" cy="238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50" b="1" dirty="0"/>
              <a:t>Envelope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072076" y="514004"/>
            <a:ext cx="957313" cy="238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50" b="1" dirty="0"/>
              <a:t>Neuraminidase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071917" y="784934"/>
            <a:ext cx="928459" cy="238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50" b="1" dirty="0"/>
              <a:t>Hemagglutinin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970866" y="4315537"/>
            <a:ext cx="76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950" b="1" dirty="0"/>
              <a:t>ssRNA</a:t>
            </a:r>
          </a:p>
          <a:p>
            <a:pPr algn="l"/>
            <a:r>
              <a:rPr lang="en-US" sz="950" b="1" dirty="0"/>
              <a:t>molecule</a:t>
            </a:r>
          </a:p>
          <a:p>
            <a:pPr algn="l"/>
            <a:r>
              <a:rPr lang="en-US" sz="950" b="1" dirty="0"/>
              <a:t>in helical</a:t>
            </a:r>
          </a:p>
          <a:p>
            <a:pPr algn="l"/>
            <a:r>
              <a:rPr lang="en-US" sz="950" b="1" dirty="0"/>
              <a:t>capsid</a:t>
            </a:r>
          </a:p>
        </p:txBody>
      </p:sp>
      <p:sp>
        <p:nvSpPr>
          <p:cNvPr id="28" name="Oval 27"/>
          <p:cNvSpPr>
            <a:spLocks noChangeAspect="1"/>
          </p:cNvSpPr>
          <p:nvPr/>
        </p:nvSpPr>
        <p:spPr bwMode="auto">
          <a:xfrm>
            <a:off x="4923076" y="1207976"/>
            <a:ext cx="37509" cy="37509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latin typeface="Arial" charset="0"/>
              <a:ea typeface="ＭＳ Ｐゴシック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4665134" y="928868"/>
            <a:ext cx="262467" cy="287866"/>
          </a:xfrm>
          <a:custGeom>
            <a:avLst/>
            <a:gdLst>
              <a:gd name="connsiteX0" fmla="*/ 0 w 262467"/>
              <a:gd name="connsiteY0" fmla="*/ 0 h 287866"/>
              <a:gd name="connsiteX1" fmla="*/ 262467 w 262467"/>
              <a:gd name="connsiteY1" fmla="*/ 287866 h 28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2467" h="287866">
                <a:moveTo>
                  <a:pt x="0" y="0"/>
                </a:moveTo>
                <a:lnTo>
                  <a:pt x="262467" y="287866"/>
                </a:lnTo>
              </a:path>
            </a:pathLst>
          </a:custGeom>
          <a:ln w="19050" cmpd="sng">
            <a:solidFill>
              <a:srgbClr val="FFFFFF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baseline="30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4673602" y="933100"/>
            <a:ext cx="262467" cy="287866"/>
          </a:xfrm>
          <a:custGeom>
            <a:avLst/>
            <a:gdLst>
              <a:gd name="connsiteX0" fmla="*/ 0 w 262467"/>
              <a:gd name="connsiteY0" fmla="*/ 0 h 287866"/>
              <a:gd name="connsiteX1" fmla="*/ 262467 w 262467"/>
              <a:gd name="connsiteY1" fmla="*/ 287866 h 28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2467" h="287866">
                <a:moveTo>
                  <a:pt x="0" y="0"/>
                </a:moveTo>
                <a:lnTo>
                  <a:pt x="262467" y="287866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baseline="30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6786033" y="636769"/>
            <a:ext cx="334434" cy="198967"/>
          </a:xfrm>
          <a:custGeom>
            <a:avLst/>
            <a:gdLst>
              <a:gd name="connsiteX0" fmla="*/ 0 w 334434"/>
              <a:gd name="connsiteY0" fmla="*/ 198967 h 198967"/>
              <a:gd name="connsiteX1" fmla="*/ 334434 w 334434"/>
              <a:gd name="connsiteY1" fmla="*/ 0 h 19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4434" h="198967">
                <a:moveTo>
                  <a:pt x="0" y="198967"/>
                </a:moveTo>
                <a:lnTo>
                  <a:pt x="334434" y="0"/>
                </a:lnTo>
              </a:path>
            </a:pathLst>
          </a:custGeom>
          <a:ln w="19050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baseline="30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6786033" y="636767"/>
            <a:ext cx="334434" cy="198967"/>
          </a:xfrm>
          <a:custGeom>
            <a:avLst/>
            <a:gdLst>
              <a:gd name="connsiteX0" fmla="*/ 0 w 334434"/>
              <a:gd name="connsiteY0" fmla="*/ 198967 h 198967"/>
              <a:gd name="connsiteX1" fmla="*/ 334434 w 334434"/>
              <a:gd name="connsiteY1" fmla="*/ 0 h 19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4434" h="198967">
                <a:moveTo>
                  <a:pt x="0" y="198967"/>
                </a:moveTo>
                <a:lnTo>
                  <a:pt x="334434" y="0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baseline="30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 bwMode="auto">
          <a:xfrm>
            <a:off x="6757579" y="818803"/>
            <a:ext cx="45386" cy="4538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latin typeface="Arial" charset="0"/>
              <a:ea typeface="ＭＳ Ｐゴシック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6963834" y="916168"/>
            <a:ext cx="148167" cy="0"/>
          </a:xfrm>
          <a:custGeom>
            <a:avLst/>
            <a:gdLst>
              <a:gd name="connsiteX0" fmla="*/ 148167 w 148167"/>
              <a:gd name="connsiteY0" fmla="*/ 0 h 0"/>
              <a:gd name="connsiteX1" fmla="*/ 0 w 14816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167">
                <a:moveTo>
                  <a:pt x="148167" y="0"/>
                </a:moveTo>
                <a:lnTo>
                  <a:pt x="0" y="0"/>
                </a:lnTo>
              </a:path>
            </a:pathLst>
          </a:custGeom>
          <a:ln w="19050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baseline="30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6968065" y="916168"/>
            <a:ext cx="148167" cy="0"/>
          </a:xfrm>
          <a:custGeom>
            <a:avLst/>
            <a:gdLst>
              <a:gd name="connsiteX0" fmla="*/ 148167 w 148167"/>
              <a:gd name="connsiteY0" fmla="*/ 0 h 0"/>
              <a:gd name="connsiteX1" fmla="*/ 0 w 14816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167">
                <a:moveTo>
                  <a:pt x="148167" y="0"/>
                </a:moveTo>
                <a:lnTo>
                  <a:pt x="0" y="0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baseline="30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" name="Oval 35"/>
          <p:cNvSpPr>
            <a:spLocks noChangeAspect="1"/>
          </p:cNvSpPr>
          <p:nvPr/>
        </p:nvSpPr>
        <p:spPr bwMode="auto">
          <a:xfrm>
            <a:off x="6938433" y="890770"/>
            <a:ext cx="45386" cy="4538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latin typeface="Arial" charset="0"/>
              <a:ea typeface="ＭＳ Ｐゴシック" charset="0"/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 bwMode="auto">
          <a:xfrm>
            <a:off x="5405967" y="3685949"/>
            <a:ext cx="45386" cy="4538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latin typeface="Arial" charset="0"/>
              <a:ea typeface="ＭＳ Ｐゴシック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4483101" y="3722868"/>
            <a:ext cx="922867" cy="702734"/>
          </a:xfrm>
          <a:custGeom>
            <a:avLst/>
            <a:gdLst>
              <a:gd name="connsiteX0" fmla="*/ 0 w 922867"/>
              <a:gd name="connsiteY0" fmla="*/ 702734 h 702734"/>
              <a:gd name="connsiteX1" fmla="*/ 922867 w 922867"/>
              <a:gd name="connsiteY1" fmla="*/ 0 h 70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867" h="702734">
                <a:moveTo>
                  <a:pt x="0" y="702734"/>
                </a:moveTo>
                <a:lnTo>
                  <a:pt x="922867" y="0"/>
                </a:lnTo>
              </a:path>
            </a:pathLst>
          </a:custGeom>
          <a:ln w="19050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baseline="30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4500034" y="3710170"/>
            <a:ext cx="922867" cy="702734"/>
          </a:xfrm>
          <a:custGeom>
            <a:avLst/>
            <a:gdLst>
              <a:gd name="connsiteX0" fmla="*/ 0 w 922867"/>
              <a:gd name="connsiteY0" fmla="*/ 702734 h 702734"/>
              <a:gd name="connsiteX1" fmla="*/ 922867 w 922867"/>
              <a:gd name="connsiteY1" fmla="*/ 0 h 70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867" h="702734">
                <a:moveTo>
                  <a:pt x="0" y="702734"/>
                </a:moveTo>
                <a:lnTo>
                  <a:pt x="922867" y="0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baseline="30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630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title"/>
          </p:nvPr>
        </p:nvSpPr>
        <p:spPr>
          <a:xfrm>
            <a:off x="1806576" y="90489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22.12  The development of new strains of flu viruses.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4" name="Picture 13" descr="figure_22_12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"/>
          <a:stretch/>
        </p:blipFill>
        <p:spPr>
          <a:xfrm>
            <a:off x="3367095" y="368986"/>
            <a:ext cx="5457810" cy="626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411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Diseases of the Lower Respiratory System </a:t>
            </a: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496290"/>
            <a:ext cx="8537575" cy="5056909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b="1" dirty="0" smtClean="0"/>
              <a:t>Influenza</a:t>
            </a:r>
          </a:p>
          <a:p>
            <a:pPr lvl="1">
              <a:lnSpc>
                <a:spcPct val="140000"/>
              </a:lnSpc>
            </a:pPr>
            <a:r>
              <a:rPr lang="en-US" dirty="0" smtClean="0"/>
              <a:t>Pathogenesis</a:t>
            </a:r>
          </a:p>
          <a:p>
            <a:pPr lvl="2">
              <a:lnSpc>
                <a:spcPct val="140000"/>
              </a:lnSpc>
            </a:pPr>
            <a:r>
              <a:rPr lang="en-US" dirty="0" smtClean="0"/>
              <a:t>Symptoms produced by the immune response to the virus</a:t>
            </a:r>
          </a:p>
          <a:p>
            <a:pPr lvl="2">
              <a:lnSpc>
                <a:spcPct val="140000"/>
              </a:lnSpc>
            </a:pPr>
            <a:r>
              <a:rPr lang="en-US" dirty="0" smtClean="0"/>
              <a:t>Flu patients are susceptible to secondary bacterial infections</a:t>
            </a:r>
          </a:p>
          <a:p>
            <a:pPr lvl="3">
              <a:lnSpc>
                <a:spcPct val="140000"/>
              </a:lnSpc>
            </a:pPr>
            <a:r>
              <a:rPr lang="en-US" dirty="0" smtClean="0"/>
              <a:t> Virus causes damage to the lung epithelium</a:t>
            </a:r>
          </a:p>
          <a:p>
            <a:pPr lvl="1">
              <a:lnSpc>
                <a:spcPct val="140000"/>
              </a:lnSpc>
            </a:pPr>
            <a:r>
              <a:rPr lang="en-US" dirty="0" smtClean="0"/>
              <a:t>Epidemiology</a:t>
            </a:r>
          </a:p>
          <a:p>
            <a:pPr lvl="2">
              <a:lnSpc>
                <a:spcPct val="140000"/>
              </a:lnSpc>
            </a:pPr>
            <a:r>
              <a:rPr lang="en-US" dirty="0" smtClean="0"/>
              <a:t>Transmitted via inhalation of viruses or by self-inoculation</a:t>
            </a:r>
          </a:p>
          <a:p>
            <a:pPr lvl="2">
              <a:lnSpc>
                <a:spcPct val="140000"/>
              </a:lnSpc>
            </a:pPr>
            <a:r>
              <a:rPr lang="en-US" dirty="0" smtClean="0"/>
              <a:t>Complications occur most often in the elderly, children, and individuals with chronic diseases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5165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Diseases of the Lower Respiratory System 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Influenza</a:t>
            </a:r>
          </a:p>
          <a:p>
            <a:pPr lvl="1"/>
            <a:r>
              <a:rPr lang="en-US" dirty="0" smtClean="0"/>
              <a:t>Diagnosis, treatment, and prevention</a:t>
            </a:r>
          </a:p>
          <a:p>
            <a:pPr lvl="2"/>
            <a:r>
              <a:rPr lang="en-US" dirty="0" smtClean="0"/>
              <a:t>Signs and symptoms during a community-wide outbreak are often diagnostic</a:t>
            </a:r>
          </a:p>
          <a:p>
            <a:pPr lvl="2"/>
            <a:r>
              <a:rPr lang="en-US" dirty="0" smtClean="0"/>
              <a:t>Treatment involves supportive care to relieve symptoms </a:t>
            </a:r>
          </a:p>
          <a:p>
            <a:pPr lvl="2"/>
            <a:r>
              <a:rPr lang="en-US" dirty="0" smtClean="0"/>
              <a:t>Oseltamivir and zanamivir can be administered early in infection</a:t>
            </a:r>
          </a:p>
          <a:p>
            <a:pPr lvl="2"/>
            <a:r>
              <a:rPr lang="en-US" dirty="0" smtClean="0"/>
              <a:t>Prevented by immunization with a multivalent vaccine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8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1806576" y="90489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</a:t>
            </a:r>
            <a:r>
              <a:rPr lang="en-US" sz="1200" b="1" dirty="0">
                <a:solidFill>
                  <a:srgbClr val="000000"/>
                </a:solidFill>
              </a:rPr>
              <a:t>22.1  Structures </a:t>
            </a:r>
            <a:r>
              <a:rPr lang="en-US" sz="1200" b="1" dirty="0">
                <a:solidFill>
                  <a:srgbClr val="000000"/>
                </a:solidFill>
              </a:rPr>
              <a:t>of the respiratory system.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4" name="Picture 13" descr="figure_22_01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"/>
          <a:stretch/>
        </p:blipFill>
        <p:spPr>
          <a:xfrm>
            <a:off x="3139804" y="496635"/>
            <a:ext cx="5857702" cy="586473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665511" y="622727"/>
            <a:ext cx="671979" cy="19236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tr-TR" sz="650" b="1" baseline="0" dirty="0">
                <a:solidFill>
                  <a:srgbClr val="000000"/>
                </a:solidFill>
              </a:rPr>
              <a:t>Nasal cavity</a:t>
            </a:r>
            <a:endParaRPr lang="en-US" sz="650" b="1" baseline="0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68189" y="775127"/>
            <a:ext cx="838200" cy="2923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650" b="1" baseline="0" dirty="0">
                <a:solidFill>
                  <a:srgbClr val="000000"/>
                </a:solidFill>
              </a:rPr>
              <a:t>Auditory tube</a:t>
            </a:r>
          </a:p>
          <a:p>
            <a:pPr algn="l"/>
            <a:r>
              <a:rPr lang="en-US" sz="650" b="1" baseline="0" dirty="0">
                <a:solidFill>
                  <a:srgbClr val="000000"/>
                </a:solidFill>
              </a:rPr>
              <a:t>opening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70794" y="1035734"/>
            <a:ext cx="518091" cy="19236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cs-CZ" sz="650" b="1" baseline="0" dirty="0">
                <a:solidFill>
                  <a:srgbClr val="000000"/>
                </a:solidFill>
              </a:rPr>
              <a:t>Pharynx</a:t>
            </a:r>
            <a:endParaRPr lang="en-US" sz="650" b="1" baseline="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68183" y="1206929"/>
            <a:ext cx="415498" cy="19236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fi-FI" sz="650" b="1" baseline="0" dirty="0">
                <a:solidFill>
                  <a:srgbClr val="000000"/>
                </a:solidFill>
              </a:rPr>
              <a:t>Uvula</a:t>
            </a:r>
            <a:endParaRPr lang="en-US" sz="650" b="1" baseline="0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70300" y="1435529"/>
            <a:ext cx="569387" cy="19236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s-ES_tradnl" sz="650" b="1" baseline="0" dirty="0">
                <a:solidFill>
                  <a:srgbClr val="000000"/>
                </a:solidFill>
              </a:rPr>
              <a:t>Epiglottis</a:t>
            </a:r>
            <a:endParaRPr lang="en-US" sz="650" b="1" baseline="0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72416" y="1613327"/>
            <a:ext cx="466794" cy="19236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cs-CZ" sz="650" b="1" baseline="0" dirty="0">
                <a:solidFill>
                  <a:srgbClr val="000000"/>
                </a:solidFill>
              </a:rPr>
              <a:t>Larynx</a:t>
            </a:r>
            <a:endParaRPr lang="en-US" sz="650" b="1" baseline="0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66686" y="1791125"/>
            <a:ext cx="505267" cy="19236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de-DE" sz="650" b="1" baseline="0" dirty="0">
                <a:solidFill>
                  <a:srgbClr val="000000"/>
                </a:solidFill>
              </a:rPr>
              <a:t>Trachea</a:t>
            </a:r>
            <a:endParaRPr lang="en-US" sz="650" b="1" baseline="0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63951" y="1964696"/>
            <a:ext cx="492443" cy="19236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fr-FR" sz="650" b="1" baseline="0" dirty="0">
                <a:solidFill>
                  <a:srgbClr val="000000"/>
                </a:solidFill>
              </a:rPr>
              <a:t>Pleurae</a:t>
            </a:r>
            <a:endParaRPr lang="en-US" sz="650" b="1" baseline="0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72420" y="2277960"/>
            <a:ext cx="582211" cy="19236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650" b="1" baseline="0" dirty="0">
                <a:solidFill>
                  <a:srgbClr val="000000"/>
                </a:solidFill>
              </a:rPr>
              <a:t>Bronchus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667687" y="2580900"/>
            <a:ext cx="620683" cy="19236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it-IT" sz="650" b="1" baseline="0" dirty="0">
                <a:solidFill>
                  <a:srgbClr val="000000"/>
                </a:solidFill>
              </a:rPr>
              <a:t>Bronchiole</a:t>
            </a:r>
            <a:endParaRPr lang="en-US" sz="650" b="1" baseline="0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89870" y="3039960"/>
            <a:ext cx="620683" cy="19236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650" b="1" baseline="0" dirty="0">
                <a:solidFill>
                  <a:srgbClr val="000000"/>
                </a:solidFill>
              </a:rPr>
              <a:t>Diaphragm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00919" y="808998"/>
            <a:ext cx="685800" cy="3924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cs-CZ" sz="650" b="1" baseline="0" dirty="0">
                <a:solidFill>
                  <a:srgbClr val="000000"/>
                </a:solidFill>
              </a:rPr>
              <a:t>Upper</a:t>
            </a:r>
          </a:p>
          <a:p>
            <a:pPr algn="l"/>
            <a:r>
              <a:rPr lang="cs-CZ" sz="650" b="1" baseline="0" dirty="0">
                <a:solidFill>
                  <a:srgbClr val="000000"/>
                </a:solidFill>
              </a:rPr>
              <a:t>respiratory</a:t>
            </a:r>
          </a:p>
          <a:p>
            <a:pPr algn="l"/>
            <a:r>
              <a:rPr lang="cs-CZ" sz="650" b="1" baseline="0" dirty="0">
                <a:solidFill>
                  <a:srgbClr val="000000"/>
                </a:solidFill>
              </a:rPr>
              <a:t>system</a:t>
            </a:r>
            <a:endParaRPr lang="en-US" sz="650" b="1" baseline="0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105146" y="1918128"/>
            <a:ext cx="685800" cy="3924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pl-PL" sz="650" b="1" baseline="0" dirty="0">
                <a:solidFill>
                  <a:srgbClr val="000000"/>
                </a:solidFill>
              </a:rPr>
              <a:t>Lower</a:t>
            </a:r>
          </a:p>
          <a:p>
            <a:pPr algn="l"/>
            <a:r>
              <a:rPr lang="pl-PL" sz="650" b="1" baseline="0" dirty="0">
                <a:solidFill>
                  <a:srgbClr val="000000"/>
                </a:solidFill>
              </a:rPr>
              <a:t>respiratory</a:t>
            </a:r>
          </a:p>
          <a:p>
            <a:pPr algn="l"/>
            <a:r>
              <a:rPr lang="pl-PL" sz="650" b="1" baseline="0" dirty="0">
                <a:solidFill>
                  <a:srgbClr val="000000"/>
                </a:solidFill>
              </a:rPr>
              <a:t>system</a:t>
            </a:r>
            <a:endParaRPr lang="en-US" sz="650" b="1" baseline="0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84187" y="3564609"/>
            <a:ext cx="685800" cy="2923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650" b="1" baseline="0" dirty="0">
                <a:solidFill>
                  <a:srgbClr val="000000"/>
                </a:solidFill>
              </a:rPr>
              <a:t>Right lung</a:t>
            </a:r>
          </a:p>
          <a:p>
            <a:pPr algn="l"/>
            <a:r>
              <a:rPr lang="en-US" sz="650" b="1" baseline="0" dirty="0">
                <a:solidFill>
                  <a:srgbClr val="000000"/>
                </a:solidFill>
              </a:rPr>
              <a:t>(sectioned)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679020" y="3556430"/>
            <a:ext cx="536528" cy="19236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nl-NL" sz="650" b="1" baseline="0" dirty="0">
                <a:solidFill>
                  <a:srgbClr val="000000"/>
                </a:solidFill>
              </a:rPr>
              <a:t>Left lung</a:t>
            </a:r>
            <a:endParaRPr lang="en-US" sz="650" b="1" baseline="0" dirty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80569" y="4616876"/>
            <a:ext cx="685800" cy="2923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hr-HR" sz="650" b="1" baseline="0" dirty="0">
                <a:solidFill>
                  <a:srgbClr val="000000"/>
                </a:solidFill>
              </a:rPr>
              <a:t>Alveolar</a:t>
            </a:r>
          </a:p>
          <a:p>
            <a:pPr algn="l"/>
            <a:r>
              <a:rPr lang="hr-HR" sz="650" b="1" baseline="0" dirty="0">
                <a:solidFill>
                  <a:srgbClr val="000000"/>
                </a:solidFill>
              </a:rPr>
              <a:t>macrophage</a:t>
            </a:r>
            <a:endParaRPr lang="en-US" sz="650" b="1" baseline="0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85047" y="5080424"/>
            <a:ext cx="543739" cy="19236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da-DK" sz="650" b="1" baseline="0" dirty="0">
                <a:solidFill>
                  <a:srgbClr val="000000"/>
                </a:solidFill>
              </a:rPr>
              <a:t>Capillary</a:t>
            </a:r>
            <a:endParaRPr lang="en-US" sz="650" b="1" baseline="0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042154" y="1350857"/>
            <a:ext cx="685800" cy="2923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650" b="1" baseline="0" dirty="0">
                <a:solidFill>
                  <a:srgbClr val="000000"/>
                </a:solidFill>
              </a:rPr>
              <a:t>External</a:t>
            </a:r>
          </a:p>
          <a:p>
            <a:pPr algn="l"/>
            <a:r>
              <a:rPr lang="en-US" sz="650" b="1" baseline="0" dirty="0">
                <a:solidFill>
                  <a:srgbClr val="000000"/>
                </a:solidFill>
              </a:rPr>
              <a:t>ear canal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10817" y="997637"/>
            <a:ext cx="505267" cy="19236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650" b="1" baseline="0" dirty="0">
                <a:solidFill>
                  <a:srgbClr val="000000"/>
                </a:solidFill>
              </a:rPr>
              <a:t>Sinuses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376585" y="1877082"/>
            <a:ext cx="685800" cy="3924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650" b="1" baseline="0" dirty="0">
                <a:solidFill>
                  <a:srgbClr val="000000"/>
                </a:solidFill>
              </a:rPr>
              <a:t>Tympanic</a:t>
            </a:r>
          </a:p>
          <a:p>
            <a:pPr algn="l"/>
            <a:r>
              <a:rPr lang="en-US" sz="650" b="1" baseline="0" dirty="0">
                <a:solidFill>
                  <a:srgbClr val="000000"/>
                </a:solidFill>
              </a:rPr>
              <a:t>membrane</a:t>
            </a:r>
          </a:p>
          <a:p>
            <a:pPr algn="l"/>
            <a:r>
              <a:rPr lang="en-US" sz="650" b="1" baseline="0" dirty="0">
                <a:solidFill>
                  <a:srgbClr val="000000"/>
                </a:solidFill>
              </a:rPr>
              <a:t>(eardrum)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240184" y="1156127"/>
            <a:ext cx="607859" cy="19236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650" b="1" baseline="0" dirty="0">
                <a:solidFill>
                  <a:srgbClr val="000000"/>
                </a:solidFill>
              </a:rPr>
              <a:t>Middle ear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329082" y="1338159"/>
            <a:ext cx="762000" cy="3924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pl-PL" sz="650" b="1" baseline="0" dirty="0">
                <a:solidFill>
                  <a:srgbClr val="000000"/>
                </a:solidFill>
              </a:rPr>
              <a:t>Auditory(eustachian)</a:t>
            </a:r>
          </a:p>
          <a:p>
            <a:pPr algn="l"/>
            <a:r>
              <a:rPr lang="pl-PL" sz="650" b="1" baseline="0" dirty="0">
                <a:solidFill>
                  <a:srgbClr val="000000"/>
                </a:solidFill>
              </a:rPr>
              <a:t>tube</a:t>
            </a:r>
            <a:endParaRPr lang="en-US" sz="650" b="1" baseline="0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045454" y="2078993"/>
            <a:ext cx="518091" cy="19236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cs-CZ" sz="650" b="1" baseline="0" dirty="0">
                <a:solidFill>
                  <a:srgbClr val="000000"/>
                </a:solidFill>
              </a:rPr>
              <a:t>Pharynx</a:t>
            </a:r>
            <a:endParaRPr lang="en-US" sz="650" b="1" baseline="0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403606" y="2801033"/>
            <a:ext cx="620683" cy="19236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it-IT" sz="650" b="1" baseline="0" dirty="0">
                <a:solidFill>
                  <a:srgbClr val="000000"/>
                </a:solidFill>
              </a:rPr>
              <a:t>Bronchiole</a:t>
            </a:r>
            <a:endParaRPr lang="en-US" sz="650" b="1" baseline="0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232651" y="3484457"/>
            <a:ext cx="466794" cy="19236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hr-HR" sz="650" b="1" baseline="0" dirty="0">
                <a:solidFill>
                  <a:srgbClr val="000000"/>
                </a:solidFill>
              </a:rPr>
              <a:t>Alveoli</a:t>
            </a:r>
            <a:endParaRPr lang="en-US" sz="650" b="1" baseline="0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886519" y="5131226"/>
            <a:ext cx="684803" cy="19236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tr-TR" sz="650" b="1" baseline="0" dirty="0">
                <a:solidFill>
                  <a:srgbClr val="000000"/>
                </a:solidFill>
              </a:rPr>
              <a:t>Alveolar sac</a:t>
            </a:r>
            <a:endParaRPr lang="en-US" sz="650" b="1" baseline="0" dirty="0">
              <a:solidFill>
                <a:srgbClr val="000000"/>
              </a:solidFill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5942168" y="1004781"/>
            <a:ext cx="20065" cy="2006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5911951" y="1199511"/>
            <a:ext cx="20065" cy="2006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5928785" y="1016426"/>
            <a:ext cx="254000" cy="194734"/>
          </a:xfrm>
          <a:custGeom>
            <a:avLst/>
            <a:gdLst>
              <a:gd name="connsiteX0" fmla="*/ 29633 w 254000"/>
              <a:gd name="connsiteY0" fmla="*/ 0 h 194734"/>
              <a:gd name="connsiteX1" fmla="*/ 254000 w 254000"/>
              <a:gd name="connsiteY1" fmla="*/ 76200 h 194734"/>
              <a:gd name="connsiteX2" fmla="*/ 0 w 254000"/>
              <a:gd name="connsiteY2" fmla="*/ 194734 h 19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000" h="194734">
                <a:moveTo>
                  <a:pt x="29633" y="0"/>
                </a:moveTo>
                <a:lnTo>
                  <a:pt x="254000" y="76200"/>
                </a:lnTo>
                <a:lnTo>
                  <a:pt x="0" y="194734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5735054" y="1241798"/>
            <a:ext cx="20065" cy="2006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5594452" y="1364567"/>
            <a:ext cx="20065" cy="2006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5608058" y="1432301"/>
            <a:ext cx="20065" cy="2006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5567648" y="1564544"/>
            <a:ext cx="18241" cy="18241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5597279" y="1709390"/>
            <a:ext cx="18241" cy="18241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5516846" y="1866023"/>
            <a:ext cx="18241" cy="18241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5039784" y="2039588"/>
            <a:ext cx="18241" cy="18241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4243919" y="728561"/>
            <a:ext cx="1485900" cy="516467"/>
          </a:xfrm>
          <a:custGeom>
            <a:avLst/>
            <a:gdLst>
              <a:gd name="connsiteX0" fmla="*/ 0 w 1485900"/>
              <a:gd name="connsiteY0" fmla="*/ 0 h 516467"/>
              <a:gd name="connsiteX1" fmla="*/ 1485900 w 1485900"/>
              <a:gd name="connsiteY1" fmla="*/ 516467 h 51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5900" h="516467">
                <a:moveTo>
                  <a:pt x="0" y="0"/>
                </a:moveTo>
                <a:lnTo>
                  <a:pt x="1485900" y="516467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4099986" y="1147661"/>
            <a:ext cx="1494366" cy="224367"/>
          </a:xfrm>
          <a:custGeom>
            <a:avLst/>
            <a:gdLst>
              <a:gd name="connsiteX0" fmla="*/ 0 w 1494366"/>
              <a:gd name="connsiteY0" fmla="*/ 0 h 224367"/>
              <a:gd name="connsiteX1" fmla="*/ 1494366 w 1494366"/>
              <a:gd name="connsiteY1" fmla="*/ 224367 h 224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94366" h="224367">
                <a:moveTo>
                  <a:pt x="0" y="0"/>
                </a:moveTo>
                <a:lnTo>
                  <a:pt x="1494366" y="224367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4006852" y="1312760"/>
            <a:ext cx="1604434" cy="127000"/>
          </a:xfrm>
          <a:custGeom>
            <a:avLst/>
            <a:gdLst>
              <a:gd name="connsiteX0" fmla="*/ 0 w 1604434"/>
              <a:gd name="connsiteY0" fmla="*/ 0 h 127000"/>
              <a:gd name="connsiteX1" fmla="*/ 1604434 w 1604434"/>
              <a:gd name="connsiteY1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04434" h="127000">
                <a:moveTo>
                  <a:pt x="0" y="0"/>
                </a:moveTo>
                <a:lnTo>
                  <a:pt x="1604434" y="12700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4155019" y="1541361"/>
            <a:ext cx="1409700" cy="33867"/>
          </a:xfrm>
          <a:custGeom>
            <a:avLst/>
            <a:gdLst>
              <a:gd name="connsiteX0" fmla="*/ 0 w 1409700"/>
              <a:gd name="connsiteY0" fmla="*/ 0 h 33867"/>
              <a:gd name="connsiteX1" fmla="*/ 1409700 w 1409700"/>
              <a:gd name="connsiteY1" fmla="*/ 33867 h 3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9700" h="33867">
                <a:moveTo>
                  <a:pt x="0" y="0"/>
                </a:moveTo>
                <a:lnTo>
                  <a:pt x="1409700" y="33867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4049186" y="1714928"/>
            <a:ext cx="1549400" cy="4233"/>
          </a:xfrm>
          <a:custGeom>
            <a:avLst/>
            <a:gdLst>
              <a:gd name="connsiteX0" fmla="*/ 1549400 w 1549400"/>
              <a:gd name="connsiteY0" fmla="*/ 4233 h 4233"/>
              <a:gd name="connsiteX1" fmla="*/ 0 w 1549400"/>
              <a:gd name="connsiteY1" fmla="*/ 0 h 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49400" h="4233">
                <a:moveTo>
                  <a:pt x="1549400" y="4233"/>
                </a:moveTo>
                <a:lnTo>
                  <a:pt x="0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4095753" y="1871560"/>
            <a:ext cx="1418167" cy="25400"/>
          </a:xfrm>
          <a:custGeom>
            <a:avLst/>
            <a:gdLst>
              <a:gd name="connsiteX0" fmla="*/ 1418167 w 1418167"/>
              <a:gd name="connsiteY0" fmla="*/ 0 h 25400"/>
              <a:gd name="connsiteX1" fmla="*/ 0 w 1418167"/>
              <a:gd name="connsiteY1" fmla="*/ 25400 h 2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8167" h="25400">
                <a:moveTo>
                  <a:pt x="1418167" y="0"/>
                </a:moveTo>
                <a:lnTo>
                  <a:pt x="0" y="2540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4087287" y="2049360"/>
            <a:ext cx="956733" cy="25400"/>
          </a:xfrm>
          <a:custGeom>
            <a:avLst/>
            <a:gdLst>
              <a:gd name="connsiteX0" fmla="*/ 0 w 956733"/>
              <a:gd name="connsiteY0" fmla="*/ 25400 h 25400"/>
              <a:gd name="connsiteX1" fmla="*/ 956733 w 956733"/>
              <a:gd name="connsiteY1" fmla="*/ 0 h 2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6733" h="25400">
                <a:moveTo>
                  <a:pt x="0" y="25400"/>
                </a:moveTo>
                <a:lnTo>
                  <a:pt x="956733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4159253" y="2388028"/>
            <a:ext cx="1202266" cy="42333"/>
          </a:xfrm>
          <a:custGeom>
            <a:avLst/>
            <a:gdLst>
              <a:gd name="connsiteX0" fmla="*/ 0 w 1202266"/>
              <a:gd name="connsiteY0" fmla="*/ 0 h 42333"/>
              <a:gd name="connsiteX1" fmla="*/ 1202266 w 1202266"/>
              <a:gd name="connsiteY1" fmla="*/ 42333 h 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2266" h="42333">
                <a:moveTo>
                  <a:pt x="0" y="0"/>
                </a:moveTo>
                <a:lnTo>
                  <a:pt x="1202266" y="42333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5361522" y="2424821"/>
            <a:ext cx="18241" cy="18241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5154087" y="2721155"/>
            <a:ext cx="18241" cy="18241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5051180" y="2828295"/>
            <a:ext cx="18241" cy="18241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4866219" y="3212219"/>
            <a:ext cx="18241" cy="18241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5810250" y="2900250"/>
            <a:ext cx="18241" cy="18241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4205820" y="2688593"/>
            <a:ext cx="948267" cy="38100"/>
          </a:xfrm>
          <a:custGeom>
            <a:avLst/>
            <a:gdLst>
              <a:gd name="connsiteX0" fmla="*/ 948267 w 948267"/>
              <a:gd name="connsiteY0" fmla="*/ 38100 h 38100"/>
              <a:gd name="connsiteX1" fmla="*/ 0 w 948267"/>
              <a:gd name="connsiteY1" fmla="*/ 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8267" h="38100">
                <a:moveTo>
                  <a:pt x="948267" y="38100"/>
                </a:moveTo>
                <a:lnTo>
                  <a:pt x="0" y="0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4976285" y="2836761"/>
            <a:ext cx="80434" cy="753533"/>
          </a:xfrm>
          <a:custGeom>
            <a:avLst/>
            <a:gdLst>
              <a:gd name="connsiteX0" fmla="*/ 80434 w 80434"/>
              <a:gd name="connsiteY0" fmla="*/ 0 h 753533"/>
              <a:gd name="connsiteX1" fmla="*/ 0 w 80434"/>
              <a:gd name="connsiteY1" fmla="*/ 753533 h 75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434" h="753533">
                <a:moveTo>
                  <a:pt x="80434" y="0"/>
                </a:moveTo>
                <a:lnTo>
                  <a:pt x="0" y="753533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4133853" y="3150028"/>
            <a:ext cx="732367" cy="67733"/>
          </a:xfrm>
          <a:custGeom>
            <a:avLst/>
            <a:gdLst>
              <a:gd name="connsiteX0" fmla="*/ 0 w 732367"/>
              <a:gd name="connsiteY0" fmla="*/ 0 h 67733"/>
              <a:gd name="connsiteX1" fmla="*/ 732367 w 732367"/>
              <a:gd name="connsiteY1" fmla="*/ 67733 h 6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2367" h="67733">
                <a:moveTo>
                  <a:pt x="0" y="0"/>
                </a:moveTo>
                <a:lnTo>
                  <a:pt x="732367" y="67733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5822953" y="2917193"/>
            <a:ext cx="131233" cy="673100"/>
          </a:xfrm>
          <a:custGeom>
            <a:avLst/>
            <a:gdLst>
              <a:gd name="connsiteX0" fmla="*/ 0 w 131233"/>
              <a:gd name="connsiteY0" fmla="*/ 0 h 673100"/>
              <a:gd name="connsiteX1" fmla="*/ 131233 w 131233"/>
              <a:gd name="connsiteY1" fmla="*/ 673100 h 67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1233" h="673100">
                <a:moveTo>
                  <a:pt x="0" y="0"/>
                </a:moveTo>
                <a:lnTo>
                  <a:pt x="131233" y="673100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68" name="Oval 67"/>
          <p:cNvSpPr>
            <a:spLocks noChangeArrowheads="1"/>
          </p:cNvSpPr>
          <p:nvPr/>
        </p:nvSpPr>
        <p:spPr bwMode="auto">
          <a:xfrm>
            <a:off x="8409522" y="2896029"/>
            <a:ext cx="18241" cy="18241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9" name="Oval 68"/>
          <p:cNvSpPr>
            <a:spLocks noChangeArrowheads="1"/>
          </p:cNvSpPr>
          <p:nvPr/>
        </p:nvSpPr>
        <p:spPr bwMode="auto">
          <a:xfrm>
            <a:off x="8865413" y="2155194"/>
            <a:ext cx="18241" cy="18241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8451852" y="1922367"/>
            <a:ext cx="18241" cy="18241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1" name="Oval 70"/>
          <p:cNvSpPr>
            <a:spLocks noChangeArrowheads="1"/>
          </p:cNvSpPr>
          <p:nvPr/>
        </p:nvSpPr>
        <p:spPr bwMode="auto">
          <a:xfrm>
            <a:off x="8027213" y="1380495"/>
            <a:ext cx="18241" cy="18241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2" name="Oval 71"/>
          <p:cNvSpPr>
            <a:spLocks noChangeArrowheads="1"/>
          </p:cNvSpPr>
          <p:nvPr/>
        </p:nvSpPr>
        <p:spPr bwMode="auto">
          <a:xfrm>
            <a:off x="7825320" y="1435524"/>
            <a:ext cx="18241" cy="18241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8041220" y="1270427"/>
            <a:ext cx="270933" cy="114300"/>
          </a:xfrm>
          <a:custGeom>
            <a:avLst/>
            <a:gdLst>
              <a:gd name="connsiteX0" fmla="*/ 0 w 270933"/>
              <a:gd name="connsiteY0" fmla="*/ 114300 h 114300"/>
              <a:gd name="connsiteX1" fmla="*/ 270933 w 270933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0933" h="114300">
                <a:moveTo>
                  <a:pt x="0" y="114300"/>
                </a:moveTo>
                <a:lnTo>
                  <a:pt x="270933" y="0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7622120" y="1443993"/>
            <a:ext cx="207433" cy="486834"/>
          </a:xfrm>
          <a:custGeom>
            <a:avLst/>
            <a:gdLst>
              <a:gd name="connsiteX0" fmla="*/ 207433 w 207433"/>
              <a:gd name="connsiteY0" fmla="*/ 0 h 486834"/>
              <a:gd name="connsiteX1" fmla="*/ 0 w 207433"/>
              <a:gd name="connsiteY1" fmla="*/ 486834 h 48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7433" h="486834">
                <a:moveTo>
                  <a:pt x="207433" y="0"/>
                </a:moveTo>
                <a:lnTo>
                  <a:pt x="0" y="486834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8460320" y="1681061"/>
            <a:ext cx="55033" cy="245533"/>
          </a:xfrm>
          <a:custGeom>
            <a:avLst/>
            <a:gdLst>
              <a:gd name="connsiteX0" fmla="*/ 55033 w 55033"/>
              <a:gd name="connsiteY0" fmla="*/ 0 h 245533"/>
              <a:gd name="connsiteX1" fmla="*/ 0 w 55033"/>
              <a:gd name="connsiteY1" fmla="*/ 245533 h 24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033" h="245533">
                <a:moveTo>
                  <a:pt x="55033" y="0"/>
                </a:moveTo>
                <a:lnTo>
                  <a:pt x="0" y="245533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76" name="Freeform 75"/>
          <p:cNvSpPr/>
          <p:nvPr/>
        </p:nvSpPr>
        <p:spPr>
          <a:xfrm>
            <a:off x="8477252" y="2163661"/>
            <a:ext cx="393700" cy="16933"/>
          </a:xfrm>
          <a:custGeom>
            <a:avLst/>
            <a:gdLst>
              <a:gd name="connsiteX0" fmla="*/ 0 w 393700"/>
              <a:gd name="connsiteY0" fmla="*/ 16933 h 16933"/>
              <a:gd name="connsiteX1" fmla="*/ 393700 w 393700"/>
              <a:gd name="connsiteY1" fmla="*/ 0 h 1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3700" h="16933">
                <a:moveTo>
                  <a:pt x="0" y="16933"/>
                </a:moveTo>
                <a:lnTo>
                  <a:pt x="393700" y="0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77" name="Oval 76"/>
          <p:cNvSpPr>
            <a:spLocks noChangeArrowheads="1"/>
          </p:cNvSpPr>
          <p:nvPr/>
        </p:nvSpPr>
        <p:spPr bwMode="auto">
          <a:xfrm>
            <a:off x="8137277" y="4486454"/>
            <a:ext cx="18241" cy="18241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8" name="Oval 77"/>
          <p:cNvSpPr>
            <a:spLocks noChangeArrowheads="1"/>
          </p:cNvSpPr>
          <p:nvPr/>
        </p:nvSpPr>
        <p:spPr bwMode="auto">
          <a:xfrm>
            <a:off x="7617891" y="4369227"/>
            <a:ext cx="18241" cy="18241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7465486" y="3649561"/>
            <a:ext cx="681567" cy="846667"/>
          </a:xfrm>
          <a:custGeom>
            <a:avLst/>
            <a:gdLst>
              <a:gd name="connsiteX0" fmla="*/ 165100 w 681567"/>
              <a:gd name="connsiteY0" fmla="*/ 728133 h 846667"/>
              <a:gd name="connsiteX1" fmla="*/ 0 w 681567"/>
              <a:gd name="connsiteY1" fmla="*/ 0 h 846667"/>
              <a:gd name="connsiteX2" fmla="*/ 681567 w 681567"/>
              <a:gd name="connsiteY2" fmla="*/ 846667 h 84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1567" h="846667">
                <a:moveTo>
                  <a:pt x="165100" y="728133"/>
                </a:moveTo>
                <a:lnTo>
                  <a:pt x="0" y="0"/>
                </a:lnTo>
                <a:lnTo>
                  <a:pt x="681567" y="846667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80" name="Freeform 79"/>
          <p:cNvSpPr/>
          <p:nvPr/>
        </p:nvSpPr>
        <p:spPr>
          <a:xfrm>
            <a:off x="7943853" y="2900261"/>
            <a:ext cx="465667" cy="4233"/>
          </a:xfrm>
          <a:custGeom>
            <a:avLst/>
            <a:gdLst>
              <a:gd name="connsiteX0" fmla="*/ 0 w 465667"/>
              <a:gd name="connsiteY0" fmla="*/ 4233 h 4233"/>
              <a:gd name="connsiteX1" fmla="*/ 465667 w 465667"/>
              <a:gd name="connsiteY1" fmla="*/ 0 h 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5667" h="4233">
                <a:moveTo>
                  <a:pt x="0" y="4233"/>
                </a:moveTo>
                <a:lnTo>
                  <a:pt x="465667" y="0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81" name="Oval 80"/>
          <p:cNvSpPr>
            <a:spLocks noChangeArrowheads="1"/>
          </p:cNvSpPr>
          <p:nvPr/>
        </p:nvSpPr>
        <p:spPr bwMode="auto">
          <a:xfrm>
            <a:off x="4598213" y="4610526"/>
            <a:ext cx="18241" cy="18241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2" name="Oval 81"/>
          <p:cNvSpPr>
            <a:spLocks noChangeArrowheads="1"/>
          </p:cNvSpPr>
          <p:nvPr/>
        </p:nvSpPr>
        <p:spPr bwMode="auto">
          <a:xfrm>
            <a:off x="4959351" y="5053712"/>
            <a:ext cx="18241" cy="18241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3" name="Freeform 82"/>
          <p:cNvSpPr/>
          <p:nvPr/>
        </p:nvSpPr>
        <p:spPr>
          <a:xfrm>
            <a:off x="4612220" y="4623228"/>
            <a:ext cx="817033" cy="93133"/>
          </a:xfrm>
          <a:custGeom>
            <a:avLst/>
            <a:gdLst>
              <a:gd name="connsiteX0" fmla="*/ 0 w 817033"/>
              <a:gd name="connsiteY0" fmla="*/ 0 h 93133"/>
              <a:gd name="connsiteX1" fmla="*/ 817033 w 817033"/>
              <a:gd name="connsiteY1" fmla="*/ 93133 h 9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7033" h="93133">
                <a:moveTo>
                  <a:pt x="0" y="0"/>
                </a:moveTo>
                <a:lnTo>
                  <a:pt x="817033" y="93133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84" name="Freeform 83"/>
          <p:cNvSpPr/>
          <p:nvPr/>
        </p:nvSpPr>
        <p:spPr>
          <a:xfrm>
            <a:off x="4963587" y="5063494"/>
            <a:ext cx="474133" cy="110067"/>
          </a:xfrm>
          <a:custGeom>
            <a:avLst/>
            <a:gdLst>
              <a:gd name="connsiteX0" fmla="*/ 0 w 474133"/>
              <a:gd name="connsiteY0" fmla="*/ 0 h 110067"/>
              <a:gd name="connsiteX1" fmla="*/ 474133 w 474133"/>
              <a:gd name="connsiteY1" fmla="*/ 110067 h 11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4133" h="110067">
                <a:moveTo>
                  <a:pt x="0" y="0"/>
                </a:moveTo>
                <a:lnTo>
                  <a:pt x="474133" y="110067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85" name="Left Brace 84"/>
          <p:cNvSpPr/>
          <p:nvPr/>
        </p:nvSpPr>
        <p:spPr bwMode="auto">
          <a:xfrm>
            <a:off x="3651252" y="626960"/>
            <a:ext cx="88899" cy="762000"/>
          </a:xfrm>
          <a:prstGeom prst="leftBrace">
            <a:avLst>
              <a:gd name="adj1" fmla="val 16502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86" name="Left Brace 85"/>
          <p:cNvSpPr/>
          <p:nvPr/>
        </p:nvSpPr>
        <p:spPr bwMode="auto">
          <a:xfrm>
            <a:off x="3655478" y="1473632"/>
            <a:ext cx="84672" cy="1295400"/>
          </a:xfrm>
          <a:prstGeom prst="leftBrace">
            <a:avLst>
              <a:gd name="adj1" fmla="val 22167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87" name="Left Brace 86"/>
          <p:cNvSpPr/>
          <p:nvPr/>
        </p:nvSpPr>
        <p:spPr bwMode="auto">
          <a:xfrm rot="18247656">
            <a:off x="7238725" y="4715959"/>
            <a:ext cx="118651" cy="623571"/>
          </a:xfrm>
          <a:prstGeom prst="leftBrace">
            <a:avLst>
              <a:gd name="adj1" fmla="val 14865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7194553" y="5071961"/>
            <a:ext cx="71966" cy="97367"/>
          </a:xfrm>
          <a:custGeom>
            <a:avLst/>
            <a:gdLst>
              <a:gd name="connsiteX0" fmla="*/ 0 w 71966"/>
              <a:gd name="connsiteY0" fmla="*/ 97367 h 97367"/>
              <a:gd name="connsiteX1" fmla="*/ 71966 w 71966"/>
              <a:gd name="connsiteY1" fmla="*/ 0 h 9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966" h="97367">
                <a:moveTo>
                  <a:pt x="0" y="97367"/>
                </a:moveTo>
                <a:lnTo>
                  <a:pt x="71966" y="0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5526620" y="1233386"/>
            <a:ext cx="60325" cy="34925"/>
          </a:xfrm>
          <a:custGeom>
            <a:avLst/>
            <a:gdLst>
              <a:gd name="connsiteX0" fmla="*/ 15875 w 60325"/>
              <a:gd name="connsiteY0" fmla="*/ 0 h 34925"/>
              <a:gd name="connsiteX1" fmla="*/ 0 w 60325"/>
              <a:gd name="connsiteY1" fmla="*/ 31750 h 34925"/>
              <a:gd name="connsiteX2" fmla="*/ 60325 w 60325"/>
              <a:gd name="connsiteY2" fmla="*/ 34925 h 34925"/>
              <a:gd name="connsiteX3" fmla="*/ 15875 w 60325"/>
              <a:gd name="connsiteY3" fmla="*/ 0 h 3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5" h="34925">
                <a:moveTo>
                  <a:pt x="15875" y="0"/>
                </a:moveTo>
                <a:lnTo>
                  <a:pt x="0" y="31750"/>
                </a:lnTo>
                <a:lnTo>
                  <a:pt x="60325" y="34925"/>
                </a:lnTo>
                <a:lnTo>
                  <a:pt x="15875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4323294" y="884136"/>
            <a:ext cx="1212850" cy="365125"/>
          </a:xfrm>
          <a:custGeom>
            <a:avLst/>
            <a:gdLst>
              <a:gd name="connsiteX0" fmla="*/ 0 w 1212850"/>
              <a:gd name="connsiteY0" fmla="*/ 0 h 365125"/>
              <a:gd name="connsiteX1" fmla="*/ 1212850 w 1212850"/>
              <a:gd name="connsiteY1" fmla="*/ 365125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2850" h="365125">
                <a:moveTo>
                  <a:pt x="0" y="0"/>
                </a:moveTo>
                <a:lnTo>
                  <a:pt x="1212850" y="365125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456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Diseases of the Lower Respiratory System </a:t>
            </a: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870364"/>
            <a:ext cx="8537575" cy="46828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b="1" dirty="0" smtClean="0"/>
              <a:t>Coronavirus Respiratory Syndromes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Two recently emerging diseases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Severe acute respiratory syndrome (SARS)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Middle East respiratory syndrome (MERS)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Signs and symptoms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High fever, shortness of breath, difficulty breathing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Later, patients develop dry cough and pneumonia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Pathogen and virulence factors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Coronaviruses are the causative agent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Most diseases are usually mild</a:t>
            </a:r>
          </a:p>
          <a:p>
            <a:pPr lvl="3">
              <a:lnSpc>
                <a:spcPct val="120000"/>
              </a:lnSpc>
            </a:pPr>
            <a:r>
              <a:rPr lang="en-US" dirty="0" smtClean="0"/>
              <a:t>SARS and MERS have higher fatalities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485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title"/>
          </p:nvPr>
        </p:nvSpPr>
        <p:spPr>
          <a:xfrm>
            <a:off x="1806576" y="90489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22.13  The face of coronavirus respiratory syndromes.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4" name="Picture 13" descr="figure_22_13_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444500"/>
            <a:ext cx="8601456" cy="595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773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Diseases of the Lower Respiratory System </a:t>
            </a: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898072"/>
            <a:ext cx="8537575" cy="4578927"/>
          </a:xfrm>
        </p:spPr>
        <p:txBody>
          <a:bodyPr/>
          <a:lstStyle/>
          <a:p>
            <a:r>
              <a:rPr lang="en-US" b="1" dirty="0" smtClean="0"/>
              <a:t>Coronavirus Respiratory Syndromes</a:t>
            </a:r>
          </a:p>
          <a:p>
            <a:pPr lvl="1"/>
            <a:r>
              <a:rPr lang="en-US" dirty="0" smtClean="0"/>
              <a:t>Pathogenesis and epidemiology</a:t>
            </a:r>
          </a:p>
          <a:p>
            <a:pPr lvl="2"/>
            <a:r>
              <a:rPr lang="en-US" dirty="0" smtClean="0"/>
              <a:t>Coronaviruses spread via respiratory droplets</a:t>
            </a:r>
          </a:p>
          <a:p>
            <a:pPr lvl="2"/>
            <a:r>
              <a:rPr lang="en-US" dirty="0" smtClean="0"/>
              <a:t>Virus spreads from the lungs to the heart and kidneys</a:t>
            </a:r>
          </a:p>
          <a:p>
            <a:pPr lvl="1"/>
            <a:r>
              <a:rPr lang="en-US" dirty="0" smtClean="0"/>
              <a:t>Diagnosis, treatment, and prevention</a:t>
            </a:r>
          </a:p>
          <a:p>
            <a:pPr lvl="2"/>
            <a:r>
              <a:rPr lang="en-US" dirty="0" smtClean="0"/>
              <a:t>Diagnosis is based on signs and symptoms</a:t>
            </a:r>
          </a:p>
          <a:p>
            <a:pPr lvl="2"/>
            <a:r>
              <a:rPr lang="en-US" dirty="0" smtClean="0"/>
              <a:t>Confirmed by isolating the virus or antibodies against the virus</a:t>
            </a:r>
          </a:p>
          <a:p>
            <a:pPr lvl="2"/>
            <a:r>
              <a:rPr lang="en-US" dirty="0" smtClean="0"/>
              <a:t>Treatment is supportive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581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Diseases of the Lower Respiratory System </a:t>
            </a: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637309" y="1690688"/>
            <a:ext cx="10716491" cy="486251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b="1" dirty="0" smtClean="0"/>
              <a:t>Respiratory Syncytial Virus Infection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Most common childhood respiratory disease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Signs and symptoms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Fever, runny nose, and coughing in babies or immunocompromised individuals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Mild coldlike symptoms in older children and adults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Pathogen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Respiratory syncytial virus (RSV)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Pathogenesis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Virus causes syncytia to form in the lungs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Immune response to RSV further damages the lungs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288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title"/>
          </p:nvPr>
        </p:nvSpPr>
        <p:spPr>
          <a:xfrm>
            <a:off x="1806576" y="90489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22.14  A syncytium forms when RSV triggers infected cells to fuse with uninfected cells.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31" name="Picture 30" descr="figure_22_14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0"/>
          <a:stretch/>
        </p:blipFill>
        <p:spPr>
          <a:xfrm>
            <a:off x="2943677" y="403075"/>
            <a:ext cx="6295505" cy="586309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029200" y="359835"/>
            <a:ext cx="152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1" dirty="0"/>
              <a:t>Multinucleated</a:t>
            </a:r>
          </a:p>
          <a:p>
            <a:pPr algn="l"/>
            <a:r>
              <a:rPr lang="en-US" sz="1400" b="1" dirty="0"/>
              <a:t>syncytium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085660" y="740829"/>
            <a:ext cx="129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1" dirty="0"/>
              <a:t>Newly</a:t>
            </a:r>
          </a:p>
          <a:p>
            <a:pPr algn="l"/>
            <a:r>
              <a:rPr lang="en-US" sz="1400" b="1" dirty="0"/>
              <a:t>infected cell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085212" y="1253071"/>
            <a:ext cx="777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Nucleus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087162" y="1600201"/>
            <a:ext cx="4728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RSV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081433" y="1909233"/>
            <a:ext cx="106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1" dirty="0"/>
              <a:t>Infected</a:t>
            </a:r>
          </a:p>
          <a:p>
            <a:pPr algn="l"/>
            <a:r>
              <a:rPr lang="en-US" sz="1400" b="1" dirty="0"/>
              <a:t>host cell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094138" y="2671233"/>
            <a:ext cx="121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1" dirty="0"/>
              <a:t>Uninfected</a:t>
            </a:r>
          </a:p>
          <a:p>
            <a:pPr algn="l"/>
            <a:r>
              <a:rPr lang="en-US" sz="1400" b="1" dirty="0"/>
              <a:t>cell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559301" y="2844798"/>
            <a:ext cx="129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1" dirty="0"/>
              <a:t>Newly</a:t>
            </a:r>
          </a:p>
          <a:p>
            <a:pPr algn="l"/>
            <a:r>
              <a:rPr lang="en-US" sz="1400" b="1" dirty="0"/>
              <a:t>infected cell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974975" y="4403725"/>
            <a:ext cx="106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Infected</a:t>
            </a:r>
          </a:p>
          <a:p>
            <a:r>
              <a:rPr lang="en-US" sz="1400" b="1" dirty="0"/>
              <a:t>host cell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038475" y="5661025"/>
            <a:ext cx="152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1" dirty="0"/>
              <a:t>Multinucleated</a:t>
            </a:r>
          </a:p>
          <a:p>
            <a:pPr algn="l"/>
            <a:r>
              <a:rPr lang="en-US" sz="1400" b="1" dirty="0"/>
              <a:t>syncytium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164213" y="5461003"/>
            <a:ext cx="4728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RSV</a:t>
            </a:r>
          </a:p>
        </p:txBody>
      </p:sp>
      <p:sp>
        <p:nvSpPr>
          <p:cNvPr id="42" name="Oval 41"/>
          <p:cNvSpPr>
            <a:spLocks noChangeAspect="1"/>
          </p:cNvSpPr>
          <p:nvPr/>
        </p:nvSpPr>
        <p:spPr bwMode="auto">
          <a:xfrm>
            <a:off x="6311901" y="1384299"/>
            <a:ext cx="41260" cy="41260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6341533" y="901700"/>
            <a:ext cx="1778000" cy="495300"/>
          </a:xfrm>
          <a:custGeom>
            <a:avLst/>
            <a:gdLst>
              <a:gd name="connsiteX0" fmla="*/ 1778000 w 1778000"/>
              <a:gd name="connsiteY0" fmla="*/ 0 h 495300"/>
              <a:gd name="connsiteX1" fmla="*/ 0 w 1778000"/>
              <a:gd name="connsiteY1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8000" h="495300">
                <a:moveTo>
                  <a:pt x="1778000" y="0"/>
                </a:moveTo>
                <a:lnTo>
                  <a:pt x="0" y="495300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baseline="30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 bwMode="auto">
          <a:xfrm>
            <a:off x="7064149" y="1377716"/>
            <a:ext cx="37509" cy="37509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7099301" y="1397000"/>
            <a:ext cx="1020233" cy="33866"/>
          </a:xfrm>
          <a:custGeom>
            <a:avLst/>
            <a:gdLst>
              <a:gd name="connsiteX0" fmla="*/ 0 w 1020233"/>
              <a:gd name="connsiteY0" fmla="*/ 0 h 33866"/>
              <a:gd name="connsiteX1" fmla="*/ 1020233 w 1020233"/>
              <a:gd name="connsiteY1" fmla="*/ 33866 h 3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0233" h="33866">
                <a:moveTo>
                  <a:pt x="0" y="0"/>
                </a:moveTo>
                <a:lnTo>
                  <a:pt x="1020233" y="33866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baseline="30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7133163" y="2066936"/>
            <a:ext cx="41260" cy="41260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7162800" y="2078568"/>
            <a:ext cx="952500" cy="4233"/>
          </a:xfrm>
          <a:custGeom>
            <a:avLst/>
            <a:gdLst>
              <a:gd name="connsiteX0" fmla="*/ 952500 w 952500"/>
              <a:gd name="connsiteY0" fmla="*/ 0 h 4233"/>
              <a:gd name="connsiteX1" fmla="*/ 0 w 952500"/>
              <a:gd name="connsiteY1" fmla="*/ 4233 h 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00" h="4233">
                <a:moveTo>
                  <a:pt x="952500" y="0"/>
                </a:moveTo>
                <a:lnTo>
                  <a:pt x="0" y="4233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baseline="30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 bwMode="auto">
          <a:xfrm>
            <a:off x="7399866" y="2697707"/>
            <a:ext cx="41260" cy="41260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7429501" y="2717800"/>
            <a:ext cx="668867" cy="105834"/>
          </a:xfrm>
          <a:custGeom>
            <a:avLst/>
            <a:gdLst>
              <a:gd name="connsiteX0" fmla="*/ 0 w 668867"/>
              <a:gd name="connsiteY0" fmla="*/ 0 h 105834"/>
              <a:gd name="connsiteX1" fmla="*/ 668867 w 668867"/>
              <a:gd name="connsiteY1" fmla="*/ 105834 h 10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8867" h="105834">
                <a:moveTo>
                  <a:pt x="0" y="0"/>
                </a:moveTo>
                <a:lnTo>
                  <a:pt x="668867" y="105834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baseline="30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 bwMode="auto">
          <a:xfrm>
            <a:off x="5000639" y="5609169"/>
            <a:ext cx="41260" cy="41260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5024968" y="5626101"/>
            <a:ext cx="1159933" cy="4233"/>
          </a:xfrm>
          <a:custGeom>
            <a:avLst/>
            <a:gdLst>
              <a:gd name="connsiteX0" fmla="*/ 1159933 w 1159933"/>
              <a:gd name="connsiteY0" fmla="*/ 4233 h 4233"/>
              <a:gd name="connsiteX1" fmla="*/ 0 w 1159933"/>
              <a:gd name="connsiteY1" fmla="*/ 0 h 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9933" h="4233">
                <a:moveTo>
                  <a:pt x="1159933" y="4233"/>
                </a:moveTo>
                <a:lnTo>
                  <a:pt x="0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baseline="30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2" name="Left Brace 51"/>
          <p:cNvSpPr/>
          <p:nvPr/>
        </p:nvSpPr>
        <p:spPr bwMode="auto">
          <a:xfrm rot="4725267">
            <a:off x="5616035" y="-588595"/>
            <a:ext cx="155448" cy="2963736"/>
          </a:xfrm>
          <a:prstGeom prst="leftBrace">
            <a:avLst>
              <a:gd name="adj1" fmla="val 30181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baseline="30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5962699" y="1181192"/>
            <a:ext cx="560869" cy="66030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baseline="30000" dirty="0">
              <a:ln>
                <a:solidFill>
                  <a:srgbClr val="FF0000"/>
                </a:solidFill>
              </a:ln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0178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Diseases of the Lower Respiratory System 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704543"/>
            <a:ext cx="8537575" cy="4786312"/>
          </a:xfrm>
        </p:spPr>
        <p:txBody>
          <a:bodyPr/>
          <a:lstStyle/>
          <a:p>
            <a:r>
              <a:rPr lang="en-US" b="1" dirty="0" smtClean="0"/>
              <a:t>Respiratory Syncytial Virus Infection</a:t>
            </a:r>
          </a:p>
          <a:p>
            <a:pPr lvl="1"/>
            <a:r>
              <a:rPr lang="en-US" dirty="0" smtClean="0"/>
              <a:t>Epidemiology</a:t>
            </a:r>
          </a:p>
          <a:p>
            <a:pPr lvl="2"/>
            <a:r>
              <a:rPr lang="en-US" dirty="0" smtClean="0"/>
              <a:t>Transmission occurs via close contact with infected persons</a:t>
            </a:r>
          </a:p>
          <a:p>
            <a:pPr lvl="1"/>
            <a:r>
              <a:rPr lang="en-US" dirty="0" smtClean="0"/>
              <a:t>Diagnosis, treatment, and prevention</a:t>
            </a:r>
          </a:p>
          <a:p>
            <a:pPr lvl="2"/>
            <a:r>
              <a:rPr lang="en-US" dirty="0" smtClean="0"/>
              <a:t>Diagnosis is made by immunoassay</a:t>
            </a:r>
          </a:p>
          <a:p>
            <a:pPr lvl="2"/>
            <a:r>
              <a:rPr lang="en-US" dirty="0" smtClean="0"/>
              <a:t>Supportive treatment for young children</a:t>
            </a:r>
          </a:p>
          <a:p>
            <a:pPr lvl="2"/>
            <a:r>
              <a:rPr lang="en-US" dirty="0" smtClean="0"/>
              <a:t>Prevention includes aseptic technique of health care and day care employees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194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Diseases of the Lower Respiratory System 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568036" y="1579418"/>
            <a:ext cx="10917382" cy="489758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b="1" i="1" dirty="0" smtClean="0"/>
              <a:t>Hantavirus</a:t>
            </a:r>
            <a:r>
              <a:rPr lang="en-US" b="1" dirty="0" smtClean="0"/>
              <a:t> Pulmonary Syndrome (HPS)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Signs and symptoms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Symptoms progress to cough, shock, and labored breathing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Pathogen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Caused by </a:t>
            </a:r>
            <a:r>
              <a:rPr lang="en-US" i="1" dirty="0" smtClean="0"/>
              <a:t>Hantavirus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Transmitted from mice via inhalation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Pathogenesis</a:t>
            </a:r>
          </a:p>
          <a:p>
            <a:pPr lvl="2">
              <a:lnSpc>
                <a:spcPct val="120000"/>
              </a:lnSpc>
            </a:pPr>
            <a:r>
              <a:rPr lang="en-US" i="1" dirty="0" smtClean="0"/>
              <a:t>Hantavirus</a:t>
            </a:r>
            <a:r>
              <a:rPr lang="en-US" dirty="0" smtClean="0"/>
              <a:t> travels throughout body via the blood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Infection causes widespread inflammation leading to shock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5167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title"/>
          </p:nvPr>
        </p:nvSpPr>
        <p:spPr>
          <a:xfrm>
            <a:off x="1806576" y="90489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22.15  </a:t>
            </a:r>
            <a:r>
              <a:rPr lang="en-US" sz="1200" b="1" i="1" dirty="0">
                <a:solidFill>
                  <a:srgbClr val="000000"/>
                </a:solidFill>
              </a:rPr>
              <a:t>Hantavirus</a:t>
            </a:r>
            <a:r>
              <a:rPr lang="en-US" sz="1200" b="1" dirty="0">
                <a:solidFill>
                  <a:srgbClr val="000000"/>
                </a:solidFill>
              </a:rPr>
              <a:t> is an enveloped, segmented, −ssRNA bunyavirus.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29" name="Picture 28" descr="figure_22_15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"/>
          <a:stretch/>
        </p:blipFill>
        <p:spPr>
          <a:xfrm>
            <a:off x="2631811" y="403076"/>
            <a:ext cx="6916189" cy="588177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974031" y="452968"/>
            <a:ext cx="107273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/>
              <a:t>90–100 nm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600541" y="5057660"/>
            <a:ext cx="152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500" b="1" dirty="0"/>
              <a:t>Membrane</a:t>
            </a:r>
          </a:p>
          <a:p>
            <a:pPr algn="l"/>
            <a:r>
              <a:rPr lang="en-US" sz="1500" b="1" dirty="0"/>
              <a:t>glycoproteins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524447" y="5056158"/>
            <a:ext cx="1219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500" b="1" dirty="0"/>
              <a:t>Lipid </a:t>
            </a:r>
          </a:p>
          <a:p>
            <a:pPr algn="l"/>
            <a:r>
              <a:rPr lang="en-US" sz="1500" b="1" dirty="0"/>
              <a:t>envelope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858000" y="2190704"/>
            <a:ext cx="2819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500" b="1" dirty="0"/>
              <a:t>Three negative ssRNA</a:t>
            </a:r>
          </a:p>
          <a:p>
            <a:pPr algn="l"/>
            <a:r>
              <a:rPr lang="en-US" sz="1500" b="1" dirty="0"/>
              <a:t>molecules within capsids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915252" y="5553053"/>
            <a:ext cx="119167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/>
              <a:t>Outer capsid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354946" y="5819845"/>
            <a:ext cx="14377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/>
              <a:t>Negative ssRNA</a:t>
            </a:r>
          </a:p>
        </p:txBody>
      </p:sp>
      <p:sp>
        <p:nvSpPr>
          <p:cNvPr id="36" name="Oval 35"/>
          <p:cNvSpPr>
            <a:spLocks noChangeAspect="1"/>
          </p:cNvSpPr>
          <p:nvPr/>
        </p:nvSpPr>
        <p:spPr bwMode="auto">
          <a:xfrm>
            <a:off x="2797936" y="2993855"/>
            <a:ext cx="37509" cy="37509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latin typeface="Arial" charset="0"/>
              <a:ea typeface="ＭＳ Ｐゴシック" charset="0"/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 bwMode="auto">
          <a:xfrm>
            <a:off x="3217927" y="4183123"/>
            <a:ext cx="37509" cy="37509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latin typeface="Arial" charset="0"/>
              <a:ea typeface="ＭＳ Ｐゴシック" charset="0"/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 bwMode="auto">
          <a:xfrm>
            <a:off x="5240869" y="4267201"/>
            <a:ext cx="37509" cy="37509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latin typeface="Arial" charset="0"/>
              <a:ea typeface="ＭＳ Ｐゴシック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2810933" y="3026834"/>
            <a:ext cx="423334" cy="2061633"/>
          </a:xfrm>
          <a:custGeom>
            <a:avLst/>
            <a:gdLst>
              <a:gd name="connsiteX0" fmla="*/ 0 w 423334"/>
              <a:gd name="connsiteY0" fmla="*/ 0 h 2061633"/>
              <a:gd name="connsiteX1" fmla="*/ 59267 w 423334"/>
              <a:gd name="connsiteY1" fmla="*/ 2061633 h 2061633"/>
              <a:gd name="connsiteX2" fmla="*/ 423334 w 423334"/>
              <a:gd name="connsiteY2" fmla="*/ 1185333 h 2061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3334" h="2061633">
                <a:moveTo>
                  <a:pt x="0" y="0"/>
                </a:moveTo>
                <a:lnTo>
                  <a:pt x="59267" y="2061633"/>
                </a:lnTo>
                <a:lnTo>
                  <a:pt x="423334" y="1185333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baseline="30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4978400" y="4292601"/>
            <a:ext cx="275166" cy="829733"/>
          </a:xfrm>
          <a:custGeom>
            <a:avLst/>
            <a:gdLst>
              <a:gd name="connsiteX0" fmla="*/ 275166 w 275166"/>
              <a:gd name="connsiteY0" fmla="*/ 0 h 829733"/>
              <a:gd name="connsiteX1" fmla="*/ 0 w 275166"/>
              <a:gd name="connsiteY1" fmla="*/ 829733 h 82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5166" h="829733">
                <a:moveTo>
                  <a:pt x="275166" y="0"/>
                </a:moveTo>
                <a:lnTo>
                  <a:pt x="0" y="829733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baseline="30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7458075" y="5670550"/>
            <a:ext cx="457200" cy="69850"/>
          </a:xfrm>
          <a:custGeom>
            <a:avLst/>
            <a:gdLst>
              <a:gd name="connsiteX0" fmla="*/ 457200 w 457200"/>
              <a:gd name="connsiteY0" fmla="*/ 69850 h 69850"/>
              <a:gd name="connsiteX1" fmla="*/ 0 w 457200"/>
              <a:gd name="connsiteY1" fmla="*/ 0 h 6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69850">
                <a:moveTo>
                  <a:pt x="457200" y="69850"/>
                </a:moveTo>
                <a:lnTo>
                  <a:pt x="0" y="0"/>
                </a:lnTo>
              </a:path>
            </a:pathLst>
          </a:custGeom>
          <a:ln w="19050" cmpd="sng">
            <a:solidFill>
              <a:srgbClr val="FFFFFF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baseline="30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7458075" y="5673725"/>
            <a:ext cx="457200" cy="69850"/>
          </a:xfrm>
          <a:custGeom>
            <a:avLst/>
            <a:gdLst>
              <a:gd name="connsiteX0" fmla="*/ 457200 w 457200"/>
              <a:gd name="connsiteY0" fmla="*/ 69850 h 69850"/>
              <a:gd name="connsiteX1" fmla="*/ 0 w 457200"/>
              <a:gd name="connsiteY1" fmla="*/ 0 h 6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69850">
                <a:moveTo>
                  <a:pt x="457200" y="69850"/>
                </a:moveTo>
                <a:lnTo>
                  <a:pt x="0" y="0"/>
                </a:lnTo>
              </a:path>
            </a:pathLst>
          </a:custGeom>
          <a:ln w="2857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baseline="30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3" name="Oval 42"/>
          <p:cNvSpPr>
            <a:spLocks noChangeAspect="1"/>
          </p:cNvSpPr>
          <p:nvPr/>
        </p:nvSpPr>
        <p:spPr bwMode="auto">
          <a:xfrm>
            <a:off x="7430407" y="5644009"/>
            <a:ext cx="49925" cy="49925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latin typeface="Arial" charset="0"/>
              <a:ea typeface="ＭＳ Ｐゴシック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7038976" y="5842001"/>
            <a:ext cx="327025" cy="168275"/>
          </a:xfrm>
          <a:custGeom>
            <a:avLst/>
            <a:gdLst>
              <a:gd name="connsiteX0" fmla="*/ 327025 w 327025"/>
              <a:gd name="connsiteY0" fmla="*/ 168275 h 168275"/>
              <a:gd name="connsiteX1" fmla="*/ 0 w 327025"/>
              <a:gd name="connsiteY1" fmla="*/ 0 h 1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7025" h="168275">
                <a:moveTo>
                  <a:pt x="327025" y="168275"/>
                </a:moveTo>
                <a:lnTo>
                  <a:pt x="0" y="0"/>
                </a:lnTo>
              </a:path>
            </a:pathLst>
          </a:custGeom>
          <a:ln w="2857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baseline="30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 bwMode="auto">
          <a:xfrm>
            <a:off x="6994526" y="5809109"/>
            <a:ext cx="49925" cy="49925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latin typeface="Arial" charset="0"/>
              <a:ea typeface="ＭＳ Ｐゴシック" charset="0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7035801" y="5842001"/>
            <a:ext cx="327025" cy="168275"/>
          </a:xfrm>
          <a:custGeom>
            <a:avLst/>
            <a:gdLst>
              <a:gd name="connsiteX0" fmla="*/ 327025 w 327025"/>
              <a:gd name="connsiteY0" fmla="*/ 168275 h 168275"/>
              <a:gd name="connsiteX1" fmla="*/ 0 w 327025"/>
              <a:gd name="connsiteY1" fmla="*/ 0 h 1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7025" h="168275">
                <a:moveTo>
                  <a:pt x="327025" y="168275"/>
                </a:move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baseline="30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7464425" y="5673725"/>
            <a:ext cx="457200" cy="69850"/>
          </a:xfrm>
          <a:custGeom>
            <a:avLst/>
            <a:gdLst>
              <a:gd name="connsiteX0" fmla="*/ 457200 w 457200"/>
              <a:gd name="connsiteY0" fmla="*/ 69850 h 69850"/>
              <a:gd name="connsiteX1" fmla="*/ 0 w 457200"/>
              <a:gd name="connsiteY1" fmla="*/ 0 h 6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69850">
                <a:moveTo>
                  <a:pt x="457200" y="69850"/>
                </a:move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baseline="30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483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Diseases of the Lower Respiratory System </a:t>
            </a: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911926"/>
            <a:ext cx="8537575" cy="4565073"/>
          </a:xfrm>
        </p:spPr>
        <p:txBody>
          <a:bodyPr/>
          <a:lstStyle/>
          <a:p>
            <a:r>
              <a:rPr lang="en-US" b="1" i="1" dirty="0" smtClean="0"/>
              <a:t>Hantavirus</a:t>
            </a:r>
            <a:r>
              <a:rPr lang="en-US" b="1" dirty="0" smtClean="0"/>
              <a:t> Pulmonary Syndrome (HPS)</a:t>
            </a:r>
          </a:p>
          <a:p>
            <a:pPr lvl="1"/>
            <a:r>
              <a:rPr lang="en-US" dirty="0" smtClean="0"/>
              <a:t>Epidemiology</a:t>
            </a:r>
          </a:p>
          <a:p>
            <a:pPr lvl="2"/>
            <a:r>
              <a:rPr lang="en-US" dirty="0" smtClean="0"/>
              <a:t>Human disease more likely as mouse population increases</a:t>
            </a:r>
          </a:p>
          <a:p>
            <a:pPr lvl="2"/>
            <a:r>
              <a:rPr lang="en-US" dirty="0" smtClean="0"/>
              <a:t>Person-to-person contact does not occur</a:t>
            </a:r>
          </a:p>
          <a:p>
            <a:pPr lvl="1"/>
            <a:r>
              <a:rPr lang="en-US" dirty="0" smtClean="0"/>
              <a:t>Diagnosis, treatment, and prevention</a:t>
            </a:r>
          </a:p>
          <a:p>
            <a:pPr lvl="2"/>
            <a:r>
              <a:rPr lang="en-US" dirty="0" smtClean="0"/>
              <a:t>Diagnosis is based on characteristic symptoms</a:t>
            </a:r>
          </a:p>
          <a:p>
            <a:pPr lvl="2"/>
            <a:r>
              <a:rPr lang="en-US" dirty="0" smtClean="0"/>
              <a:t>No pharmacological treatment is available</a:t>
            </a:r>
          </a:p>
          <a:p>
            <a:pPr lvl="2"/>
            <a:r>
              <a:rPr lang="en-US" dirty="0" smtClean="0"/>
              <a:t>Prevention requires control of rodents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2968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Diseases of the Lower Respiratory System </a:t>
            </a: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720436" y="1690688"/>
            <a:ext cx="11042073" cy="4862512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b="1" dirty="0" smtClean="0"/>
              <a:t>Other Viral Respiratory Diseases</a:t>
            </a:r>
          </a:p>
          <a:p>
            <a:pPr lvl="1">
              <a:lnSpc>
                <a:spcPct val="140000"/>
              </a:lnSpc>
            </a:pPr>
            <a:r>
              <a:rPr lang="en-US" dirty="0" smtClean="0"/>
              <a:t>Other viruses cause respiratory disease in children, the elderly, or immunocompromised individuals</a:t>
            </a:r>
          </a:p>
          <a:p>
            <a:pPr lvl="2">
              <a:lnSpc>
                <a:spcPct val="140000"/>
              </a:lnSpc>
            </a:pPr>
            <a:r>
              <a:rPr lang="en-US" dirty="0" smtClean="0"/>
              <a:t>Cytomegalovirus</a:t>
            </a:r>
          </a:p>
          <a:p>
            <a:pPr lvl="2">
              <a:lnSpc>
                <a:spcPct val="140000"/>
              </a:lnSpc>
            </a:pPr>
            <a:r>
              <a:rPr lang="en-US" dirty="0" smtClean="0"/>
              <a:t>Metapneumovirus</a:t>
            </a:r>
          </a:p>
          <a:p>
            <a:pPr lvl="3">
              <a:lnSpc>
                <a:spcPct val="140000"/>
              </a:lnSpc>
            </a:pPr>
            <a:r>
              <a:rPr lang="en-US" dirty="0" smtClean="0"/>
              <a:t>Estimated to be the second most common cause of viral respiratory disease</a:t>
            </a:r>
          </a:p>
          <a:p>
            <a:pPr lvl="2">
              <a:lnSpc>
                <a:spcPct val="140000"/>
              </a:lnSpc>
            </a:pPr>
            <a:r>
              <a:rPr lang="en-US" dirty="0" smtClean="0"/>
              <a:t>Parainfluenza viruses</a:t>
            </a:r>
          </a:p>
          <a:p>
            <a:pPr lvl="3">
              <a:lnSpc>
                <a:spcPct val="140000"/>
              </a:lnSpc>
            </a:pPr>
            <a:r>
              <a:rPr lang="en-US" dirty="0" smtClean="0"/>
              <a:t>Three strains cause croup and viral pneumonia</a:t>
            </a:r>
          </a:p>
          <a:p>
            <a:pPr lvl="3">
              <a:lnSpc>
                <a:spcPct val="140000"/>
              </a:lnSpc>
            </a:pPr>
            <a:r>
              <a:rPr lang="en-US" dirty="0" smtClean="0"/>
              <a:t>Occur primarily in young children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65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Respiratory System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Normal Microbiota of the Respiratory System</a:t>
            </a:r>
          </a:p>
          <a:p>
            <a:pPr lvl="1"/>
            <a:r>
              <a:rPr lang="en-US" dirty="0" smtClean="0"/>
              <a:t>Lower respiratory system</a:t>
            </a:r>
          </a:p>
          <a:p>
            <a:pPr lvl="2"/>
            <a:r>
              <a:rPr lang="en-US" dirty="0" smtClean="0"/>
              <a:t>Typically microorganisms are not present</a:t>
            </a:r>
          </a:p>
          <a:p>
            <a:pPr lvl="1"/>
            <a:r>
              <a:rPr lang="en-US" dirty="0" smtClean="0"/>
              <a:t>Upper respiratory system</a:t>
            </a:r>
          </a:p>
          <a:p>
            <a:pPr lvl="2"/>
            <a:r>
              <a:rPr lang="en-US" dirty="0" smtClean="0"/>
              <a:t>Colonized by many microorganisms</a:t>
            </a:r>
          </a:p>
          <a:p>
            <a:pPr lvl="2"/>
            <a:r>
              <a:rPr lang="en-US" dirty="0" smtClean="0"/>
              <a:t>Normal microbiota limit growth of pathogens</a:t>
            </a:r>
          </a:p>
          <a:p>
            <a:pPr lvl="2"/>
            <a:r>
              <a:rPr lang="en-US" dirty="0" smtClean="0"/>
              <a:t>Normal microbiota may be opportunistic pathogens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1871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title"/>
          </p:nvPr>
        </p:nvSpPr>
        <p:spPr>
          <a:xfrm>
            <a:off x="1806576" y="90489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22.16  The geographic distributions of three systemic fungal diseases endemic to North America.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7" name="Picture 16" descr="figure_22_16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7"/>
          <a:stretch/>
        </p:blipFill>
        <p:spPr>
          <a:xfrm>
            <a:off x="1795272" y="1016001"/>
            <a:ext cx="8601456" cy="46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13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Mycoses of the Lower Respiratory System </a:t>
            </a:r>
            <a:endParaRPr 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4086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b="1" dirty="0" smtClean="0"/>
              <a:t>Coccidioidomycosis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Signs and symptoms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Resembles pneumonia or tuberculosis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Can become systemic in immunocompromised persons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Pathogen and virulence factors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Caused by </a:t>
            </a:r>
            <a:r>
              <a:rPr lang="en-US" i="1" dirty="0" smtClean="0"/>
              <a:t>Coccidioides immitis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Pathogen assumes yeast form at human body temperature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Pathogenesis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Arthroconidia from the soil enter the body through inhalation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19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9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22.17  Coccidioidomycosis lesions in subcutaneous tissue.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4" name="Picture 13" descr="figure_22_17_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711200"/>
            <a:ext cx="8601456" cy="54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617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title"/>
          </p:nvPr>
        </p:nvSpPr>
        <p:spPr>
          <a:xfrm>
            <a:off x="1806576" y="90489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22.18  Spherules of </a:t>
            </a:r>
            <a:r>
              <a:rPr lang="en-US" sz="1200" b="1" i="1" dirty="0">
                <a:solidFill>
                  <a:srgbClr val="000000"/>
                </a:solidFill>
              </a:rPr>
              <a:t>Coccidioides immitis</a:t>
            </a:r>
            <a:r>
              <a:rPr lang="en-US" sz="1200" b="1" dirty="0">
                <a:solidFill>
                  <a:srgbClr val="000000"/>
                </a:solidFill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8" name="Picture 17" descr="figure_22_18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2"/>
          <a:stretch/>
        </p:blipFill>
        <p:spPr>
          <a:xfrm>
            <a:off x="2492710" y="403075"/>
            <a:ext cx="7182196" cy="585334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899070" y="355603"/>
            <a:ext cx="98616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700" b="1" dirty="0">
                <a:solidFill>
                  <a:srgbClr val="000000"/>
                </a:solidFill>
              </a:rPr>
              <a:t>Spherule</a:t>
            </a:r>
            <a:endParaRPr lang="en-US" sz="1700" b="1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58097" y="359836"/>
            <a:ext cx="79137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700" b="1" dirty="0">
                <a:solidFill>
                  <a:srgbClr val="000000"/>
                </a:solidFill>
              </a:rPr>
              <a:t>Spores</a:t>
            </a:r>
            <a:endParaRPr lang="en-US" sz="1700" b="1" dirty="0">
              <a:solidFill>
                <a:srgbClr val="000000"/>
              </a:solidFill>
            </a:endParaRPr>
          </a:p>
        </p:txBody>
      </p:sp>
      <p:sp>
        <p:nvSpPr>
          <p:cNvPr id="21" name="Oval 28"/>
          <p:cNvSpPr>
            <a:spLocks noChangeArrowheads="1"/>
          </p:cNvSpPr>
          <p:nvPr/>
        </p:nvSpPr>
        <p:spPr bwMode="auto">
          <a:xfrm>
            <a:off x="6409267" y="2556254"/>
            <a:ext cx="43013" cy="430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 dirty="0"/>
          </a:p>
        </p:txBody>
      </p:sp>
      <p:sp>
        <p:nvSpPr>
          <p:cNvPr id="22" name="Oval 28"/>
          <p:cNvSpPr>
            <a:spLocks noChangeArrowheads="1"/>
          </p:cNvSpPr>
          <p:nvPr/>
        </p:nvSpPr>
        <p:spPr bwMode="auto">
          <a:xfrm>
            <a:off x="6324601" y="3004988"/>
            <a:ext cx="43013" cy="430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 dirty="0"/>
          </a:p>
        </p:txBody>
      </p:sp>
      <p:sp>
        <p:nvSpPr>
          <p:cNvPr id="23" name="Oval 28"/>
          <p:cNvSpPr>
            <a:spLocks noChangeArrowheads="1"/>
          </p:cNvSpPr>
          <p:nvPr/>
        </p:nvSpPr>
        <p:spPr bwMode="auto">
          <a:xfrm>
            <a:off x="6442460" y="3093893"/>
            <a:ext cx="43013" cy="430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 dirty="0"/>
          </a:p>
        </p:txBody>
      </p:sp>
      <p:sp>
        <p:nvSpPr>
          <p:cNvPr id="24" name="Freeform 23"/>
          <p:cNvSpPr/>
          <p:nvPr/>
        </p:nvSpPr>
        <p:spPr>
          <a:xfrm>
            <a:off x="6426200" y="695960"/>
            <a:ext cx="5080" cy="1879600"/>
          </a:xfrm>
          <a:custGeom>
            <a:avLst/>
            <a:gdLst>
              <a:gd name="connsiteX0" fmla="*/ 0 w 5080"/>
              <a:gd name="connsiteY0" fmla="*/ 0 h 1879600"/>
              <a:gd name="connsiteX1" fmla="*/ 5080 w 5080"/>
              <a:gd name="connsiteY1" fmla="*/ 187960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80" h="1879600">
                <a:moveTo>
                  <a:pt x="0" y="0"/>
                </a:moveTo>
                <a:cubicBezTo>
                  <a:pt x="1693" y="626533"/>
                  <a:pt x="3387" y="1253067"/>
                  <a:pt x="5080" y="1879600"/>
                </a:cubicBez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latin typeface="Arial" charset="0"/>
              <a:ea typeface="ＭＳ Ｐゴシック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6349153" y="701040"/>
            <a:ext cx="1442720" cy="2402840"/>
          </a:xfrm>
          <a:custGeom>
            <a:avLst/>
            <a:gdLst>
              <a:gd name="connsiteX0" fmla="*/ 0 w 1442720"/>
              <a:gd name="connsiteY0" fmla="*/ 2316480 h 2402840"/>
              <a:gd name="connsiteX1" fmla="*/ 1442720 w 1442720"/>
              <a:gd name="connsiteY1" fmla="*/ 0 h 2402840"/>
              <a:gd name="connsiteX2" fmla="*/ 121920 w 1442720"/>
              <a:gd name="connsiteY2" fmla="*/ 2402840 h 240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2720" h="2402840">
                <a:moveTo>
                  <a:pt x="0" y="2316480"/>
                </a:moveTo>
                <a:lnTo>
                  <a:pt x="1442720" y="0"/>
                </a:lnTo>
                <a:lnTo>
                  <a:pt x="121920" y="2402840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968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Mycoses of the Lower Respiratory System </a:t>
            </a:r>
            <a:endParaRPr lang="en-US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Coccidioidomycosis</a:t>
            </a:r>
          </a:p>
          <a:p>
            <a:pPr lvl="1"/>
            <a:r>
              <a:rPr lang="en-US" dirty="0" smtClean="0"/>
              <a:t>Epidemiology</a:t>
            </a:r>
          </a:p>
          <a:p>
            <a:pPr lvl="2"/>
            <a:r>
              <a:rPr lang="en-US" dirty="0" smtClean="0"/>
              <a:t>Almost exclusively in southwestern U.S. and northern Mexico</a:t>
            </a:r>
          </a:p>
          <a:p>
            <a:pPr lvl="1"/>
            <a:r>
              <a:rPr lang="en-US" dirty="0" smtClean="0"/>
              <a:t>Diagnosis, treatment, and prevention</a:t>
            </a:r>
          </a:p>
          <a:p>
            <a:pPr lvl="2"/>
            <a:r>
              <a:rPr lang="en-US" dirty="0" smtClean="0"/>
              <a:t>Diagnosed by presence of spherules in clinical specimens</a:t>
            </a:r>
          </a:p>
          <a:p>
            <a:pPr lvl="2"/>
            <a:r>
              <a:rPr lang="en-US" dirty="0" smtClean="0"/>
              <a:t>Treated with amphotericin B</a:t>
            </a:r>
          </a:p>
          <a:p>
            <a:pPr lvl="2"/>
            <a:r>
              <a:rPr lang="en-US" dirty="0" smtClean="0"/>
              <a:t>Protective masks can prevent exposure to arthroconidia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8839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Mycoses of the Lower Respiratory System </a:t>
            </a:r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Blastomycosis</a:t>
            </a:r>
          </a:p>
          <a:p>
            <a:pPr lvl="1"/>
            <a:r>
              <a:rPr lang="en-US" dirty="0" smtClean="0"/>
              <a:t>Signs and symptoms</a:t>
            </a:r>
          </a:p>
          <a:p>
            <a:pPr lvl="2"/>
            <a:r>
              <a:rPr lang="en-US" dirty="0" smtClean="0"/>
              <a:t>Flulike symptoms</a:t>
            </a:r>
          </a:p>
          <a:p>
            <a:pPr lvl="2"/>
            <a:r>
              <a:rPr lang="en-US" dirty="0" smtClean="0"/>
              <a:t>Systemic infections can produce lesions on the face and upper body or purulent lesions on various organs</a:t>
            </a:r>
          </a:p>
          <a:p>
            <a:pPr lvl="1"/>
            <a:r>
              <a:rPr lang="en-US" dirty="0" smtClean="0"/>
              <a:t>Pathogen</a:t>
            </a:r>
          </a:p>
          <a:p>
            <a:pPr lvl="2"/>
            <a:r>
              <a:rPr lang="en-US" dirty="0" smtClean="0"/>
              <a:t>Caused by </a:t>
            </a:r>
            <a:r>
              <a:rPr lang="en-US" i="1" dirty="0" smtClean="0"/>
              <a:t>Blastomyces dermatitidis</a:t>
            </a:r>
          </a:p>
          <a:p>
            <a:pPr lvl="2"/>
            <a:r>
              <a:rPr lang="en-US" dirty="0" smtClean="0"/>
              <a:t>Pathogenic yeast form at human body 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8124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title"/>
          </p:nvPr>
        </p:nvSpPr>
        <p:spPr>
          <a:xfrm>
            <a:off x="1806576" y="90489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22.19  Cutaneous blastomycosis in an American woman.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4" name="Picture 13" descr="figure_22_19_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189" y="403075"/>
            <a:ext cx="4455622" cy="602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7446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Mycoses of the Lower Respiratory System 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561012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b="1" dirty="0" smtClean="0"/>
              <a:t>Blastomycosis</a:t>
            </a:r>
          </a:p>
          <a:p>
            <a:pPr lvl="1">
              <a:lnSpc>
                <a:spcPct val="140000"/>
              </a:lnSpc>
            </a:pPr>
            <a:r>
              <a:rPr lang="en-US" dirty="0" smtClean="0"/>
              <a:t>Pathogenesis and epidemiology</a:t>
            </a:r>
          </a:p>
          <a:p>
            <a:pPr lvl="2">
              <a:lnSpc>
                <a:spcPct val="140000"/>
              </a:lnSpc>
            </a:pPr>
            <a:r>
              <a:rPr lang="en-US" dirty="0" smtClean="0"/>
              <a:t>Enters body through inhalation of dust carrying fungal spores</a:t>
            </a:r>
          </a:p>
          <a:p>
            <a:pPr lvl="2">
              <a:lnSpc>
                <a:spcPct val="140000"/>
              </a:lnSpc>
            </a:pPr>
            <a:r>
              <a:rPr lang="en-US" dirty="0" smtClean="0"/>
              <a:t>Incidence of human infection is increasing</a:t>
            </a:r>
          </a:p>
          <a:p>
            <a:pPr lvl="1">
              <a:lnSpc>
                <a:spcPct val="140000"/>
              </a:lnSpc>
            </a:pPr>
            <a:r>
              <a:rPr lang="en-US" dirty="0" smtClean="0"/>
              <a:t>Diagnosis, treatment, and prevention</a:t>
            </a:r>
          </a:p>
          <a:p>
            <a:pPr lvl="2">
              <a:lnSpc>
                <a:spcPct val="140000"/>
              </a:lnSpc>
            </a:pPr>
            <a:r>
              <a:rPr lang="en-US" dirty="0" smtClean="0"/>
              <a:t>Diagnosis is based on identifying fungus in clinical samples</a:t>
            </a:r>
          </a:p>
          <a:p>
            <a:pPr lvl="2">
              <a:lnSpc>
                <a:spcPct val="140000"/>
              </a:lnSpc>
            </a:pPr>
            <a:r>
              <a:rPr lang="en-US" dirty="0" smtClean="0"/>
              <a:t>Treated with amphotericin B</a:t>
            </a:r>
          </a:p>
          <a:p>
            <a:pPr lvl="2">
              <a:lnSpc>
                <a:spcPct val="140000"/>
              </a:lnSpc>
            </a:pPr>
            <a:r>
              <a:rPr lang="en-US" dirty="0" smtClean="0"/>
              <a:t>Relapse common in AIDS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3564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Mycoses of the Lower Respiratory System </a:t>
            </a:r>
            <a:endParaRPr lang="en-US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561012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b="1" dirty="0" smtClean="0"/>
              <a:t>Histoplasmosis</a:t>
            </a:r>
          </a:p>
          <a:p>
            <a:pPr lvl="1">
              <a:lnSpc>
                <a:spcPct val="140000"/>
              </a:lnSpc>
            </a:pPr>
            <a:r>
              <a:rPr lang="en-US" dirty="0" smtClean="0"/>
              <a:t>Signs and symptoms </a:t>
            </a:r>
          </a:p>
          <a:p>
            <a:pPr lvl="2">
              <a:lnSpc>
                <a:spcPct val="140000"/>
              </a:lnSpc>
            </a:pPr>
            <a:r>
              <a:rPr lang="en-US" dirty="0" smtClean="0"/>
              <a:t>Asymptomatic in most cases</a:t>
            </a:r>
          </a:p>
          <a:p>
            <a:pPr lvl="2">
              <a:lnSpc>
                <a:spcPct val="140000"/>
              </a:lnSpc>
            </a:pPr>
            <a:r>
              <a:rPr lang="en-US" dirty="0" smtClean="0"/>
              <a:t>Symptomatic infection causes coughing with bloody sputum or skin lesions</a:t>
            </a:r>
          </a:p>
          <a:p>
            <a:pPr lvl="1">
              <a:lnSpc>
                <a:spcPct val="140000"/>
              </a:lnSpc>
            </a:pPr>
            <a:r>
              <a:rPr lang="en-US" dirty="0" smtClean="0"/>
              <a:t>Pathogen</a:t>
            </a:r>
          </a:p>
          <a:p>
            <a:pPr lvl="2">
              <a:lnSpc>
                <a:spcPct val="140000"/>
              </a:lnSpc>
            </a:pPr>
            <a:r>
              <a:rPr lang="en-US" dirty="0" smtClean="0"/>
              <a:t>Caused by </a:t>
            </a:r>
            <a:r>
              <a:rPr lang="en-US" i="1" dirty="0" smtClean="0"/>
              <a:t>Histoplasma capsulatum</a:t>
            </a:r>
          </a:p>
          <a:p>
            <a:pPr lvl="2">
              <a:lnSpc>
                <a:spcPct val="140000"/>
              </a:lnSpc>
            </a:pPr>
            <a:r>
              <a:rPr lang="en-US" dirty="0" smtClean="0"/>
              <a:t>Pathogenic yeast form at human body temperature</a:t>
            </a:r>
          </a:p>
          <a:p>
            <a:pPr lvl="2">
              <a:lnSpc>
                <a:spcPct val="140000"/>
              </a:lnSpc>
            </a:pPr>
            <a:r>
              <a:rPr lang="en-US" i="1" dirty="0" smtClean="0"/>
              <a:t>Histoplasma</a:t>
            </a:r>
            <a:r>
              <a:rPr lang="en-US" dirty="0" smtClean="0"/>
              <a:t> produces several proteins that inhibit macrophage activation and other host defenses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2720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Mycoses of the Lower Respiratory System </a:t>
            </a: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277092" y="1814945"/>
            <a:ext cx="10087696" cy="4849091"/>
          </a:xfrm>
        </p:spPr>
        <p:txBody>
          <a:bodyPr/>
          <a:lstStyle/>
          <a:p>
            <a:r>
              <a:rPr lang="en-US" b="1" dirty="0" smtClean="0"/>
              <a:t>Histoplasmosis</a:t>
            </a:r>
          </a:p>
          <a:p>
            <a:pPr lvl="1"/>
            <a:r>
              <a:rPr lang="en-US" dirty="0" smtClean="0"/>
              <a:t>Pathogenesis and epidemiology</a:t>
            </a:r>
          </a:p>
          <a:p>
            <a:pPr lvl="2"/>
            <a:r>
              <a:rPr lang="en-US" dirty="0" smtClean="0"/>
              <a:t>Humans inhale airborne spores from the soil</a:t>
            </a:r>
          </a:p>
          <a:p>
            <a:pPr lvl="2"/>
            <a:r>
              <a:rPr lang="en-US" dirty="0" smtClean="0"/>
              <a:t>Prevalent in the eastern U.S.</a:t>
            </a:r>
          </a:p>
          <a:p>
            <a:pPr lvl="1"/>
            <a:r>
              <a:rPr lang="en-US" dirty="0" smtClean="0"/>
              <a:t>Diagnosis, treatment, and prevention</a:t>
            </a:r>
          </a:p>
          <a:p>
            <a:pPr lvl="2"/>
            <a:r>
              <a:rPr lang="en-US" dirty="0" smtClean="0"/>
              <a:t>Diagnosis is based on identifying fungus in clinical samples</a:t>
            </a:r>
          </a:p>
          <a:p>
            <a:pPr lvl="2"/>
            <a:r>
              <a:rPr lang="en-US" dirty="0" smtClean="0"/>
              <a:t>Infections in immunocompetent individuals typically resolve without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667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Bacterial Diseases of the Upper Respiratory System, Sinuses, and Ears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Streptococcal Respiratory Diseases</a:t>
            </a:r>
          </a:p>
          <a:p>
            <a:pPr lvl="1"/>
            <a:r>
              <a:rPr lang="en-US" dirty="0" smtClean="0"/>
              <a:t>Signs and symptoms</a:t>
            </a:r>
          </a:p>
          <a:p>
            <a:pPr lvl="2"/>
            <a:r>
              <a:rPr lang="en-US" dirty="0" smtClean="0"/>
              <a:t>Pharyngitis </a:t>
            </a:r>
          </a:p>
          <a:p>
            <a:pPr lvl="3"/>
            <a:r>
              <a:rPr lang="en-US" dirty="0" smtClean="0"/>
              <a:t>Sore throat and difficulty swallowing</a:t>
            </a:r>
          </a:p>
          <a:p>
            <a:pPr lvl="2"/>
            <a:r>
              <a:rPr lang="en-US" dirty="0" smtClean="0"/>
              <a:t>Often accompanied by fever, malaise, and headache</a:t>
            </a:r>
          </a:p>
          <a:p>
            <a:pPr lvl="2"/>
            <a:r>
              <a:rPr lang="en-US" dirty="0" smtClean="0"/>
              <a:t>Laryngitis and bronchitis can occur if infection spreads to lower respiratory tract</a:t>
            </a:r>
          </a:p>
          <a:p>
            <a:pPr lvl="2"/>
            <a:r>
              <a:rPr lang="en-US" dirty="0" smtClean="0"/>
              <a:t>May progress to scarlet or rheumatic fever</a:t>
            </a:r>
          </a:p>
          <a:p>
            <a:pPr lvl="2"/>
            <a:r>
              <a:rPr lang="en-US" dirty="0" smtClean="0"/>
              <a:t>Acute glomerulonephritis occurs in some untreated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862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Mycoses of the Lower Respiratory System </a:t>
            </a:r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1520825" y="1359333"/>
            <a:ext cx="8537575" cy="53324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i="1" dirty="0" smtClean="0"/>
              <a:t>Pneumocystis</a:t>
            </a:r>
            <a:r>
              <a:rPr lang="en-US" b="1" dirty="0" smtClean="0"/>
              <a:t> Pneumonia (PCP)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Signs and symptoms 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Difficulty breathing, anemia, hypoxia, and fever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Pathogen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Caused by </a:t>
            </a:r>
            <a:r>
              <a:rPr lang="en-US" i="1" dirty="0" smtClean="0"/>
              <a:t>Pneumocystis jirovecii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Pathogenesis and epidemiology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Transmitted by inhalation of droplets containing the fungus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Common disease in AIDS patients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Diagnosis, treatment, and prevention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Diagnosis is based on clinical and microscopic findings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Treated with trimethoprim and sulfamethoxazole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Impossible to prevent infection with </a:t>
            </a:r>
            <a:r>
              <a:rPr lang="en-US" i="1" dirty="0" smtClean="0"/>
              <a:t>P. jirovecii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1577881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title"/>
          </p:nvPr>
        </p:nvSpPr>
        <p:spPr>
          <a:xfrm>
            <a:off x="1806576" y="90489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22.20  Cysts of </a:t>
            </a:r>
            <a:r>
              <a:rPr lang="en-US" sz="1200" b="1" i="1" dirty="0">
                <a:solidFill>
                  <a:srgbClr val="000000"/>
                </a:solidFill>
              </a:rPr>
              <a:t>Pneumocystis jirovecii</a:t>
            </a:r>
            <a:r>
              <a:rPr lang="en-US" sz="1200" b="1" dirty="0">
                <a:solidFill>
                  <a:srgbClr val="000000"/>
                </a:solidFill>
              </a:rPr>
              <a:t> in lung tissue.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6" name="Picture 15" descr="figure_22_20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9"/>
          <a:stretch/>
        </p:blipFill>
        <p:spPr>
          <a:xfrm>
            <a:off x="2181677" y="414668"/>
            <a:ext cx="7819505" cy="582838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589867" y="368302"/>
            <a:ext cx="56073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b="1" dirty="0"/>
              <a:t>Cyst</a:t>
            </a:r>
          </a:p>
        </p:txBody>
      </p:sp>
      <p:sp>
        <p:nvSpPr>
          <p:cNvPr id="18" name="Freeform 17"/>
          <p:cNvSpPr/>
          <p:nvPr/>
        </p:nvSpPr>
        <p:spPr>
          <a:xfrm>
            <a:off x="3903133" y="715433"/>
            <a:ext cx="4234" cy="1807634"/>
          </a:xfrm>
          <a:custGeom>
            <a:avLst/>
            <a:gdLst>
              <a:gd name="connsiteX0" fmla="*/ 0 w 4234"/>
              <a:gd name="connsiteY0" fmla="*/ 0 h 1807634"/>
              <a:gd name="connsiteX1" fmla="*/ 4234 w 4234"/>
              <a:gd name="connsiteY1" fmla="*/ 1807634 h 180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34" h="1807634">
                <a:moveTo>
                  <a:pt x="0" y="0"/>
                </a:moveTo>
                <a:cubicBezTo>
                  <a:pt x="1411" y="602545"/>
                  <a:pt x="2823" y="1205089"/>
                  <a:pt x="4234" y="1807634"/>
                </a:cubicBezTo>
              </a:path>
            </a:pathLst>
          </a:custGeom>
          <a:ln w="2857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baseline="30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903132" y="711212"/>
            <a:ext cx="4234" cy="1807634"/>
          </a:xfrm>
          <a:custGeom>
            <a:avLst/>
            <a:gdLst>
              <a:gd name="connsiteX0" fmla="*/ 0 w 4234"/>
              <a:gd name="connsiteY0" fmla="*/ 0 h 1807634"/>
              <a:gd name="connsiteX1" fmla="*/ 4234 w 4234"/>
              <a:gd name="connsiteY1" fmla="*/ 1807634 h 180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34" h="1807634">
                <a:moveTo>
                  <a:pt x="0" y="0"/>
                </a:moveTo>
                <a:cubicBezTo>
                  <a:pt x="1411" y="602545"/>
                  <a:pt x="2823" y="1205089"/>
                  <a:pt x="4234" y="1807634"/>
                </a:cubicBez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baseline="30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36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Bacterial Diseases of the Upper Respiratory System, Sinuses, and Ears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4086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b="1" dirty="0" smtClean="0"/>
              <a:t>Streptococcal Respiratory Diseases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Signs and symptoms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Pathogen and virulence factors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Caused by group A streptococci (</a:t>
            </a:r>
            <a:r>
              <a:rPr lang="en-US" i="1" dirty="0" smtClean="0"/>
              <a:t>S. pyogenes</a:t>
            </a:r>
            <a:r>
              <a:rPr lang="en-US" dirty="0" smtClean="0"/>
              <a:t>)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Variety of virulence factors</a:t>
            </a:r>
          </a:p>
          <a:p>
            <a:pPr lvl="3">
              <a:lnSpc>
                <a:spcPct val="120000"/>
              </a:lnSpc>
            </a:pPr>
            <a:r>
              <a:rPr lang="en-US" dirty="0" smtClean="0"/>
              <a:t>M proteins </a:t>
            </a:r>
          </a:p>
          <a:p>
            <a:pPr lvl="3">
              <a:lnSpc>
                <a:spcPct val="120000"/>
              </a:lnSpc>
            </a:pPr>
            <a:r>
              <a:rPr lang="en-US" dirty="0" smtClean="0"/>
              <a:t>Hyaluronic acid capsule </a:t>
            </a:r>
          </a:p>
          <a:p>
            <a:pPr lvl="3">
              <a:lnSpc>
                <a:spcPct val="120000"/>
              </a:lnSpc>
            </a:pPr>
            <a:r>
              <a:rPr lang="en-US" dirty="0" smtClean="0"/>
              <a:t>Streptokinases</a:t>
            </a:r>
          </a:p>
          <a:p>
            <a:pPr lvl="3">
              <a:lnSpc>
                <a:spcPct val="120000"/>
              </a:lnSpc>
            </a:pPr>
            <a:r>
              <a:rPr lang="en-US" dirty="0" smtClean="0"/>
              <a:t>C5a peptidase </a:t>
            </a:r>
          </a:p>
          <a:p>
            <a:pPr lvl="3">
              <a:lnSpc>
                <a:spcPct val="120000"/>
              </a:lnSpc>
            </a:pPr>
            <a:r>
              <a:rPr lang="en-US" dirty="0" smtClean="0"/>
              <a:t>Pyrogenic toxins </a:t>
            </a:r>
          </a:p>
          <a:p>
            <a:pPr lvl="3">
              <a:lnSpc>
                <a:spcPct val="120000"/>
              </a:lnSpc>
            </a:pPr>
            <a:r>
              <a:rPr lang="en-US" dirty="0" smtClean="0"/>
              <a:t>Streptolysins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242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Bacterial Diseases of the Upper Respiratory System, Sinuses, and Ears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en-US" b="1" dirty="0" smtClean="0"/>
              <a:t>Streptococcal Respiratory Diseases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Pathogenesis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Occurs when normal microbiota are depleted, large inoculum is introduced, or adaptive immunity is impaired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Epidemiology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Spread via respiratory droplets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Occurs most often in winter and spring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Diagnosis, treatment, and prevention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Often confused with viral pharyngitis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Oral penicillin is an effective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186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2792</Words>
  <Application>Microsoft Office PowerPoint</Application>
  <PresentationFormat>Widescreen</PresentationFormat>
  <Paragraphs>554</Paragraphs>
  <Slides>71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6" baseType="lpstr">
      <vt:lpstr>ＭＳ Ｐゴシック</vt:lpstr>
      <vt:lpstr>Arial</vt:lpstr>
      <vt:lpstr>Calibri</vt:lpstr>
      <vt:lpstr>Calibri Light</vt:lpstr>
      <vt:lpstr>Office Theme</vt:lpstr>
      <vt:lpstr>Microbial Diseases of the Respiratory System</vt:lpstr>
      <vt:lpstr>Structures of the Respiratory System</vt:lpstr>
      <vt:lpstr>Structures of the Respiratory System</vt:lpstr>
      <vt:lpstr>Structures of the Respiratory System</vt:lpstr>
      <vt:lpstr>Figure 22.1  Structures of the respiratory system.</vt:lpstr>
      <vt:lpstr>Structure of the Respiratory System</vt:lpstr>
      <vt:lpstr>Bacterial Diseases of the Upper Respiratory System, Sinuses, and Ears</vt:lpstr>
      <vt:lpstr>Bacterial Diseases of the Upper Respiratory System, Sinuses, and Ears</vt:lpstr>
      <vt:lpstr>Bacterial Diseases of the Upper Respiratory System, Sinuses, and Ears</vt:lpstr>
      <vt:lpstr>PowerPoint Presentation</vt:lpstr>
      <vt:lpstr>Bacterial Diseases of the Upper Respiratory System, Sinuses, and Ears</vt:lpstr>
      <vt:lpstr>Figure 22.2  A pseudomembrane, characteristic of diphtheria.</vt:lpstr>
      <vt:lpstr>Figure 22.3  Characteristic arrangements of Gram-stained cells of Corynebacterium diphtheriae.</vt:lpstr>
      <vt:lpstr>Bacterial Diseases of the Upper Respiratory System, Sinuses, and Ears</vt:lpstr>
      <vt:lpstr>Bacterial Diseases of the Upper Respiratory System, Sinuses, and Ears</vt:lpstr>
      <vt:lpstr>Bacterial Diseases of the Upper Respiratory System, Sinuses, and Ears</vt:lpstr>
      <vt:lpstr>Figure 22.4  Neti pot.</vt:lpstr>
      <vt:lpstr>Viral Diseases of the Upper Respiratory System </vt:lpstr>
      <vt:lpstr>Figure 22.5  Rhinoviruses, the most common cause of colds.</vt:lpstr>
      <vt:lpstr>Viral Diseases of the Upper Respiratory System </vt:lpstr>
      <vt:lpstr>Bacterial Diseases of the Lower Respiratory System </vt:lpstr>
      <vt:lpstr>Bacterial Diseases of the Lower Respiratory System </vt:lpstr>
      <vt:lpstr>Bacterial Diseases of the Lower Respiratory System </vt:lpstr>
      <vt:lpstr>Figure 22.6  Streptococcus pneumoniae, the most common cause of bacterial pneumonia.</vt:lpstr>
      <vt:lpstr>Bacterial Diseases of the Lower Respiratory System</vt:lpstr>
      <vt:lpstr>Bacterial Diseases of the Lower Respiratory System</vt:lpstr>
      <vt:lpstr>Figure 22.7  Pleomorphic forms of Mycoplasma.</vt:lpstr>
      <vt:lpstr>Bacterial Diseases of the Lower Respiratory System</vt:lpstr>
      <vt:lpstr>Bacterial Diseases of the Lower Respiratory System</vt:lpstr>
      <vt:lpstr>Figure 22.8  The prominent capsule of Klebsiella pneumoniae.</vt:lpstr>
      <vt:lpstr>Bacterial Diseases of the Lower Respiratory System</vt:lpstr>
      <vt:lpstr>Bacterial Diseases of the Lower Respiratory System</vt:lpstr>
      <vt:lpstr>Figure 22.9  Legionella pneumophila growing on buffered charcoal yeast extract agar.</vt:lpstr>
      <vt:lpstr>Bacterial Diseases of the Lower Respiratory System</vt:lpstr>
      <vt:lpstr>Bacterial Diseases of the Lower Respiratory System</vt:lpstr>
      <vt:lpstr>Bacterial Diseases of the Lower Respiratory System</vt:lpstr>
      <vt:lpstr>Disease in Depth: Tuberculosis, Pathogenesis</vt:lpstr>
      <vt:lpstr>Bacterial Diseases of the Lower Respiratory System</vt:lpstr>
      <vt:lpstr>Figure Disease at a Glance: Diagnosis of tuberculosis—overview.</vt:lpstr>
      <vt:lpstr>Bacterial Diseases of the Lower Respiratory System</vt:lpstr>
      <vt:lpstr>Bacterial Diseases of the Lower Respiratory System</vt:lpstr>
      <vt:lpstr>Bacterial Diseases of the Lower Respiratory System</vt:lpstr>
      <vt:lpstr>Bacterial Diseases of the Lower Respiratory System</vt:lpstr>
      <vt:lpstr>Figure 22.10  A scene from the flu pandemic of 1918–19.</vt:lpstr>
      <vt:lpstr>Viral Diseases of the Lower Respiratory System </vt:lpstr>
      <vt:lpstr>Figure 22.11  Artist's rendition of a cross-sectioned influenzavirus budding from a cell.</vt:lpstr>
      <vt:lpstr>Figure 22.12  The development of new strains of flu viruses.</vt:lpstr>
      <vt:lpstr>Viral Diseases of the Lower Respiratory System </vt:lpstr>
      <vt:lpstr>Viral Diseases of the Lower Respiratory System </vt:lpstr>
      <vt:lpstr>Viral Diseases of the Lower Respiratory System </vt:lpstr>
      <vt:lpstr>Figure 22.13  The face of coronavirus respiratory syndromes.</vt:lpstr>
      <vt:lpstr>Viral Diseases of the Lower Respiratory System </vt:lpstr>
      <vt:lpstr>Viral Diseases of the Lower Respiratory System </vt:lpstr>
      <vt:lpstr>Figure 22.14  A syncytium forms when RSV triggers infected cells to fuse with uninfected cells.</vt:lpstr>
      <vt:lpstr>Viral Diseases of the Lower Respiratory System </vt:lpstr>
      <vt:lpstr>Viral Diseases of the Lower Respiratory System </vt:lpstr>
      <vt:lpstr>Figure 22.15  Hantavirus is an enveloped, segmented, −ssRNA bunyavirus.</vt:lpstr>
      <vt:lpstr>Viral Diseases of the Lower Respiratory System </vt:lpstr>
      <vt:lpstr>Viral Diseases of the Lower Respiratory System </vt:lpstr>
      <vt:lpstr>Figure 22.16  The geographic distributions of three systemic fungal diseases endemic to North America.</vt:lpstr>
      <vt:lpstr>Mycoses of the Lower Respiratory System </vt:lpstr>
      <vt:lpstr>Figure 22.17  Coccidioidomycosis lesions in subcutaneous tissue.</vt:lpstr>
      <vt:lpstr>Figure 22.18  Spherules of Coccidioides immitis.</vt:lpstr>
      <vt:lpstr>Mycoses of the Lower Respiratory System </vt:lpstr>
      <vt:lpstr>Mycoses of the Lower Respiratory System </vt:lpstr>
      <vt:lpstr>Figure 22.19  Cutaneous blastomycosis in an American woman.</vt:lpstr>
      <vt:lpstr>Mycoses of the Lower Respiratory System </vt:lpstr>
      <vt:lpstr>Mycoses of the Lower Respiratory System </vt:lpstr>
      <vt:lpstr>Mycoses of the Lower Respiratory System </vt:lpstr>
      <vt:lpstr>Mycoses of the Lower Respiratory System </vt:lpstr>
      <vt:lpstr>Figure 22.20  Cysts of Pneumocystis jirovecii in lung tissue.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Microbial Diseases of the Respiratory System</dc:title>
  <dc:creator>Melanie Meyer</dc:creator>
  <cp:lastModifiedBy>Melanie Meyer</cp:lastModifiedBy>
  <cp:revision>8</cp:revision>
  <dcterms:created xsi:type="dcterms:W3CDTF">2016-07-17T02:05:07Z</dcterms:created>
  <dcterms:modified xsi:type="dcterms:W3CDTF">2016-07-17T02:48:52Z</dcterms:modified>
</cp:coreProperties>
</file>