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FC7EE-A948-4377-9D05-BC2D8FB2B6DB}" type="datetimeFigureOut">
              <a:rPr lang="en-US" smtClean="0"/>
              <a:t>6/2/2018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0BD09-C6B4-419E-B1C5-C85C4FA5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7032FD0-B43F-5E4F-889B-0BF84BE2C4E6}" type="slidenum">
              <a:rPr lang="en-US">
                <a:latin typeface="Times New Roman" charset="0"/>
              </a:rPr>
              <a:pPr/>
              <a:t>2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8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ED571FB-77B5-6647-AF41-79652337B3C7}" type="slidenum">
              <a:rPr lang="en-US">
                <a:latin typeface="Times New Roman" charset="0"/>
              </a:rPr>
              <a:pPr/>
              <a:t>11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3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2E506B6-6B26-6D40-8FFA-89BD0D2E73CE}" type="slidenum">
              <a:rPr lang="en-US">
                <a:latin typeface="Times New Roman" charset="0"/>
              </a:rPr>
              <a:pPr/>
              <a:t>12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1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33E83ED-1CD1-5B4C-A3B1-722B88D5055D}" type="slidenum">
              <a:rPr lang="en-US">
                <a:latin typeface="Times New Roman" charset="0"/>
              </a:rPr>
              <a:pPr/>
              <a:t>13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2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4985373-511C-3348-8300-10BB76DE45CF}" type="slidenum">
              <a:rPr lang="en-US">
                <a:latin typeface="Times New Roman" charset="0"/>
              </a:rPr>
              <a:pPr/>
              <a:t>14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5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92BABAF-FA4D-E54D-9FF9-9BD80433168D}" type="slidenum">
              <a:rPr lang="en-US">
                <a:latin typeface="Times New Roman" charset="0"/>
              </a:rPr>
              <a:pPr/>
              <a:t>15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29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C616EEE-087D-EF4F-9DF9-AA0F7C51173E}" type="slidenum">
              <a:rPr lang="en-US">
                <a:latin typeface="Times New Roman" charset="0"/>
              </a:rPr>
              <a:pPr/>
              <a:t>16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43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6E47525-CC7C-8E4B-AEA3-78958E47AE16}" type="slidenum">
              <a:rPr lang="en-US">
                <a:latin typeface="Times New Roman" charset="0"/>
              </a:rPr>
              <a:pPr/>
              <a:t>17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19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2584518-A51D-5940-891F-714EEBAAB43B}" type="slidenum">
              <a:rPr lang="en-US">
                <a:latin typeface="Times New Roman" charset="0"/>
              </a:rPr>
              <a:pPr/>
              <a:t>18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7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A89764E-F180-2A4F-93DA-C006DA2F4EEA}" type="slidenum">
              <a:rPr lang="en-US">
                <a:latin typeface="Times New Roman" charset="0"/>
              </a:rPr>
              <a:pPr/>
              <a:t>19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9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DE4681F-C00B-F34C-A85D-A65F291E655D}" type="slidenum">
              <a:rPr lang="en-US">
                <a:latin typeface="Times New Roman" charset="0"/>
              </a:rPr>
              <a:pPr/>
              <a:t>20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99E5543-8797-F148-929D-A7BCCDAD98A0}" type="slidenum">
              <a:rPr lang="en-US">
                <a:latin typeface="Times New Roman" charset="0"/>
              </a:rPr>
              <a:pPr/>
              <a:t>3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30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613E80A-3D44-094A-A5F0-AE4384C7AB0E}" type="slidenum">
              <a:rPr lang="en-US">
                <a:latin typeface="Times New Roman" charset="0"/>
              </a:rPr>
              <a:pPr/>
              <a:t>21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9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D7EB754-785F-9349-BB08-F6BDF6470137}" type="slidenum">
              <a:rPr lang="en-US">
                <a:latin typeface="Times New Roman" charset="0"/>
              </a:rPr>
              <a:pPr/>
              <a:t>22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14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45162B2-0B2E-F44D-86C1-C8DE425A17A1}" type="slidenum">
              <a:rPr lang="en-US">
                <a:latin typeface="Times New Roman" charset="0"/>
              </a:rPr>
              <a:pPr/>
              <a:t>23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63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A2EEB3A-A7EF-F14E-99D4-0D6E5FA8DFA7}" type="slidenum">
              <a:rPr lang="en-US">
                <a:latin typeface="Times New Roman" charset="0"/>
              </a:rPr>
              <a:pPr/>
              <a:t>24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83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3273B38-EAA4-0945-A6BC-6A2D127511B6}" type="slidenum">
              <a:rPr lang="en-US">
                <a:latin typeface="Times New Roman" charset="0"/>
              </a:rPr>
              <a:pPr/>
              <a:t>25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57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B033F9D-A598-D344-BD33-DDFD93830D49}" type="slidenum">
              <a:rPr lang="en-US">
                <a:latin typeface="Times New Roman" charset="0"/>
              </a:rPr>
              <a:pPr/>
              <a:t>26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70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425CD63-A0CB-4549-BE4D-BB4FAB3D9702}" type="slidenum">
              <a:rPr lang="en-US">
                <a:latin typeface="Times New Roman" charset="0"/>
              </a:rPr>
              <a:pPr/>
              <a:t>27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42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2A50841-384C-2343-B853-DB4D5B3798A4}" type="slidenum">
              <a:rPr lang="en-US">
                <a:latin typeface="Times New Roman" charset="0"/>
              </a:rPr>
              <a:pPr/>
              <a:t>28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05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F494F2B-2403-1F46-BCC0-A490890E71E4}" type="slidenum">
              <a:rPr lang="en-US">
                <a:latin typeface="Times New Roman" charset="0"/>
              </a:rPr>
              <a:pPr/>
              <a:t>29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04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404D916-A3BB-8345-AF1F-C6E59F96A855}" type="slidenum">
              <a:rPr lang="en-US">
                <a:latin typeface="Times New Roman" charset="0"/>
              </a:rPr>
              <a:pPr/>
              <a:t>30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2F50A1C-E7E2-2E4C-9392-DBE8DBC1073C}" type="slidenum">
              <a:rPr lang="en-US">
                <a:latin typeface="Times New Roman" charset="0"/>
              </a:rPr>
              <a:pPr/>
              <a:t>4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07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DCFD833-F975-7642-A8D6-1C60C76A090A}" type="slidenum">
              <a:rPr lang="en-US">
                <a:latin typeface="Times New Roman" charset="0"/>
              </a:rPr>
              <a:pPr/>
              <a:t>31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69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D5AF2F1-09D6-054C-A60B-5BCC44B4F714}" type="slidenum">
              <a:rPr lang="en-US">
                <a:latin typeface="Times New Roman" charset="0"/>
              </a:rPr>
              <a:pPr/>
              <a:t>32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32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0D102C1-4491-B148-9B47-1371F44B7B8F}" type="slidenum">
              <a:rPr lang="en-US">
                <a:latin typeface="Times New Roman" charset="0"/>
              </a:rPr>
              <a:pPr/>
              <a:t>33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73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58724CD-840B-D142-AD15-2570A27A517F}" type="slidenum">
              <a:rPr lang="en-US">
                <a:latin typeface="Times New Roman" charset="0"/>
              </a:rPr>
              <a:pPr/>
              <a:t>34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03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6C1D907-2FE9-5548-9C75-0B9D92A0475E}" type="slidenum">
              <a:rPr lang="en-US">
                <a:latin typeface="Times New Roman" charset="0"/>
              </a:rPr>
              <a:pPr/>
              <a:t>35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020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4DAC2BE-12AD-DD45-AF1C-9CF436425148}" type="slidenum">
              <a:rPr lang="en-US">
                <a:latin typeface="Times New Roman" charset="0"/>
              </a:rPr>
              <a:pPr/>
              <a:t>36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1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FCE55BF-3B82-8740-8C39-089375C50610}" type="slidenum">
              <a:rPr lang="en-US">
                <a:latin typeface="Times New Roman" charset="0"/>
              </a:rPr>
              <a:pPr/>
              <a:t>37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253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D77EAC9-DA4B-F844-88B4-0C717BD2B628}" type="slidenum">
              <a:rPr lang="en-US">
                <a:latin typeface="Times New Roman" charset="0"/>
              </a:rPr>
              <a:pPr/>
              <a:t>38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37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8B05097-735A-7740-8F7E-726C5C30BABF}" type="slidenum">
              <a:rPr lang="en-US">
                <a:latin typeface="Times New Roman" charset="0"/>
              </a:rPr>
              <a:pPr/>
              <a:t>39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235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859CF3B-85F8-8A47-97F9-3C8D5677DB5C}" type="slidenum">
              <a:rPr lang="en-US">
                <a:latin typeface="Times New Roman" charset="0"/>
              </a:rPr>
              <a:pPr/>
              <a:t>40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2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280CC7F-0E2E-A341-9F90-4E6548E21115}" type="slidenum">
              <a:rPr lang="en-US">
                <a:latin typeface="Times New Roman" charset="0"/>
              </a:rPr>
              <a:pPr/>
              <a:t>5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452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5DCCB44-D45B-CB44-B2EE-0FBD5D6B2744}" type="slidenum">
              <a:rPr lang="en-US">
                <a:latin typeface="Times New Roman" charset="0"/>
              </a:rPr>
              <a:pPr/>
              <a:t>41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964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097D98B-D34F-1541-B8C6-04B8CB38E183}" type="slidenum">
              <a:rPr lang="en-US">
                <a:latin typeface="Times New Roman" charset="0"/>
              </a:rPr>
              <a:pPr/>
              <a:t>42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061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7BCDD72-7BA1-8C42-8C14-C84601EB571C}" type="slidenum">
              <a:rPr lang="en-US">
                <a:latin typeface="Times New Roman" charset="0"/>
              </a:rPr>
              <a:pPr/>
              <a:t>43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525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C3CDDE-A750-5746-828A-65015627E8A5}" type="slidenum">
              <a:rPr lang="en-US">
                <a:latin typeface="Times New Roman" charset="0"/>
              </a:rPr>
              <a:pPr/>
              <a:t>44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229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0BB5CC3-9045-C544-8DD6-9DF8EB2CA790}" type="slidenum">
              <a:rPr lang="en-US">
                <a:latin typeface="Times New Roman" charset="0"/>
              </a:rPr>
              <a:pPr/>
              <a:t>45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2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8D02CD4-A101-3A45-AD9F-8F90B4ABBAB1}" type="slidenum">
              <a:rPr lang="en-US">
                <a:latin typeface="Times New Roman" charset="0"/>
              </a:rPr>
              <a:pPr/>
              <a:t>46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496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F6932BF-FA77-F947-970B-24A1F1E71D24}" type="slidenum">
              <a:rPr lang="en-US">
                <a:latin typeface="Times New Roman" charset="0"/>
              </a:rPr>
              <a:pPr/>
              <a:t>47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993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EE043DD-213D-8746-B865-8D8B204B751D}" type="slidenum">
              <a:rPr lang="en-US">
                <a:latin typeface="Times New Roman" charset="0"/>
              </a:rPr>
              <a:pPr/>
              <a:t>48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045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278E716-9612-A64A-90DB-A7E1C03FF2A9}" type="slidenum">
              <a:rPr lang="en-US">
                <a:latin typeface="Times New Roman" charset="0"/>
              </a:rPr>
              <a:pPr/>
              <a:t>49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790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3DEC3D8-C7E4-CE41-A123-4F16E1996C9E}" type="slidenum">
              <a:rPr lang="en-US">
                <a:latin typeface="Times New Roman" charset="0"/>
              </a:rPr>
              <a:pPr/>
              <a:t>50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1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F916270-19B1-AD4E-B87E-586524C63363}" type="slidenum">
              <a:rPr lang="en-US">
                <a:latin typeface="Times New Roman" charset="0"/>
              </a:rPr>
              <a:pPr/>
              <a:t>6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988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63BAEB8-FD14-FB40-BAFE-709B92A6DAD6}" type="slidenum">
              <a:rPr lang="en-US">
                <a:latin typeface="Times New Roman" charset="0"/>
              </a:rPr>
              <a:pPr/>
              <a:t>51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756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7E783FA-EDF2-5B41-A8D1-D7FB8066C246}" type="slidenum">
              <a:rPr lang="en-US">
                <a:latin typeface="Times New Roman" charset="0"/>
              </a:rPr>
              <a:pPr/>
              <a:t>52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164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483FA2C-A020-8642-9261-89233E56DB85}" type="slidenum">
              <a:rPr lang="en-US">
                <a:latin typeface="Times New Roman" charset="0"/>
              </a:rPr>
              <a:pPr/>
              <a:t>53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1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2A8B6C1-33AD-944F-8523-DF21B4DFD5A2}" type="slidenum">
              <a:rPr lang="en-US">
                <a:latin typeface="Times New Roman" charset="0"/>
              </a:rPr>
              <a:pPr/>
              <a:t>7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0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01DAFDC-C131-7148-B97B-0DDEAB19BF54}" type="slidenum">
              <a:rPr lang="en-US">
                <a:latin typeface="Times New Roman" charset="0"/>
              </a:rPr>
              <a:pPr/>
              <a:t>8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1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DDBE044-D65C-4447-9060-79D03F9EBAE5}" type="slidenum">
              <a:rPr lang="en-US">
                <a:latin typeface="Times New Roman" charset="0"/>
              </a:rPr>
              <a:pPr/>
              <a:t>9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96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09BD819-3E9C-6A4F-A199-E6984F59F2C1}" type="slidenum">
              <a:rPr lang="en-US">
                <a:latin typeface="Times New Roman" charset="0"/>
              </a:rPr>
              <a:pPr/>
              <a:t>10</a:t>
            </a:fld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Controlling Microbial growth in the environment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Chapter 9</a:t>
            </a:r>
          </a:p>
          <a:p>
            <a:r>
              <a:rPr lang="en-US" dirty="0"/>
              <a:t>CCV</a:t>
            </a:r>
          </a:p>
          <a:p>
            <a:r>
              <a:rPr lang="en-US" dirty="0"/>
              <a:t>Microbiology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9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392865"/>
          </a:xfrm>
        </p:spPr>
        <p:txBody>
          <a:bodyPr>
            <a:normAutofit fontScale="90000"/>
          </a:bodyPr>
          <a:lstStyle/>
          <a:p>
            <a:r>
              <a:rPr lang="en-US" dirty="0"/>
              <a:t>The Selection of Microbial Control Methods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498764" y="1011382"/>
            <a:ext cx="11277600" cy="55418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b="1" dirty="0"/>
              <a:t>Biosafety Levels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Four levels of safety in labs dealing with pathogens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Biosafety Level 1 (BSL-1)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Handling microbes that do not cause disease in humans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Biosafety Level 2 (BSL-2)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Handling moderately hazardous agents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Biosafety Level 3 (BSL-3)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All manipulations of microbes done in safety cabinets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Biosafety Level 4 (BSL-4)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Handling microbes that cause severe or fatal disease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Lab space is isolated, and personnel wear protective suits</a:t>
            </a:r>
          </a:p>
        </p:txBody>
      </p:sp>
    </p:spTree>
    <p:extLst>
      <p:ext uri="{BB962C8B-B14F-4D97-AF65-F5344CB8AC3E}">
        <p14:creationId xmlns:p14="http://schemas.microsoft.com/office/powerpoint/2010/main" val="241172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9.4  A BSL-4 worker carrying Ebola virus cultures.</a:t>
            </a:r>
          </a:p>
        </p:txBody>
      </p:sp>
      <p:pic>
        <p:nvPicPr>
          <p:cNvPr id="15" name="Picture 5" descr="figure_09_04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97" y="386633"/>
            <a:ext cx="3411809" cy="6367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9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3775" y="618518"/>
            <a:ext cx="10364451" cy="434428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idx="4294967295"/>
          </p:nvPr>
        </p:nvSpPr>
        <p:spPr>
          <a:xfrm>
            <a:off x="913776" y="1288473"/>
            <a:ext cx="9449426" cy="5112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/>
              <a:t>Heat-Related Methods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Effects of high temperatures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Denature proteins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Interfere with integrity of cytoplasmic membrane and cell wall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Disrupt structure and function of nucleic acids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Thermal death point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Lowest temperature that kills all cells in broth in 10 min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Thermal death time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Time to sterilize volume of liquid at set temperature</a:t>
            </a:r>
          </a:p>
        </p:txBody>
      </p:sp>
    </p:spTree>
    <p:extLst>
      <p:ext uri="{BB962C8B-B14F-4D97-AF65-F5344CB8AC3E}">
        <p14:creationId xmlns:p14="http://schemas.microsoft.com/office/powerpoint/2010/main" val="73134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449871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068388"/>
            <a:ext cx="8537575" cy="56372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b="1" dirty="0"/>
              <a:t>Heat-Related Methods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Moist heat 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Used to disinfect, sanitize, sterilize, and pasteurize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Denatures proteins and destroys cytoplasmic membranes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More effective than dry heat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Methods of microbial control using moist heat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Boiling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Autoclaving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Pasteurization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Ultrahigh-temperature sterilization</a:t>
            </a:r>
          </a:p>
        </p:txBody>
      </p:sp>
    </p:spTree>
    <p:extLst>
      <p:ext uri="{BB962C8B-B14F-4D97-AF65-F5344CB8AC3E}">
        <p14:creationId xmlns:p14="http://schemas.microsoft.com/office/powerpoint/2010/main" val="176269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5626" y="1939636"/>
            <a:ext cx="8537575" cy="43849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Heat-Related Methods</a:t>
            </a:r>
          </a:p>
          <a:p>
            <a:pPr lvl="1"/>
            <a:r>
              <a:rPr lang="en-US" sz="2000" dirty="0"/>
              <a:t>Moist heat </a:t>
            </a:r>
          </a:p>
          <a:p>
            <a:pPr lvl="2"/>
            <a:r>
              <a:rPr lang="en-US" sz="2000" dirty="0"/>
              <a:t>Boiling</a:t>
            </a:r>
          </a:p>
          <a:p>
            <a:pPr lvl="3"/>
            <a:r>
              <a:rPr lang="en-US" sz="2000" dirty="0"/>
              <a:t>Kills vegetative cells of bacteria and fungi, protozoan trophozoites, and most viruses</a:t>
            </a:r>
          </a:p>
          <a:p>
            <a:pPr lvl="3"/>
            <a:r>
              <a:rPr lang="en-US" sz="2000" dirty="0"/>
              <a:t>Boiling time is critical</a:t>
            </a:r>
          </a:p>
          <a:p>
            <a:pPr lvl="4"/>
            <a:r>
              <a:rPr lang="en-US" sz="2000" dirty="0"/>
              <a:t>Different elevations require different boiling times</a:t>
            </a:r>
          </a:p>
          <a:p>
            <a:pPr lvl="3"/>
            <a:r>
              <a:rPr lang="en-US" sz="2000" dirty="0"/>
              <a:t>Endospores, protozoan cysts, and some viruses can survive boiling</a:t>
            </a:r>
          </a:p>
        </p:txBody>
      </p:sp>
    </p:spTree>
    <p:extLst>
      <p:ext uri="{BB962C8B-B14F-4D97-AF65-F5344CB8AC3E}">
        <p14:creationId xmlns:p14="http://schemas.microsoft.com/office/powerpoint/2010/main" val="97926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5626" y="2078182"/>
            <a:ext cx="8537575" cy="42464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Heat-Related Methods</a:t>
            </a:r>
          </a:p>
          <a:p>
            <a:pPr lvl="1"/>
            <a:r>
              <a:rPr lang="en-US" sz="2000" dirty="0"/>
              <a:t>Moist heat </a:t>
            </a:r>
          </a:p>
          <a:p>
            <a:pPr lvl="2"/>
            <a:r>
              <a:rPr lang="en-US" sz="2000" dirty="0"/>
              <a:t>Autoclaving</a:t>
            </a:r>
          </a:p>
          <a:p>
            <a:pPr lvl="3"/>
            <a:r>
              <a:rPr lang="en-US" sz="2000" dirty="0"/>
              <a:t>Pressure applied to boiling water prevents steam from escaping</a:t>
            </a:r>
          </a:p>
          <a:p>
            <a:pPr lvl="3"/>
            <a:r>
              <a:rPr lang="en-US" sz="2000" dirty="0"/>
              <a:t>Boiling temperature increases as pressure increases</a:t>
            </a:r>
          </a:p>
          <a:p>
            <a:pPr lvl="3"/>
            <a:r>
              <a:rPr lang="en-US" sz="2000" dirty="0"/>
              <a:t>Autoclave conditions: 121ºC, 15 psi, 15 minutes</a:t>
            </a:r>
          </a:p>
        </p:txBody>
      </p:sp>
    </p:spTree>
    <p:extLst>
      <p:ext uri="{BB962C8B-B14F-4D97-AF65-F5344CB8AC3E}">
        <p14:creationId xmlns:p14="http://schemas.microsoft.com/office/powerpoint/2010/main" val="58675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" name="Rectangle 35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9.7  An autoclave.</a:t>
            </a:r>
          </a:p>
        </p:txBody>
      </p:sp>
      <p:pic>
        <p:nvPicPr>
          <p:cNvPr id="43" name="Picture 34" descr="figure_09_07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"/>
          <a:stretch>
            <a:fillRect/>
          </a:stretch>
        </p:blipFill>
        <p:spPr bwMode="auto">
          <a:xfrm>
            <a:off x="4127501" y="260350"/>
            <a:ext cx="4535487" cy="6445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313363" y="3501673"/>
            <a:ext cx="6303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0" b="1" dirty="0"/>
              <a:t>Pressure</a:t>
            </a:r>
          </a:p>
          <a:p>
            <a:pPr algn="l"/>
            <a:r>
              <a:rPr lang="en-US" sz="1000" b="1" dirty="0"/>
              <a:t>gauge</a:t>
            </a: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4102101" y="3575864"/>
            <a:ext cx="8050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0" b="1" dirty="0"/>
              <a:t>Manual</a:t>
            </a:r>
          </a:p>
          <a:p>
            <a:pPr algn="l"/>
            <a:r>
              <a:rPr lang="en-US" sz="1000" b="1" dirty="0"/>
              <a:t>exhaust to</a:t>
            </a:r>
          </a:p>
          <a:p>
            <a:pPr algn="l"/>
            <a:r>
              <a:rPr lang="en-US" sz="1000" b="1" dirty="0"/>
              <a:t>atmosphere</a:t>
            </a: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6675438" y="3659158"/>
            <a:ext cx="10278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0" b="1" dirty="0"/>
              <a:t>Valve for steam</a:t>
            </a:r>
          </a:p>
          <a:p>
            <a:pPr algn="l"/>
            <a:r>
              <a:rPr lang="en-US" sz="1000" b="1" dirty="0"/>
              <a:t>to chamber</a:t>
            </a: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8008937" y="3989358"/>
            <a:ext cx="603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0" b="1" dirty="0"/>
              <a:t>Exhaust</a:t>
            </a:r>
          </a:p>
          <a:p>
            <a:pPr algn="l"/>
            <a:r>
              <a:rPr lang="en-US" sz="1000" b="1" dirty="0"/>
              <a:t>valve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948488" y="5538758"/>
            <a:ext cx="8258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0" b="1" dirty="0"/>
              <a:t>Material to</a:t>
            </a:r>
          </a:p>
          <a:p>
            <a:pPr algn="l"/>
            <a:r>
              <a:rPr lang="en-US" sz="1000" b="1" dirty="0"/>
              <a:t>be sterilized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6948488" y="5157758"/>
            <a:ext cx="5084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0" b="1" dirty="0"/>
              <a:t>Steam</a:t>
            </a:r>
          </a:p>
          <a:p>
            <a:pPr algn="l"/>
            <a:r>
              <a:rPr lang="en-US" sz="1000" b="1" dirty="0"/>
              <a:t>jacket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5824538" y="6206253"/>
            <a:ext cx="8996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Steam supply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948487" y="5996703"/>
            <a:ext cx="4203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Trap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129088" y="6199903"/>
            <a:ext cx="8787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Thermometer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168775" y="5456953"/>
            <a:ext cx="4411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Door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872038" y="4981576"/>
            <a:ext cx="360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Air</a:t>
            </a: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5926138" y="3826540"/>
            <a:ext cx="514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0" b="1" dirty="0"/>
              <a:t>Safety</a:t>
            </a:r>
          </a:p>
          <a:p>
            <a:pPr algn="l"/>
            <a:r>
              <a:rPr lang="en-US" sz="1000" b="1" dirty="0"/>
              <a:t>valve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5938838" y="4612403"/>
            <a:ext cx="5084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000" b="1" dirty="0"/>
              <a:t>Steam</a:t>
            </a:r>
          </a:p>
        </p:txBody>
      </p:sp>
      <p:sp>
        <p:nvSpPr>
          <p:cNvPr id="57" name="Freeform 19"/>
          <p:cNvSpPr>
            <a:spLocks/>
          </p:cNvSpPr>
          <p:nvPr/>
        </p:nvSpPr>
        <p:spPr bwMode="auto">
          <a:xfrm>
            <a:off x="4668837" y="3695700"/>
            <a:ext cx="349250" cy="88900"/>
          </a:xfrm>
          <a:custGeom>
            <a:avLst/>
            <a:gdLst>
              <a:gd name="T0" fmla="*/ 0 w 220"/>
              <a:gd name="T1" fmla="*/ 0 h 56"/>
              <a:gd name="T2" fmla="*/ 220 w 220"/>
              <a:gd name="T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0" h="56">
                <a:moveTo>
                  <a:pt x="0" y="0"/>
                </a:moveTo>
                <a:lnTo>
                  <a:pt x="220" y="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Oval 20"/>
          <p:cNvSpPr>
            <a:spLocks noChangeArrowheads="1"/>
          </p:cNvSpPr>
          <p:nvPr/>
        </p:nvSpPr>
        <p:spPr bwMode="auto">
          <a:xfrm>
            <a:off x="4994275" y="376713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Oval 21"/>
          <p:cNvSpPr>
            <a:spLocks noChangeArrowheads="1"/>
          </p:cNvSpPr>
          <p:nvPr/>
        </p:nvSpPr>
        <p:spPr bwMode="auto">
          <a:xfrm>
            <a:off x="5400675" y="5148263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5934075" y="5191126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Oval 23"/>
          <p:cNvSpPr>
            <a:spLocks noChangeArrowheads="1"/>
          </p:cNvSpPr>
          <p:nvPr/>
        </p:nvSpPr>
        <p:spPr bwMode="auto">
          <a:xfrm>
            <a:off x="6816725" y="5270501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Freeform 24"/>
          <p:cNvSpPr>
            <a:spLocks/>
          </p:cNvSpPr>
          <p:nvPr/>
        </p:nvSpPr>
        <p:spPr bwMode="auto">
          <a:xfrm>
            <a:off x="5418137" y="5168901"/>
            <a:ext cx="1576388" cy="504825"/>
          </a:xfrm>
          <a:custGeom>
            <a:avLst/>
            <a:gdLst>
              <a:gd name="T0" fmla="*/ 0 w 993"/>
              <a:gd name="T1" fmla="*/ 0 h 318"/>
              <a:gd name="T2" fmla="*/ 993 w 993"/>
              <a:gd name="T3" fmla="*/ 318 h 318"/>
              <a:gd name="T4" fmla="*/ 338 w 993"/>
              <a:gd name="T5" fmla="*/ 2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3" h="318">
                <a:moveTo>
                  <a:pt x="0" y="0"/>
                </a:moveTo>
                <a:lnTo>
                  <a:pt x="993" y="318"/>
                </a:lnTo>
                <a:lnTo>
                  <a:pt x="338" y="2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Freeform 25"/>
          <p:cNvSpPr>
            <a:spLocks/>
          </p:cNvSpPr>
          <p:nvPr/>
        </p:nvSpPr>
        <p:spPr bwMode="auto">
          <a:xfrm>
            <a:off x="6853238" y="5286375"/>
            <a:ext cx="161925" cy="1588"/>
          </a:xfrm>
          <a:custGeom>
            <a:avLst/>
            <a:gdLst>
              <a:gd name="T0" fmla="*/ 102 w 102"/>
              <a:gd name="T1" fmla="*/ 0 h 1"/>
              <a:gd name="T2" fmla="*/ 0 w 10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2" h="1">
                <a:moveTo>
                  <a:pt x="102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6778625" y="6097588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Freeform 27"/>
          <p:cNvSpPr>
            <a:spLocks/>
          </p:cNvSpPr>
          <p:nvPr/>
        </p:nvSpPr>
        <p:spPr bwMode="auto">
          <a:xfrm>
            <a:off x="6799263" y="6118226"/>
            <a:ext cx="200025" cy="15875"/>
          </a:xfrm>
          <a:custGeom>
            <a:avLst/>
            <a:gdLst>
              <a:gd name="T0" fmla="*/ 126 w 126"/>
              <a:gd name="T1" fmla="*/ 10 h 10"/>
              <a:gd name="T2" fmla="*/ 0 w 126"/>
              <a:gd name="T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6" h="10">
                <a:moveTo>
                  <a:pt x="126" y="1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" name="Freeform 28"/>
          <p:cNvSpPr>
            <a:spLocks/>
          </p:cNvSpPr>
          <p:nvPr/>
        </p:nvSpPr>
        <p:spPr bwMode="auto">
          <a:xfrm>
            <a:off x="4564063" y="5549900"/>
            <a:ext cx="123825" cy="50800"/>
          </a:xfrm>
          <a:custGeom>
            <a:avLst/>
            <a:gdLst>
              <a:gd name="T0" fmla="*/ 0 w 78"/>
              <a:gd name="T1" fmla="*/ 32 h 32"/>
              <a:gd name="T2" fmla="*/ 78 w 78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" h="32">
                <a:moveTo>
                  <a:pt x="0" y="32"/>
                </a:moveTo>
                <a:lnTo>
                  <a:pt x="7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Oval 29"/>
          <p:cNvSpPr>
            <a:spLocks noChangeArrowheads="1"/>
          </p:cNvSpPr>
          <p:nvPr/>
        </p:nvSpPr>
        <p:spPr bwMode="auto">
          <a:xfrm>
            <a:off x="4670425" y="5529263"/>
            <a:ext cx="36512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4594225" y="5842001"/>
            <a:ext cx="36512" cy="3651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" name="Freeform 31"/>
          <p:cNvSpPr>
            <a:spLocks/>
          </p:cNvSpPr>
          <p:nvPr/>
        </p:nvSpPr>
        <p:spPr bwMode="auto">
          <a:xfrm>
            <a:off x="4551363" y="5864226"/>
            <a:ext cx="60325" cy="390525"/>
          </a:xfrm>
          <a:custGeom>
            <a:avLst/>
            <a:gdLst>
              <a:gd name="T0" fmla="*/ 38 w 38"/>
              <a:gd name="T1" fmla="*/ 0 h 246"/>
              <a:gd name="T2" fmla="*/ 0 w 38"/>
              <a:gd name="T3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" h="246">
                <a:moveTo>
                  <a:pt x="38" y="0"/>
                </a:moveTo>
                <a:lnTo>
                  <a:pt x="0" y="24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Oval 32"/>
          <p:cNvSpPr>
            <a:spLocks noChangeArrowheads="1"/>
          </p:cNvSpPr>
          <p:nvPr/>
        </p:nvSpPr>
        <p:spPr bwMode="auto">
          <a:xfrm>
            <a:off x="5688013" y="6316663"/>
            <a:ext cx="36513" cy="3651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" name="Freeform 33"/>
          <p:cNvSpPr>
            <a:spLocks/>
          </p:cNvSpPr>
          <p:nvPr/>
        </p:nvSpPr>
        <p:spPr bwMode="auto">
          <a:xfrm>
            <a:off x="5703888" y="6334126"/>
            <a:ext cx="187325" cy="3175"/>
          </a:xfrm>
          <a:custGeom>
            <a:avLst/>
            <a:gdLst>
              <a:gd name="T0" fmla="*/ 118 w 118"/>
              <a:gd name="T1" fmla="*/ 0 h 2"/>
              <a:gd name="T2" fmla="*/ 0 w 118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" h="2">
                <a:moveTo>
                  <a:pt x="118" y="0"/>
                </a:moveTo>
                <a:lnTo>
                  <a:pt x="0" y="2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7" name="Rectangle 27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9.8  Sterility indicators.</a:t>
            </a:r>
          </a:p>
        </p:txBody>
      </p:sp>
      <p:pic>
        <p:nvPicPr>
          <p:cNvPr id="34" name="Picture 56" descr="figure_09_08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"/>
          <a:stretch>
            <a:fillRect/>
          </a:stretch>
        </p:blipFill>
        <p:spPr bwMode="auto">
          <a:xfrm>
            <a:off x="1793876" y="782638"/>
            <a:ext cx="8602663" cy="51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8331200" y="4259968"/>
            <a:ext cx="18455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/>
              <a:t>Red medium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means spores were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killed; autoclaved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objects are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sterile.</a:t>
            </a: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8331200" y="1427868"/>
            <a:ext cx="17616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/>
              <a:t>Yellow medium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means spores are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viable; autoclaved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objects are not 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sterile.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4610100" y="4643024"/>
            <a:ext cx="2399824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/>
              <a:t>After autoclaving, flexible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vial is squeezed to break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ampule and release</a:t>
            </a:r>
          </a:p>
          <a:p>
            <a:pPr algn="l">
              <a:lnSpc>
                <a:spcPct val="90000"/>
              </a:lnSpc>
            </a:pPr>
            <a:r>
              <a:rPr lang="en-US" sz="1600" b="1" dirty="0"/>
              <a:t>medium onto spore strip.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803401" y="1928526"/>
            <a:ext cx="17617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/>
              <a:t>Cap that allows</a:t>
            </a:r>
          </a:p>
          <a:p>
            <a:pPr algn="l"/>
            <a:r>
              <a:rPr lang="en-US" sz="1600" b="1" dirty="0"/>
              <a:t>steam to penetrate</a:t>
            </a: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1790701" y="2538126"/>
            <a:ext cx="14533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/>
              <a:t>Flexible plastic</a:t>
            </a:r>
          </a:p>
          <a:p>
            <a:pPr algn="l"/>
            <a:r>
              <a:rPr lang="en-US" sz="1600" b="1" dirty="0"/>
              <a:t>vial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1803400" y="3096926"/>
            <a:ext cx="15456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/>
              <a:t>Crushable glass</a:t>
            </a:r>
          </a:p>
          <a:p>
            <a:pPr algn="l"/>
            <a:r>
              <a:rPr lang="en-US" sz="1600" b="1" dirty="0"/>
              <a:t>ampule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1803401" y="3692953"/>
            <a:ext cx="16113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/>
              <a:t>Nutrient medium</a:t>
            </a:r>
          </a:p>
          <a:p>
            <a:pPr algn="l"/>
            <a:r>
              <a:rPr lang="en-US" sz="1600" b="1" dirty="0"/>
              <a:t>containing pH</a:t>
            </a:r>
          </a:p>
          <a:p>
            <a:pPr algn="l"/>
            <a:r>
              <a:rPr lang="en-US" sz="1600" b="1" dirty="0"/>
              <a:t>color indicator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1803400" y="4634498"/>
            <a:ext cx="1503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/>
              <a:t>Endospore strip</a:t>
            </a: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210301" y="3148598"/>
            <a:ext cx="10848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dirty="0"/>
              <a:t>Incubation</a:t>
            </a: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3429001" y="2116138"/>
            <a:ext cx="447675" cy="6350"/>
          </a:xfrm>
          <a:custGeom>
            <a:avLst/>
            <a:gdLst>
              <a:gd name="T0" fmla="*/ 0 w 282"/>
              <a:gd name="T1" fmla="*/ 0 h 4"/>
              <a:gd name="T2" fmla="*/ 282 w 282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2" h="4">
                <a:moveTo>
                  <a:pt x="0" y="0"/>
                </a:moveTo>
                <a:lnTo>
                  <a:pt x="282" y="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3863975" y="2101850"/>
            <a:ext cx="46038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3403600" y="2727325"/>
            <a:ext cx="488950" cy="1588"/>
          </a:xfrm>
          <a:custGeom>
            <a:avLst/>
            <a:gdLst>
              <a:gd name="T0" fmla="*/ 0 w 308"/>
              <a:gd name="T1" fmla="*/ 0 h 1"/>
              <a:gd name="T2" fmla="*/ 308 w 30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8" h="1">
                <a:moveTo>
                  <a:pt x="0" y="0"/>
                </a:moveTo>
                <a:lnTo>
                  <a:pt x="30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3879850" y="2703514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3517900" y="3289300"/>
            <a:ext cx="539750" cy="1588"/>
          </a:xfrm>
          <a:custGeom>
            <a:avLst/>
            <a:gdLst>
              <a:gd name="T0" fmla="*/ 0 w 340"/>
              <a:gd name="T1" fmla="*/ 0 h 1"/>
              <a:gd name="T2" fmla="*/ 340 w 340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0" h="1">
                <a:moveTo>
                  <a:pt x="0" y="0"/>
                </a:moveTo>
                <a:lnTo>
                  <a:pt x="340" y="1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044950" y="3267075"/>
            <a:ext cx="46038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Freeform 52"/>
          <p:cNvSpPr>
            <a:spLocks/>
          </p:cNvSpPr>
          <p:nvPr/>
        </p:nvSpPr>
        <p:spPr bwMode="auto">
          <a:xfrm>
            <a:off x="3575051" y="3876675"/>
            <a:ext cx="587375" cy="1588"/>
          </a:xfrm>
          <a:custGeom>
            <a:avLst/>
            <a:gdLst>
              <a:gd name="T0" fmla="*/ 0 w 370"/>
              <a:gd name="T1" fmla="*/ 0 h 1"/>
              <a:gd name="T2" fmla="*/ 370 w 37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0" h="1">
                <a:moveTo>
                  <a:pt x="0" y="0"/>
                </a:moveTo>
                <a:lnTo>
                  <a:pt x="37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Oval 53"/>
          <p:cNvSpPr>
            <a:spLocks noChangeArrowheads="1"/>
          </p:cNvSpPr>
          <p:nvPr/>
        </p:nvSpPr>
        <p:spPr bwMode="auto">
          <a:xfrm>
            <a:off x="4149725" y="3852864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" name="Oval 54"/>
          <p:cNvSpPr>
            <a:spLocks noChangeArrowheads="1"/>
          </p:cNvSpPr>
          <p:nvPr/>
        </p:nvSpPr>
        <p:spPr bwMode="auto">
          <a:xfrm>
            <a:off x="4051300" y="4283075"/>
            <a:ext cx="46038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Freeform 55"/>
          <p:cNvSpPr>
            <a:spLocks/>
          </p:cNvSpPr>
          <p:nvPr/>
        </p:nvSpPr>
        <p:spPr bwMode="auto">
          <a:xfrm>
            <a:off x="3409951" y="4305301"/>
            <a:ext cx="663575" cy="422275"/>
          </a:xfrm>
          <a:custGeom>
            <a:avLst/>
            <a:gdLst>
              <a:gd name="T0" fmla="*/ 0 w 418"/>
              <a:gd name="T1" fmla="*/ 266 h 266"/>
              <a:gd name="T2" fmla="*/ 418 w 418"/>
              <a:gd name="T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18" h="266">
                <a:moveTo>
                  <a:pt x="0" y="266"/>
                </a:moveTo>
                <a:lnTo>
                  <a:pt x="41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6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8"/>
            <a:ext cx="10364451" cy="780792"/>
          </a:xfrm>
        </p:spPr>
        <p:txBody>
          <a:bodyPr/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884218"/>
            <a:ext cx="8537575" cy="47451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/>
              <a:t>Heat-Related Methods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Moist heat 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Pasteurization</a:t>
            </a:r>
          </a:p>
          <a:p>
            <a:pPr lvl="3">
              <a:lnSpc>
                <a:spcPct val="130000"/>
              </a:lnSpc>
            </a:pPr>
            <a:r>
              <a:rPr lang="en-US" sz="2000" dirty="0"/>
              <a:t>Used for milk, ice cream, yogurt, and fruit juices</a:t>
            </a:r>
          </a:p>
          <a:p>
            <a:pPr lvl="3">
              <a:lnSpc>
                <a:spcPct val="130000"/>
              </a:lnSpc>
            </a:pPr>
            <a:r>
              <a:rPr lang="en-US" sz="2000" dirty="0"/>
              <a:t>Not sterilization</a:t>
            </a:r>
          </a:p>
          <a:p>
            <a:pPr lvl="4">
              <a:lnSpc>
                <a:spcPct val="130000"/>
              </a:lnSpc>
            </a:pPr>
            <a:r>
              <a:rPr lang="en-US" sz="2000" dirty="0"/>
              <a:t>Heat-tolerant microbes survive</a:t>
            </a:r>
          </a:p>
          <a:p>
            <a:pPr lvl="3">
              <a:lnSpc>
                <a:spcPct val="130000"/>
              </a:lnSpc>
            </a:pPr>
            <a:r>
              <a:rPr lang="en-US" sz="2000" dirty="0"/>
              <a:t>Pasteurization of milk</a:t>
            </a:r>
          </a:p>
          <a:p>
            <a:pPr lvl="4">
              <a:lnSpc>
                <a:spcPct val="130000"/>
              </a:lnSpc>
            </a:pPr>
            <a:r>
              <a:rPr lang="en-US" sz="2000" dirty="0"/>
              <a:t>Batch method</a:t>
            </a:r>
          </a:p>
          <a:p>
            <a:pPr lvl="4">
              <a:lnSpc>
                <a:spcPct val="130000"/>
              </a:lnSpc>
            </a:pPr>
            <a:r>
              <a:rPr lang="en-US" sz="2000" dirty="0"/>
              <a:t>Flash pasteurization</a:t>
            </a:r>
          </a:p>
          <a:p>
            <a:pPr lvl="4">
              <a:lnSpc>
                <a:spcPct val="130000"/>
              </a:lnSpc>
            </a:pPr>
            <a:r>
              <a:rPr lang="en-US" sz="2000" dirty="0"/>
              <a:t>Ultrahigh-temperature pasteurization</a:t>
            </a:r>
          </a:p>
        </p:txBody>
      </p:sp>
    </p:spTree>
    <p:extLst>
      <p:ext uri="{BB962C8B-B14F-4D97-AF65-F5344CB8AC3E}">
        <p14:creationId xmlns:p14="http://schemas.microsoft.com/office/powerpoint/2010/main" val="392987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794647"/>
          </a:xfrm>
        </p:spPr>
        <p:txBody>
          <a:bodyPr/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26627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5626" y="2092036"/>
            <a:ext cx="8537575" cy="42325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Heat-Related Methods</a:t>
            </a:r>
          </a:p>
          <a:p>
            <a:pPr lvl="1"/>
            <a:r>
              <a:rPr lang="en-US" sz="2000" dirty="0"/>
              <a:t>Moist heat </a:t>
            </a:r>
          </a:p>
          <a:p>
            <a:pPr lvl="2"/>
            <a:r>
              <a:rPr lang="en-US" sz="2000" dirty="0"/>
              <a:t>Ultrahigh-temperature sterilization</a:t>
            </a:r>
          </a:p>
          <a:p>
            <a:pPr lvl="3"/>
            <a:r>
              <a:rPr lang="en-US" sz="2000" dirty="0"/>
              <a:t>140ºC for 1 to 3 seconds, then rapid cooling</a:t>
            </a:r>
          </a:p>
          <a:p>
            <a:pPr lvl="3"/>
            <a:r>
              <a:rPr lang="en-US" sz="2000" dirty="0"/>
              <a:t>Treated liquids can be stored at 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326124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able_09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"/>
          <a:stretch/>
        </p:blipFill>
        <p:spPr>
          <a:xfrm>
            <a:off x="304799" y="332510"/>
            <a:ext cx="11443855" cy="61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1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able_09_0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>
          <a:xfrm>
            <a:off x="1795272" y="955964"/>
            <a:ext cx="8601456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28675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5626" y="2092036"/>
            <a:ext cx="8537575" cy="42325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Heat-Related Methods</a:t>
            </a:r>
          </a:p>
          <a:p>
            <a:pPr lvl="1"/>
            <a:r>
              <a:rPr lang="en-US" sz="2000" dirty="0"/>
              <a:t>Dry heat </a:t>
            </a:r>
          </a:p>
          <a:p>
            <a:pPr lvl="2"/>
            <a:r>
              <a:rPr lang="en-US" sz="2000" dirty="0"/>
              <a:t>Used for materials that cannot be sterilized with moist heat</a:t>
            </a:r>
          </a:p>
          <a:p>
            <a:pPr lvl="2"/>
            <a:r>
              <a:rPr lang="en-US" sz="2000" dirty="0"/>
              <a:t>Denatures proteins and oxidizes metabolic and structural chemicals</a:t>
            </a:r>
          </a:p>
          <a:p>
            <a:pPr lvl="2"/>
            <a:r>
              <a:rPr lang="en-US" sz="2000" dirty="0"/>
              <a:t>Requires higher temperatures for longer time than moist heat</a:t>
            </a:r>
          </a:p>
          <a:p>
            <a:pPr lvl="2"/>
            <a:r>
              <a:rPr lang="en-US" sz="2000" dirty="0"/>
              <a:t>Incineration is ultimate means of sterilization</a:t>
            </a:r>
          </a:p>
        </p:txBody>
      </p:sp>
    </p:spTree>
    <p:extLst>
      <p:ext uri="{BB962C8B-B14F-4D97-AF65-F5344CB8AC3E}">
        <p14:creationId xmlns:p14="http://schemas.microsoft.com/office/powerpoint/2010/main" val="373785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29699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5626" y="2036618"/>
            <a:ext cx="8537575" cy="4287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en-US" b="1" dirty="0"/>
              <a:t>Refrigeration and Freezing</a:t>
            </a:r>
          </a:p>
          <a:p>
            <a:pPr lvl="1">
              <a:lnSpc>
                <a:spcPct val="135000"/>
              </a:lnSpc>
            </a:pPr>
            <a:r>
              <a:rPr lang="en-US" sz="2000" dirty="0"/>
              <a:t>Decrease microbial metabolism, growth, and reproduction</a:t>
            </a:r>
          </a:p>
          <a:p>
            <a:pPr lvl="2">
              <a:lnSpc>
                <a:spcPct val="135000"/>
              </a:lnSpc>
            </a:pPr>
            <a:r>
              <a:rPr lang="en-US" sz="2000" dirty="0"/>
              <a:t>Chemical reactions occur more slowly at low temperatures</a:t>
            </a:r>
          </a:p>
          <a:p>
            <a:pPr lvl="2">
              <a:lnSpc>
                <a:spcPct val="135000"/>
              </a:lnSpc>
            </a:pPr>
            <a:r>
              <a:rPr lang="en-US" sz="2000" dirty="0"/>
              <a:t>Liquid water not available</a:t>
            </a:r>
          </a:p>
          <a:p>
            <a:pPr lvl="1">
              <a:lnSpc>
                <a:spcPct val="135000"/>
              </a:lnSpc>
            </a:pPr>
            <a:r>
              <a:rPr lang="en-US" sz="2000" dirty="0"/>
              <a:t>Refrigeration halts growth of most pathogens</a:t>
            </a:r>
          </a:p>
          <a:p>
            <a:pPr lvl="1">
              <a:lnSpc>
                <a:spcPct val="135000"/>
              </a:lnSpc>
            </a:pPr>
            <a:r>
              <a:rPr lang="en-US" sz="2000" dirty="0"/>
              <a:t>Some microbes can multiply in refrigerated foods</a:t>
            </a:r>
          </a:p>
          <a:p>
            <a:pPr lvl="1">
              <a:lnSpc>
                <a:spcPct val="135000"/>
              </a:lnSpc>
            </a:pPr>
            <a:r>
              <a:rPr lang="en-US" sz="2000" dirty="0"/>
              <a:t>Slow freezing is more effective than quick freezing</a:t>
            </a:r>
          </a:p>
          <a:p>
            <a:pPr lvl="1">
              <a:lnSpc>
                <a:spcPct val="135000"/>
              </a:lnSpc>
            </a:pPr>
            <a:r>
              <a:rPr lang="en-US" sz="2000" dirty="0"/>
              <a:t>Organisms vary in susceptibility to freezing</a:t>
            </a:r>
          </a:p>
        </p:txBody>
      </p:sp>
    </p:spTree>
    <p:extLst>
      <p:ext uri="{BB962C8B-B14F-4D97-AF65-F5344CB8AC3E}">
        <p14:creationId xmlns:p14="http://schemas.microsoft.com/office/powerpoint/2010/main" val="315299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30723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5626" y="2050472"/>
            <a:ext cx="8537575" cy="42741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Desiccation and Lyophilization</a:t>
            </a:r>
          </a:p>
          <a:p>
            <a:pPr lvl="1"/>
            <a:r>
              <a:rPr lang="en-US" sz="2000" dirty="0"/>
              <a:t>Desiccation (drying) inhibits growth as a result of removal of water</a:t>
            </a:r>
          </a:p>
          <a:p>
            <a:pPr lvl="1"/>
            <a:r>
              <a:rPr lang="en-US" sz="2000" dirty="0"/>
              <a:t>Lyophilization (freeze-drying) is used for long-term preservation of microbial cultures</a:t>
            </a:r>
          </a:p>
          <a:p>
            <a:pPr lvl="2"/>
            <a:r>
              <a:rPr lang="en-US" sz="2000" dirty="0"/>
              <a:t>Prevents formation of damaging ice crystals</a:t>
            </a:r>
          </a:p>
        </p:txBody>
      </p:sp>
    </p:spTree>
    <p:extLst>
      <p:ext uri="{BB962C8B-B14F-4D97-AF65-F5344CB8AC3E}">
        <p14:creationId xmlns:p14="http://schemas.microsoft.com/office/powerpoint/2010/main" val="250606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9.9  The use of desiccation as a means of preserving apricots in Pakistan.</a:t>
            </a:r>
          </a:p>
        </p:txBody>
      </p:sp>
      <p:pic>
        <p:nvPicPr>
          <p:cNvPr id="15" name="Picture 14" descr="figure_09_09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72" y="542544"/>
            <a:ext cx="8601456" cy="57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4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7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9.10  Filtration equipment used for microbial control.</a:t>
            </a:r>
          </a:p>
        </p:txBody>
      </p:sp>
      <p:pic>
        <p:nvPicPr>
          <p:cNvPr id="25" name="Picture 15" descr="figure_09_10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1793876" y="463550"/>
            <a:ext cx="8602663" cy="6013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4229100" y="1311618"/>
            <a:ext cx="169950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00" b="1" dirty="0"/>
              <a:t>Nonsterile medium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229101" y="1972018"/>
            <a:ext cx="145450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00" b="1" dirty="0"/>
              <a:t>Membrane filter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227513" y="3375368"/>
            <a:ext cx="156401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00" b="1" dirty="0"/>
              <a:t>To vacuum pump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229100" y="5388318"/>
            <a:ext cx="137088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500" b="1" dirty="0"/>
              <a:t>Sterile medium</a:t>
            </a: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3022600" y="1455737"/>
            <a:ext cx="46038" cy="460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3044825" y="1481137"/>
            <a:ext cx="1238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3022600" y="2089151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3044825" y="2114550"/>
            <a:ext cx="1238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3073400" y="5537201"/>
            <a:ext cx="46038" cy="460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3095625" y="5562601"/>
            <a:ext cx="1181100" cy="1587"/>
          </a:xfrm>
          <a:custGeom>
            <a:avLst/>
            <a:gdLst>
              <a:gd name="T0" fmla="*/ 0 w 744"/>
              <a:gd name="T1" fmla="*/ 0 h 1"/>
              <a:gd name="T2" fmla="*/ 744 w 744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44" h="1">
                <a:moveTo>
                  <a:pt x="0" y="0"/>
                </a:moveTo>
                <a:lnTo>
                  <a:pt x="744" y="1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6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able_09_0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"/>
          <a:stretch/>
        </p:blipFill>
        <p:spPr>
          <a:xfrm>
            <a:off x="1795272" y="975910"/>
            <a:ext cx="8601456" cy="49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0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3" name="Rectangle 33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>
            <a:normAutofit fontScale="90000"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9.11  The roles of high-efficiency particulate air (HEPA) filters in biological safety cabinets.</a:t>
            </a:r>
          </a:p>
        </p:txBody>
      </p:sp>
      <p:pic>
        <p:nvPicPr>
          <p:cNvPr id="40" name="Picture 31" descr="figure_09_11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"/>
          <a:stretch>
            <a:fillRect/>
          </a:stretch>
        </p:blipFill>
        <p:spPr bwMode="auto">
          <a:xfrm>
            <a:off x="3579814" y="434385"/>
            <a:ext cx="5939855" cy="6299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reeform 30"/>
          <p:cNvSpPr>
            <a:spLocks/>
          </p:cNvSpPr>
          <p:nvPr/>
        </p:nvSpPr>
        <p:spPr bwMode="auto">
          <a:xfrm>
            <a:off x="7586664" y="1302748"/>
            <a:ext cx="962025" cy="1792224"/>
          </a:xfrm>
          <a:custGeom>
            <a:avLst/>
            <a:gdLst>
              <a:gd name="T0" fmla="*/ 0 w 606"/>
              <a:gd name="T1" fmla="*/ 1152 h 1152"/>
              <a:gd name="T2" fmla="*/ 606 w 606"/>
              <a:gd name="T3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6" h="1152">
                <a:moveTo>
                  <a:pt x="0" y="1152"/>
                </a:moveTo>
                <a:lnTo>
                  <a:pt x="606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" name="Freeform 28"/>
          <p:cNvSpPr>
            <a:spLocks/>
          </p:cNvSpPr>
          <p:nvPr/>
        </p:nvSpPr>
        <p:spPr bwMode="auto">
          <a:xfrm>
            <a:off x="4762500" y="4355510"/>
            <a:ext cx="984250" cy="102682"/>
          </a:xfrm>
          <a:custGeom>
            <a:avLst/>
            <a:gdLst>
              <a:gd name="T0" fmla="*/ 0 w 620"/>
              <a:gd name="T1" fmla="*/ 0 h 66"/>
              <a:gd name="T2" fmla="*/ 620 w 620"/>
              <a:gd name="T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66">
                <a:moveTo>
                  <a:pt x="0" y="0"/>
                </a:moveTo>
                <a:lnTo>
                  <a:pt x="620" y="66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4768851" y="2437810"/>
            <a:ext cx="1120775" cy="168026"/>
          </a:xfrm>
          <a:custGeom>
            <a:avLst/>
            <a:gdLst>
              <a:gd name="T0" fmla="*/ 0 w 706"/>
              <a:gd name="T1" fmla="*/ 0 h 108"/>
              <a:gd name="T2" fmla="*/ 706 w 706"/>
              <a:gd name="T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6" h="108">
                <a:moveTo>
                  <a:pt x="0" y="0"/>
                </a:moveTo>
                <a:lnTo>
                  <a:pt x="706" y="10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Freeform 18"/>
          <p:cNvSpPr>
            <a:spLocks/>
          </p:cNvSpPr>
          <p:nvPr/>
        </p:nvSpPr>
        <p:spPr bwMode="auto">
          <a:xfrm>
            <a:off x="4248151" y="1885360"/>
            <a:ext cx="2339975" cy="370266"/>
          </a:xfrm>
          <a:custGeom>
            <a:avLst/>
            <a:gdLst>
              <a:gd name="T0" fmla="*/ 0 w 1474"/>
              <a:gd name="T1" fmla="*/ 0 h 238"/>
              <a:gd name="T2" fmla="*/ 1474 w 1474"/>
              <a:gd name="T3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74" h="238">
                <a:moveTo>
                  <a:pt x="0" y="0"/>
                </a:moveTo>
                <a:lnTo>
                  <a:pt x="1474" y="238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3549651" y="4178949"/>
            <a:ext cx="117038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/>
              <a:t>High-velocity</a:t>
            </a:r>
          </a:p>
          <a:p>
            <a:pPr algn="l">
              <a:lnSpc>
                <a:spcPct val="90000"/>
              </a:lnSpc>
            </a:pPr>
            <a:r>
              <a:rPr lang="en-US" sz="1400" b="1" dirty="0"/>
              <a:t>air barrier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549651" y="3049225"/>
            <a:ext cx="54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Light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530600" y="2305699"/>
            <a:ext cx="114832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/>
              <a:t>Supply HEPA</a:t>
            </a:r>
          </a:p>
          <a:p>
            <a:pPr algn="l">
              <a:lnSpc>
                <a:spcPct val="90000"/>
              </a:lnSpc>
            </a:pPr>
            <a:r>
              <a:rPr lang="en-US" sz="1400" b="1" dirty="0"/>
              <a:t>filter</a:t>
            </a: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549650" y="1715725"/>
            <a:ext cx="702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Blower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536950" y="1137299"/>
            <a:ext cx="1226874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/>
              <a:t>Exhaust HEPA</a:t>
            </a:r>
          </a:p>
          <a:p>
            <a:pPr algn="l">
              <a:lnSpc>
                <a:spcPct val="90000"/>
              </a:lnSpc>
            </a:pPr>
            <a:r>
              <a:rPr lang="en-US" sz="1400" b="1" dirty="0"/>
              <a:t>filter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6203951" y="420325"/>
            <a:ext cx="7633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400" b="1" dirty="0"/>
              <a:t>Outside</a:t>
            </a: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8455026" y="869011"/>
            <a:ext cx="108728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dirty="0"/>
              <a:t>Safety glass</a:t>
            </a:r>
          </a:p>
          <a:p>
            <a:pPr algn="l">
              <a:lnSpc>
                <a:spcPct val="90000"/>
              </a:lnSpc>
            </a:pPr>
            <a:r>
              <a:rPr lang="en-US" sz="1400" b="1" dirty="0"/>
              <a:t>viewscreen</a:t>
            </a:r>
          </a:p>
        </p:txBody>
      </p:sp>
      <p:sp>
        <p:nvSpPr>
          <p:cNvPr id="52" name="Freeform 14"/>
          <p:cNvSpPr>
            <a:spLocks/>
          </p:cNvSpPr>
          <p:nvPr/>
        </p:nvSpPr>
        <p:spPr bwMode="auto">
          <a:xfrm>
            <a:off x="4870450" y="1282110"/>
            <a:ext cx="977900" cy="395158"/>
          </a:xfrm>
          <a:custGeom>
            <a:avLst/>
            <a:gdLst>
              <a:gd name="T0" fmla="*/ 0 w 616"/>
              <a:gd name="T1" fmla="*/ 0 h 254"/>
              <a:gd name="T2" fmla="*/ 616 w 616"/>
              <a:gd name="T3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6" h="254">
                <a:moveTo>
                  <a:pt x="0" y="0"/>
                </a:moveTo>
                <a:lnTo>
                  <a:pt x="616" y="254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5816601" y="1658350"/>
            <a:ext cx="55563" cy="5445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Freeform 15"/>
          <p:cNvSpPr>
            <a:spLocks/>
          </p:cNvSpPr>
          <p:nvPr/>
        </p:nvSpPr>
        <p:spPr bwMode="auto">
          <a:xfrm>
            <a:off x="4873625" y="1285285"/>
            <a:ext cx="977900" cy="395158"/>
          </a:xfrm>
          <a:custGeom>
            <a:avLst/>
            <a:gdLst>
              <a:gd name="T0" fmla="*/ 0 w 616"/>
              <a:gd name="T1" fmla="*/ 0 h 254"/>
              <a:gd name="T2" fmla="*/ 616 w 616"/>
              <a:gd name="T3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16" h="254">
                <a:moveTo>
                  <a:pt x="0" y="0"/>
                </a:moveTo>
                <a:lnTo>
                  <a:pt x="616" y="25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6567488" y="2239375"/>
            <a:ext cx="55562" cy="5445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Freeform 17"/>
          <p:cNvSpPr>
            <a:spLocks/>
          </p:cNvSpPr>
          <p:nvPr/>
        </p:nvSpPr>
        <p:spPr bwMode="auto">
          <a:xfrm>
            <a:off x="4251326" y="1885360"/>
            <a:ext cx="2339975" cy="370266"/>
          </a:xfrm>
          <a:custGeom>
            <a:avLst/>
            <a:gdLst>
              <a:gd name="T0" fmla="*/ 0 w 1474"/>
              <a:gd name="T1" fmla="*/ 0 h 238"/>
              <a:gd name="T2" fmla="*/ 1474 w 1474"/>
              <a:gd name="T3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74" h="238">
                <a:moveTo>
                  <a:pt x="0" y="0"/>
                </a:moveTo>
                <a:lnTo>
                  <a:pt x="1474" y="23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Oval 19"/>
          <p:cNvSpPr>
            <a:spLocks noChangeArrowheads="1"/>
          </p:cNvSpPr>
          <p:nvPr/>
        </p:nvSpPr>
        <p:spPr bwMode="auto">
          <a:xfrm>
            <a:off x="5868988" y="2585450"/>
            <a:ext cx="55562" cy="5445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Freeform 20"/>
          <p:cNvSpPr>
            <a:spLocks/>
          </p:cNvSpPr>
          <p:nvPr/>
        </p:nvSpPr>
        <p:spPr bwMode="auto">
          <a:xfrm>
            <a:off x="4772026" y="2437810"/>
            <a:ext cx="1120775" cy="168026"/>
          </a:xfrm>
          <a:custGeom>
            <a:avLst/>
            <a:gdLst>
              <a:gd name="T0" fmla="*/ 0 w 706"/>
              <a:gd name="T1" fmla="*/ 0 h 108"/>
              <a:gd name="T2" fmla="*/ 706 w 706"/>
              <a:gd name="T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06" h="108">
                <a:moveTo>
                  <a:pt x="0" y="0"/>
                </a:moveTo>
                <a:lnTo>
                  <a:pt x="706" y="10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Freeform 24"/>
          <p:cNvSpPr>
            <a:spLocks/>
          </p:cNvSpPr>
          <p:nvPr/>
        </p:nvSpPr>
        <p:spPr bwMode="auto">
          <a:xfrm>
            <a:off x="4114800" y="2933110"/>
            <a:ext cx="2082800" cy="255148"/>
          </a:xfrm>
          <a:custGeom>
            <a:avLst/>
            <a:gdLst>
              <a:gd name="T0" fmla="*/ 0 w 1312"/>
              <a:gd name="T1" fmla="*/ 164 h 164"/>
              <a:gd name="T2" fmla="*/ 1312 w 1312"/>
              <a:gd name="T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12" h="164">
                <a:moveTo>
                  <a:pt x="0" y="164"/>
                </a:moveTo>
                <a:lnTo>
                  <a:pt x="1312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6176963" y="2902950"/>
            <a:ext cx="55562" cy="5445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Freeform 23"/>
          <p:cNvSpPr>
            <a:spLocks/>
          </p:cNvSpPr>
          <p:nvPr/>
        </p:nvSpPr>
        <p:spPr bwMode="auto">
          <a:xfrm>
            <a:off x="4108450" y="2933110"/>
            <a:ext cx="2082800" cy="255148"/>
          </a:xfrm>
          <a:custGeom>
            <a:avLst/>
            <a:gdLst>
              <a:gd name="T0" fmla="*/ 0 w 1312"/>
              <a:gd name="T1" fmla="*/ 164 h 164"/>
              <a:gd name="T2" fmla="*/ 1312 w 1312"/>
              <a:gd name="T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12" h="164">
                <a:moveTo>
                  <a:pt x="0" y="164"/>
                </a:moveTo>
                <a:lnTo>
                  <a:pt x="131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Oval 25"/>
          <p:cNvSpPr>
            <a:spLocks noChangeArrowheads="1"/>
          </p:cNvSpPr>
          <p:nvPr/>
        </p:nvSpPr>
        <p:spPr bwMode="auto">
          <a:xfrm>
            <a:off x="5719763" y="4431711"/>
            <a:ext cx="55562" cy="5445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7553326" y="3104561"/>
            <a:ext cx="55563" cy="5445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Freeform 27"/>
          <p:cNvSpPr>
            <a:spLocks/>
          </p:cNvSpPr>
          <p:nvPr/>
        </p:nvSpPr>
        <p:spPr bwMode="auto">
          <a:xfrm>
            <a:off x="4768850" y="4355510"/>
            <a:ext cx="984250" cy="102682"/>
          </a:xfrm>
          <a:custGeom>
            <a:avLst/>
            <a:gdLst>
              <a:gd name="T0" fmla="*/ 0 w 620"/>
              <a:gd name="T1" fmla="*/ 0 h 66"/>
              <a:gd name="T2" fmla="*/ 620 w 620"/>
              <a:gd name="T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66">
                <a:moveTo>
                  <a:pt x="0" y="0"/>
                </a:moveTo>
                <a:lnTo>
                  <a:pt x="620" y="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Freeform 29"/>
          <p:cNvSpPr>
            <a:spLocks/>
          </p:cNvSpPr>
          <p:nvPr/>
        </p:nvSpPr>
        <p:spPr bwMode="auto">
          <a:xfrm>
            <a:off x="7585076" y="1305923"/>
            <a:ext cx="962025" cy="1792224"/>
          </a:xfrm>
          <a:custGeom>
            <a:avLst/>
            <a:gdLst>
              <a:gd name="T0" fmla="*/ 0 w 606"/>
              <a:gd name="T1" fmla="*/ 1152 h 1152"/>
              <a:gd name="T2" fmla="*/ 606 w 606"/>
              <a:gd name="T3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6" h="1152">
                <a:moveTo>
                  <a:pt x="0" y="1152"/>
                </a:moveTo>
                <a:lnTo>
                  <a:pt x="60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9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2022764"/>
            <a:ext cx="8537575" cy="43018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Osmotic Pressure</a:t>
            </a:r>
          </a:p>
          <a:p>
            <a:pPr lvl="1"/>
            <a:r>
              <a:rPr lang="en-US" sz="2000" dirty="0"/>
              <a:t>High concentrations of salt or sugar in foods to inhibit growth</a:t>
            </a:r>
          </a:p>
          <a:p>
            <a:pPr lvl="1"/>
            <a:r>
              <a:rPr lang="en-US" sz="2000" dirty="0"/>
              <a:t>Cells in hypertonic solution of salt or sugar lose water</a:t>
            </a:r>
          </a:p>
          <a:p>
            <a:pPr lvl="1"/>
            <a:r>
              <a:rPr lang="en-US" sz="2000" dirty="0"/>
              <a:t>Fungi have greater ability than bacteria to survive hypertonic environments</a:t>
            </a:r>
          </a:p>
        </p:txBody>
      </p:sp>
    </p:spTree>
    <p:extLst>
      <p:ext uri="{BB962C8B-B14F-4D97-AF65-F5344CB8AC3E}">
        <p14:creationId xmlns:p14="http://schemas.microsoft.com/office/powerpoint/2010/main" val="264573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449871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443345" y="1068388"/>
            <a:ext cx="11222181" cy="548481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US" sz="2400" b="1" dirty="0"/>
              <a:t>Radiation</a:t>
            </a:r>
          </a:p>
          <a:p>
            <a:pPr lvl="1">
              <a:lnSpc>
                <a:spcPct val="140000"/>
              </a:lnSpc>
            </a:pPr>
            <a:r>
              <a:rPr lang="en-US" sz="2000" b="1" dirty="0"/>
              <a:t>Two types of radiation</a:t>
            </a:r>
          </a:p>
          <a:p>
            <a:pPr lvl="2">
              <a:lnSpc>
                <a:spcPct val="140000"/>
              </a:lnSpc>
            </a:pPr>
            <a:r>
              <a:rPr lang="en-US" sz="2000" b="1" dirty="0"/>
              <a:t>Particulate radiation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High-speed subatomic particles freed from their atoms</a:t>
            </a:r>
          </a:p>
          <a:p>
            <a:pPr lvl="2">
              <a:lnSpc>
                <a:spcPct val="140000"/>
              </a:lnSpc>
            </a:pPr>
            <a:r>
              <a:rPr lang="en-US" sz="2000" b="1" dirty="0"/>
              <a:t>Electromagnetic radiation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Energy without mass traveling in waves at the speed of light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The shorter the wavelength, the more energy the wave carries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All types of radiation are described as either </a:t>
            </a:r>
            <a:r>
              <a:rPr lang="en-US" sz="2000" b="1" dirty="0"/>
              <a:t>ionizing or nonionizing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Based on the effects to chemicals within cells</a:t>
            </a:r>
          </a:p>
        </p:txBody>
      </p:sp>
    </p:spTree>
    <p:extLst>
      <p:ext uri="{BB962C8B-B14F-4D97-AF65-F5344CB8AC3E}">
        <p14:creationId xmlns:p14="http://schemas.microsoft.com/office/powerpoint/2010/main" val="259266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885163"/>
          </a:xfrm>
        </p:spPr>
        <p:txBody>
          <a:bodyPr/>
          <a:lstStyle/>
          <a:p>
            <a:r>
              <a:rPr lang="en-US" dirty="0"/>
              <a:t>Action of Antimicrobial Agents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5626" y="1676400"/>
            <a:ext cx="8537575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lnSpc>
                <a:spcPct val="140000"/>
              </a:lnSpc>
              <a:buNone/>
            </a:pPr>
            <a:r>
              <a:rPr lang="en-US" sz="2000" b="1" dirty="0"/>
              <a:t>1) Alteration of cell walls and membranes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Cell wall maintains integrity of cell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When damaged, effects of osmosis cause cells to burst 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Cytoplasmic membrane contains cytoplasm and controls passage of chemicals into and out of cell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When damaged, cellular contents leak out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Nonenveloped viruses can better tolerate harsh conditions</a:t>
            </a:r>
          </a:p>
        </p:txBody>
      </p:sp>
    </p:spTree>
    <p:extLst>
      <p:ext uri="{BB962C8B-B14F-4D97-AF65-F5344CB8AC3E}">
        <p14:creationId xmlns:p14="http://schemas.microsoft.com/office/powerpoint/2010/main" val="861487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207818"/>
            <a:ext cx="10364451" cy="678874"/>
          </a:xfrm>
        </p:spPr>
        <p:txBody>
          <a:bodyPr>
            <a:normAutofit/>
          </a:bodyPr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401782" y="1068388"/>
            <a:ext cx="11693236" cy="563721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Radiation</a:t>
            </a:r>
          </a:p>
          <a:p>
            <a:pPr lvl="1">
              <a:lnSpc>
                <a:spcPct val="120000"/>
              </a:lnSpc>
            </a:pPr>
            <a:r>
              <a:rPr lang="en-US" sz="2000" b="1" dirty="0"/>
              <a:t>Ionizing radiation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Wavelengths shorter than 1 nm</a:t>
            </a:r>
          </a:p>
          <a:p>
            <a:pPr lvl="3">
              <a:lnSpc>
                <a:spcPct val="120000"/>
              </a:lnSpc>
            </a:pPr>
            <a:r>
              <a:rPr lang="en-US" sz="2000" dirty="0"/>
              <a:t>Electron beams, gamma ray, some X rays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Ejects electrons from atoms to create ions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Ions disrupt hydrogen bonding, oxidize double covalent bonds, and create hydroxyl radicals</a:t>
            </a:r>
          </a:p>
          <a:p>
            <a:pPr lvl="3">
              <a:lnSpc>
                <a:spcPct val="120000"/>
              </a:lnSpc>
            </a:pPr>
            <a:r>
              <a:rPr lang="en-US" sz="2000" dirty="0"/>
              <a:t>Ions denature other molecules (DNA)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Electron beams effective at killing microbes but do not penetrate well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Gamma rays penetrate well but require hours to kill microbes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X rays require long time to kill microbes</a:t>
            </a:r>
          </a:p>
          <a:p>
            <a:pPr lvl="3">
              <a:lnSpc>
                <a:spcPct val="120000"/>
              </a:lnSpc>
            </a:pPr>
            <a:r>
              <a:rPr lang="en-US" sz="2000" dirty="0"/>
              <a:t>Not practical for microbial control</a:t>
            </a:r>
          </a:p>
        </p:txBody>
      </p:sp>
    </p:spTree>
    <p:extLst>
      <p:ext uri="{BB962C8B-B14F-4D97-AF65-F5344CB8AC3E}">
        <p14:creationId xmlns:p14="http://schemas.microsoft.com/office/powerpoint/2010/main" val="3712440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9.12  A demonstration of the increased shelf life of food achieved by ionizing radiation.</a:t>
            </a:r>
          </a:p>
        </p:txBody>
      </p:sp>
      <p:pic>
        <p:nvPicPr>
          <p:cNvPr id="15" name="Picture 14" descr="figure_09_1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"/>
          <a:stretch/>
        </p:blipFill>
        <p:spPr>
          <a:xfrm>
            <a:off x="3505200" y="390710"/>
            <a:ext cx="6035040" cy="62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77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Methods of Microbial Control</a:t>
            </a:r>
          </a:p>
        </p:txBody>
      </p:sp>
      <p:sp>
        <p:nvSpPr>
          <p:cNvPr id="39939" name="Rectangle 11"/>
          <p:cNvSpPr>
            <a:spLocks noGrp="1" noChangeArrowheads="1"/>
          </p:cNvSpPr>
          <p:nvPr>
            <p:ph idx="4294967295"/>
          </p:nvPr>
        </p:nvSpPr>
        <p:spPr>
          <a:xfrm>
            <a:off x="1906906" y="1767840"/>
            <a:ext cx="8537575" cy="4785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b="1" dirty="0"/>
              <a:t>Radiation</a:t>
            </a:r>
          </a:p>
          <a:p>
            <a:pPr lvl="1">
              <a:lnSpc>
                <a:spcPct val="140000"/>
              </a:lnSpc>
            </a:pPr>
            <a:r>
              <a:rPr lang="en-US" sz="2000" b="1" dirty="0"/>
              <a:t>Nonionizing radiation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Wavelengths greater than 1 nm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Excites electrons, causing them to make new covalent bonds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Affects 3-D structure of proteins and nucleic acids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UV light causes pyrimidine dimers in DNA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UV light does not penetrate well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Suitable for disinfecting air, transparent fluids, and surfaces of objects</a:t>
            </a:r>
          </a:p>
        </p:txBody>
      </p:sp>
    </p:spTree>
    <p:extLst>
      <p:ext uri="{BB962C8B-B14F-4D97-AF65-F5344CB8AC3E}">
        <p14:creationId xmlns:p14="http://schemas.microsoft.com/office/powerpoint/2010/main" val="72483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_09_04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6"/>
          <a:stretch/>
        </p:blipFill>
        <p:spPr>
          <a:xfrm>
            <a:off x="193965" y="0"/>
            <a:ext cx="117348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79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8"/>
            <a:ext cx="10364451" cy="1030174"/>
          </a:xfrm>
        </p:spPr>
        <p:txBody>
          <a:bodyPr/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2214694"/>
            <a:ext cx="8537575" cy="41099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Affect microbes</a:t>
            </a:r>
            <a:r>
              <a:rPr lang="fr-FR" dirty="0"/>
              <a:t>'</a:t>
            </a:r>
            <a:r>
              <a:rPr lang="en-US" dirty="0"/>
              <a:t> cell walls, cytoplasmic membranes, proteins, or DNA</a:t>
            </a:r>
          </a:p>
          <a:p>
            <a:r>
              <a:rPr lang="en-US" dirty="0"/>
              <a:t>Effect varies with differing environmental conditions</a:t>
            </a:r>
          </a:p>
          <a:p>
            <a:r>
              <a:rPr lang="en-US" dirty="0"/>
              <a:t>Often more effective against enveloped viruses and vegetative cells of bacteria, fungi, and protozoa</a:t>
            </a:r>
          </a:p>
        </p:txBody>
      </p:sp>
    </p:spTree>
    <p:extLst>
      <p:ext uri="{BB962C8B-B14F-4D97-AF65-F5344CB8AC3E}">
        <p14:creationId xmlns:p14="http://schemas.microsoft.com/office/powerpoint/2010/main" val="3063131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449871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44035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5626" y="1357744"/>
            <a:ext cx="8537575" cy="49668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Phenol and Phenolics</a:t>
            </a:r>
          </a:p>
          <a:p>
            <a:pPr lvl="1"/>
            <a:r>
              <a:rPr lang="en-US" sz="2000" dirty="0"/>
              <a:t>Denature proteins and disrupt cell membranes</a:t>
            </a:r>
          </a:p>
          <a:p>
            <a:pPr lvl="1"/>
            <a:r>
              <a:rPr lang="en-US" sz="2000" dirty="0"/>
              <a:t>Effective in presence of organic matter</a:t>
            </a:r>
          </a:p>
          <a:p>
            <a:pPr lvl="1"/>
            <a:r>
              <a:rPr lang="en-US" sz="2000" dirty="0"/>
              <a:t>Remain active for prolonged time</a:t>
            </a:r>
          </a:p>
          <a:p>
            <a:pPr lvl="1"/>
            <a:r>
              <a:rPr lang="en-US" sz="2000" dirty="0"/>
              <a:t>Commonly used in health care settings, labs, and homes </a:t>
            </a:r>
          </a:p>
          <a:p>
            <a:pPr lvl="1"/>
            <a:r>
              <a:rPr lang="en-US" sz="2000" dirty="0"/>
              <a:t>Have disagreeable odor and possible side effects</a:t>
            </a:r>
          </a:p>
        </p:txBody>
      </p:sp>
    </p:spTree>
    <p:extLst>
      <p:ext uri="{BB962C8B-B14F-4D97-AF65-F5344CB8AC3E}">
        <p14:creationId xmlns:p14="http://schemas.microsoft.com/office/powerpoint/2010/main" val="2081100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Rectangle 15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9.13  Phenol and phenolics.</a:t>
            </a:r>
          </a:p>
        </p:txBody>
      </p:sp>
      <p:pic>
        <p:nvPicPr>
          <p:cNvPr id="23" name="Picture 22" descr="figure_09_1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>
          <a:xfrm>
            <a:off x="1795272" y="1722120"/>
            <a:ext cx="8601456" cy="32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63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967344"/>
            <a:ext cx="8537575" cy="43572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Alcohols</a:t>
            </a:r>
          </a:p>
          <a:p>
            <a:pPr lvl="1"/>
            <a:r>
              <a:rPr lang="en-US" sz="2000" dirty="0"/>
              <a:t>Intermediate-level disinfectants</a:t>
            </a:r>
          </a:p>
          <a:p>
            <a:pPr lvl="1"/>
            <a:r>
              <a:rPr lang="en-US" sz="2000" dirty="0"/>
              <a:t>Denature proteins and disrupt cytoplasmic membranes</a:t>
            </a:r>
          </a:p>
          <a:p>
            <a:pPr lvl="1"/>
            <a:r>
              <a:rPr lang="en-US" sz="2000" dirty="0"/>
              <a:t>More effective than soap in removing bacteria from hands</a:t>
            </a:r>
          </a:p>
          <a:p>
            <a:pPr lvl="1"/>
            <a:r>
              <a:rPr lang="en-US" sz="2000" dirty="0"/>
              <a:t>Swabbing skin with alcohol prior to injection removes most microbes</a:t>
            </a:r>
          </a:p>
        </p:txBody>
      </p:sp>
    </p:spTree>
    <p:extLst>
      <p:ext uri="{BB962C8B-B14F-4D97-AF65-F5344CB8AC3E}">
        <p14:creationId xmlns:p14="http://schemas.microsoft.com/office/powerpoint/2010/main" val="4117728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449871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913776" y="1620982"/>
            <a:ext cx="9449426" cy="47036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Halogens</a:t>
            </a:r>
          </a:p>
          <a:p>
            <a:pPr lvl="1"/>
            <a:r>
              <a:rPr lang="en-US" sz="2000" dirty="0"/>
              <a:t>Include iodine, chlorine, bromine, and fluorine</a:t>
            </a:r>
          </a:p>
          <a:p>
            <a:pPr lvl="1"/>
            <a:r>
              <a:rPr lang="en-US" sz="2000" dirty="0"/>
              <a:t>Intermediate-level antimicrobial chemicals</a:t>
            </a:r>
          </a:p>
          <a:p>
            <a:pPr lvl="1"/>
            <a:r>
              <a:rPr lang="en-US" sz="2000" dirty="0"/>
              <a:t>Damage proteins by denaturation</a:t>
            </a:r>
          </a:p>
          <a:p>
            <a:pPr lvl="1"/>
            <a:r>
              <a:rPr lang="en-US" sz="2000" dirty="0"/>
              <a:t>Widely used in numerous applications</a:t>
            </a:r>
          </a:p>
          <a:p>
            <a:pPr lvl="2"/>
            <a:r>
              <a:rPr lang="en-US" sz="2000" dirty="0"/>
              <a:t>Iodine tablets, iodophores, chlorine treatment, bleach, chloramines, bromine disinfection, and the addition of fluoride to water and toothpastes</a:t>
            </a:r>
          </a:p>
        </p:txBody>
      </p:sp>
    </p:spTree>
    <p:extLst>
      <p:ext uri="{BB962C8B-B14F-4D97-AF65-F5344CB8AC3E}">
        <p14:creationId xmlns:p14="http://schemas.microsoft.com/office/powerpoint/2010/main" val="3313804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9.14  Degerming in preparation for surgery on a hand.</a:t>
            </a:r>
          </a:p>
        </p:txBody>
      </p:sp>
      <p:pic>
        <p:nvPicPr>
          <p:cNvPr id="15" name="Picture 11" descr="figure_09_14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6" y="669925"/>
            <a:ext cx="8602663" cy="551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of Antimicrobial Agents</a:t>
            </a:r>
          </a:p>
        </p:txBody>
      </p:sp>
      <p:sp>
        <p:nvSpPr>
          <p:cNvPr id="7171" name="Rectangle 14"/>
          <p:cNvSpPr>
            <a:spLocks noGrp="1" noChangeArrowheads="1"/>
          </p:cNvSpPr>
          <p:nvPr>
            <p:ph idx="4294967295"/>
          </p:nvPr>
        </p:nvSpPr>
        <p:spPr>
          <a:xfrm>
            <a:off x="1825626" y="1995054"/>
            <a:ext cx="8537575" cy="43295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/>
              <a:t>2) Damage to proteins and nucleic acids</a:t>
            </a:r>
          </a:p>
          <a:p>
            <a:pPr lvl="2"/>
            <a:r>
              <a:rPr lang="en-US" sz="2000" dirty="0"/>
              <a:t>Protein function depends on 3-D shape</a:t>
            </a:r>
          </a:p>
          <a:p>
            <a:pPr lvl="3"/>
            <a:r>
              <a:rPr lang="en-US" sz="2000" dirty="0"/>
              <a:t>Extreme heat or certain chemicals denature proteins</a:t>
            </a:r>
          </a:p>
          <a:p>
            <a:pPr lvl="2"/>
            <a:r>
              <a:rPr lang="en-US" sz="2000" dirty="0"/>
              <a:t>Chemicals, radiation, and heat can alter or destroy nucleic acids</a:t>
            </a:r>
          </a:p>
          <a:p>
            <a:pPr lvl="2"/>
            <a:r>
              <a:rPr lang="en-US" sz="2000" dirty="0"/>
              <a:t>Produce fatal mutants</a:t>
            </a:r>
          </a:p>
          <a:p>
            <a:pPr lvl="2"/>
            <a:r>
              <a:rPr lang="en-US" sz="2000" dirty="0"/>
              <a:t>Halt protein synthesis through action on RNA</a:t>
            </a:r>
          </a:p>
        </p:txBody>
      </p:sp>
    </p:spTree>
    <p:extLst>
      <p:ext uri="{BB962C8B-B14F-4D97-AF65-F5344CB8AC3E}">
        <p14:creationId xmlns:p14="http://schemas.microsoft.com/office/powerpoint/2010/main" val="3338917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449871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623456" y="1357744"/>
            <a:ext cx="9739746" cy="51954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b="1" dirty="0"/>
              <a:t>Oxidizing Agents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Peroxides, ozone, and peracetic acid 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Kill by oxidation of microbial enzymes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High-level disinfectants and antiseptics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Hydrogen peroxide can disinfect and sterilize surfaces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Not useful for treating open wounds because of catalase activity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Ozone treatment of drinking water</a:t>
            </a:r>
          </a:p>
          <a:p>
            <a:pPr lvl="1">
              <a:lnSpc>
                <a:spcPct val="130000"/>
              </a:lnSpc>
            </a:pPr>
            <a:r>
              <a:rPr lang="en-US" sz="2000" dirty="0"/>
              <a:t>Peracetic acid is effective sporicide used to sterilize equipment</a:t>
            </a:r>
          </a:p>
        </p:txBody>
      </p:sp>
    </p:spTree>
    <p:extLst>
      <p:ext uri="{BB962C8B-B14F-4D97-AF65-F5344CB8AC3E}">
        <p14:creationId xmlns:p14="http://schemas.microsoft.com/office/powerpoint/2010/main" val="953568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8"/>
            <a:ext cx="10364451" cy="449870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068388"/>
            <a:ext cx="8537575" cy="5484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b="1" dirty="0"/>
              <a:t>Surfactants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"Surface active" chemicals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Reduce surface tension of solvents</a:t>
            </a:r>
          </a:p>
          <a:p>
            <a:pPr lvl="1">
              <a:lnSpc>
                <a:spcPct val="140000"/>
              </a:lnSpc>
            </a:pPr>
            <a:r>
              <a:rPr lang="en-US" sz="2000" dirty="0"/>
              <a:t>Soaps and detergents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Soaps have hydrophilic and hydrophobic ends 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Good degerming agents but not antimicrobial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Detergents are positively charged organic surfactants</a:t>
            </a:r>
          </a:p>
          <a:p>
            <a:pPr lvl="3">
              <a:lnSpc>
                <a:spcPct val="140000"/>
              </a:lnSpc>
            </a:pPr>
            <a:r>
              <a:rPr lang="en-US" sz="2000" dirty="0"/>
              <a:t>Quaternary ammonium compounds (quats) 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Low-level disinfectants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Disrupt cellular membranes</a:t>
            </a:r>
          </a:p>
          <a:p>
            <a:pPr lvl="4">
              <a:lnSpc>
                <a:spcPct val="140000"/>
              </a:lnSpc>
            </a:pPr>
            <a:r>
              <a:rPr lang="en-US" sz="2000" dirty="0"/>
              <a:t>Ideal for many medical and industrial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94535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13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9.15  Quaternary ammonium compounds (quats).</a:t>
            </a:r>
          </a:p>
        </p:txBody>
      </p:sp>
      <p:pic>
        <p:nvPicPr>
          <p:cNvPr id="21" name="Picture 15" descr="figure_09_1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9"/>
          <a:stretch>
            <a:fillRect/>
          </a:stretch>
        </p:blipFill>
        <p:spPr bwMode="auto">
          <a:xfrm>
            <a:off x="1719263" y="2183244"/>
            <a:ext cx="8602663" cy="2476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095626" y="4098053"/>
            <a:ext cx="103425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Cetylpyridinium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540626" y="4180603"/>
            <a:ext cx="93968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Benzalkonium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8164514" y="3980578"/>
            <a:ext cx="10647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 dirty="0"/>
              <a:t>Hydrophobic tail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985964" y="4414839"/>
            <a:ext cx="262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dirty="0">
                <a:latin typeface="Arial Black" charset="0"/>
              </a:rPr>
              <a:t>Quaternary ammonium ions (quats)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985964" y="2809876"/>
            <a:ext cx="1214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dirty="0">
                <a:latin typeface="Arial Black" charset="0"/>
              </a:rPr>
              <a:t>Ammonium ion</a:t>
            </a:r>
          </a:p>
        </p:txBody>
      </p:sp>
      <p:sp>
        <p:nvSpPr>
          <p:cNvPr id="27" name="AutoShape 14"/>
          <p:cNvSpPr>
            <a:spLocks/>
          </p:cNvSpPr>
          <p:nvPr/>
        </p:nvSpPr>
        <p:spPr bwMode="auto">
          <a:xfrm rot="16200000">
            <a:off x="8701882" y="2383632"/>
            <a:ext cx="80962" cy="3159125"/>
          </a:xfrm>
          <a:prstGeom prst="leftBrace">
            <a:avLst>
              <a:gd name="adj1" fmla="val 704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75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911926"/>
            <a:ext cx="8537575" cy="44126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Heavy Metals</a:t>
            </a:r>
          </a:p>
          <a:p>
            <a:pPr lvl="1"/>
            <a:r>
              <a:rPr lang="en-US" sz="2000" dirty="0"/>
              <a:t>Heavy-metal ions denature proteins</a:t>
            </a:r>
          </a:p>
          <a:p>
            <a:pPr lvl="1"/>
            <a:r>
              <a:rPr lang="en-US" sz="2000" dirty="0"/>
              <a:t>Low-level bacteriostatic and fungistatic agents</a:t>
            </a:r>
          </a:p>
          <a:p>
            <a:pPr lvl="1"/>
            <a:r>
              <a:rPr lang="en-US" sz="2000" dirty="0"/>
              <a:t>1% silver nitrate once commonly used to prevent blindness caused by </a:t>
            </a:r>
            <a:r>
              <a:rPr lang="en-US" sz="2000" i="1" dirty="0"/>
              <a:t>N. gonorrhoeae</a:t>
            </a:r>
          </a:p>
          <a:p>
            <a:pPr lvl="1"/>
            <a:r>
              <a:rPr lang="en-US" sz="2000" dirty="0"/>
              <a:t>Thimerosal used to preserve vaccines</a:t>
            </a:r>
          </a:p>
          <a:p>
            <a:pPr lvl="1"/>
            <a:r>
              <a:rPr lang="en-US" sz="2000" dirty="0"/>
              <a:t>Copper controls algal growth</a:t>
            </a:r>
          </a:p>
        </p:txBody>
      </p:sp>
    </p:spTree>
    <p:extLst>
      <p:ext uri="{BB962C8B-B14F-4D97-AF65-F5344CB8AC3E}">
        <p14:creationId xmlns:p14="http://schemas.microsoft.com/office/powerpoint/2010/main" val="1544764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9.16  The effect of heavy-metal ions on bacterial growth.</a:t>
            </a:r>
          </a:p>
        </p:txBody>
      </p:sp>
      <p:pic>
        <p:nvPicPr>
          <p:cNvPr id="15" name="Picture 9" descr="figure_09_16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6" y="450850"/>
            <a:ext cx="8602663" cy="595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88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449871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385454"/>
            <a:ext cx="8537575" cy="49391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Aldehydes</a:t>
            </a:r>
          </a:p>
          <a:p>
            <a:pPr lvl="1"/>
            <a:r>
              <a:rPr lang="en-US" sz="2000" dirty="0"/>
              <a:t>Compounds containing terminal –CHO groups</a:t>
            </a:r>
          </a:p>
          <a:p>
            <a:pPr lvl="1"/>
            <a:r>
              <a:rPr lang="en-US" sz="2000" dirty="0"/>
              <a:t>Cross-link functional groups to denature proteins and inactivate nucleic acids</a:t>
            </a:r>
          </a:p>
          <a:p>
            <a:pPr lvl="1"/>
            <a:r>
              <a:rPr lang="en-US" sz="2000" dirty="0"/>
              <a:t>Glutaraldehyde disinfects and sterilizes</a:t>
            </a:r>
          </a:p>
          <a:p>
            <a:pPr lvl="1"/>
            <a:r>
              <a:rPr lang="en-US" sz="2000" dirty="0"/>
              <a:t>Formalin used in embalming and in disinfection of rooms and instruments</a:t>
            </a:r>
          </a:p>
        </p:txBody>
      </p:sp>
    </p:spTree>
    <p:extLst>
      <p:ext uri="{BB962C8B-B14F-4D97-AF65-F5344CB8AC3E}">
        <p14:creationId xmlns:p14="http://schemas.microsoft.com/office/powerpoint/2010/main" val="2500262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449871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068388"/>
            <a:ext cx="8537575" cy="52562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Gaseous Agents</a:t>
            </a:r>
          </a:p>
          <a:p>
            <a:pPr lvl="1"/>
            <a:r>
              <a:rPr lang="en-US" sz="2000" dirty="0"/>
              <a:t>Microbicidal and sporicidal gases used in closed chambers to sterilize items</a:t>
            </a:r>
          </a:p>
          <a:p>
            <a:pPr lvl="1"/>
            <a:r>
              <a:rPr lang="en-US" sz="2000" dirty="0"/>
              <a:t>Denature proteins and DNA by cross-linking functional groups</a:t>
            </a:r>
          </a:p>
          <a:p>
            <a:pPr lvl="1"/>
            <a:r>
              <a:rPr lang="en-US" sz="2000" dirty="0"/>
              <a:t>Used in hospitals and dental offices</a:t>
            </a:r>
          </a:p>
          <a:p>
            <a:pPr lvl="1"/>
            <a:r>
              <a:rPr lang="en-US" sz="2000" dirty="0"/>
              <a:t>Disadvantages </a:t>
            </a:r>
          </a:p>
          <a:p>
            <a:pPr lvl="2"/>
            <a:r>
              <a:rPr lang="en-US" sz="2000" dirty="0"/>
              <a:t>Can be hazardous to people </a:t>
            </a:r>
          </a:p>
          <a:p>
            <a:pPr lvl="2"/>
            <a:r>
              <a:rPr lang="en-US" sz="2000" dirty="0"/>
              <a:t>Often highly explosive</a:t>
            </a:r>
          </a:p>
          <a:p>
            <a:pPr lvl="2"/>
            <a:r>
              <a:rPr lang="en-US" sz="2000" dirty="0"/>
              <a:t>Extremely poisonous</a:t>
            </a:r>
          </a:p>
          <a:p>
            <a:pPr lvl="2"/>
            <a:r>
              <a:rPr lang="en-US" sz="2000" dirty="0"/>
              <a:t>Potentially carcinogenic</a:t>
            </a:r>
          </a:p>
        </p:txBody>
      </p:sp>
    </p:spTree>
    <p:extLst>
      <p:ext uri="{BB962C8B-B14F-4D97-AF65-F5344CB8AC3E}">
        <p14:creationId xmlns:p14="http://schemas.microsoft.com/office/powerpoint/2010/main" val="3457627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/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775855" y="1898072"/>
            <a:ext cx="11028217" cy="44265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Enzymes</a:t>
            </a:r>
          </a:p>
          <a:p>
            <a:pPr lvl="1"/>
            <a:r>
              <a:rPr lang="en-US" sz="2000" dirty="0"/>
              <a:t>Antimicrobial enzymes act against microorganisms</a:t>
            </a:r>
          </a:p>
          <a:p>
            <a:pPr lvl="1"/>
            <a:r>
              <a:rPr lang="en-US" sz="2000" dirty="0"/>
              <a:t>Human tears contain lysozyme</a:t>
            </a:r>
          </a:p>
          <a:p>
            <a:pPr lvl="2"/>
            <a:r>
              <a:rPr lang="en-US" sz="2000" dirty="0"/>
              <a:t>Digests peptidoglycan cell wall of bacteria</a:t>
            </a:r>
          </a:p>
          <a:p>
            <a:pPr lvl="1"/>
            <a:r>
              <a:rPr lang="en-US" sz="2000" dirty="0"/>
              <a:t>Uses of enzymes to control microbes in the environment</a:t>
            </a:r>
          </a:p>
          <a:p>
            <a:pPr lvl="2"/>
            <a:r>
              <a:rPr lang="en-US" sz="2000" dirty="0"/>
              <a:t>Lysozyme is used to reduce the number of bacteria in cheese</a:t>
            </a:r>
          </a:p>
          <a:p>
            <a:pPr lvl="2"/>
            <a:r>
              <a:rPr lang="en-US" sz="2000" dirty="0"/>
              <a:t>Prionzyme can remove prions on medical instruments</a:t>
            </a:r>
          </a:p>
        </p:txBody>
      </p:sp>
    </p:spTree>
    <p:extLst>
      <p:ext uri="{BB962C8B-B14F-4D97-AF65-F5344CB8AC3E}">
        <p14:creationId xmlns:p14="http://schemas.microsoft.com/office/powerpoint/2010/main" val="4169551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863919"/>
          </a:xfrm>
        </p:spPr>
        <p:txBody>
          <a:bodyPr/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981200"/>
            <a:ext cx="8537575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Antimicrobials</a:t>
            </a:r>
          </a:p>
          <a:p>
            <a:pPr lvl="1"/>
            <a:r>
              <a:rPr lang="en-US" sz="2000" dirty="0"/>
              <a:t>Antibiotics and semisynthetic and synthetic chemicals</a:t>
            </a:r>
          </a:p>
          <a:p>
            <a:pPr lvl="1"/>
            <a:r>
              <a:rPr lang="en-US" sz="2000" dirty="0"/>
              <a:t>Typically are used to treat disease</a:t>
            </a:r>
          </a:p>
          <a:p>
            <a:pPr lvl="1"/>
            <a:r>
              <a:rPr lang="en-US" sz="2000" dirty="0"/>
              <a:t>Some are used for antimicrobial control outside the body</a:t>
            </a:r>
          </a:p>
        </p:txBody>
      </p:sp>
    </p:spTree>
    <p:extLst>
      <p:ext uri="{BB962C8B-B14F-4D97-AF65-F5344CB8AC3E}">
        <p14:creationId xmlns:p14="http://schemas.microsoft.com/office/powerpoint/2010/main" val="972177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_09_05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"/>
          <a:stretch/>
        </p:blipFill>
        <p:spPr>
          <a:xfrm>
            <a:off x="401781" y="277091"/>
            <a:ext cx="11554691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Selection of Microbial Control Methods</a:t>
            </a:r>
          </a:p>
        </p:txBody>
      </p:sp>
      <p:sp>
        <p:nvSpPr>
          <p:cNvPr id="9219" name="Rectangle 17"/>
          <p:cNvSpPr>
            <a:spLocks noGrp="1" noChangeArrowheads="1"/>
          </p:cNvSpPr>
          <p:nvPr>
            <p:ph idx="4294967295"/>
          </p:nvPr>
        </p:nvSpPr>
        <p:spPr>
          <a:xfrm>
            <a:off x="1825626" y="1953490"/>
            <a:ext cx="8537575" cy="43711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Ideally, agents should be:</a:t>
            </a:r>
          </a:p>
          <a:p>
            <a:pPr lvl="1"/>
            <a:r>
              <a:rPr lang="en-US" sz="2000" dirty="0"/>
              <a:t>Inexpensive</a:t>
            </a:r>
          </a:p>
          <a:p>
            <a:pPr lvl="1"/>
            <a:r>
              <a:rPr lang="en-US" sz="2000" dirty="0"/>
              <a:t>Fast-acting	</a:t>
            </a:r>
          </a:p>
          <a:p>
            <a:pPr lvl="1"/>
            <a:r>
              <a:rPr lang="en-US" sz="2000" dirty="0"/>
              <a:t>Stable during storage</a:t>
            </a:r>
          </a:p>
          <a:p>
            <a:pPr lvl="1"/>
            <a:r>
              <a:rPr lang="en-US" sz="2000" dirty="0"/>
              <a:t>Capable of controlling microbial growth while being harmless to humans, animals, and objects</a:t>
            </a:r>
          </a:p>
        </p:txBody>
      </p:sp>
    </p:spTree>
    <p:extLst>
      <p:ext uri="{BB962C8B-B14F-4D97-AF65-F5344CB8AC3E}">
        <p14:creationId xmlns:p14="http://schemas.microsoft.com/office/powerpoint/2010/main" val="26201610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449871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160608" y="1442461"/>
            <a:ext cx="8537575" cy="52562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Methods for Evaluating Disinfectants and Antiseptics</a:t>
            </a:r>
          </a:p>
          <a:p>
            <a:pPr lvl="1"/>
            <a:r>
              <a:rPr lang="en-US" sz="2000" dirty="0"/>
              <a:t>Phenol coefficient</a:t>
            </a:r>
          </a:p>
          <a:p>
            <a:pPr lvl="2"/>
            <a:r>
              <a:rPr lang="en-US" sz="2000" dirty="0"/>
              <a:t>Evaluates efficacy of disinfectants and antiseptics </a:t>
            </a:r>
          </a:p>
          <a:p>
            <a:pPr lvl="2"/>
            <a:r>
              <a:rPr lang="en-US" sz="2000" dirty="0"/>
              <a:t>Compares to phenol an agent</a:t>
            </a:r>
            <a:r>
              <a:rPr lang="fr-FR" sz="2000" dirty="0"/>
              <a:t>'</a:t>
            </a:r>
            <a:r>
              <a:rPr lang="en-US" sz="2000" dirty="0"/>
              <a:t>s ability to control microbes</a:t>
            </a:r>
          </a:p>
          <a:p>
            <a:pPr lvl="2"/>
            <a:r>
              <a:rPr lang="en-US" sz="2000" dirty="0"/>
              <a:t>Greater than 1.0 indicates agent is more effective than phenol</a:t>
            </a:r>
          </a:p>
          <a:p>
            <a:pPr lvl="2"/>
            <a:r>
              <a:rPr lang="en-US" sz="2000" dirty="0"/>
              <a:t>Has been replaced by newer methods</a:t>
            </a:r>
          </a:p>
        </p:txBody>
      </p:sp>
    </p:spTree>
    <p:extLst>
      <p:ext uri="{BB962C8B-B14F-4D97-AF65-F5344CB8AC3E}">
        <p14:creationId xmlns:p14="http://schemas.microsoft.com/office/powerpoint/2010/main" val="2197742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449871"/>
          </a:xfrm>
        </p:spPr>
        <p:txBody>
          <a:bodyPr>
            <a:normAutofit fontScale="90000"/>
          </a:bodyPr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579418"/>
            <a:ext cx="8537575" cy="497378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 b="1" dirty="0"/>
              <a:t>Methods for Evaluating Disinfectants and Antiseptics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n-US" sz="2000" b="1" dirty="0"/>
              <a:t>Use-dilution test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Metal cylinders dipped into broth cultures of bacteria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Contaminated cylinder immersed into dilution of disinfectant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Cylinders removed, washed, and placed into tube of medium 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Most effective agents entirely prevent growth at highest dilution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Current standard test in the U.S.</a:t>
            </a:r>
          </a:p>
          <a:p>
            <a:pPr lvl="2">
              <a:lnSpc>
                <a:spcPct val="130000"/>
              </a:lnSpc>
            </a:pPr>
            <a:r>
              <a:rPr lang="en-US" sz="2000" dirty="0"/>
              <a:t>New standard procedure being developed</a:t>
            </a:r>
          </a:p>
        </p:txBody>
      </p:sp>
    </p:spTree>
    <p:extLst>
      <p:ext uri="{BB962C8B-B14F-4D97-AF65-F5344CB8AC3E}">
        <p14:creationId xmlns:p14="http://schemas.microsoft.com/office/powerpoint/2010/main" val="1869041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1870364"/>
            <a:ext cx="8537575" cy="460663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Methods for Evaluating Disinfectants and Antiseptics</a:t>
            </a:r>
          </a:p>
          <a:p>
            <a:pPr lvl="1"/>
            <a:r>
              <a:rPr lang="en-US" sz="2000" b="1" dirty="0"/>
              <a:t>In-use test</a:t>
            </a:r>
          </a:p>
          <a:p>
            <a:pPr lvl="2"/>
            <a:r>
              <a:rPr lang="en-US" sz="2000" dirty="0"/>
              <a:t>Swabs taken from objects before and after application of disinfectant or antiseptic</a:t>
            </a:r>
          </a:p>
          <a:p>
            <a:pPr lvl="2"/>
            <a:r>
              <a:rPr lang="en-US" sz="2000" dirty="0"/>
              <a:t>Swabs inoculated into growth medium and incubated</a:t>
            </a:r>
          </a:p>
          <a:p>
            <a:pPr lvl="2"/>
            <a:r>
              <a:rPr lang="en-US" sz="2000" dirty="0"/>
              <a:t>Medium monitored for growth</a:t>
            </a:r>
          </a:p>
          <a:p>
            <a:pPr lvl="2"/>
            <a:r>
              <a:rPr lang="en-US" sz="2000" dirty="0"/>
              <a:t>Accurate determination of proper strength and application procedure for each specific situation</a:t>
            </a:r>
          </a:p>
        </p:txBody>
      </p:sp>
    </p:spTree>
    <p:extLst>
      <p:ext uri="{BB962C8B-B14F-4D97-AF65-F5344CB8AC3E}">
        <p14:creationId xmlns:p14="http://schemas.microsoft.com/office/powerpoint/2010/main" val="3058481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Methods of Microbial Control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1825626" y="2214694"/>
            <a:ext cx="8537575" cy="4109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Development of Resistant Microbes</a:t>
            </a:r>
          </a:p>
          <a:p>
            <a:pPr lvl="1"/>
            <a:r>
              <a:rPr lang="en-US" sz="2000" dirty="0"/>
              <a:t>Little evidence that products containing antiseptic and disinfecting chemicals add to human or animal health</a:t>
            </a:r>
          </a:p>
          <a:p>
            <a:pPr lvl="1"/>
            <a:r>
              <a:rPr lang="en-US" sz="2000" dirty="0"/>
              <a:t>Use of such products promotes development of resistant microbes</a:t>
            </a:r>
          </a:p>
        </p:txBody>
      </p:sp>
    </p:spTree>
    <p:extLst>
      <p:ext uri="{BB962C8B-B14F-4D97-AF65-F5344CB8AC3E}">
        <p14:creationId xmlns:p14="http://schemas.microsoft.com/office/powerpoint/2010/main" val="304692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the Efficacy of Antimicrobial Methods</a:t>
            </a:r>
            <a:br>
              <a:rPr lang="en-US" b="1" dirty="0"/>
            </a:br>
            <a:endParaRPr lang="en-US" dirty="0"/>
          </a:p>
        </p:txBody>
      </p:sp>
      <p:sp>
        <p:nvSpPr>
          <p:cNvPr id="10243" name="Rectangle 9"/>
          <p:cNvSpPr>
            <a:spLocks noGrp="1" noChangeArrowheads="1"/>
          </p:cNvSpPr>
          <p:nvPr>
            <p:ph idx="4294967295"/>
          </p:nvPr>
        </p:nvSpPr>
        <p:spPr>
          <a:xfrm>
            <a:off x="1825626" y="2214694"/>
            <a:ext cx="8537575" cy="4109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/>
              <a:t>1) Site to be treated</a:t>
            </a:r>
          </a:p>
          <a:p>
            <a:pPr lvl="2"/>
            <a:r>
              <a:rPr lang="en-US" sz="2000" dirty="0"/>
              <a:t>Harsh chemicals and extreme heat cannot be used on humans, animals, and fragile objects</a:t>
            </a:r>
          </a:p>
          <a:p>
            <a:pPr lvl="2"/>
            <a:r>
              <a:rPr lang="en-US" sz="2000" dirty="0"/>
              <a:t>Method of microbial control based on site of medical procedure</a:t>
            </a:r>
          </a:p>
        </p:txBody>
      </p:sp>
    </p:spTree>
    <p:extLst>
      <p:ext uri="{BB962C8B-B14F-4D97-AF65-F5344CB8AC3E}">
        <p14:creationId xmlns:p14="http://schemas.microsoft.com/office/powerpoint/2010/main" val="253091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Arial"/>
                <a:cs typeface="Arial"/>
              </a:rPr>
              <a:t>Figure 9.2  Relative susceptibilities of microbes to antimicrobial agents.</a:t>
            </a:r>
          </a:p>
        </p:txBody>
      </p:sp>
      <p:pic>
        <p:nvPicPr>
          <p:cNvPr id="15" name="Picture 6" descr="figure_09_02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"/>
          <a:stretch>
            <a:fillRect/>
          </a:stretch>
        </p:blipFill>
        <p:spPr bwMode="auto">
          <a:xfrm>
            <a:off x="3229356" y="404665"/>
            <a:ext cx="5733288" cy="6118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913776" y="863600"/>
            <a:ext cx="10364451" cy="674256"/>
          </a:xfrm>
        </p:spPr>
        <p:txBody>
          <a:bodyPr>
            <a:normAutofit fontScale="90000"/>
          </a:bodyPr>
          <a:lstStyle/>
          <a:p>
            <a:r>
              <a:rPr lang="en-US" b="1"/>
              <a:t>Factors Affecting the Efficacy of Antimicrobial Methods</a:t>
            </a:r>
            <a:endParaRPr lang="en-US" dirty="0"/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913776" y="1808480"/>
            <a:ext cx="9525626" cy="4689302"/>
          </a:xfrm>
          <a:prstGeom prst="rect">
            <a:avLst/>
          </a:prstGeom>
        </p:spPr>
        <p:txBody>
          <a:bodyPr/>
          <a:lstStyle/>
          <a:p>
            <a:pPr marL="457200" lvl="1" indent="0">
              <a:lnSpc>
                <a:spcPct val="135000"/>
              </a:lnSpc>
              <a:buNone/>
            </a:pPr>
            <a:r>
              <a:rPr lang="en-US" sz="2000" b="1" dirty="0"/>
              <a:t>1) Relative susceptibility of microorganisms</a:t>
            </a:r>
          </a:p>
          <a:p>
            <a:pPr lvl="2">
              <a:lnSpc>
                <a:spcPct val="135000"/>
              </a:lnSpc>
            </a:pPr>
            <a:r>
              <a:rPr lang="en-US" sz="2000" dirty="0"/>
              <a:t>Germicide classification</a:t>
            </a:r>
          </a:p>
          <a:p>
            <a:pPr lvl="3">
              <a:lnSpc>
                <a:spcPct val="135000"/>
              </a:lnSpc>
            </a:pPr>
            <a:r>
              <a:rPr lang="en-US" sz="2000" dirty="0"/>
              <a:t>High-level germicides</a:t>
            </a:r>
          </a:p>
          <a:p>
            <a:pPr lvl="4">
              <a:lnSpc>
                <a:spcPct val="135000"/>
              </a:lnSpc>
            </a:pPr>
            <a:r>
              <a:rPr lang="en-US" sz="2000" dirty="0"/>
              <a:t>Kill all pathogens, including endospores</a:t>
            </a:r>
          </a:p>
          <a:p>
            <a:pPr lvl="3">
              <a:lnSpc>
                <a:spcPct val="135000"/>
              </a:lnSpc>
            </a:pPr>
            <a:r>
              <a:rPr lang="en-US" sz="2000" dirty="0"/>
              <a:t>Intermediate-level germicides</a:t>
            </a:r>
          </a:p>
          <a:p>
            <a:pPr lvl="4">
              <a:lnSpc>
                <a:spcPct val="135000"/>
              </a:lnSpc>
            </a:pPr>
            <a:r>
              <a:rPr lang="en-US" sz="2000" dirty="0"/>
              <a:t>Kill fungal spores, protozoan cysts, viruses, and pathogenic bacteria</a:t>
            </a:r>
          </a:p>
          <a:p>
            <a:pPr lvl="3">
              <a:lnSpc>
                <a:spcPct val="135000"/>
              </a:lnSpc>
            </a:pPr>
            <a:r>
              <a:rPr lang="en-US" sz="2000" dirty="0"/>
              <a:t>Low-level germicides</a:t>
            </a:r>
          </a:p>
          <a:p>
            <a:pPr lvl="4">
              <a:lnSpc>
                <a:spcPct val="135000"/>
              </a:lnSpc>
            </a:pPr>
            <a:r>
              <a:rPr lang="en-US" sz="2000" dirty="0"/>
              <a:t>Kill vegetative bacteria, fungi, protozoa, and some </a:t>
            </a:r>
            <a:r>
              <a:rPr lang="en-US" sz="2000" dirty="0" err="1"/>
              <a:t>viruseS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791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1806576" y="100585"/>
            <a:ext cx="8861425" cy="93573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2) TEMPERATURE EFFECTS ON EFFICACY OF ANTIMICROBIAL AGENTS</a:t>
            </a:r>
          </a:p>
        </p:txBody>
      </p:sp>
      <p:pic>
        <p:nvPicPr>
          <p:cNvPr id="15" name="Picture 5" descr="figure_09_03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>
            <a:fillRect/>
          </a:stretch>
        </p:blipFill>
        <p:spPr bwMode="auto">
          <a:xfrm>
            <a:off x="1793876" y="1036320"/>
            <a:ext cx="8602663" cy="5135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6800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32</TotalTime>
  <Words>1888</Words>
  <Application>Microsoft Office PowerPoint</Application>
  <PresentationFormat>Widescreen</PresentationFormat>
  <Paragraphs>398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Arial</vt:lpstr>
      <vt:lpstr>Arial Black</vt:lpstr>
      <vt:lpstr>Calibri</vt:lpstr>
      <vt:lpstr>Times New Roman</vt:lpstr>
      <vt:lpstr>Tw Cen MT</vt:lpstr>
      <vt:lpstr>Droplet</vt:lpstr>
      <vt:lpstr>Controlling Microbial growth in the environment </vt:lpstr>
      <vt:lpstr>PowerPoint Presentation</vt:lpstr>
      <vt:lpstr>Action of Antimicrobial Agents</vt:lpstr>
      <vt:lpstr>Action of Antimicrobial Agents</vt:lpstr>
      <vt:lpstr>The Selection of Microbial Control Methods</vt:lpstr>
      <vt:lpstr>Factors Affecting the Efficacy of Antimicrobial Methods </vt:lpstr>
      <vt:lpstr>Figure 9.2  Relative susceptibilities of microbes to antimicrobial agents.</vt:lpstr>
      <vt:lpstr>Factors Affecting the Efficacy of Antimicrobial Methods</vt:lpstr>
      <vt:lpstr>2) TEMPERATURE EFFECTS ON EFFICACY OF ANTIMICROBIAL AGENTS</vt:lpstr>
      <vt:lpstr>The Selection of Microbial Control Methods</vt:lpstr>
      <vt:lpstr>Figure 9.4  A BSL-4 worker carrying Ebola virus cultures.</vt:lpstr>
      <vt:lpstr>Physical Methods of Microbial Control</vt:lpstr>
      <vt:lpstr>Physical Methods of Microbial Control</vt:lpstr>
      <vt:lpstr>Physical Methods of Microbial Control</vt:lpstr>
      <vt:lpstr>Physical Methods of Microbial Control</vt:lpstr>
      <vt:lpstr>Figure 9.7  An autoclave.</vt:lpstr>
      <vt:lpstr>Figure 9.8  Sterility indicators.</vt:lpstr>
      <vt:lpstr>Physical Methods of Microbial Control</vt:lpstr>
      <vt:lpstr>Physical Methods of Microbial Control</vt:lpstr>
      <vt:lpstr>PowerPoint Presentation</vt:lpstr>
      <vt:lpstr>Physical Methods of Microbial Control</vt:lpstr>
      <vt:lpstr>Physical Methods of Microbial Control</vt:lpstr>
      <vt:lpstr>Physical Methods of Microbial Control</vt:lpstr>
      <vt:lpstr>Figure 9.9  The use of desiccation as a means of preserving apricots in Pakistan.</vt:lpstr>
      <vt:lpstr>Figure 9.10  Filtration equipment used for microbial control.</vt:lpstr>
      <vt:lpstr>PowerPoint Presentation</vt:lpstr>
      <vt:lpstr>Figure 9.11  The roles of high-efficiency particulate air (HEPA) filters in biological safety cabinets.</vt:lpstr>
      <vt:lpstr>Physical Methods of Microbial Control</vt:lpstr>
      <vt:lpstr>Physical Methods of Microbial Control</vt:lpstr>
      <vt:lpstr>Physical Methods of Microbial Control</vt:lpstr>
      <vt:lpstr>Figure 9.12  A demonstration of the increased shelf life of food achieved by ionizing radiation.</vt:lpstr>
      <vt:lpstr>Physical Methods of Microbial Control</vt:lpstr>
      <vt:lpstr>PowerPoint Presentation</vt:lpstr>
      <vt:lpstr>Chemical Methods of Microbial Control</vt:lpstr>
      <vt:lpstr>Chemical Methods of Microbial Control</vt:lpstr>
      <vt:lpstr>Figure 9.13  Phenol and phenolics.</vt:lpstr>
      <vt:lpstr>Chemical Methods of Microbial Control</vt:lpstr>
      <vt:lpstr>Chemical Methods of Microbial Control</vt:lpstr>
      <vt:lpstr>Figure 9.14  Degerming in preparation for surgery on a hand.</vt:lpstr>
      <vt:lpstr>Chemical Methods of Microbial Control</vt:lpstr>
      <vt:lpstr>Chemical Methods of Microbial Control</vt:lpstr>
      <vt:lpstr>Figure 9.15  Quaternary ammonium compounds (quats).</vt:lpstr>
      <vt:lpstr>Chemical Methods of Microbial Control</vt:lpstr>
      <vt:lpstr>Figure 9.16  The effect of heavy-metal ions on bacterial growth.</vt:lpstr>
      <vt:lpstr>Chemical Methods of Microbial Control</vt:lpstr>
      <vt:lpstr>Chemical Methods of Microbial Control</vt:lpstr>
      <vt:lpstr>Chemical Methods of Microbial Control</vt:lpstr>
      <vt:lpstr>Chemical Methods of Microbial Control</vt:lpstr>
      <vt:lpstr>PowerPoint Presentation</vt:lpstr>
      <vt:lpstr>Chemical Methods of Microbial Control</vt:lpstr>
      <vt:lpstr>Chemical Methods of Microbial Control</vt:lpstr>
      <vt:lpstr>Chemical Methods of Microbial Control</vt:lpstr>
      <vt:lpstr>Chemical Methods of Microbial Control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Microbial growth in the environment</dc:title>
  <dc:creator>Melanie Meyer</dc:creator>
  <cp:lastModifiedBy>Meyer, Melanie B.</cp:lastModifiedBy>
  <cp:revision>7</cp:revision>
  <dcterms:created xsi:type="dcterms:W3CDTF">2016-06-05T15:14:34Z</dcterms:created>
  <dcterms:modified xsi:type="dcterms:W3CDTF">2018-06-02T15:12:38Z</dcterms:modified>
</cp:coreProperties>
</file>