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6" r:id="rId40"/>
    <p:sldId id="307" r:id="rId41"/>
    <p:sldId id="308" r:id="rId42"/>
    <p:sldId id="309" r:id="rId43"/>
    <p:sldId id="310" r:id="rId44"/>
    <p:sldId id="311" r:id="rId45"/>
    <p:sldId id="313" r:id="rId46"/>
    <p:sldId id="314" r:id="rId47"/>
    <p:sldId id="316" r:id="rId48"/>
    <p:sldId id="325" r:id="rId49"/>
    <p:sldId id="326" r:id="rId50"/>
    <p:sldId id="331" r:id="rId51"/>
    <p:sldId id="33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D654-6845-4ACE-B0F8-3DFDA3E0AD21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29BCA-020B-4BCC-9F5C-A748AB9E9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4F86FAC-AC4E-0544-B233-B9530DC4FC38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28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7B0425A-4E5A-1D41-B9AD-C5124128E08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8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8E5F949-7FE3-F647-BB64-9FFF9C28766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0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58FB1DF-2C09-5248-9E3A-BFCC22D590B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52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1C1A46A5-83A6-C643-A563-9F85DC6063E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6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26915D4-0846-9D48-AB1D-469BFC420FA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9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62944CE-43AB-E446-BC00-E33716906242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7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B20A1AC-A172-DC40-898F-AE3162888AB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3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7EBD4A8-EDF3-3D4E-9020-67BDC5075FD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7A01AD2-71CA-0B45-8E07-9A1E2663BD06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67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3853754-24B5-BB4F-B2A5-A21D53ADEB9C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4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1A61770-BD47-BE40-85DB-EBF0475A4F5D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87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6857148-25D9-5A41-BC27-F2885583AE8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57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A1730AB-111A-D344-9030-D72D872DED2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55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982D244-8887-1D42-A107-49D2B800A252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61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777617A-ED97-B04E-873E-5EFC0B225A1D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68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433D9C9-B978-C34C-A682-ABEA2B674FE6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4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A55AB4F-D2F0-EE46-A727-83B7B11AE10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0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B2361A7-1116-4E49-9D02-481D12AF7A7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81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C116AC1-9A41-6A4C-8930-7F389819C61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10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8F3D6DB-A85C-CA41-900E-EFFDB2CEE939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17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78FF713-9C7A-5E48-BC45-02A5C0EFE58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0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EA6B5A6-0299-3748-86CB-08F54709F61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26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28E643D-37E1-7A48-AC63-672FFADBE13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31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99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F9B76D1-A210-2B41-B45B-5BA393F8F34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71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EACC9C5-6F2F-604E-A70A-118ED79045EC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31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9C55319-3083-CB40-9884-8DD4AA95A14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34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80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D40B183-55B0-D745-B18B-36F3901D614C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6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2C40C7D-D348-1847-B522-876B420B902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36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72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5FBF6A4-0634-1B4E-A05F-E8C4EF882D7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19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F190A04-E5D2-C44D-B65E-BFFBE75CCF06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62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8CC1F02-2A97-C343-94C3-5C258264419E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04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3D418E1-E922-C84A-9898-DC141B0C672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40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0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CB3B176-1841-1A48-9E59-747E5CC3E9FD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159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CFB5EFD7-C72A-AD42-A704-BBC5AFF757B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41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35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588827FC-409D-1D4D-A21F-2EBFBF8AEED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42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98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BE7929C-ED86-7747-B511-4C0EBB73DC4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43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69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6709357B-6DCD-6441-A8A6-E5A05C3A1CD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44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42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F5F1F7D-3ED8-3E4F-8871-A937E0817C5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45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219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C167460-34CF-B54C-A311-6A39AC00067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46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32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70DC416-23D0-8E4C-9061-FAB4FA2945B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47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43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C58A200-0CB8-4B48-999E-60EB6133622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48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57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3E9C5C14-6CD2-6F47-8513-46D24F741529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49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480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4B9622E-7CF1-3648-B8DD-5B2CBFA2AC40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50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4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2B70B5B-5516-B94D-85A7-D1EEFC69019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192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AB669C5-3FAE-974D-ADA0-AD02A25EBF3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51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6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30A1CBA-9173-7D48-932C-FFB45AAEF35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2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8104C01-3AE6-5B4B-9424-4AE920EB210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9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A8F2286-C6F6-FC46-A8C3-4DF7DAB3AC5E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45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2E0C358-6CCC-324A-8F5B-14908117623D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6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4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7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54-3D41-46E1-ACF1-B20A8168E9E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A1FAD-9D79-4913-A9C3-BFD19DF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Adaptive Immunity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CCV</a:t>
            </a:r>
          </a:p>
          <a:p>
            <a:r>
              <a:rPr lang="en-US" dirty="0"/>
              <a:t>Microbiology</a:t>
            </a:r>
          </a:p>
          <a:p>
            <a:r>
              <a:rPr lang="en-US" dirty="0"/>
              <a:t>Ch. 16</a:t>
            </a:r>
          </a:p>
        </p:txBody>
      </p:sp>
    </p:spTree>
    <p:extLst>
      <p:ext uri="{BB962C8B-B14F-4D97-AF65-F5344CB8AC3E}">
        <p14:creationId xmlns:p14="http://schemas.microsoft.com/office/powerpoint/2010/main" val="56092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16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"/>
          <a:stretch/>
        </p:blipFill>
        <p:spPr>
          <a:xfrm>
            <a:off x="1790700" y="1308101"/>
            <a:ext cx="8601456" cy="40343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017932" y="1270506"/>
            <a:ext cx="1524000" cy="80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1550" b="1" dirty="0"/>
              <a:t>Epitopes</a:t>
            </a:r>
          </a:p>
          <a:p>
            <a:pPr algn="l"/>
            <a:r>
              <a:rPr lang="nl-NL" sz="1550" b="1" dirty="0"/>
              <a:t>(antigenic</a:t>
            </a:r>
          </a:p>
          <a:p>
            <a:pPr algn="l"/>
            <a:r>
              <a:rPr lang="nl-NL" sz="1550" b="1" dirty="0"/>
              <a:t>determinants)</a:t>
            </a:r>
            <a:endParaRPr lang="en-US" sz="1550" b="1" dirty="0"/>
          </a:p>
        </p:txBody>
      </p:sp>
      <p:sp>
        <p:nvSpPr>
          <p:cNvPr id="27" name="Rectangle 26"/>
          <p:cNvSpPr/>
          <p:nvPr/>
        </p:nvSpPr>
        <p:spPr>
          <a:xfrm>
            <a:off x="9076266" y="3327403"/>
            <a:ext cx="13716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1550" b="1" dirty="0"/>
              <a:t>Cytoplasmic</a:t>
            </a:r>
          </a:p>
          <a:p>
            <a:pPr algn="l"/>
            <a:r>
              <a:rPr lang="tr-TR" sz="1550" b="1" dirty="0"/>
              <a:t>membrane</a:t>
            </a:r>
            <a:endParaRPr lang="en-US" sz="1550" b="1" dirty="0"/>
          </a:p>
        </p:txBody>
      </p:sp>
      <p:sp>
        <p:nvSpPr>
          <p:cNvPr id="28" name="Rectangle 27"/>
          <p:cNvSpPr/>
          <p:nvPr/>
        </p:nvSpPr>
        <p:spPr>
          <a:xfrm>
            <a:off x="9047178" y="4402668"/>
            <a:ext cx="1054135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550" b="1" dirty="0"/>
              <a:t>Cytoplasm</a:t>
            </a:r>
            <a:endParaRPr lang="en-US" sz="1550" b="1" dirty="0"/>
          </a:p>
        </p:txBody>
      </p:sp>
      <p:sp>
        <p:nvSpPr>
          <p:cNvPr id="29" name="Rectangle 28"/>
          <p:cNvSpPr/>
          <p:nvPr/>
        </p:nvSpPr>
        <p:spPr>
          <a:xfrm>
            <a:off x="6695847" y="4381500"/>
            <a:ext cx="826701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50" b="1" dirty="0"/>
              <a:t>Antigen</a:t>
            </a:r>
            <a:endParaRPr lang="en-US" sz="1550" b="1" dirty="0"/>
          </a:p>
        </p:txBody>
      </p:sp>
      <p:sp>
        <p:nvSpPr>
          <p:cNvPr id="30" name="Rectangle 29"/>
          <p:cNvSpPr/>
          <p:nvPr/>
        </p:nvSpPr>
        <p:spPr>
          <a:xfrm>
            <a:off x="2102903" y="5035550"/>
            <a:ext cx="3894178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550" dirty="0">
                <a:latin typeface="Arial Black"/>
                <a:cs typeface="Arial Black"/>
              </a:rPr>
              <a:t>Epitopes (antigenic determinants)</a:t>
            </a:r>
            <a:endParaRPr lang="en-US" sz="1550" dirty="0">
              <a:latin typeface="Arial Black"/>
              <a:cs typeface="Arial Blac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80871" y="3775441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Nucleus</a:t>
            </a:r>
            <a:endParaRPr lang="en-US" sz="1400" b="1" dirty="0"/>
          </a:p>
        </p:txBody>
      </p:sp>
      <p:sp>
        <p:nvSpPr>
          <p:cNvPr id="32" name="Oval 27"/>
          <p:cNvSpPr>
            <a:spLocks noChangeAspect="1" noChangeArrowheads="1"/>
          </p:cNvSpPr>
          <p:nvPr/>
        </p:nvSpPr>
        <p:spPr bwMode="auto">
          <a:xfrm>
            <a:off x="6718300" y="2446872"/>
            <a:ext cx="45919" cy="459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Oval 27"/>
          <p:cNvSpPr>
            <a:spLocks noChangeAspect="1" noChangeArrowheads="1"/>
          </p:cNvSpPr>
          <p:nvPr/>
        </p:nvSpPr>
        <p:spPr bwMode="auto">
          <a:xfrm>
            <a:off x="7154985" y="2379132"/>
            <a:ext cx="45919" cy="459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27"/>
          <p:cNvSpPr>
            <a:spLocks noChangeAspect="1" noChangeArrowheads="1"/>
          </p:cNvSpPr>
          <p:nvPr/>
        </p:nvSpPr>
        <p:spPr bwMode="auto">
          <a:xfrm>
            <a:off x="7535335" y="2429928"/>
            <a:ext cx="45919" cy="459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6735234" y="1456268"/>
            <a:ext cx="1303867" cy="1007533"/>
          </a:xfrm>
          <a:custGeom>
            <a:avLst/>
            <a:gdLst>
              <a:gd name="connsiteX0" fmla="*/ 0 w 1303867"/>
              <a:gd name="connsiteY0" fmla="*/ 1007533 h 1007533"/>
              <a:gd name="connsiteX1" fmla="*/ 1303867 w 1303867"/>
              <a:gd name="connsiteY1" fmla="*/ 0 h 1007533"/>
              <a:gd name="connsiteX2" fmla="*/ 825500 w 1303867"/>
              <a:gd name="connsiteY2" fmla="*/ 994833 h 100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867" h="1007533">
                <a:moveTo>
                  <a:pt x="0" y="1007533"/>
                </a:moveTo>
                <a:lnTo>
                  <a:pt x="1303867" y="0"/>
                </a:lnTo>
                <a:lnTo>
                  <a:pt x="825500" y="9948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179733" y="1481668"/>
            <a:ext cx="829734" cy="905933"/>
          </a:xfrm>
          <a:custGeom>
            <a:avLst/>
            <a:gdLst>
              <a:gd name="connsiteX0" fmla="*/ 829734 w 829734"/>
              <a:gd name="connsiteY0" fmla="*/ 0 h 905933"/>
              <a:gd name="connsiteX1" fmla="*/ 0 w 829734"/>
              <a:gd name="connsiteY1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9734" h="905933">
                <a:moveTo>
                  <a:pt x="829734" y="0"/>
                </a:moveTo>
                <a:lnTo>
                  <a:pt x="0" y="9059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Oval 27"/>
          <p:cNvSpPr>
            <a:spLocks noChangeAspect="1" noChangeArrowheads="1"/>
          </p:cNvSpPr>
          <p:nvPr/>
        </p:nvSpPr>
        <p:spPr bwMode="auto">
          <a:xfrm>
            <a:off x="8398933" y="4564171"/>
            <a:ext cx="45919" cy="459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8415868" y="4580468"/>
            <a:ext cx="651933" cy="4233"/>
          </a:xfrm>
          <a:custGeom>
            <a:avLst/>
            <a:gdLst>
              <a:gd name="connsiteX0" fmla="*/ 0 w 651933"/>
              <a:gd name="connsiteY0" fmla="*/ 4233 h 4233"/>
              <a:gd name="connsiteX1" fmla="*/ 651933 w 651933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933" h="4233">
                <a:moveTo>
                  <a:pt x="0" y="4233"/>
                </a:moveTo>
                <a:lnTo>
                  <a:pt x="651933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ight Brace 38"/>
          <p:cNvSpPr/>
          <p:nvPr/>
        </p:nvSpPr>
        <p:spPr bwMode="auto">
          <a:xfrm>
            <a:off x="8958915" y="2764365"/>
            <a:ext cx="155448" cy="1524000"/>
          </a:xfrm>
          <a:prstGeom prst="rightBrace">
            <a:avLst>
              <a:gd name="adj1" fmla="val 2194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16.3a  Antigens, molecules that provoke a specific immune response.</a:t>
            </a:r>
          </a:p>
        </p:txBody>
      </p:sp>
    </p:spTree>
    <p:extLst>
      <p:ext uri="{BB962C8B-B14F-4D97-AF65-F5344CB8AC3E}">
        <p14:creationId xmlns:p14="http://schemas.microsoft.com/office/powerpoint/2010/main" val="12604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figure_16_03b-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"/>
          <a:stretch/>
        </p:blipFill>
        <p:spPr>
          <a:xfrm>
            <a:off x="1790700" y="2235201"/>
            <a:ext cx="8601456" cy="219286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238497" y="2298699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000" b="1" dirty="0"/>
              <a:t>Extracellular</a:t>
            </a:r>
          </a:p>
          <a:p>
            <a:pPr algn="l"/>
            <a:r>
              <a:rPr lang="ro-RO" sz="1000" b="1" dirty="0"/>
              <a:t>microbes</a:t>
            </a:r>
            <a:endParaRPr lang="en-US" sz="1000" b="1" dirty="0"/>
          </a:p>
        </p:txBody>
      </p:sp>
      <p:sp>
        <p:nvSpPr>
          <p:cNvPr id="45" name="Rectangle 44"/>
          <p:cNvSpPr/>
          <p:nvPr/>
        </p:nvSpPr>
        <p:spPr>
          <a:xfrm>
            <a:off x="1765299" y="3797301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b="1" dirty="0"/>
              <a:t>Exogenous</a:t>
            </a:r>
          </a:p>
          <a:p>
            <a:pPr algn="l"/>
            <a:r>
              <a:rPr lang="de-DE" sz="1000" b="1" dirty="0"/>
              <a:t>antigens</a:t>
            </a:r>
            <a:endParaRPr lang="en-US" sz="1000" b="1" dirty="0"/>
          </a:p>
        </p:txBody>
      </p:sp>
      <p:sp>
        <p:nvSpPr>
          <p:cNvPr id="46" name="Rectangle 45"/>
          <p:cNvSpPr/>
          <p:nvPr/>
        </p:nvSpPr>
        <p:spPr>
          <a:xfrm>
            <a:off x="6032499" y="2277534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b="1" dirty="0"/>
              <a:t>Endogenous</a:t>
            </a:r>
          </a:p>
          <a:p>
            <a:pPr algn="l"/>
            <a:r>
              <a:rPr lang="de-DE" sz="1000" b="1" dirty="0"/>
              <a:t>antigens</a:t>
            </a:r>
            <a:endParaRPr lang="en-US" sz="1000" b="1" dirty="0"/>
          </a:p>
        </p:txBody>
      </p:sp>
      <p:sp>
        <p:nvSpPr>
          <p:cNvPr id="47" name="Rectangle 46"/>
          <p:cNvSpPr/>
          <p:nvPr/>
        </p:nvSpPr>
        <p:spPr>
          <a:xfrm>
            <a:off x="6024033" y="2798235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000" b="1" dirty="0"/>
              <a:t>Intracellular</a:t>
            </a:r>
          </a:p>
          <a:p>
            <a:pPr algn="l"/>
            <a:r>
              <a:rPr lang="ro-RO" sz="1000" b="1" dirty="0"/>
              <a:t>virus</a:t>
            </a:r>
            <a:endParaRPr lang="en-US" sz="1000" b="1" dirty="0"/>
          </a:p>
        </p:txBody>
      </p:sp>
      <p:sp>
        <p:nvSpPr>
          <p:cNvPr id="48" name="Rectangle 47"/>
          <p:cNvSpPr/>
          <p:nvPr/>
        </p:nvSpPr>
        <p:spPr>
          <a:xfrm>
            <a:off x="6028266" y="3564462"/>
            <a:ext cx="76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dirty="0"/>
              <a:t>Virally</a:t>
            </a:r>
          </a:p>
          <a:p>
            <a:pPr algn="l"/>
            <a:r>
              <a:rPr lang="en-US" sz="1000" b="1" dirty="0"/>
              <a:t>infected</a:t>
            </a:r>
          </a:p>
          <a:p>
            <a:pPr algn="l"/>
            <a:r>
              <a:rPr lang="en-US" sz="1000" b="1" dirty="0"/>
              <a:t>cell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864599" y="2218266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o-RO" sz="1000" b="1" dirty="0"/>
              <a:t>Autoantigens</a:t>
            </a:r>
          </a:p>
          <a:p>
            <a:pPr algn="l"/>
            <a:r>
              <a:rPr lang="ro-RO" sz="1000" b="1" dirty="0"/>
              <a:t>(normal cell antigens)</a:t>
            </a:r>
            <a:endParaRPr lang="en-US" sz="1000" b="1" dirty="0"/>
          </a:p>
        </p:txBody>
      </p:sp>
      <p:sp>
        <p:nvSpPr>
          <p:cNvPr id="50" name="Rectangle 49"/>
          <p:cNvSpPr/>
          <p:nvPr/>
        </p:nvSpPr>
        <p:spPr>
          <a:xfrm>
            <a:off x="8898468" y="3560235"/>
            <a:ext cx="99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1" dirty="0"/>
              <a:t>Normal</a:t>
            </a:r>
          </a:p>
          <a:p>
            <a:pPr algn="l"/>
            <a:r>
              <a:rPr lang="en-US" sz="1000" b="1" dirty="0"/>
              <a:t>(uninfected)</a:t>
            </a:r>
          </a:p>
          <a:p>
            <a:pPr algn="l"/>
            <a:r>
              <a:rPr lang="en-US" sz="1000" b="1" dirty="0"/>
              <a:t>cell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83456" y="4195233"/>
            <a:ext cx="16722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 Black"/>
                <a:cs typeface="Arial Black"/>
              </a:rPr>
              <a:t>Exogenous antigens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411647" y="4195233"/>
            <a:ext cx="17634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rial Black"/>
                <a:cs typeface="Arial Black"/>
              </a:rPr>
              <a:t>Endogenous antigens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91898" y="4195233"/>
            <a:ext cx="11633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050" dirty="0">
                <a:latin typeface="Arial Black"/>
                <a:cs typeface="Arial Black"/>
              </a:rPr>
              <a:t>Autoantigens</a:t>
            </a:r>
            <a:endParaRPr lang="en-US" sz="1050" dirty="0">
              <a:latin typeface="Arial Black"/>
              <a:cs typeface="Arial Black"/>
            </a:endParaRPr>
          </a:p>
        </p:txBody>
      </p:sp>
      <p:sp>
        <p:nvSpPr>
          <p:cNvPr id="54" name="Oval 27"/>
          <p:cNvSpPr>
            <a:spLocks noChangeAspect="1" noChangeArrowheads="1"/>
          </p:cNvSpPr>
          <p:nvPr/>
        </p:nvSpPr>
        <p:spPr bwMode="auto">
          <a:xfrm>
            <a:off x="3217332" y="2937936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Oval 27"/>
          <p:cNvSpPr>
            <a:spLocks noChangeAspect="1" noChangeArrowheads="1"/>
          </p:cNvSpPr>
          <p:nvPr/>
        </p:nvSpPr>
        <p:spPr bwMode="auto">
          <a:xfrm>
            <a:off x="3560388" y="3860949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Oval 27"/>
          <p:cNvSpPr>
            <a:spLocks noChangeAspect="1" noChangeArrowheads="1"/>
          </p:cNvSpPr>
          <p:nvPr/>
        </p:nvSpPr>
        <p:spPr bwMode="auto">
          <a:xfrm>
            <a:off x="3437613" y="4000650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Oval 27"/>
          <p:cNvSpPr>
            <a:spLocks noChangeAspect="1" noChangeArrowheads="1"/>
          </p:cNvSpPr>
          <p:nvPr/>
        </p:nvSpPr>
        <p:spPr bwMode="auto">
          <a:xfrm>
            <a:off x="3145518" y="3657747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27"/>
          <p:cNvSpPr>
            <a:spLocks noChangeAspect="1" noChangeArrowheads="1"/>
          </p:cNvSpPr>
          <p:nvPr/>
        </p:nvSpPr>
        <p:spPr bwMode="auto">
          <a:xfrm>
            <a:off x="2675466" y="3399363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Oval 27"/>
          <p:cNvSpPr>
            <a:spLocks noChangeAspect="1" noChangeArrowheads="1"/>
          </p:cNvSpPr>
          <p:nvPr/>
        </p:nvSpPr>
        <p:spPr bwMode="auto">
          <a:xfrm>
            <a:off x="5461002" y="3674520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Oval 27"/>
          <p:cNvSpPr>
            <a:spLocks noChangeAspect="1" noChangeArrowheads="1"/>
          </p:cNvSpPr>
          <p:nvPr/>
        </p:nvSpPr>
        <p:spPr bwMode="auto">
          <a:xfrm>
            <a:off x="5240862" y="2916765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Oval 27"/>
          <p:cNvSpPr>
            <a:spLocks noChangeAspect="1" noChangeArrowheads="1"/>
          </p:cNvSpPr>
          <p:nvPr/>
        </p:nvSpPr>
        <p:spPr bwMode="auto">
          <a:xfrm>
            <a:off x="5329767" y="2459565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27"/>
          <p:cNvSpPr>
            <a:spLocks noChangeAspect="1" noChangeArrowheads="1"/>
          </p:cNvSpPr>
          <p:nvPr/>
        </p:nvSpPr>
        <p:spPr bwMode="auto">
          <a:xfrm>
            <a:off x="5376336" y="2840724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Oval 27"/>
          <p:cNvSpPr>
            <a:spLocks noChangeAspect="1" noChangeArrowheads="1"/>
          </p:cNvSpPr>
          <p:nvPr/>
        </p:nvSpPr>
        <p:spPr bwMode="auto">
          <a:xfrm>
            <a:off x="5765949" y="2777064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27"/>
          <p:cNvSpPr>
            <a:spLocks noChangeAspect="1" noChangeArrowheads="1"/>
          </p:cNvSpPr>
          <p:nvPr/>
        </p:nvSpPr>
        <p:spPr bwMode="auto">
          <a:xfrm>
            <a:off x="8221134" y="2396217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Oval 27"/>
          <p:cNvSpPr>
            <a:spLocks noChangeAspect="1" noChangeArrowheads="1"/>
          </p:cNvSpPr>
          <p:nvPr/>
        </p:nvSpPr>
        <p:spPr bwMode="auto">
          <a:xfrm>
            <a:off x="8691186" y="2743359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Oval 65"/>
          <p:cNvSpPr>
            <a:spLocks noChangeAspect="1" noChangeArrowheads="1"/>
          </p:cNvSpPr>
          <p:nvPr/>
        </p:nvSpPr>
        <p:spPr bwMode="auto">
          <a:xfrm>
            <a:off x="8327118" y="3674679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Freeform 66"/>
          <p:cNvSpPr/>
          <p:nvPr/>
        </p:nvSpPr>
        <p:spPr>
          <a:xfrm>
            <a:off x="3234267" y="2658534"/>
            <a:ext cx="419100" cy="1214967"/>
          </a:xfrm>
          <a:custGeom>
            <a:avLst/>
            <a:gdLst>
              <a:gd name="connsiteX0" fmla="*/ 0 w 419100"/>
              <a:gd name="connsiteY0" fmla="*/ 287867 h 1214967"/>
              <a:gd name="connsiteX1" fmla="*/ 419100 w 419100"/>
              <a:gd name="connsiteY1" fmla="*/ 0 h 1214967"/>
              <a:gd name="connsiteX2" fmla="*/ 347133 w 419100"/>
              <a:gd name="connsiteY2" fmla="*/ 1214967 h 121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00" h="1214967">
                <a:moveTo>
                  <a:pt x="0" y="287867"/>
                </a:moveTo>
                <a:lnTo>
                  <a:pt x="419100" y="0"/>
                </a:lnTo>
                <a:lnTo>
                  <a:pt x="347133" y="12149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2607733" y="3420533"/>
            <a:ext cx="838200" cy="596900"/>
          </a:xfrm>
          <a:custGeom>
            <a:avLst/>
            <a:gdLst>
              <a:gd name="connsiteX0" fmla="*/ 84667 w 838200"/>
              <a:gd name="connsiteY0" fmla="*/ 0 h 596900"/>
              <a:gd name="connsiteX1" fmla="*/ 0 w 838200"/>
              <a:gd name="connsiteY1" fmla="*/ 516467 h 596900"/>
              <a:gd name="connsiteX2" fmla="*/ 838200 w 838200"/>
              <a:gd name="connsiteY2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84667" y="0"/>
                </a:moveTo>
                <a:lnTo>
                  <a:pt x="0" y="516467"/>
                </a:lnTo>
                <a:lnTo>
                  <a:pt x="838200" y="59690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611967" y="3678768"/>
            <a:ext cx="541866" cy="258233"/>
          </a:xfrm>
          <a:custGeom>
            <a:avLst/>
            <a:gdLst>
              <a:gd name="connsiteX0" fmla="*/ 541866 w 541866"/>
              <a:gd name="connsiteY0" fmla="*/ 0 h 258233"/>
              <a:gd name="connsiteX1" fmla="*/ 0 w 541866"/>
              <a:gd name="connsiteY1" fmla="*/ 258233 h 2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866" h="258233">
                <a:moveTo>
                  <a:pt x="541866" y="0"/>
                </a:moveTo>
                <a:lnTo>
                  <a:pt x="0" y="2582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5350934" y="2413000"/>
            <a:ext cx="719667" cy="381000"/>
          </a:xfrm>
          <a:custGeom>
            <a:avLst/>
            <a:gdLst>
              <a:gd name="connsiteX0" fmla="*/ 0 w 719667"/>
              <a:gd name="connsiteY0" fmla="*/ 63500 h 381000"/>
              <a:gd name="connsiteX1" fmla="*/ 719667 w 719667"/>
              <a:gd name="connsiteY1" fmla="*/ 0 h 381000"/>
              <a:gd name="connsiteX2" fmla="*/ 444500 w 719667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67" h="381000">
                <a:moveTo>
                  <a:pt x="0" y="63500"/>
                </a:moveTo>
                <a:lnTo>
                  <a:pt x="719667" y="0"/>
                </a:lnTo>
                <a:lnTo>
                  <a:pt x="444500" y="38100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393267" y="2413000"/>
            <a:ext cx="673100" cy="444500"/>
          </a:xfrm>
          <a:custGeom>
            <a:avLst/>
            <a:gdLst>
              <a:gd name="connsiteX0" fmla="*/ 0 w 673100"/>
              <a:gd name="connsiteY0" fmla="*/ 444500 h 444500"/>
              <a:gd name="connsiteX1" fmla="*/ 673100 w 67310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100" h="444500">
                <a:moveTo>
                  <a:pt x="0" y="444500"/>
                </a:moveTo>
                <a:lnTo>
                  <a:pt x="67310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257801" y="2929468"/>
            <a:ext cx="808567" cy="4233"/>
          </a:xfrm>
          <a:custGeom>
            <a:avLst/>
            <a:gdLst>
              <a:gd name="connsiteX0" fmla="*/ 0 w 808567"/>
              <a:gd name="connsiteY0" fmla="*/ 0 h 4233"/>
              <a:gd name="connsiteX1" fmla="*/ 808567 w 808567"/>
              <a:gd name="connsiteY1" fmla="*/ 4233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8567" h="4233">
                <a:moveTo>
                  <a:pt x="0" y="0"/>
                </a:moveTo>
                <a:lnTo>
                  <a:pt x="808567" y="42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486401" y="3691466"/>
            <a:ext cx="588433" cy="4234"/>
          </a:xfrm>
          <a:custGeom>
            <a:avLst/>
            <a:gdLst>
              <a:gd name="connsiteX0" fmla="*/ 0 w 588433"/>
              <a:gd name="connsiteY0" fmla="*/ 0 h 4234"/>
              <a:gd name="connsiteX1" fmla="*/ 588433 w 588433"/>
              <a:gd name="connsiteY1" fmla="*/ 4234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433" h="4234">
                <a:moveTo>
                  <a:pt x="0" y="0"/>
                </a:moveTo>
                <a:lnTo>
                  <a:pt x="588433" y="4234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8246534" y="2357967"/>
            <a:ext cx="664633" cy="402167"/>
          </a:xfrm>
          <a:custGeom>
            <a:avLst/>
            <a:gdLst>
              <a:gd name="connsiteX0" fmla="*/ 0 w 664633"/>
              <a:gd name="connsiteY0" fmla="*/ 50800 h 402167"/>
              <a:gd name="connsiteX1" fmla="*/ 664633 w 664633"/>
              <a:gd name="connsiteY1" fmla="*/ 0 h 402167"/>
              <a:gd name="connsiteX2" fmla="*/ 469900 w 664633"/>
              <a:gd name="connsiteY2" fmla="*/ 402167 h 4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633" h="402167">
                <a:moveTo>
                  <a:pt x="0" y="50800"/>
                </a:moveTo>
                <a:lnTo>
                  <a:pt x="664633" y="0"/>
                </a:lnTo>
                <a:lnTo>
                  <a:pt x="469900" y="4021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8348134" y="3691468"/>
            <a:ext cx="592667" cy="4233"/>
          </a:xfrm>
          <a:custGeom>
            <a:avLst/>
            <a:gdLst>
              <a:gd name="connsiteX0" fmla="*/ 0 w 592667"/>
              <a:gd name="connsiteY0" fmla="*/ 0 h 4233"/>
              <a:gd name="connsiteX1" fmla="*/ 592667 w 592667"/>
              <a:gd name="connsiteY1" fmla="*/ 4233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667" h="4233">
                <a:moveTo>
                  <a:pt x="0" y="0"/>
                </a:moveTo>
                <a:lnTo>
                  <a:pt x="592667" y="42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16.3b-d  Antigens, molecules that provoke a specific immune response.</a:t>
            </a:r>
          </a:p>
        </p:txBody>
      </p:sp>
    </p:spTree>
    <p:extLst>
      <p:ext uri="{BB962C8B-B14F-4D97-AF65-F5344CB8AC3E}">
        <p14:creationId xmlns:p14="http://schemas.microsoft.com/office/powerpoint/2010/main" val="332614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967344"/>
            <a:ext cx="7927975" cy="4357255"/>
          </a:xfrm>
        </p:spPr>
        <p:txBody>
          <a:bodyPr>
            <a:normAutofit/>
          </a:bodyPr>
          <a:lstStyle/>
          <a:p>
            <a:r>
              <a:rPr lang="en-US" sz="2400" b="1" dirty="0"/>
              <a:t>T Lymphocytes (T Cells) and Preparation for an Adaptive Immune Response</a:t>
            </a:r>
          </a:p>
          <a:p>
            <a:pPr lvl="1"/>
            <a:r>
              <a:rPr lang="en-US" dirty="0"/>
              <a:t>T cells act primarily against cells that harbor intracellular pathogens</a:t>
            </a:r>
          </a:p>
          <a:p>
            <a:pPr lvl="1"/>
            <a:r>
              <a:rPr lang="en-US" dirty="0"/>
              <a:t>Some T cells act against body cells that produce abnormal cell-surface proteins</a:t>
            </a:r>
          </a:p>
          <a:p>
            <a:pPr lvl="1"/>
            <a:r>
              <a:rPr lang="en-US" dirty="0"/>
              <a:t>Circulate in the lymph and blood </a:t>
            </a:r>
          </a:p>
          <a:p>
            <a:pPr lvl="1"/>
            <a:r>
              <a:rPr lang="en-US" dirty="0"/>
              <a:t>Migrate to the lymph nodes, spleen, and Peyer</a:t>
            </a:r>
            <a:r>
              <a:rPr lang="fr-FR" dirty="0"/>
              <a:t>'</a:t>
            </a:r>
            <a:r>
              <a:rPr lang="en-US" dirty="0"/>
              <a:t>s patches </a:t>
            </a:r>
          </a:p>
          <a:p>
            <a:pPr lvl="1"/>
            <a:r>
              <a:rPr lang="en-US" dirty="0"/>
              <a:t>Have T cell receptors (TCRs) on their cytoplasmic membrane</a:t>
            </a:r>
          </a:p>
        </p:txBody>
      </p:sp>
    </p:spTree>
    <p:extLst>
      <p:ext uri="{BB962C8B-B14F-4D97-AF65-F5344CB8AC3E}">
        <p14:creationId xmlns:p14="http://schemas.microsoft.com/office/powerpoint/2010/main" val="71814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 Lymphocytes (T Cells) and Preparation for an Adaptive Immune Response</a:t>
            </a:r>
          </a:p>
          <a:p>
            <a:pPr lvl="1"/>
            <a:r>
              <a:rPr lang="en-US" sz="2800" dirty="0"/>
              <a:t>Specificity of the T cell receptor (TCR)</a:t>
            </a:r>
          </a:p>
          <a:p>
            <a:pPr lvl="2"/>
            <a:r>
              <a:rPr lang="en-US" sz="2800" dirty="0"/>
              <a:t>Each cell</a:t>
            </a:r>
            <a:r>
              <a:rPr lang="fr-FR" altLang="ja-JP" sz="2800" dirty="0"/>
              <a:t>'</a:t>
            </a:r>
            <a:r>
              <a:rPr lang="en-US" sz="2800" dirty="0"/>
              <a:t>s TCR has a specific antigen-binding site</a:t>
            </a:r>
          </a:p>
          <a:p>
            <a:pPr lvl="2"/>
            <a:r>
              <a:rPr lang="en-US" sz="2800" dirty="0"/>
              <a:t>TCRs do not recognize epitopes directly</a:t>
            </a:r>
          </a:p>
          <a:p>
            <a:pPr lvl="2"/>
            <a:r>
              <a:rPr lang="en-US" sz="2800" dirty="0"/>
              <a:t>TCRs bind only epitopes associated with an MHC protein</a:t>
            </a:r>
          </a:p>
        </p:txBody>
      </p:sp>
    </p:spTree>
    <p:extLst>
      <p:ext uri="{BB962C8B-B14F-4D97-AF65-F5344CB8AC3E}">
        <p14:creationId xmlns:p14="http://schemas.microsoft.com/office/powerpoint/2010/main" val="276371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gure_16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/>
        </p:blipFill>
        <p:spPr>
          <a:xfrm>
            <a:off x="2077352" y="611171"/>
            <a:ext cx="8019011" cy="541219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5825" y="529167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Antigen-binding</a:t>
            </a:r>
          </a:p>
          <a:p>
            <a:pPr algn="l"/>
            <a:r>
              <a:rPr lang="en-US" sz="2000" b="1" dirty="0"/>
              <a:t>site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71233" y="1325031"/>
            <a:ext cx="129540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/>
              <a:t>Variable</a:t>
            </a:r>
          </a:p>
          <a:p>
            <a:pPr algn="l">
              <a:lnSpc>
                <a:spcPct val="90000"/>
              </a:lnSpc>
            </a:pPr>
            <a:r>
              <a:rPr lang="en-US" sz="2000" b="1" dirty="0"/>
              <a:t>regions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58528" y="2091270"/>
            <a:ext cx="137160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/>
              <a:t>Constant</a:t>
            </a:r>
          </a:p>
          <a:p>
            <a:pPr algn="l">
              <a:lnSpc>
                <a:spcPct val="90000"/>
              </a:lnSpc>
            </a:pPr>
            <a:r>
              <a:rPr lang="en-US" sz="2000" b="1" dirty="0"/>
              <a:t>regions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27242" y="1155699"/>
            <a:ext cx="1629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Carbohydrate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42266" y="4995330"/>
            <a:ext cx="289560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 cell receptor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(TCR)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20829" y="3969247"/>
            <a:ext cx="17526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/>
              <a:t>Cytoplasmic</a:t>
            </a:r>
          </a:p>
          <a:p>
            <a:pPr algn="l">
              <a:lnSpc>
                <a:spcPct val="90000"/>
              </a:lnSpc>
            </a:pPr>
            <a:r>
              <a:rPr lang="en-US" sz="2000" b="1" dirty="0"/>
              <a:t>membrane</a:t>
            </a:r>
          </a:p>
          <a:p>
            <a:pPr algn="l">
              <a:lnSpc>
                <a:spcPct val="90000"/>
              </a:lnSpc>
            </a:pPr>
            <a:r>
              <a:rPr lang="en-US" sz="2000" b="1" dirty="0"/>
              <a:t>of T cell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92076" y="5177367"/>
            <a:ext cx="1305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Cytoplasm</a:t>
            </a:r>
          </a:p>
        </p:txBody>
      </p:sp>
      <p:sp>
        <p:nvSpPr>
          <p:cNvPr id="38" name="Oval 27"/>
          <p:cNvSpPr>
            <a:spLocks noChangeAspect="1" noChangeArrowheads="1"/>
          </p:cNvSpPr>
          <p:nvPr/>
        </p:nvSpPr>
        <p:spPr bwMode="auto">
          <a:xfrm>
            <a:off x="5142970" y="1404937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5168900" y="876301"/>
            <a:ext cx="4234" cy="537633"/>
          </a:xfrm>
          <a:custGeom>
            <a:avLst/>
            <a:gdLst>
              <a:gd name="connsiteX0" fmla="*/ 0 w 4234"/>
              <a:gd name="connsiteY0" fmla="*/ 0 h 537633"/>
              <a:gd name="connsiteX1" fmla="*/ 4234 w 4234"/>
              <a:gd name="connsiteY1" fmla="*/ 537633 h 5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4" h="537633">
                <a:moveTo>
                  <a:pt x="0" y="0"/>
                </a:moveTo>
                <a:cubicBezTo>
                  <a:pt x="1411" y="179211"/>
                  <a:pt x="2823" y="358422"/>
                  <a:pt x="4234" y="537633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Oval 27"/>
          <p:cNvSpPr>
            <a:spLocks noChangeAspect="1" noChangeArrowheads="1"/>
          </p:cNvSpPr>
          <p:nvPr/>
        </p:nvSpPr>
        <p:spPr bwMode="auto">
          <a:xfrm>
            <a:off x="5685369" y="1824568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727701" y="1401233"/>
            <a:ext cx="541867" cy="444500"/>
          </a:xfrm>
          <a:custGeom>
            <a:avLst/>
            <a:gdLst>
              <a:gd name="connsiteX0" fmla="*/ 0 w 541867"/>
              <a:gd name="connsiteY0" fmla="*/ 444500 h 444500"/>
              <a:gd name="connsiteX1" fmla="*/ 541867 w 541867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867" h="444500">
                <a:moveTo>
                  <a:pt x="0" y="444500"/>
                </a:moveTo>
                <a:lnTo>
                  <a:pt x="5418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754967" y="1532467"/>
            <a:ext cx="630766" cy="287866"/>
          </a:xfrm>
          <a:custGeom>
            <a:avLst/>
            <a:gdLst>
              <a:gd name="connsiteX0" fmla="*/ 0 w 630766"/>
              <a:gd name="connsiteY0" fmla="*/ 0 h 287866"/>
              <a:gd name="connsiteX1" fmla="*/ 630766 w 630766"/>
              <a:gd name="connsiteY1" fmla="*/ 287866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766" h="287866">
                <a:moveTo>
                  <a:pt x="0" y="0"/>
                </a:moveTo>
                <a:lnTo>
                  <a:pt x="630766" y="28786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>
            <a:off x="4385736" y="1363134"/>
            <a:ext cx="155448" cy="914400"/>
          </a:xfrm>
          <a:prstGeom prst="leftBrace">
            <a:avLst>
              <a:gd name="adj1" fmla="val 7913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856567" y="2294467"/>
            <a:ext cx="520700" cy="571500"/>
          </a:xfrm>
          <a:custGeom>
            <a:avLst/>
            <a:gdLst>
              <a:gd name="connsiteX0" fmla="*/ 0 w 520700"/>
              <a:gd name="connsiteY0" fmla="*/ 0 h 571500"/>
              <a:gd name="connsiteX1" fmla="*/ 520700 w 520700"/>
              <a:gd name="connsiteY1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00" h="571500">
                <a:moveTo>
                  <a:pt x="0" y="0"/>
                </a:moveTo>
                <a:lnTo>
                  <a:pt x="520700" y="571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>
            <a:off x="4382688" y="2324098"/>
            <a:ext cx="155448" cy="1087970"/>
          </a:xfrm>
          <a:prstGeom prst="leftBrace">
            <a:avLst>
              <a:gd name="adj1" fmla="val 8730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" name="Right Brace 45"/>
          <p:cNvSpPr/>
          <p:nvPr/>
        </p:nvSpPr>
        <p:spPr bwMode="auto">
          <a:xfrm>
            <a:off x="8404350" y="3424767"/>
            <a:ext cx="155448" cy="1515534"/>
          </a:xfrm>
          <a:prstGeom prst="rightBrace">
            <a:avLst>
              <a:gd name="adj1" fmla="val 7641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7924801" y="5401733"/>
            <a:ext cx="588433" cy="4234"/>
          </a:xfrm>
          <a:custGeom>
            <a:avLst/>
            <a:gdLst>
              <a:gd name="connsiteX0" fmla="*/ 0 w 588433"/>
              <a:gd name="connsiteY0" fmla="*/ 4234 h 4234"/>
              <a:gd name="connsiteX1" fmla="*/ 588433 w 588433"/>
              <a:gd name="connsiteY1" fmla="*/ 0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433" h="4234">
                <a:moveTo>
                  <a:pt x="0" y="4234"/>
                </a:moveTo>
                <a:lnTo>
                  <a:pt x="58843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" name="Oval 27"/>
          <p:cNvSpPr>
            <a:spLocks noChangeAspect="1" noChangeArrowheads="1"/>
          </p:cNvSpPr>
          <p:nvPr/>
        </p:nvSpPr>
        <p:spPr bwMode="auto">
          <a:xfrm>
            <a:off x="7881937" y="5375809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16.4  A T cell receptor (TCR).</a:t>
            </a:r>
          </a:p>
        </p:txBody>
      </p:sp>
    </p:spTree>
    <p:extLst>
      <p:ext uri="{BB962C8B-B14F-4D97-AF65-F5344CB8AC3E}">
        <p14:creationId xmlns:p14="http://schemas.microsoft.com/office/powerpoint/2010/main" val="133965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03263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Preparation for an Adaptive Immune Response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>
          <a:xfrm>
            <a:off x="623456" y="1068388"/>
            <a:ext cx="10730344" cy="540861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/>
              <a:t>T Lymphocytes (T Cells) and Preparation for an Adaptive Immune Response</a:t>
            </a:r>
          </a:p>
          <a:p>
            <a:pPr lvl="1">
              <a:lnSpc>
                <a:spcPct val="140000"/>
              </a:lnSpc>
            </a:pPr>
            <a:r>
              <a:rPr lang="en-US" b="1" dirty="0"/>
              <a:t>The Roles of the Major Histocompatibility Complex and </a:t>
            </a:r>
            <a:br>
              <a:rPr lang="en-US" b="1" dirty="0"/>
            </a:br>
            <a:r>
              <a:rPr lang="en-US" b="1" dirty="0"/>
              <a:t>Antigen-Presenting Cells</a:t>
            </a:r>
          </a:p>
          <a:p>
            <a:pPr lvl="2">
              <a:lnSpc>
                <a:spcPct val="140000"/>
              </a:lnSpc>
            </a:pPr>
            <a:r>
              <a:rPr lang="en-US" sz="2400" dirty="0"/>
              <a:t>Group of antigens first identified in graft patients</a:t>
            </a:r>
          </a:p>
          <a:p>
            <a:pPr lvl="2">
              <a:lnSpc>
                <a:spcPct val="140000"/>
              </a:lnSpc>
            </a:pPr>
            <a:r>
              <a:rPr lang="en-US" sz="2400" dirty="0"/>
              <a:t>Important in determining compatibility of tissues for tissue grafting</a:t>
            </a:r>
          </a:p>
          <a:p>
            <a:pPr lvl="2">
              <a:lnSpc>
                <a:spcPct val="140000"/>
              </a:lnSpc>
            </a:pPr>
            <a:r>
              <a:rPr lang="en-US" sz="2400" dirty="0"/>
              <a:t>Major histocompatibility antigens are glycoproteins found in the membranes of most cells of vertebrate animals</a:t>
            </a:r>
          </a:p>
          <a:p>
            <a:pPr lvl="2">
              <a:lnSpc>
                <a:spcPct val="140000"/>
              </a:lnSpc>
            </a:pPr>
            <a:r>
              <a:rPr lang="en-US" sz="2400" dirty="0"/>
              <a:t>Hold and position antigenic determinants for presentation to </a:t>
            </a:r>
            <a:br>
              <a:rPr lang="en-US" sz="2400" dirty="0"/>
            </a:br>
            <a:r>
              <a:rPr lang="en-US" sz="2400" dirty="0"/>
              <a:t>T cells</a:t>
            </a:r>
          </a:p>
        </p:txBody>
      </p:sp>
    </p:spTree>
    <p:extLst>
      <p:ext uri="{BB962C8B-B14F-4D97-AF65-F5344CB8AC3E}">
        <p14:creationId xmlns:p14="http://schemas.microsoft.com/office/powerpoint/2010/main" val="356452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Preparation for an Adaptive Immune Response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b="1" dirty="0"/>
              <a:t>T Lymphocytes (T Cells) and Preparation for an Adaptive Immune Response</a:t>
            </a:r>
          </a:p>
          <a:p>
            <a:pPr lvl="1">
              <a:lnSpc>
                <a:spcPct val="140000"/>
              </a:lnSpc>
            </a:pPr>
            <a:r>
              <a:rPr lang="en-US" sz="2000" b="1" dirty="0"/>
              <a:t>The Roles of the Major Histocompatibility Complex and Antigen-Presenting Cells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Antigens bind in the antigen-binding groove of MHC molecules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Two classes of MHC proteins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MHC class I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Present on all cells except red blood cells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MHC class II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Present on antigen-presenting cells (APCs)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Include B cells, macrophages, and dendritic cells</a:t>
            </a:r>
          </a:p>
        </p:txBody>
      </p:sp>
    </p:spTree>
    <p:extLst>
      <p:ext uri="{BB962C8B-B14F-4D97-AF65-F5344CB8AC3E}">
        <p14:creationId xmlns:p14="http://schemas.microsoft.com/office/powerpoint/2010/main" val="90442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igure_16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"/>
          <a:stretch/>
        </p:blipFill>
        <p:spPr>
          <a:xfrm>
            <a:off x="1790700" y="546100"/>
            <a:ext cx="8601456" cy="557065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50732" y="499531"/>
            <a:ext cx="2438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700" b="1" dirty="0"/>
              <a:t>Antigen-binding sites</a:t>
            </a:r>
          </a:p>
          <a:p>
            <a:pPr algn="l"/>
            <a:r>
              <a:rPr lang="en-US" sz="1700" b="1" dirty="0"/>
              <a:t>(grooves)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62200" y="4953001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 Black"/>
                <a:cs typeface="Arial Black"/>
              </a:rPr>
              <a:t>Class I MHC</a:t>
            </a:r>
          </a:p>
          <a:p>
            <a:pPr algn="l"/>
            <a:r>
              <a:rPr lang="en-US" dirty="0">
                <a:latin typeface="Arial Black"/>
                <a:cs typeface="Arial Black"/>
              </a:rPr>
              <a:t>on every</a:t>
            </a:r>
          </a:p>
          <a:p>
            <a:pPr algn="l"/>
            <a:r>
              <a:rPr lang="en-US" dirty="0">
                <a:latin typeface="Arial Black"/>
                <a:cs typeface="Arial Black"/>
              </a:rPr>
              <a:t>nucleated</a:t>
            </a:r>
          </a:p>
          <a:p>
            <a:pPr algn="l"/>
            <a:r>
              <a:rPr lang="en-US" dirty="0">
                <a:latin typeface="Arial Black"/>
                <a:cs typeface="Arial Black"/>
              </a:rPr>
              <a:t>cell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1200" y="4953001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 Black"/>
                <a:cs typeface="Arial Black"/>
              </a:rPr>
              <a:t>Class II MHC</a:t>
            </a:r>
          </a:p>
          <a:p>
            <a:pPr algn="l"/>
            <a:r>
              <a:rPr lang="en-US" dirty="0">
                <a:latin typeface="Arial Black"/>
                <a:cs typeface="Arial Black"/>
              </a:rPr>
              <a:t>on B cell or other</a:t>
            </a:r>
          </a:p>
          <a:p>
            <a:pPr algn="l"/>
            <a:r>
              <a:rPr lang="en-US" dirty="0">
                <a:latin typeface="Arial Black"/>
                <a:cs typeface="Arial Black"/>
              </a:rPr>
              <a:t>antigen-presenting</a:t>
            </a:r>
          </a:p>
          <a:p>
            <a:pPr algn="l"/>
            <a:r>
              <a:rPr lang="en-US" dirty="0">
                <a:latin typeface="Arial Black"/>
                <a:cs typeface="Arial Black"/>
              </a:rPr>
              <a:t>cell (APC)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91014" y="3705784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Cytoplasmic</a:t>
            </a:r>
          </a:p>
          <a:p>
            <a:pPr algn="l"/>
            <a:r>
              <a:rPr lang="en-US" b="1" dirty="0"/>
              <a:t>membrane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11186" y="4914156"/>
            <a:ext cx="1190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Cytoplasm</a:t>
            </a:r>
          </a:p>
        </p:txBody>
      </p:sp>
      <p:sp>
        <p:nvSpPr>
          <p:cNvPr id="29" name="Oval 27"/>
          <p:cNvSpPr>
            <a:spLocks noChangeAspect="1" noChangeArrowheads="1"/>
          </p:cNvSpPr>
          <p:nvPr/>
        </p:nvSpPr>
        <p:spPr bwMode="auto">
          <a:xfrm>
            <a:off x="3077104" y="1172632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3111500" y="694267"/>
            <a:ext cx="698500" cy="495300"/>
          </a:xfrm>
          <a:custGeom>
            <a:avLst/>
            <a:gdLst>
              <a:gd name="connsiteX0" fmla="*/ 0 w 698500"/>
              <a:gd name="connsiteY0" fmla="*/ 495300 h 495300"/>
              <a:gd name="connsiteX1" fmla="*/ 698500 w 698500"/>
              <a:gd name="connsiteY1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0" h="495300">
                <a:moveTo>
                  <a:pt x="0" y="495300"/>
                </a:moveTo>
                <a:lnTo>
                  <a:pt x="6985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Oval 27"/>
          <p:cNvSpPr>
            <a:spLocks noChangeAspect="1" noChangeArrowheads="1"/>
          </p:cNvSpPr>
          <p:nvPr/>
        </p:nvSpPr>
        <p:spPr bwMode="auto">
          <a:xfrm>
            <a:off x="6616701" y="1286935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6142567" y="698501"/>
            <a:ext cx="495300" cy="605367"/>
          </a:xfrm>
          <a:custGeom>
            <a:avLst/>
            <a:gdLst>
              <a:gd name="connsiteX0" fmla="*/ 0 w 495300"/>
              <a:gd name="connsiteY0" fmla="*/ 0 h 605367"/>
              <a:gd name="connsiteX1" fmla="*/ 495300 w 495300"/>
              <a:gd name="connsiteY1" fmla="*/ 605367 h 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605367">
                <a:moveTo>
                  <a:pt x="0" y="0"/>
                </a:moveTo>
                <a:lnTo>
                  <a:pt x="495300" y="60536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Oval 27"/>
          <p:cNvSpPr>
            <a:spLocks noChangeAspect="1" noChangeArrowheads="1"/>
          </p:cNvSpPr>
          <p:nvPr/>
        </p:nvSpPr>
        <p:spPr bwMode="auto">
          <a:xfrm>
            <a:off x="8187264" y="5105407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8216900" y="5130800"/>
            <a:ext cx="596900" cy="0"/>
          </a:xfrm>
          <a:custGeom>
            <a:avLst/>
            <a:gdLst>
              <a:gd name="connsiteX0" fmla="*/ 596900 w 596900"/>
              <a:gd name="connsiteY0" fmla="*/ 0 h 0"/>
              <a:gd name="connsiteX1" fmla="*/ 0 w 596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6900">
                <a:moveTo>
                  <a:pt x="596900" y="0"/>
                </a:move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ight Brace 34"/>
          <p:cNvSpPr/>
          <p:nvPr/>
        </p:nvSpPr>
        <p:spPr bwMode="auto">
          <a:xfrm>
            <a:off x="8657169" y="3153838"/>
            <a:ext cx="155448" cy="1528233"/>
          </a:xfrm>
          <a:prstGeom prst="rightBrace">
            <a:avLst>
              <a:gd name="adj1" fmla="val 60076"/>
              <a:gd name="adj2" fmla="val 5000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16.5  The two classes of major histocompatibility complex (MHC) proteins.</a:t>
            </a:r>
          </a:p>
        </p:txBody>
      </p:sp>
    </p:spTree>
    <p:extLst>
      <p:ext uri="{BB962C8B-B14F-4D97-AF65-F5344CB8AC3E}">
        <p14:creationId xmlns:p14="http://schemas.microsoft.com/office/powerpoint/2010/main" val="330697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ure_16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"/>
          <a:stretch/>
        </p:blipFill>
        <p:spPr>
          <a:xfrm>
            <a:off x="2643678" y="403076"/>
            <a:ext cx="6899564" cy="58724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814295" y="350622"/>
            <a:ext cx="1014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Dendrites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6231466" y="643467"/>
            <a:ext cx="1485900" cy="1286934"/>
          </a:xfrm>
          <a:custGeom>
            <a:avLst/>
            <a:gdLst>
              <a:gd name="connsiteX0" fmla="*/ 0 w 1485900"/>
              <a:gd name="connsiteY0" fmla="*/ 884767 h 1286934"/>
              <a:gd name="connsiteX1" fmla="*/ 1138767 w 1485900"/>
              <a:gd name="connsiteY1" fmla="*/ 0 h 1286934"/>
              <a:gd name="connsiteX2" fmla="*/ 1485900 w 1485900"/>
              <a:gd name="connsiteY2" fmla="*/ 1286934 h 1286934"/>
              <a:gd name="connsiteX3" fmla="*/ 1485900 w 1485900"/>
              <a:gd name="connsiteY3" fmla="*/ 1286934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286934">
                <a:moveTo>
                  <a:pt x="0" y="884767"/>
                </a:moveTo>
                <a:lnTo>
                  <a:pt x="1138767" y="0"/>
                </a:lnTo>
                <a:lnTo>
                  <a:pt x="1485900" y="1286934"/>
                </a:lnTo>
                <a:lnTo>
                  <a:pt x="1485900" y="1286934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184371" y="1503364"/>
            <a:ext cx="74613" cy="74613"/>
            <a:chOff x="4832350" y="1482725"/>
            <a:chExt cx="74613" cy="74613"/>
          </a:xfrm>
        </p:grpSpPr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83502" y="1917170"/>
            <a:ext cx="74613" cy="74613"/>
            <a:chOff x="4832350" y="1482725"/>
            <a:chExt cx="74613" cy="74613"/>
          </a:xfrm>
        </p:grpSpPr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" name="Freeform 24"/>
          <p:cNvSpPr/>
          <p:nvPr/>
        </p:nvSpPr>
        <p:spPr>
          <a:xfrm>
            <a:off x="6231466" y="643467"/>
            <a:ext cx="1485900" cy="1286934"/>
          </a:xfrm>
          <a:custGeom>
            <a:avLst/>
            <a:gdLst>
              <a:gd name="connsiteX0" fmla="*/ 0 w 1485900"/>
              <a:gd name="connsiteY0" fmla="*/ 884767 h 1286934"/>
              <a:gd name="connsiteX1" fmla="*/ 1138767 w 1485900"/>
              <a:gd name="connsiteY1" fmla="*/ 0 h 1286934"/>
              <a:gd name="connsiteX2" fmla="*/ 1485900 w 1485900"/>
              <a:gd name="connsiteY2" fmla="*/ 1286934 h 1286934"/>
              <a:gd name="connsiteX3" fmla="*/ 1485900 w 1485900"/>
              <a:gd name="connsiteY3" fmla="*/ 1286934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286934">
                <a:moveTo>
                  <a:pt x="0" y="884767"/>
                </a:moveTo>
                <a:lnTo>
                  <a:pt x="1138767" y="0"/>
                </a:lnTo>
                <a:lnTo>
                  <a:pt x="1485900" y="1286934"/>
                </a:lnTo>
                <a:lnTo>
                  <a:pt x="1485900" y="128693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16.6  Dendritic cells.</a:t>
            </a:r>
          </a:p>
        </p:txBody>
      </p:sp>
    </p:spTree>
    <p:extLst>
      <p:ext uri="{BB962C8B-B14F-4D97-AF65-F5344CB8AC3E}">
        <p14:creationId xmlns:p14="http://schemas.microsoft.com/office/powerpoint/2010/main" val="262563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figure_16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"/>
          <a:stretch/>
        </p:blipFill>
        <p:spPr>
          <a:xfrm>
            <a:off x="3105127" y="413077"/>
            <a:ext cx="5968538" cy="586054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276600" y="1837764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Polypeptide</a:t>
            </a:r>
          </a:p>
          <a:p>
            <a:pPr algn="l"/>
            <a:r>
              <a:rPr lang="en-US" sz="800" b="1" dirty="0"/>
              <a:t>is catabolized.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74245" y="2139368"/>
            <a:ext cx="5517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Epitopes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36899" y="2231702"/>
            <a:ext cx="1143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MHC I protein</a:t>
            </a:r>
          </a:p>
          <a:p>
            <a:pPr algn="l"/>
            <a:r>
              <a:rPr lang="en-US" sz="800" b="1" dirty="0"/>
              <a:t>in membrane</a:t>
            </a:r>
          </a:p>
          <a:p>
            <a:pPr algn="l"/>
            <a:r>
              <a:rPr lang="en-US" sz="800" b="1" dirty="0"/>
              <a:t>of endoplasmic</a:t>
            </a:r>
          </a:p>
          <a:p>
            <a:pPr algn="l"/>
            <a:r>
              <a:rPr lang="en-US" sz="800" b="1" dirty="0"/>
              <a:t>reticulum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18099" y="3023144"/>
            <a:ext cx="990600" cy="42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b="1" dirty="0"/>
              <a:t>Lumen of</a:t>
            </a:r>
          </a:p>
          <a:p>
            <a:pPr algn="l">
              <a:lnSpc>
                <a:spcPct val="90000"/>
              </a:lnSpc>
            </a:pPr>
            <a:r>
              <a:rPr lang="en-US" sz="800" b="1" dirty="0"/>
              <a:t>endoplasmic</a:t>
            </a:r>
          </a:p>
          <a:p>
            <a:pPr algn="l">
              <a:lnSpc>
                <a:spcPct val="90000"/>
              </a:lnSpc>
            </a:pPr>
            <a:r>
              <a:rPr lang="en-US" sz="800" b="1" dirty="0"/>
              <a:t>reticulum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28386" y="3494125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Epitopes are loaded onto complementary MHC I </a:t>
            </a:r>
          </a:p>
          <a:p>
            <a:pPr algn="l"/>
            <a:r>
              <a:rPr lang="en-US" sz="800" b="1" dirty="0"/>
              <a:t>proteins in the ER.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81288" y="2364722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MHC I protein–</a:t>
            </a:r>
          </a:p>
          <a:p>
            <a:pPr algn="l"/>
            <a:r>
              <a:rPr lang="en-US" sz="800" b="1" dirty="0"/>
              <a:t>epitope complex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477001" y="3329047"/>
            <a:ext cx="2518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Golgi bodies package MHC I protein–epitope</a:t>
            </a:r>
          </a:p>
          <a:p>
            <a:pPr algn="l"/>
            <a:r>
              <a:rPr lang="en-US" sz="800" b="1" dirty="0"/>
              <a:t>complexes into vesicles.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94132" y="4879076"/>
            <a:ext cx="106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MHC I protein–epitope</a:t>
            </a:r>
          </a:p>
          <a:p>
            <a:pPr algn="l"/>
            <a:r>
              <a:rPr lang="en-US" sz="800" b="1" dirty="0"/>
              <a:t>complexes on</a:t>
            </a:r>
          </a:p>
          <a:p>
            <a:pPr algn="l"/>
            <a:r>
              <a:rPr lang="en-US" sz="800" b="1" dirty="0"/>
              <a:t>cell surface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03435" y="5572601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>
                <a:solidFill>
                  <a:srgbClr val="000000"/>
                </a:solidFill>
              </a:rPr>
              <a:t>Cytoplasmic</a:t>
            </a:r>
          </a:p>
          <a:p>
            <a:pPr algn="l"/>
            <a:r>
              <a:rPr lang="en-US" sz="800" b="1" dirty="0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26204" y="5940903"/>
            <a:ext cx="3276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50" b="1" dirty="0"/>
              <a:t>MHC I protein–epitope complexes are displayed</a:t>
            </a:r>
          </a:p>
          <a:p>
            <a:pPr algn="l"/>
            <a:r>
              <a:rPr lang="en-US" sz="850" b="1" dirty="0"/>
              <a:t>on cytoplasmic membranes of all nucleated cells.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7458" y="5940029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34810" y="4088318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43276" y="3305279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6167" y="3474740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133538" y="1824356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470789" y="4088705"/>
            <a:ext cx="2223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Vesicles fuse with cytoplasmic membrane.</a:t>
            </a:r>
          </a:p>
        </p:txBody>
      </p:sp>
      <p:sp>
        <p:nvSpPr>
          <p:cNvPr id="55" name="Oval 27"/>
          <p:cNvSpPr>
            <a:spLocks noChangeAspect="1" noChangeArrowheads="1"/>
          </p:cNvSpPr>
          <p:nvPr/>
        </p:nvSpPr>
        <p:spPr bwMode="auto">
          <a:xfrm>
            <a:off x="3649135" y="2998733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Freeform 55"/>
          <p:cNvSpPr/>
          <p:nvPr/>
        </p:nvSpPr>
        <p:spPr>
          <a:xfrm>
            <a:off x="3484034" y="2753201"/>
            <a:ext cx="173566" cy="249766"/>
          </a:xfrm>
          <a:custGeom>
            <a:avLst/>
            <a:gdLst>
              <a:gd name="connsiteX0" fmla="*/ 0 w 173566"/>
              <a:gd name="connsiteY0" fmla="*/ 0 h 249766"/>
              <a:gd name="connsiteX1" fmla="*/ 173566 w 173566"/>
              <a:gd name="connsiteY1" fmla="*/ 249766 h 24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566" h="249766">
                <a:moveTo>
                  <a:pt x="0" y="0"/>
                </a:moveTo>
                <a:lnTo>
                  <a:pt x="173566" y="249766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" name="Oval 27"/>
          <p:cNvSpPr>
            <a:spLocks noChangeAspect="1" noChangeArrowheads="1"/>
          </p:cNvSpPr>
          <p:nvPr/>
        </p:nvSpPr>
        <p:spPr bwMode="auto">
          <a:xfrm>
            <a:off x="5433222" y="2782832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>
            <a:off x="5444068" y="2808233"/>
            <a:ext cx="4233" cy="258234"/>
          </a:xfrm>
          <a:custGeom>
            <a:avLst/>
            <a:gdLst>
              <a:gd name="connsiteX0" fmla="*/ 4233 w 4233"/>
              <a:gd name="connsiteY0" fmla="*/ 0 h 258234"/>
              <a:gd name="connsiteX1" fmla="*/ 0 w 4233"/>
              <a:gd name="connsiteY1" fmla="*/ 258234 h 25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3" h="258234">
                <a:moveTo>
                  <a:pt x="4233" y="0"/>
                </a:moveTo>
                <a:lnTo>
                  <a:pt x="0" y="258234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Oval 27"/>
          <p:cNvSpPr>
            <a:spLocks noChangeAspect="1" noChangeArrowheads="1"/>
          </p:cNvSpPr>
          <p:nvPr/>
        </p:nvSpPr>
        <p:spPr bwMode="auto">
          <a:xfrm>
            <a:off x="7632700" y="2571170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7658100" y="2490735"/>
            <a:ext cx="287867" cy="93133"/>
          </a:xfrm>
          <a:custGeom>
            <a:avLst/>
            <a:gdLst>
              <a:gd name="connsiteX0" fmla="*/ 0 w 287867"/>
              <a:gd name="connsiteY0" fmla="*/ 93133 h 93133"/>
              <a:gd name="connsiteX1" fmla="*/ 287867 w 287867"/>
              <a:gd name="connsiteY1" fmla="*/ 0 h 93133"/>
              <a:gd name="connsiteX2" fmla="*/ 287867 w 287867"/>
              <a:gd name="connsiteY2" fmla="*/ 0 h 93133"/>
              <a:gd name="connsiteX3" fmla="*/ 287867 w 287867"/>
              <a:gd name="connsiteY3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7" h="93133">
                <a:moveTo>
                  <a:pt x="0" y="93133"/>
                </a:moveTo>
                <a:lnTo>
                  <a:pt x="287867" y="0"/>
                </a:lnTo>
                <a:lnTo>
                  <a:pt x="287867" y="0"/>
                </a:lnTo>
                <a:lnTo>
                  <a:pt x="287867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Oval 27"/>
          <p:cNvSpPr>
            <a:spLocks noChangeAspect="1" noChangeArrowheads="1"/>
          </p:cNvSpPr>
          <p:nvPr/>
        </p:nvSpPr>
        <p:spPr bwMode="auto">
          <a:xfrm>
            <a:off x="7713133" y="5077304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27"/>
          <p:cNvSpPr>
            <a:spLocks noChangeAspect="1" noChangeArrowheads="1"/>
          </p:cNvSpPr>
          <p:nvPr/>
        </p:nvSpPr>
        <p:spPr bwMode="auto">
          <a:xfrm>
            <a:off x="7687735" y="5568368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Oval 27"/>
          <p:cNvSpPr>
            <a:spLocks noChangeAspect="1" noChangeArrowheads="1"/>
          </p:cNvSpPr>
          <p:nvPr/>
        </p:nvSpPr>
        <p:spPr bwMode="auto">
          <a:xfrm>
            <a:off x="6705601" y="5454065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6667500" y="5471001"/>
            <a:ext cx="50800" cy="148166"/>
          </a:xfrm>
          <a:custGeom>
            <a:avLst/>
            <a:gdLst>
              <a:gd name="connsiteX0" fmla="*/ 50800 w 50800"/>
              <a:gd name="connsiteY0" fmla="*/ 0 h 148166"/>
              <a:gd name="connsiteX1" fmla="*/ 0 w 50800"/>
              <a:gd name="connsiteY1" fmla="*/ 148166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48166">
                <a:moveTo>
                  <a:pt x="50800" y="0"/>
                </a:moveTo>
                <a:lnTo>
                  <a:pt x="0" y="148166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700434" y="4996868"/>
            <a:ext cx="440267" cy="584200"/>
          </a:xfrm>
          <a:custGeom>
            <a:avLst/>
            <a:gdLst>
              <a:gd name="connsiteX0" fmla="*/ 21167 w 440267"/>
              <a:gd name="connsiteY0" fmla="*/ 93133 h 584200"/>
              <a:gd name="connsiteX1" fmla="*/ 440267 w 440267"/>
              <a:gd name="connsiteY1" fmla="*/ 0 h 584200"/>
              <a:gd name="connsiteX2" fmla="*/ 0 w 440267"/>
              <a:gd name="connsiteY2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67" h="584200">
                <a:moveTo>
                  <a:pt x="21167" y="93133"/>
                </a:moveTo>
                <a:lnTo>
                  <a:pt x="440267" y="0"/>
                </a:lnTo>
                <a:lnTo>
                  <a:pt x="0" y="58420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16.7  The processing of T-dependent endogenous antigens.</a:t>
            </a:r>
          </a:p>
        </p:txBody>
      </p:sp>
    </p:spTree>
    <p:extLst>
      <p:ext uri="{BB962C8B-B14F-4D97-AF65-F5344CB8AC3E}">
        <p14:creationId xmlns:p14="http://schemas.microsoft.com/office/powerpoint/2010/main" val="51247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Adaptive Immunity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209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Adaptive immunity is the body</a:t>
            </a:r>
            <a:r>
              <a:rPr lang="fr-FR" dirty="0"/>
              <a:t>'</a:t>
            </a:r>
            <a:r>
              <a:rPr lang="en-US" dirty="0"/>
              <a:t>s ability to recognize and defend itself against distinct invaders and their products</a:t>
            </a:r>
          </a:p>
          <a:p>
            <a:pPr>
              <a:lnSpc>
                <a:spcPct val="140000"/>
              </a:lnSpc>
            </a:pPr>
            <a:r>
              <a:rPr lang="en-US" dirty="0"/>
              <a:t>Five attributes of adaptive immunity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Specificity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Inducibility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Clonality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Unresponsiveness to self (tolerance)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79941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igure_16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3174401" y="443080"/>
            <a:ext cx="5829993" cy="588177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37663" y="803003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Phagocytosis</a:t>
            </a:r>
          </a:p>
          <a:p>
            <a:pPr algn="l"/>
            <a:r>
              <a:rPr lang="en-US" sz="800" b="1" dirty="0"/>
              <a:t>by APC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42650" y="1259205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Exogenous</a:t>
            </a:r>
          </a:p>
          <a:p>
            <a:pPr algn="l"/>
            <a:r>
              <a:rPr lang="en-US" sz="800" b="1" dirty="0"/>
              <a:t>pathogen</a:t>
            </a:r>
          </a:p>
          <a:p>
            <a:pPr algn="l"/>
            <a:r>
              <a:rPr lang="en-US" sz="800" b="1" dirty="0"/>
              <a:t>with antigens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4678" y="3253977"/>
            <a:ext cx="1371600" cy="36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800" b="1" dirty="0"/>
              <a:t>MHC II protein in</a:t>
            </a:r>
          </a:p>
          <a:p>
            <a:pPr algn="l">
              <a:lnSpc>
                <a:spcPct val="110000"/>
              </a:lnSpc>
            </a:pPr>
            <a:r>
              <a:rPr lang="en-US" sz="800" b="1" dirty="0"/>
              <a:t>membrane of vesicle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04833" y="3250617"/>
            <a:ext cx="1143000" cy="36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800" b="1" dirty="0"/>
              <a:t>Epitopes in</a:t>
            </a:r>
          </a:p>
          <a:p>
            <a:pPr algn="l">
              <a:lnSpc>
                <a:spcPct val="110000"/>
              </a:lnSpc>
            </a:pPr>
            <a:r>
              <a:rPr lang="en-US" sz="800" b="1" dirty="0"/>
              <a:t>phagolysosome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33933" y="1804430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MHC II protein–</a:t>
            </a:r>
          </a:p>
          <a:p>
            <a:pPr algn="l"/>
            <a:r>
              <a:rPr lang="en-US" sz="800" b="1" dirty="0"/>
              <a:t>epitope complex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51602" y="3257336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Vesicles fuse and epitopes bind to</a:t>
            </a:r>
          </a:p>
          <a:p>
            <a:pPr algn="l"/>
            <a:r>
              <a:rPr lang="en-US" sz="800" b="1" dirty="0"/>
              <a:t>complementary MHC II molecules.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54274" y="4029548"/>
            <a:ext cx="19880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Vesicle fuses with cytoplasmic membrane.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75723" y="4688204"/>
            <a:ext cx="1143000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800" b="1" dirty="0"/>
              <a:t>MHC II protein–</a:t>
            </a:r>
          </a:p>
          <a:p>
            <a:pPr algn="l">
              <a:lnSpc>
                <a:spcPct val="110000"/>
              </a:lnSpc>
            </a:pPr>
            <a:r>
              <a:rPr lang="en-US" sz="800" b="1" dirty="0"/>
              <a:t>epitope</a:t>
            </a:r>
          </a:p>
          <a:p>
            <a:pPr algn="l">
              <a:lnSpc>
                <a:spcPct val="110000"/>
              </a:lnSpc>
            </a:pPr>
            <a:r>
              <a:rPr lang="en-US" sz="800" b="1" dirty="0"/>
              <a:t>complexes on</a:t>
            </a:r>
          </a:p>
          <a:p>
            <a:pPr algn="l">
              <a:lnSpc>
                <a:spcPct val="110000"/>
              </a:lnSpc>
            </a:pPr>
            <a:r>
              <a:rPr lang="en-US" sz="800" b="1" dirty="0"/>
              <a:t>cell surface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038352" y="5489049"/>
            <a:ext cx="1143000" cy="36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800" b="1" dirty="0"/>
              <a:t>Cytoplasmic</a:t>
            </a:r>
          </a:p>
          <a:p>
            <a:pPr algn="l">
              <a:lnSpc>
                <a:spcPct val="110000"/>
              </a:lnSpc>
            </a:pPr>
            <a:r>
              <a:rPr lang="en-US" sz="800" b="1" dirty="0"/>
              <a:t>membrane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57452" y="5857476"/>
            <a:ext cx="2847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b="1" dirty="0"/>
              <a:t>MHC II protein–epitope complexes are displayed</a:t>
            </a:r>
          </a:p>
          <a:p>
            <a:pPr algn="l"/>
            <a:r>
              <a:rPr lang="en-US" sz="800" b="1" dirty="0"/>
              <a:t>on cytoplasmic membranes of antigen-</a:t>
            </a:r>
          </a:p>
          <a:p>
            <a:pPr algn="l"/>
            <a:r>
              <a:rPr lang="en-US" sz="800" b="1" dirty="0"/>
              <a:t>presenting cell.</a:t>
            </a:r>
          </a:p>
        </p:txBody>
      </p:sp>
      <p:sp>
        <p:nvSpPr>
          <p:cNvPr id="47" name="Right Brace 46"/>
          <p:cNvSpPr/>
          <p:nvPr/>
        </p:nvSpPr>
        <p:spPr bwMode="auto">
          <a:xfrm>
            <a:off x="5003800" y="675008"/>
            <a:ext cx="114170" cy="499530"/>
          </a:xfrm>
          <a:prstGeom prst="rightBrace">
            <a:avLst>
              <a:gd name="adj1" fmla="val 1906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784725" y="979804"/>
            <a:ext cx="320675" cy="355600"/>
          </a:xfrm>
          <a:custGeom>
            <a:avLst/>
            <a:gdLst>
              <a:gd name="connsiteX0" fmla="*/ 0 w 311150"/>
              <a:gd name="connsiteY0" fmla="*/ 0 h 292100"/>
              <a:gd name="connsiteX1" fmla="*/ 311150 w 311150"/>
              <a:gd name="connsiteY1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150" h="292100">
                <a:moveTo>
                  <a:pt x="0" y="0"/>
                </a:moveTo>
                <a:lnTo>
                  <a:pt x="311150" y="2921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" name="Oval 27"/>
          <p:cNvSpPr>
            <a:spLocks noChangeAspect="1" noChangeArrowheads="1"/>
          </p:cNvSpPr>
          <p:nvPr/>
        </p:nvSpPr>
        <p:spPr bwMode="auto">
          <a:xfrm flipH="1">
            <a:off x="4090460" y="3101761"/>
            <a:ext cx="25718" cy="257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>
            <a:off x="3890434" y="3117638"/>
            <a:ext cx="211667" cy="190500"/>
          </a:xfrm>
          <a:custGeom>
            <a:avLst/>
            <a:gdLst>
              <a:gd name="connsiteX0" fmla="*/ 211667 w 211667"/>
              <a:gd name="connsiteY0" fmla="*/ 0 h 190500"/>
              <a:gd name="connsiteX1" fmla="*/ 0 w 211667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7" h="190500">
                <a:moveTo>
                  <a:pt x="211667" y="0"/>
                </a:moveTo>
                <a:lnTo>
                  <a:pt x="0" y="1905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" name="Oval 27"/>
          <p:cNvSpPr>
            <a:spLocks noChangeAspect="1" noChangeArrowheads="1"/>
          </p:cNvSpPr>
          <p:nvPr/>
        </p:nvSpPr>
        <p:spPr bwMode="auto">
          <a:xfrm flipH="1">
            <a:off x="7365682" y="2359554"/>
            <a:ext cx="25718" cy="257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7378701" y="2093172"/>
            <a:ext cx="80433" cy="283633"/>
          </a:xfrm>
          <a:custGeom>
            <a:avLst/>
            <a:gdLst>
              <a:gd name="connsiteX0" fmla="*/ 0 w 80433"/>
              <a:gd name="connsiteY0" fmla="*/ 283633 h 283633"/>
              <a:gd name="connsiteX1" fmla="*/ 80433 w 80433"/>
              <a:gd name="connsiteY1" fmla="*/ 0 h 28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" h="283633">
                <a:moveTo>
                  <a:pt x="0" y="283633"/>
                </a:moveTo>
                <a:lnTo>
                  <a:pt x="80433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27"/>
          <p:cNvSpPr>
            <a:spLocks noChangeAspect="1" noChangeArrowheads="1"/>
          </p:cNvSpPr>
          <p:nvPr/>
        </p:nvSpPr>
        <p:spPr bwMode="auto">
          <a:xfrm flipH="1">
            <a:off x="7543480" y="4438125"/>
            <a:ext cx="25718" cy="257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Oval 27"/>
          <p:cNvSpPr>
            <a:spLocks noChangeAspect="1" noChangeArrowheads="1"/>
          </p:cNvSpPr>
          <p:nvPr/>
        </p:nvSpPr>
        <p:spPr bwMode="auto">
          <a:xfrm flipH="1">
            <a:off x="7450348" y="5212824"/>
            <a:ext cx="25718" cy="257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7459133" y="4451137"/>
            <a:ext cx="571500" cy="778934"/>
          </a:xfrm>
          <a:custGeom>
            <a:avLst/>
            <a:gdLst>
              <a:gd name="connsiteX0" fmla="*/ 97367 w 571500"/>
              <a:gd name="connsiteY0" fmla="*/ 0 h 778934"/>
              <a:gd name="connsiteX1" fmla="*/ 571500 w 571500"/>
              <a:gd name="connsiteY1" fmla="*/ 372534 h 778934"/>
              <a:gd name="connsiteX2" fmla="*/ 0 w 571500"/>
              <a:gd name="connsiteY2" fmla="*/ 778934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778934">
                <a:moveTo>
                  <a:pt x="97367" y="0"/>
                </a:moveTo>
                <a:lnTo>
                  <a:pt x="571500" y="372534"/>
                </a:lnTo>
                <a:lnTo>
                  <a:pt x="0" y="778934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Oval 27"/>
          <p:cNvSpPr>
            <a:spLocks noChangeAspect="1" noChangeArrowheads="1"/>
          </p:cNvSpPr>
          <p:nvPr/>
        </p:nvSpPr>
        <p:spPr bwMode="auto">
          <a:xfrm flipH="1">
            <a:off x="7851775" y="5463641"/>
            <a:ext cx="25718" cy="257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7861301" y="5475605"/>
            <a:ext cx="232833" cy="122767"/>
          </a:xfrm>
          <a:custGeom>
            <a:avLst/>
            <a:gdLst>
              <a:gd name="connsiteX0" fmla="*/ 0 w 232833"/>
              <a:gd name="connsiteY0" fmla="*/ 0 h 122767"/>
              <a:gd name="connsiteX1" fmla="*/ 232833 w 232833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833" h="122767">
                <a:moveTo>
                  <a:pt x="0" y="0"/>
                </a:moveTo>
                <a:lnTo>
                  <a:pt x="232833" y="1227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29149" y="2939837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24600" y="3249743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320367" y="4012871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324600" y="5846986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8699" name="Rectangle 28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16.8  The processing of T-dependent exogenous antigens.</a:t>
            </a:r>
          </a:p>
        </p:txBody>
      </p:sp>
    </p:spTree>
    <p:extLst>
      <p:ext uri="{BB962C8B-B14F-4D97-AF65-F5344CB8AC3E}">
        <p14:creationId xmlns:p14="http://schemas.microsoft.com/office/powerpoint/2010/main" val="63290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31747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b="1" dirty="0"/>
              <a:t>T Lymphocytes (T Cells) and Preparation for an Adaptive Immune Response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Types of T lymphocytes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Based on surface glycoproteins and characteristic functions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Cytotoxic T lymphocyte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Directly kills other cells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Helper T lymphocyte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Helps regulate B cells and cytotoxic T cells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Includes type 1 and type 2 helper T cells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Regulatory T lymphocyte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Represses adaptive immune responses</a:t>
            </a:r>
          </a:p>
        </p:txBody>
      </p:sp>
    </p:spTree>
    <p:extLst>
      <p:ext uri="{BB962C8B-B14F-4D97-AF65-F5344CB8AC3E}">
        <p14:creationId xmlns:p14="http://schemas.microsoft.com/office/powerpoint/2010/main" val="319916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_16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4"/>
          <a:stretch/>
        </p:blipFill>
        <p:spPr>
          <a:xfrm>
            <a:off x="1790700" y="1149927"/>
            <a:ext cx="8601456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5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3481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 Lymphocytes (T Cells) and Preparation for an Adaptive Immune Response</a:t>
            </a:r>
          </a:p>
          <a:p>
            <a:pPr lvl="1"/>
            <a:r>
              <a:rPr lang="en-US" dirty="0"/>
              <a:t>Clonal deletion</a:t>
            </a:r>
          </a:p>
          <a:p>
            <a:pPr lvl="2"/>
            <a:r>
              <a:rPr lang="en-US" dirty="0"/>
              <a:t>Vital that immune responses not be directed against autoantigens</a:t>
            </a:r>
          </a:p>
          <a:p>
            <a:pPr lvl="2"/>
            <a:r>
              <a:rPr lang="en-US" dirty="0"/>
              <a:t>Body eliminates self-reactive lymphocytes</a:t>
            </a:r>
          </a:p>
          <a:p>
            <a:pPr lvl="2"/>
            <a:r>
              <a:rPr lang="en-US" dirty="0"/>
              <a:t>Lymphocytes that react to autoantigens undergo apoptosis</a:t>
            </a:r>
          </a:p>
        </p:txBody>
      </p:sp>
    </p:spTree>
    <p:extLst>
      <p:ext uri="{BB962C8B-B14F-4D97-AF65-F5344CB8AC3E}">
        <p14:creationId xmlns:p14="http://schemas.microsoft.com/office/powerpoint/2010/main" val="134442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16.9  Clonal deletion of T cells.</a:t>
            </a:r>
          </a:p>
        </p:txBody>
      </p:sp>
      <p:pic>
        <p:nvPicPr>
          <p:cNvPr id="44" name="Picture 43" descr="figure_16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/>
        </p:blipFill>
        <p:spPr>
          <a:xfrm>
            <a:off x="4167401" y="443079"/>
            <a:ext cx="3846022" cy="5863094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60068" y="625821"/>
            <a:ext cx="1371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50" b="1" dirty="0"/>
              <a:t>Stem cell</a:t>
            </a:r>
          </a:p>
          <a:p>
            <a:pPr algn="l"/>
            <a:r>
              <a:rPr lang="en-US" sz="850" b="1" dirty="0"/>
              <a:t>(in red bone marrow)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05158" y="1437875"/>
            <a:ext cx="537327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Thymus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02501" y="1640204"/>
            <a:ext cx="460382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T cells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9822" y="2084837"/>
            <a:ext cx="127144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="1" dirty="0"/>
              <a:t>TCRs with</a:t>
            </a:r>
          </a:p>
          <a:p>
            <a:r>
              <a:rPr lang="en-US" sz="850" b="1" dirty="0"/>
              <a:t>differently shaped</a:t>
            </a:r>
          </a:p>
          <a:p>
            <a:r>
              <a:rPr lang="en-US" sz="850" b="1" dirty="0"/>
              <a:t>binding sites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96672" y="2601299"/>
            <a:ext cx="405880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MHC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41865" y="2601299"/>
            <a:ext cx="532518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Epitope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82534" y="3059862"/>
            <a:ext cx="68580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850" b="1" dirty="0"/>
              <a:t>Thymus</a:t>
            </a:r>
          </a:p>
          <a:p>
            <a:pPr algn="l">
              <a:lnSpc>
                <a:spcPct val="140000"/>
              </a:lnSpc>
            </a:pPr>
            <a:r>
              <a:rPr lang="en-US" sz="850" b="1" dirty="0"/>
              <a:t>cells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19702" y="2897597"/>
            <a:ext cx="838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="1" dirty="0"/>
              <a:t>Recognize</a:t>
            </a:r>
          </a:p>
          <a:p>
            <a:r>
              <a:rPr lang="en-US" sz="850" b="1" dirty="0"/>
              <a:t>MHC?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43233" y="3057292"/>
            <a:ext cx="68580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850" b="1" dirty="0"/>
              <a:t>Thymus</a:t>
            </a:r>
          </a:p>
          <a:p>
            <a:pPr algn="l">
              <a:lnSpc>
                <a:spcPct val="140000"/>
              </a:lnSpc>
            </a:pPr>
            <a:r>
              <a:rPr lang="en-US" sz="850" b="1" dirty="0"/>
              <a:t>cells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01734" y="3629870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dirty="0">
                <a:latin typeface="Arial Black"/>
                <a:cs typeface="Arial Black"/>
              </a:rPr>
              <a:t>No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26344" y="3635185"/>
            <a:ext cx="4110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dirty="0">
                <a:latin typeface="Arial Black"/>
                <a:cs typeface="Arial Black"/>
              </a:rPr>
              <a:t>Yes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78693" y="3894550"/>
            <a:ext cx="1447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="1" dirty="0"/>
              <a:t>Receive survival</a:t>
            </a:r>
          </a:p>
          <a:p>
            <a:r>
              <a:rPr lang="en-US" sz="850" b="1" dirty="0"/>
              <a:t>signal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446137" y="4448975"/>
            <a:ext cx="2057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="1" dirty="0"/>
              <a:t>Recognize</a:t>
            </a:r>
          </a:p>
          <a:p>
            <a:r>
              <a:rPr lang="en-US" sz="850" b="1" dirty="0"/>
              <a:t>MHC-autoantigen?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21492" y="4882845"/>
            <a:ext cx="63671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Apoptosis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10200" y="4802412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dirty="0">
                <a:latin typeface="Arial Black"/>
                <a:cs typeface="Arial Black"/>
              </a:rPr>
              <a:t>No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39047" y="4802412"/>
            <a:ext cx="4110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dirty="0">
                <a:latin typeface="Arial Black"/>
                <a:cs typeface="Arial Black"/>
              </a:rPr>
              <a:t>Yes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86694" y="4983456"/>
            <a:ext cx="370614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Few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400757" y="4993004"/>
            <a:ext cx="420308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Most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41430" y="5972975"/>
            <a:ext cx="1143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50" b="1" dirty="0"/>
              <a:t>Repertoire of</a:t>
            </a:r>
          </a:p>
          <a:p>
            <a:pPr algn="l"/>
            <a:r>
              <a:rPr lang="en-US" sz="850" b="1" dirty="0"/>
              <a:t>immature Tc cells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411240" y="5974057"/>
            <a:ext cx="914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50" b="1" dirty="0"/>
              <a:t>Regulatory</a:t>
            </a:r>
          </a:p>
          <a:p>
            <a:pPr algn="l"/>
            <a:r>
              <a:rPr lang="en-US" sz="850" b="1" dirty="0"/>
              <a:t>T cell (Tr)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26641" y="5691509"/>
            <a:ext cx="63671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dirty="0"/>
              <a:t>Apoptosis</a:t>
            </a:r>
          </a:p>
        </p:txBody>
      </p:sp>
      <p:sp>
        <p:nvSpPr>
          <p:cNvPr id="66" name="Freeform 65"/>
          <p:cNvSpPr/>
          <p:nvPr/>
        </p:nvSpPr>
        <p:spPr>
          <a:xfrm>
            <a:off x="5080001" y="2778972"/>
            <a:ext cx="4233" cy="169333"/>
          </a:xfrm>
          <a:custGeom>
            <a:avLst/>
            <a:gdLst>
              <a:gd name="connsiteX0" fmla="*/ 4233 w 4233"/>
              <a:gd name="connsiteY0" fmla="*/ 0 h 169333"/>
              <a:gd name="connsiteX1" fmla="*/ 0 w 4233"/>
              <a:gd name="connsiteY1" fmla="*/ 169333 h 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3" h="169333">
                <a:moveTo>
                  <a:pt x="4233" y="0"/>
                </a:moveTo>
                <a:lnTo>
                  <a:pt x="0" y="169333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4754034" y="2783205"/>
            <a:ext cx="148167" cy="160867"/>
          </a:xfrm>
          <a:custGeom>
            <a:avLst/>
            <a:gdLst>
              <a:gd name="connsiteX0" fmla="*/ 0 w 148167"/>
              <a:gd name="connsiteY0" fmla="*/ 0 h 160867"/>
              <a:gd name="connsiteX1" fmla="*/ 148167 w 148167"/>
              <a:gd name="connsiteY1" fmla="*/ 1608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167" h="160867">
                <a:moveTo>
                  <a:pt x="0" y="0"/>
                </a:moveTo>
                <a:lnTo>
                  <a:pt x="148167" y="1608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4936067" y="2033905"/>
            <a:ext cx="495300" cy="71967"/>
          </a:xfrm>
          <a:custGeom>
            <a:avLst/>
            <a:gdLst>
              <a:gd name="connsiteX0" fmla="*/ 0 w 495300"/>
              <a:gd name="connsiteY0" fmla="*/ 0 h 71967"/>
              <a:gd name="connsiteX1" fmla="*/ 224366 w 495300"/>
              <a:gd name="connsiteY1" fmla="*/ 71967 h 71967"/>
              <a:gd name="connsiteX2" fmla="*/ 495300 w 495300"/>
              <a:gd name="connsiteY2" fmla="*/ 4233 h 7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71967">
                <a:moveTo>
                  <a:pt x="0" y="0"/>
                </a:moveTo>
                <a:lnTo>
                  <a:pt x="224366" y="71967"/>
                </a:lnTo>
                <a:lnTo>
                  <a:pt x="495300" y="4233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" name="Left Brace 68"/>
          <p:cNvSpPr/>
          <p:nvPr/>
        </p:nvSpPr>
        <p:spPr bwMode="auto">
          <a:xfrm rot="16200000">
            <a:off x="5947833" y="1191470"/>
            <a:ext cx="152400" cy="2743200"/>
          </a:xfrm>
          <a:prstGeom prst="leftBrace">
            <a:avLst>
              <a:gd name="adj1" fmla="val 3828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6282268" y="755437"/>
            <a:ext cx="258233" cy="0"/>
          </a:xfrm>
          <a:custGeom>
            <a:avLst/>
            <a:gdLst>
              <a:gd name="connsiteX0" fmla="*/ 0 w 258233"/>
              <a:gd name="connsiteY0" fmla="*/ 0 h 0"/>
              <a:gd name="connsiteX1" fmla="*/ 258233 w 2582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233">
                <a:moveTo>
                  <a:pt x="0" y="0"/>
                </a:moveTo>
                <a:lnTo>
                  <a:pt x="2582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" name="Oval 27"/>
          <p:cNvSpPr>
            <a:spLocks noChangeAspect="1" noChangeArrowheads="1"/>
          </p:cNvSpPr>
          <p:nvPr/>
        </p:nvSpPr>
        <p:spPr bwMode="auto">
          <a:xfrm>
            <a:off x="6276976" y="740091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892800" y="2755572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334125" y="4300854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489450" y="1898322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202527" y="1069647"/>
            <a:ext cx="261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83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 Lymphocytes (B Cells) and Antibodies</a:t>
            </a:r>
          </a:p>
          <a:p>
            <a:pPr lvl="1"/>
            <a:r>
              <a:rPr lang="en-US" dirty="0"/>
              <a:t>Found primarily in the spleen, lymph nodes, and MALT</a:t>
            </a:r>
          </a:p>
          <a:p>
            <a:pPr lvl="1"/>
            <a:r>
              <a:rPr lang="en-US" dirty="0"/>
              <a:t>Small percentage of B cells circulate in the blood</a:t>
            </a:r>
          </a:p>
          <a:p>
            <a:pPr lvl="1"/>
            <a:r>
              <a:rPr lang="en-US" dirty="0"/>
              <a:t>Major function is the secretion of antibodies</a:t>
            </a:r>
          </a:p>
        </p:txBody>
      </p:sp>
    </p:spTree>
    <p:extLst>
      <p:ext uri="{BB962C8B-B14F-4D97-AF65-F5344CB8AC3E}">
        <p14:creationId xmlns:p14="http://schemas.microsoft.com/office/powerpoint/2010/main" val="337033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37891" name="Rectangle 9"/>
          <p:cNvSpPr>
            <a:spLocks noGrp="1" noChangeArrowheads="1"/>
          </p:cNvSpPr>
          <p:nvPr>
            <p:ph idx="1"/>
          </p:nvPr>
        </p:nvSpPr>
        <p:spPr>
          <a:xfrm>
            <a:off x="1343892" y="1385454"/>
            <a:ext cx="9019310" cy="524394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/>
              <a:t>B Lymphocytes (B Cells) and Antibodies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Specificity of the B cell receptor (BCR)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Each B lymphocyte has multiple copies of the B cell receptor (BCR)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Each B cell generates a single BCR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Two variable regions of the BCR form the antigen-binding sites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Each BCR recognizes only one epitope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The entire repertoire of an individual</a:t>
            </a:r>
            <a:r>
              <a:rPr lang="fr-FR" altLang="ja-JP" dirty="0"/>
              <a:t>'</a:t>
            </a:r>
            <a:r>
              <a:rPr lang="en-US" dirty="0"/>
              <a:t>s BCRs is capable of recognizing millions of different epitopes</a:t>
            </a:r>
          </a:p>
        </p:txBody>
      </p:sp>
    </p:spTree>
    <p:extLst>
      <p:ext uri="{BB962C8B-B14F-4D97-AF65-F5344CB8AC3E}">
        <p14:creationId xmlns:p14="http://schemas.microsoft.com/office/powerpoint/2010/main" val="336372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figure_16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"/>
          <a:stretch/>
        </p:blipFill>
        <p:spPr>
          <a:xfrm>
            <a:off x="2954714" y="443080"/>
            <a:ext cx="6262255" cy="587243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791200" y="1097465"/>
            <a:ext cx="836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Epitope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80118" y="1512203"/>
            <a:ext cx="1066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Antigen-</a:t>
            </a:r>
          </a:p>
          <a:p>
            <a:pPr algn="l"/>
            <a:r>
              <a:rPr lang="en-US" sz="1500" b="1" dirty="0"/>
              <a:t>binding</a:t>
            </a:r>
          </a:p>
          <a:p>
            <a:pPr algn="l"/>
            <a:r>
              <a:rPr lang="en-US" sz="1500" b="1" dirty="0"/>
              <a:t>sites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08879" y="2110103"/>
            <a:ext cx="1217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Heavy chain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12118" y="2510654"/>
            <a:ext cx="1102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Light chain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758168" y="2340449"/>
            <a:ext cx="106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Variable</a:t>
            </a:r>
          </a:p>
          <a:p>
            <a:pPr algn="l"/>
            <a:r>
              <a:rPr lang="en-US" sz="1500" b="1" dirty="0"/>
              <a:t>region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03658" y="3388682"/>
            <a:ext cx="13404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Disulfide bond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85839" y="4413621"/>
            <a:ext cx="1600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Cytoplasmic</a:t>
            </a:r>
          </a:p>
          <a:p>
            <a:pPr algn="l"/>
            <a:r>
              <a:rPr lang="en-US" sz="1500" b="1" dirty="0"/>
              <a:t>membrane of</a:t>
            </a:r>
          </a:p>
          <a:p>
            <a:pPr algn="l"/>
            <a:r>
              <a:rPr lang="en-US" sz="1500" b="1" dirty="0"/>
              <a:t>B lymphocyte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07548" y="5996304"/>
            <a:ext cx="1026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/>
              <a:t>Cytoplasm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34245" y="5211392"/>
            <a:ext cx="182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500" b="1" dirty="0"/>
              <a:t>Transmembrane</a:t>
            </a:r>
          </a:p>
          <a:p>
            <a:pPr algn="l"/>
            <a:r>
              <a:rPr lang="en-US" sz="1500" b="1" dirty="0"/>
              <a:t>portion of BCR</a:t>
            </a:r>
          </a:p>
        </p:txBody>
      </p:sp>
      <p:sp>
        <p:nvSpPr>
          <p:cNvPr id="48" name="Oval 27"/>
          <p:cNvSpPr>
            <a:spLocks noChangeAspect="1" noChangeArrowheads="1"/>
          </p:cNvSpPr>
          <p:nvPr/>
        </p:nvSpPr>
        <p:spPr bwMode="auto">
          <a:xfrm>
            <a:off x="4838170" y="1614807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27"/>
          <p:cNvSpPr>
            <a:spLocks noChangeAspect="1" noChangeArrowheads="1"/>
          </p:cNvSpPr>
          <p:nvPr/>
        </p:nvSpPr>
        <p:spPr bwMode="auto">
          <a:xfrm>
            <a:off x="5049838" y="1859811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27"/>
          <p:cNvSpPr>
            <a:spLocks noChangeAspect="1" noChangeArrowheads="1"/>
          </p:cNvSpPr>
          <p:nvPr/>
        </p:nvSpPr>
        <p:spPr bwMode="auto">
          <a:xfrm>
            <a:off x="5448297" y="2270442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27"/>
          <p:cNvSpPr>
            <a:spLocks noChangeAspect="1" noChangeArrowheads="1"/>
          </p:cNvSpPr>
          <p:nvPr/>
        </p:nvSpPr>
        <p:spPr bwMode="auto">
          <a:xfrm>
            <a:off x="5066770" y="2681067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27"/>
          <p:cNvSpPr>
            <a:spLocks noChangeAspect="1" noChangeArrowheads="1"/>
          </p:cNvSpPr>
          <p:nvPr/>
        </p:nvSpPr>
        <p:spPr bwMode="auto">
          <a:xfrm>
            <a:off x="7374468" y="1919607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4872567" y="1293072"/>
            <a:ext cx="973666" cy="347133"/>
          </a:xfrm>
          <a:custGeom>
            <a:avLst/>
            <a:gdLst>
              <a:gd name="connsiteX0" fmla="*/ 0 w 973666"/>
              <a:gd name="connsiteY0" fmla="*/ 347133 h 347133"/>
              <a:gd name="connsiteX1" fmla="*/ 973666 w 973666"/>
              <a:gd name="connsiteY1" fmla="*/ 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666" h="347133">
                <a:moveTo>
                  <a:pt x="0" y="347133"/>
                </a:moveTo>
                <a:lnTo>
                  <a:pt x="973666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092700" y="1707937"/>
            <a:ext cx="762000" cy="182034"/>
          </a:xfrm>
          <a:custGeom>
            <a:avLst/>
            <a:gdLst>
              <a:gd name="connsiteX0" fmla="*/ 0 w 762000"/>
              <a:gd name="connsiteY0" fmla="*/ 182034 h 182034"/>
              <a:gd name="connsiteX1" fmla="*/ 762000 w 762000"/>
              <a:gd name="connsiteY1" fmla="*/ 0 h 18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 h="182034">
                <a:moveTo>
                  <a:pt x="0" y="182034"/>
                </a:moveTo>
                <a:lnTo>
                  <a:pt x="7620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6650567" y="1703705"/>
            <a:ext cx="736600" cy="237067"/>
          </a:xfrm>
          <a:custGeom>
            <a:avLst/>
            <a:gdLst>
              <a:gd name="connsiteX0" fmla="*/ 0 w 736600"/>
              <a:gd name="connsiteY0" fmla="*/ 0 h 237067"/>
              <a:gd name="connsiteX1" fmla="*/ 736600 w 736600"/>
              <a:gd name="connsiteY1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6600" h="237067">
                <a:moveTo>
                  <a:pt x="0" y="0"/>
                </a:moveTo>
                <a:lnTo>
                  <a:pt x="736600" y="2370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495801" y="2296372"/>
            <a:ext cx="956733" cy="4233"/>
          </a:xfrm>
          <a:custGeom>
            <a:avLst/>
            <a:gdLst>
              <a:gd name="connsiteX0" fmla="*/ 0 w 956733"/>
              <a:gd name="connsiteY0" fmla="*/ 0 h 4233"/>
              <a:gd name="connsiteX1" fmla="*/ 956733 w 956733"/>
              <a:gd name="connsiteY1" fmla="*/ 4233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6733" h="4233">
                <a:moveTo>
                  <a:pt x="0" y="0"/>
                </a:moveTo>
                <a:lnTo>
                  <a:pt x="956733" y="42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398433" y="2698538"/>
            <a:ext cx="677334" cy="8467"/>
          </a:xfrm>
          <a:custGeom>
            <a:avLst/>
            <a:gdLst>
              <a:gd name="connsiteX0" fmla="*/ 0 w 677334"/>
              <a:gd name="connsiteY0" fmla="*/ 0 h 8467"/>
              <a:gd name="connsiteX1" fmla="*/ 677334 w 677334"/>
              <a:gd name="connsiteY1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334" h="8467">
                <a:moveTo>
                  <a:pt x="0" y="0"/>
                </a:moveTo>
                <a:lnTo>
                  <a:pt x="677334" y="84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" name="Oval 27"/>
          <p:cNvSpPr>
            <a:spLocks noChangeAspect="1" noChangeArrowheads="1"/>
          </p:cNvSpPr>
          <p:nvPr/>
        </p:nvSpPr>
        <p:spPr bwMode="auto">
          <a:xfrm>
            <a:off x="6349471" y="3291207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59" name="Freeform 58"/>
          <p:cNvSpPr/>
          <p:nvPr/>
        </p:nvSpPr>
        <p:spPr>
          <a:xfrm>
            <a:off x="6383867" y="3325071"/>
            <a:ext cx="1168400" cy="211666"/>
          </a:xfrm>
          <a:custGeom>
            <a:avLst/>
            <a:gdLst>
              <a:gd name="connsiteX0" fmla="*/ 0 w 1168400"/>
              <a:gd name="connsiteY0" fmla="*/ 0 h 211666"/>
              <a:gd name="connsiteX1" fmla="*/ 1168400 w 1168400"/>
              <a:gd name="connsiteY1" fmla="*/ 211666 h 2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8400" h="211666">
                <a:moveTo>
                  <a:pt x="0" y="0"/>
                </a:moveTo>
                <a:lnTo>
                  <a:pt x="1168400" y="21166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Oval 27"/>
          <p:cNvSpPr>
            <a:spLocks noChangeAspect="1" noChangeArrowheads="1"/>
          </p:cNvSpPr>
          <p:nvPr/>
        </p:nvSpPr>
        <p:spPr bwMode="auto">
          <a:xfrm>
            <a:off x="7328430" y="5797864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7374467" y="5835438"/>
            <a:ext cx="457200" cy="313267"/>
          </a:xfrm>
          <a:custGeom>
            <a:avLst/>
            <a:gdLst>
              <a:gd name="connsiteX0" fmla="*/ 0 w 457200"/>
              <a:gd name="connsiteY0" fmla="*/ 0 h 313267"/>
              <a:gd name="connsiteX1" fmla="*/ 457200 w 457200"/>
              <a:gd name="connsiteY1" fmla="*/ 313267 h 3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313267">
                <a:moveTo>
                  <a:pt x="0" y="0"/>
                </a:moveTo>
                <a:lnTo>
                  <a:pt x="457200" y="3132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914901" y="4836371"/>
            <a:ext cx="770467" cy="558800"/>
          </a:xfrm>
          <a:custGeom>
            <a:avLst/>
            <a:gdLst>
              <a:gd name="connsiteX0" fmla="*/ 0 w 770467"/>
              <a:gd name="connsiteY0" fmla="*/ 558800 h 558800"/>
              <a:gd name="connsiteX1" fmla="*/ 770467 w 770467"/>
              <a:gd name="connsiteY1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467" h="558800">
                <a:moveTo>
                  <a:pt x="0" y="558800"/>
                </a:moveTo>
                <a:lnTo>
                  <a:pt x="770467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3" name="Left Brace 62"/>
          <p:cNvSpPr/>
          <p:nvPr/>
        </p:nvSpPr>
        <p:spPr bwMode="auto">
          <a:xfrm>
            <a:off x="5678088" y="3879634"/>
            <a:ext cx="155448" cy="1909234"/>
          </a:xfrm>
          <a:prstGeom prst="leftBrace">
            <a:avLst>
              <a:gd name="adj1" fmla="val 5735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>
          <a:xfrm rot="19890667">
            <a:off x="5284784" y="2676797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Black"/>
                <a:cs typeface="Arial Black"/>
              </a:rPr>
              <a:t>S</a:t>
            </a:r>
          </a:p>
        </p:txBody>
      </p:sp>
      <p:sp>
        <p:nvSpPr>
          <p:cNvPr id="65" name="Rectangle 64"/>
          <p:cNvSpPr/>
          <p:nvPr/>
        </p:nvSpPr>
        <p:spPr>
          <a:xfrm rot="19890667">
            <a:off x="5399087" y="2578750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66" name="Rectangle 65"/>
          <p:cNvSpPr/>
          <p:nvPr/>
        </p:nvSpPr>
        <p:spPr>
          <a:xfrm rot="2999145">
            <a:off x="6710914" y="2573282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Black"/>
                <a:cs typeface="Arial Black"/>
              </a:rPr>
              <a:t>S</a:t>
            </a:r>
          </a:p>
        </p:txBody>
      </p:sp>
      <p:sp>
        <p:nvSpPr>
          <p:cNvPr id="67" name="Rectangle 66"/>
          <p:cNvSpPr/>
          <p:nvPr/>
        </p:nvSpPr>
        <p:spPr>
          <a:xfrm rot="2999145">
            <a:off x="6839306" y="2666420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68" name="Rectangle 67"/>
          <p:cNvSpPr/>
          <p:nvPr/>
        </p:nvSpPr>
        <p:spPr>
          <a:xfrm rot="21384864">
            <a:off x="5977372" y="2986913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69" name="Rectangle 68"/>
          <p:cNvSpPr/>
          <p:nvPr/>
        </p:nvSpPr>
        <p:spPr>
          <a:xfrm rot="21384864">
            <a:off x="6129772" y="3164711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70" name="Rectangle 69"/>
          <p:cNvSpPr/>
          <p:nvPr/>
        </p:nvSpPr>
        <p:spPr>
          <a:xfrm rot="21384864">
            <a:off x="6129772" y="2995380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 Black"/>
                <a:cs typeface="Arial Black"/>
              </a:rPr>
              <a:t>S</a:t>
            </a:r>
          </a:p>
        </p:txBody>
      </p:sp>
      <p:sp>
        <p:nvSpPr>
          <p:cNvPr id="71" name="Rectangle 70"/>
          <p:cNvSpPr/>
          <p:nvPr/>
        </p:nvSpPr>
        <p:spPr>
          <a:xfrm rot="21384864">
            <a:off x="5977372" y="3164712"/>
            <a:ext cx="29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72" name="Right Brace 71"/>
          <p:cNvSpPr/>
          <p:nvPr/>
        </p:nvSpPr>
        <p:spPr bwMode="auto">
          <a:xfrm rot="2097475">
            <a:off x="7660573" y="2188530"/>
            <a:ext cx="155448" cy="553854"/>
          </a:xfrm>
          <a:prstGeom prst="rightBrace">
            <a:avLst>
              <a:gd name="adj1" fmla="val 5138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" name="Left Brace 72"/>
          <p:cNvSpPr/>
          <p:nvPr/>
        </p:nvSpPr>
        <p:spPr bwMode="auto">
          <a:xfrm flipH="1">
            <a:off x="7754882" y="4011164"/>
            <a:ext cx="169918" cy="1210441"/>
          </a:xfrm>
          <a:prstGeom prst="leftBrace">
            <a:avLst>
              <a:gd name="adj1" fmla="val 5735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9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16.10  B cell receptor (BCR).</a:t>
            </a:r>
          </a:p>
        </p:txBody>
      </p:sp>
    </p:spTree>
    <p:extLst>
      <p:ext uri="{BB962C8B-B14F-4D97-AF65-F5344CB8AC3E}">
        <p14:creationId xmlns:p14="http://schemas.microsoft.com/office/powerpoint/2010/main" val="188184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3993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 Lymphocytes (B Cells) and Antibodies</a:t>
            </a:r>
          </a:p>
          <a:p>
            <a:pPr lvl="1"/>
            <a:r>
              <a:rPr lang="en-US" sz="2800" dirty="0"/>
              <a:t>Specificity and antibody structure</a:t>
            </a:r>
          </a:p>
          <a:p>
            <a:pPr lvl="2"/>
            <a:r>
              <a:rPr lang="en-US" sz="2800" dirty="0"/>
              <a:t>Antibodies are immunoglobulins similar to BCRs</a:t>
            </a:r>
          </a:p>
          <a:p>
            <a:pPr lvl="2"/>
            <a:r>
              <a:rPr lang="en-US" sz="2800" dirty="0"/>
              <a:t>Secreted by activated B cells called </a:t>
            </a:r>
            <a:r>
              <a:rPr lang="en-US" sz="2800" i="1" dirty="0"/>
              <a:t>plasma cells</a:t>
            </a:r>
          </a:p>
          <a:p>
            <a:pPr lvl="2"/>
            <a:r>
              <a:rPr lang="en-US" sz="2800" dirty="0"/>
              <a:t>Have antigen-binding sites and antigen specificity identical to the BCR of the activated B cell</a:t>
            </a:r>
          </a:p>
        </p:txBody>
      </p:sp>
    </p:spTree>
    <p:extLst>
      <p:ext uri="{BB962C8B-B14F-4D97-AF65-F5344CB8AC3E}">
        <p14:creationId xmlns:p14="http://schemas.microsoft.com/office/powerpoint/2010/main" val="851012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 descr="figure_16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>
          <a:xfrm>
            <a:off x="1791850" y="1261316"/>
            <a:ext cx="8601456" cy="4335369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2028919" y="2480514"/>
            <a:ext cx="80018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Light chain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789359" y="3074055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Arm (F</a:t>
            </a:r>
            <a:r>
              <a:rPr lang="en-US" sz="900" b="1" baseline="-25000" dirty="0"/>
              <a:t>ab</a:t>
            </a:r>
            <a:r>
              <a:rPr lang="en-US" sz="900" b="1" dirty="0"/>
              <a:t>)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001027" y="3579438"/>
            <a:ext cx="50527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Hinge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774915" y="4368582"/>
            <a:ext cx="71052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Stem (F</a:t>
            </a:r>
            <a:r>
              <a:rPr lang="en-US" sz="900" b="1" baseline="-25000" dirty="0"/>
              <a:t>c</a:t>
            </a:r>
            <a:r>
              <a:rPr lang="en-US" sz="900" b="1" dirty="0"/>
              <a:t>)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109476" y="2372565"/>
            <a:ext cx="136441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Antigen-binding sites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4963675" y="2690065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b="1" dirty="0"/>
              <a:t>Variable region</a:t>
            </a:r>
          </a:p>
          <a:p>
            <a:pPr algn="l"/>
            <a:r>
              <a:rPr lang="en-US" sz="900" b="1" dirty="0"/>
              <a:t>of heavy chain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960500" y="3027731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b="1" dirty="0"/>
              <a:t>Variable region</a:t>
            </a:r>
          </a:p>
          <a:p>
            <a:pPr algn="l"/>
            <a:r>
              <a:rPr lang="en-US" sz="900" b="1" dirty="0"/>
              <a:t>of light chain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966850" y="3699715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b="1" dirty="0"/>
              <a:t>Constant region</a:t>
            </a:r>
          </a:p>
          <a:p>
            <a:pPr algn="l"/>
            <a:r>
              <a:rPr lang="en-US" sz="900" b="1" dirty="0"/>
              <a:t>of light chain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960500" y="4018331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b="1" dirty="0"/>
              <a:t>Constant region</a:t>
            </a:r>
          </a:p>
          <a:p>
            <a:pPr algn="l"/>
            <a:r>
              <a:rPr lang="en-US" sz="900" b="1" dirty="0"/>
              <a:t>of heavy chain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9720887" y="1947114"/>
            <a:ext cx="68480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Arm (F</a:t>
            </a:r>
            <a:r>
              <a:rPr lang="en-US" sz="900" b="1" baseline="-25000" dirty="0"/>
              <a:t>ab</a:t>
            </a:r>
            <a:r>
              <a:rPr lang="en-US" sz="900" b="1" dirty="0"/>
              <a:t>)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720887" y="2912316"/>
            <a:ext cx="50527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Hinge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9706564" y="3848754"/>
            <a:ext cx="71052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Stem (F</a:t>
            </a:r>
            <a:r>
              <a:rPr lang="en-US" sz="900" b="1" baseline="-25000" dirty="0"/>
              <a:t>c</a:t>
            </a:r>
            <a:r>
              <a:rPr lang="en-US" sz="900" b="1" dirty="0"/>
              <a:t>)</a:t>
            </a:r>
          </a:p>
        </p:txBody>
      </p:sp>
      <p:sp>
        <p:nvSpPr>
          <p:cNvPr id="124" name="Oval 123"/>
          <p:cNvSpPr>
            <a:spLocks noChangeAspect="1" noChangeArrowheads="1"/>
          </p:cNvSpPr>
          <p:nvPr/>
        </p:nvSpPr>
        <p:spPr bwMode="auto">
          <a:xfrm>
            <a:off x="2820552" y="2804365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5" name="Freeform 124"/>
          <p:cNvSpPr/>
          <p:nvPr/>
        </p:nvSpPr>
        <p:spPr>
          <a:xfrm>
            <a:off x="2836425" y="2521790"/>
            <a:ext cx="317500" cy="292100"/>
          </a:xfrm>
          <a:custGeom>
            <a:avLst/>
            <a:gdLst>
              <a:gd name="connsiteX0" fmla="*/ 0 w 317500"/>
              <a:gd name="connsiteY0" fmla="*/ 292100 h 292100"/>
              <a:gd name="connsiteX1" fmla="*/ 317500 w 317500"/>
              <a:gd name="connsiteY1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" h="292100">
                <a:moveTo>
                  <a:pt x="0" y="292100"/>
                </a:moveTo>
                <a:lnTo>
                  <a:pt x="31750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>
            <a:spLocks noChangeAspect="1" noChangeArrowheads="1"/>
          </p:cNvSpPr>
          <p:nvPr/>
        </p:nvSpPr>
        <p:spPr bwMode="auto">
          <a:xfrm>
            <a:off x="2617351" y="2905965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7" name="Freeform 126"/>
          <p:cNvSpPr/>
          <p:nvPr/>
        </p:nvSpPr>
        <p:spPr>
          <a:xfrm>
            <a:off x="2439550" y="2677365"/>
            <a:ext cx="190500" cy="241300"/>
          </a:xfrm>
          <a:custGeom>
            <a:avLst/>
            <a:gdLst>
              <a:gd name="connsiteX0" fmla="*/ 0 w 190500"/>
              <a:gd name="connsiteY0" fmla="*/ 0 h 241300"/>
              <a:gd name="connsiteX1" fmla="*/ 190500 w 190500"/>
              <a:gd name="connsiteY1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241300">
                <a:moveTo>
                  <a:pt x="0" y="0"/>
                </a:moveTo>
                <a:lnTo>
                  <a:pt x="190500" y="2413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>
            <a:spLocks noChangeAspect="1" noChangeArrowheads="1"/>
          </p:cNvSpPr>
          <p:nvPr/>
        </p:nvSpPr>
        <p:spPr bwMode="auto">
          <a:xfrm>
            <a:off x="4777145" y="2794840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9" name="Freeform 128"/>
          <p:cNvSpPr/>
          <p:nvPr/>
        </p:nvSpPr>
        <p:spPr>
          <a:xfrm>
            <a:off x="4455675" y="2521791"/>
            <a:ext cx="323850" cy="282575"/>
          </a:xfrm>
          <a:custGeom>
            <a:avLst/>
            <a:gdLst>
              <a:gd name="connsiteX0" fmla="*/ 0 w 323850"/>
              <a:gd name="connsiteY0" fmla="*/ 0 h 282575"/>
              <a:gd name="connsiteX1" fmla="*/ 323850 w 323850"/>
              <a:gd name="connsiteY1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 h="282575">
                <a:moveTo>
                  <a:pt x="0" y="0"/>
                </a:moveTo>
                <a:lnTo>
                  <a:pt x="323850" y="28257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>
            <a:spLocks noChangeAspect="1" noChangeArrowheads="1"/>
          </p:cNvSpPr>
          <p:nvPr/>
        </p:nvSpPr>
        <p:spPr bwMode="auto">
          <a:xfrm>
            <a:off x="4481870" y="2925015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1" name="Freeform 130"/>
          <p:cNvSpPr/>
          <p:nvPr/>
        </p:nvSpPr>
        <p:spPr>
          <a:xfrm>
            <a:off x="4493776" y="2820240"/>
            <a:ext cx="511175" cy="120650"/>
          </a:xfrm>
          <a:custGeom>
            <a:avLst/>
            <a:gdLst>
              <a:gd name="connsiteX0" fmla="*/ 0 w 511175"/>
              <a:gd name="connsiteY0" fmla="*/ 120650 h 120650"/>
              <a:gd name="connsiteX1" fmla="*/ 511175 w 511175"/>
              <a:gd name="connsiteY1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120650">
                <a:moveTo>
                  <a:pt x="0" y="120650"/>
                </a:moveTo>
                <a:lnTo>
                  <a:pt x="511175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>
            <a:spLocks noChangeAspect="1" noChangeArrowheads="1"/>
          </p:cNvSpPr>
          <p:nvPr/>
        </p:nvSpPr>
        <p:spPr bwMode="auto">
          <a:xfrm>
            <a:off x="4750951" y="3128215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3" name="Freeform 132"/>
          <p:cNvSpPr/>
          <p:nvPr/>
        </p:nvSpPr>
        <p:spPr>
          <a:xfrm>
            <a:off x="4763650" y="3140915"/>
            <a:ext cx="222250" cy="0"/>
          </a:xfrm>
          <a:custGeom>
            <a:avLst/>
            <a:gdLst>
              <a:gd name="connsiteX0" fmla="*/ 0 w 222250"/>
              <a:gd name="connsiteY0" fmla="*/ 0 h 0"/>
              <a:gd name="connsiteX1" fmla="*/ 222250 w 222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>
                <a:moveTo>
                  <a:pt x="0" y="0"/>
                </a:moveTo>
                <a:lnTo>
                  <a:pt x="22225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>
            <a:spLocks noChangeAspect="1" noChangeArrowheads="1"/>
          </p:cNvSpPr>
          <p:nvPr/>
        </p:nvSpPr>
        <p:spPr bwMode="auto">
          <a:xfrm>
            <a:off x="4525526" y="3465558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5" name="Freeform 134"/>
          <p:cNvSpPr/>
          <p:nvPr/>
        </p:nvSpPr>
        <p:spPr>
          <a:xfrm>
            <a:off x="4541401" y="3480641"/>
            <a:ext cx="460375" cy="333375"/>
          </a:xfrm>
          <a:custGeom>
            <a:avLst/>
            <a:gdLst>
              <a:gd name="connsiteX0" fmla="*/ 0 w 460375"/>
              <a:gd name="connsiteY0" fmla="*/ 0 h 333375"/>
              <a:gd name="connsiteX1" fmla="*/ 460375 w 460375"/>
              <a:gd name="connsiteY1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0375" h="333375">
                <a:moveTo>
                  <a:pt x="0" y="0"/>
                </a:moveTo>
                <a:lnTo>
                  <a:pt x="460375" y="33337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36" name="Oval 135"/>
          <p:cNvSpPr>
            <a:spLocks noChangeAspect="1" noChangeArrowheads="1"/>
          </p:cNvSpPr>
          <p:nvPr/>
        </p:nvSpPr>
        <p:spPr bwMode="auto">
          <a:xfrm>
            <a:off x="3989745" y="4008483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7" name="Freeform 136"/>
          <p:cNvSpPr/>
          <p:nvPr/>
        </p:nvSpPr>
        <p:spPr>
          <a:xfrm>
            <a:off x="3998475" y="4020391"/>
            <a:ext cx="1003300" cy="123825"/>
          </a:xfrm>
          <a:custGeom>
            <a:avLst/>
            <a:gdLst>
              <a:gd name="connsiteX0" fmla="*/ 0 w 1003300"/>
              <a:gd name="connsiteY0" fmla="*/ 0 h 123825"/>
              <a:gd name="connsiteX1" fmla="*/ 1003300 w 1003300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300" h="123825">
                <a:moveTo>
                  <a:pt x="0" y="0"/>
                </a:moveTo>
                <a:lnTo>
                  <a:pt x="1003300" y="12382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38" name="Oval 137"/>
          <p:cNvSpPr>
            <a:spLocks noChangeAspect="1" noChangeArrowheads="1"/>
          </p:cNvSpPr>
          <p:nvPr/>
        </p:nvSpPr>
        <p:spPr bwMode="auto">
          <a:xfrm>
            <a:off x="3627001" y="4872083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9" name="Oval 138"/>
          <p:cNvSpPr>
            <a:spLocks noChangeAspect="1" noChangeArrowheads="1"/>
          </p:cNvSpPr>
          <p:nvPr/>
        </p:nvSpPr>
        <p:spPr bwMode="auto">
          <a:xfrm>
            <a:off x="3963551" y="4874465"/>
            <a:ext cx="27781" cy="2778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0" name="Freeform 139"/>
          <p:cNvSpPr/>
          <p:nvPr/>
        </p:nvSpPr>
        <p:spPr>
          <a:xfrm>
            <a:off x="3639701" y="4883991"/>
            <a:ext cx="333375" cy="320675"/>
          </a:xfrm>
          <a:custGeom>
            <a:avLst/>
            <a:gdLst>
              <a:gd name="connsiteX0" fmla="*/ 0 w 333375"/>
              <a:gd name="connsiteY0" fmla="*/ 0 h 320675"/>
              <a:gd name="connsiteX1" fmla="*/ 171450 w 333375"/>
              <a:gd name="connsiteY1" fmla="*/ 320675 h 320675"/>
              <a:gd name="connsiteX2" fmla="*/ 333375 w 333375"/>
              <a:gd name="connsiteY2" fmla="*/ 952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20675">
                <a:moveTo>
                  <a:pt x="0" y="0"/>
                </a:moveTo>
                <a:lnTo>
                  <a:pt x="171450" y="320675"/>
                </a:lnTo>
                <a:lnTo>
                  <a:pt x="333375" y="952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9068949" y="2057183"/>
            <a:ext cx="685800" cy="4233"/>
          </a:xfrm>
          <a:custGeom>
            <a:avLst/>
            <a:gdLst>
              <a:gd name="connsiteX0" fmla="*/ 0 w 685800"/>
              <a:gd name="connsiteY0" fmla="*/ 4233 h 4233"/>
              <a:gd name="connsiteX1" fmla="*/ 685800 w 685800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4233">
                <a:moveTo>
                  <a:pt x="0" y="4233"/>
                </a:moveTo>
                <a:lnTo>
                  <a:pt x="685800" y="0"/>
                </a:lnTo>
              </a:path>
            </a:pathLst>
          </a:custGeom>
          <a:ln w="19050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7951351" y="3038257"/>
            <a:ext cx="1786467" cy="0"/>
          </a:xfrm>
          <a:custGeom>
            <a:avLst/>
            <a:gdLst>
              <a:gd name="connsiteX0" fmla="*/ 0 w 1786467"/>
              <a:gd name="connsiteY0" fmla="*/ 0 h 0"/>
              <a:gd name="connsiteX1" fmla="*/ 1786467 w 17864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6467">
                <a:moveTo>
                  <a:pt x="0" y="0"/>
                </a:moveTo>
                <a:lnTo>
                  <a:pt x="1786467" y="0"/>
                </a:lnTo>
              </a:path>
            </a:pathLst>
          </a:custGeom>
          <a:ln w="1905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7955585" y="3039312"/>
            <a:ext cx="1786467" cy="0"/>
          </a:xfrm>
          <a:custGeom>
            <a:avLst/>
            <a:gdLst>
              <a:gd name="connsiteX0" fmla="*/ 0 w 1786467"/>
              <a:gd name="connsiteY0" fmla="*/ 0 h 0"/>
              <a:gd name="connsiteX1" fmla="*/ 1786467 w 17864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6467">
                <a:moveTo>
                  <a:pt x="0" y="0"/>
                </a:moveTo>
                <a:lnTo>
                  <a:pt x="1786467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8112215" y="3973823"/>
            <a:ext cx="1642534" cy="0"/>
          </a:xfrm>
          <a:custGeom>
            <a:avLst/>
            <a:gdLst>
              <a:gd name="connsiteX0" fmla="*/ 0 w 1642534"/>
              <a:gd name="connsiteY0" fmla="*/ 0 h 0"/>
              <a:gd name="connsiteX1" fmla="*/ 1642534 w 164253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534">
                <a:moveTo>
                  <a:pt x="0" y="0"/>
                </a:moveTo>
                <a:lnTo>
                  <a:pt x="1642534" y="0"/>
                </a:lnTo>
              </a:path>
            </a:pathLst>
          </a:custGeom>
          <a:ln w="19050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 rot="19238819">
            <a:off x="3128582" y="3344119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46" name="Rectangle 145"/>
          <p:cNvSpPr/>
          <p:nvPr/>
        </p:nvSpPr>
        <p:spPr>
          <a:xfrm rot="19238819">
            <a:off x="3202828" y="3290470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47" name="Rectangle 146"/>
          <p:cNvSpPr/>
          <p:nvPr/>
        </p:nvSpPr>
        <p:spPr>
          <a:xfrm rot="2542610">
            <a:off x="4159557" y="3286238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48" name="Rectangle 147"/>
          <p:cNvSpPr/>
          <p:nvPr/>
        </p:nvSpPr>
        <p:spPr>
          <a:xfrm rot="2542610">
            <a:off x="4233794" y="3347030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633623" y="3636214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3734950" y="3636214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3734950" y="3775915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3637856" y="3771688"/>
            <a:ext cx="249494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00" dirty="0">
                <a:solidFill>
                  <a:srgbClr val="000000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3345878" y="5151495"/>
            <a:ext cx="92247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Heavy chains</a:t>
            </a:r>
          </a:p>
        </p:txBody>
      </p:sp>
      <p:sp>
        <p:nvSpPr>
          <p:cNvPr id="154" name="Left Brace 153"/>
          <p:cNvSpPr/>
          <p:nvPr/>
        </p:nvSpPr>
        <p:spPr bwMode="auto">
          <a:xfrm>
            <a:off x="2440735" y="2908083"/>
            <a:ext cx="155448" cy="609600"/>
          </a:xfrm>
          <a:prstGeom prst="leftBrace">
            <a:avLst>
              <a:gd name="adj1" fmla="val 4373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55" name="Left Brace 154"/>
          <p:cNvSpPr/>
          <p:nvPr/>
        </p:nvSpPr>
        <p:spPr bwMode="auto">
          <a:xfrm>
            <a:off x="2435317" y="3547314"/>
            <a:ext cx="152400" cy="338670"/>
          </a:xfrm>
          <a:prstGeom prst="leftBrace">
            <a:avLst>
              <a:gd name="adj1" fmla="val 1906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2440735" y="3928314"/>
            <a:ext cx="155448" cy="1143000"/>
          </a:xfrm>
          <a:prstGeom prst="leftBrace">
            <a:avLst>
              <a:gd name="adj1" fmla="val 3011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9015509" y="2024902"/>
            <a:ext cx="74613" cy="74613"/>
            <a:chOff x="4832350" y="1482725"/>
            <a:chExt cx="74613" cy="74613"/>
          </a:xfrm>
        </p:grpSpPr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4" name="Oval 163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069010" y="3944901"/>
            <a:ext cx="50962" cy="50962"/>
            <a:chOff x="4832350" y="1482725"/>
            <a:chExt cx="74613" cy="74613"/>
          </a:xfrm>
        </p:grpSpPr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2" name="Oval 161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59" name="Freeform 158"/>
          <p:cNvSpPr/>
          <p:nvPr/>
        </p:nvSpPr>
        <p:spPr>
          <a:xfrm>
            <a:off x="9057320" y="2057195"/>
            <a:ext cx="685800" cy="4233"/>
          </a:xfrm>
          <a:custGeom>
            <a:avLst/>
            <a:gdLst>
              <a:gd name="connsiteX0" fmla="*/ 0 w 685800"/>
              <a:gd name="connsiteY0" fmla="*/ 4233 h 4233"/>
              <a:gd name="connsiteX1" fmla="*/ 685800 w 685800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4233">
                <a:moveTo>
                  <a:pt x="0" y="4233"/>
                </a:moveTo>
                <a:lnTo>
                  <a:pt x="6858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8095282" y="3974883"/>
            <a:ext cx="1642534" cy="0"/>
          </a:xfrm>
          <a:custGeom>
            <a:avLst/>
            <a:gdLst>
              <a:gd name="connsiteX0" fmla="*/ 0 w 1642534"/>
              <a:gd name="connsiteY0" fmla="*/ 0 h 0"/>
              <a:gd name="connsiteX1" fmla="*/ 1642534 w 164253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2534">
                <a:moveTo>
                  <a:pt x="0" y="0"/>
                </a:moveTo>
                <a:lnTo>
                  <a:pt x="1642534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16.11  Basic antibody structure.</a:t>
            </a:r>
          </a:p>
        </p:txBody>
      </p:sp>
    </p:spTree>
    <p:extLst>
      <p:ext uri="{BB962C8B-B14F-4D97-AF65-F5344CB8AC3E}">
        <p14:creationId xmlns:p14="http://schemas.microsoft.com/office/powerpoint/2010/main" val="109010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Adaptive Immunity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Involves activity of lymphocytes</a:t>
            </a:r>
          </a:p>
          <a:p>
            <a:pPr>
              <a:lnSpc>
                <a:spcPct val="140000"/>
              </a:lnSpc>
            </a:pPr>
            <a:r>
              <a:rPr lang="en-US" dirty="0"/>
              <a:t>Two main types of lymphocytes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B lymphocytes (B cells)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Mature in the bone marrow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T lymphocytes (T cells)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Mature in the thymus</a:t>
            </a:r>
          </a:p>
          <a:p>
            <a:pPr>
              <a:lnSpc>
                <a:spcPct val="140000"/>
              </a:lnSpc>
            </a:pPr>
            <a:r>
              <a:rPr lang="en-US" dirty="0"/>
              <a:t>Two types of adaptive immune responses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Cell-mediated immune responses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Antibody immune responses</a:t>
            </a:r>
          </a:p>
        </p:txBody>
      </p:sp>
    </p:spTree>
    <p:extLst>
      <p:ext uri="{BB962C8B-B14F-4D97-AF65-F5344CB8AC3E}">
        <p14:creationId xmlns:p14="http://schemas.microsoft.com/office/powerpoint/2010/main" val="1118577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561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/>
              <a:t>B Lymphocytes (B Cells) and Antibodies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Antibody function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Antigen-binding sites are complementary to epitopes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Antibodies function in several ways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Activation of complement and inflammation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Neutralization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Opsonization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Killing by oxidation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Agglutination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Antibody-dependent cellular cytotoxicity (ADCC)</a:t>
            </a:r>
          </a:p>
        </p:txBody>
      </p:sp>
    </p:spTree>
    <p:extLst>
      <p:ext uri="{BB962C8B-B14F-4D97-AF65-F5344CB8AC3E}">
        <p14:creationId xmlns:p14="http://schemas.microsoft.com/office/powerpoint/2010/main" val="3674175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figure_16_1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/>
        </p:blipFill>
        <p:spPr>
          <a:xfrm>
            <a:off x="2351709" y="488765"/>
            <a:ext cx="7115695" cy="5863094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2690186" y="856156"/>
            <a:ext cx="914400" cy="455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300" b="1" dirty="0"/>
              <a:t>Adhesin</a:t>
            </a:r>
          </a:p>
          <a:p>
            <a:pPr algn="l">
              <a:lnSpc>
                <a:spcPct val="90000"/>
              </a:lnSpc>
            </a:pPr>
            <a:r>
              <a:rPr lang="en-US" sz="1300" b="1" dirty="0"/>
              <a:t>proteins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740855" y="805354"/>
            <a:ext cx="999993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b="1" dirty="0"/>
              <a:t>Bacterium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053943" y="1622389"/>
            <a:ext cx="616832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b="1" dirty="0"/>
              <a:t>Toxin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738108" y="1635088"/>
            <a:ext cx="598598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b="1" dirty="0"/>
              <a:t>Virus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583077" y="2189659"/>
            <a:ext cx="1471965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dirty="0">
                <a:latin typeface="Arial Black"/>
                <a:cs typeface="Arial Black"/>
              </a:rPr>
              <a:t>Neutralization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335094" y="2189659"/>
            <a:ext cx="1407657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dirty="0">
                <a:latin typeface="Arial Black"/>
                <a:cs typeface="Arial Black"/>
              </a:rPr>
              <a:t>Agglutination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34180" y="3193085"/>
            <a:ext cx="1447800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300" b="1" dirty="0"/>
              <a:t>Pseudopod</a:t>
            </a:r>
          </a:p>
          <a:p>
            <a:pPr algn="l"/>
            <a:r>
              <a:rPr lang="en-US" sz="1300" b="1" dirty="0"/>
              <a:t>of phagocyte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250175" y="2655325"/>
            <a:ext cx="1398214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b="1" dirty="0"/>
              <a:t>NK lymphocyte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07638" y="3057490"/>
            <a:ext cx="1685240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b="1" dirty="0"/>
              <a:t>F</a:t>
            </a:r>
            <a:r>
              <a:rPr lang="en-US" sz="1300" b="1" baseline="-25000" dirty="0"/>
              <a:t>c</a:t>
            </a:r>
            <a:r>
              <a:rPr lang="en-US" sz="1300" b="1" dirty="0"/>
              <a:t>receptor protein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249493" y="3404621"/>
            <a:ext cx="2590800" cy="6358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300" b="1" dirty="0"/>
              <a:t>Perforin allows granzyme</a:t>
            </a:r>
          </a:p>
          <a:p>
            <a:pPr algn="l">
              <a:lnSpc>
                <a:spcPct val="90000"/>
              </a:lnSpc>
            </a:pPr>
            <a:r>
              <a:rPr lang="en-US" sz="1300" b="1" dirty="0"/>
              <a:t>to enter, triggers apoptosis</a:t>
            </a:r>
          </a:p>
          <a:p>
            <a:pPr algn="l">
              <a:lnSpc>
                <a:spcPct val="90000"/>
              </a:lnSpc>
            </a:pPr>
            <a:r>
              <a:rPr lang="en-US" sz="1300" b="1" dirty="0"/>
              <a:t>and lysis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330861" y="4208957"/>
            <a:ext cx="2974535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300" dirty="0">
                <a:latin typeface="Arial Black"/>
                <a:cs typeface="Arial Black"/>
              </a:rPr>
              <a:t>Antibody-dependent cellular</a:t>
            </a:r>
          </a:p>
          <a:p>
            <a:pPr algn="l"/>
            <a:r>
              <a:rPr lang="en-US" sz="1300" dirty="0">
                <a:latin typeface="Arial Black"/>
                <a:cs typeface="Arial Black"/>
              </a:rPr>
              <a:t>cytotoxicity (ADCC)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559371" y="5385826"/>
            <a:ext cx="1129830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b="1" dirty="0"/>
              <a:t>Bacteria die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600963" y="6076846"/>
            <a:ext cx="1061696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dirty="0">
                <a:latin typeface="Arial Black"/>
                <a:cs typeface="Arial Black"/>
              </a:rPr>
              <a:t>Oxidation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575889" y="4221661"/>
            <a:ext cx="1367444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dirty="0">
                <a:latin typeface="Arial Black"/>
                <a:cs typeface="Arial Black"/>
              </a:rPr>
              <a:t>Opsonization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559503" y="3929554"/>
            <a:ext cx="1657563" cy="2923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300" b="1" dirty="0"/>
              <a:t>F</a:t>
            </a:r>
            <a:r>
              <a:rPr lang="en-US" sz="1300" b="1" baseline="-25000" dirty="0"/>
              <a:t>c</a:t>
            </a:r>
            <a:r>
              <a:rPr lang="en-US" sz="1300" b="1" dirty="0"/>
              <a:t>receptor protein</a:t>
            </a:r>
          </a:p>
        </p:txBody>
      </p:sp>
      <p:sp>
        <p:nvSpPr>
          <p:cNvPr id="94" name="Freeform 93"/>
          <p:cNvSpPr/>
          <p:nvPr/>
        </p:nvSpPr>
        <p:spPr>
          <a:xfrm>
            <a:off x="3452190" y="856157"/>
            <a:ext cx="495300" cy="863600"/>
          </a:xfrm>
          <a:custGeom>
            <a:avLst/>
            <a:gdLst>
              <a:gd name="connsiteX0" fmla="*/ 491066 w 495300"/>
              <a:gd name="connsiteY0" fmla="*/ 0 h 863600"/>
              <a:gd name="connsiteX1" fmla="*/ 0 w 495300"/>
              <a:gd name="connsiteY1" fmla="*/ 160866 h 863600"/>
              <a:gd name="connsiteX2" fmla="*/ 495300 w 495300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863600">
                <a:moveTo>
                  <a:pt x="491066" y="0"/>
                </a:moveTo>
                <a:lnTo>
                  <a:pt x="0" y="160866"/>
                </a:lnTo>
                <a:lnTo>
                  <a:pt x="495300" y="863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>
            <a:spLocks noChangeAspect="1" noChangeArrowheads="1"/>
          </p:cNvSpPr>
          <p:nvPr/>
        </p:nvSpPr>
        <p:spPr bwMode="auto">
          <a:xfrm>
            <a:off x="4125287" y="1783255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6" name="Oval 95"/>
          <p:cNvSpPr>
            <a:spLocks noChangeAspect="1" noChangeArrowheads="1"/>
          </p:cNvSpPr>
          <p:nvPr/>
        </p:nvSpPr>
        <p:spPr bwMode="auto">
          <a:xfrm>
            <a:off x="4320176" y="953515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7" name="Freeform 96"/>
          <p:cNvSpPr/>
          <p:nvPr/>
        </p:nvSpPr>
        <p:spPr>
          <a:xfrm>
            <a:off x="4341191" y="969398"/>
            <a:ext cx="436033" cy="0"/>
          </a:xfrm>
          <a:custGeom>
            <a:avLst/>
            <a:gdLst>
              <a:gd name="connsiteX0" fmla="*/ 0 w 436033"/>
              <a:gd name="connsiteY0" fmla="*/ 0 h 0"/>
              <a:gd name="connsiteX1" fmla="*/ 436033 w 4360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6033">
                <a:moveTo>
                  <a:pt x="0" y="0"/>
                </a:moveTo>
                <a:lnTo>
                  <a:pt x="4360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4146456" y="1800190"/>
            <a:ext cx="639234" cy="0"/>
          </a:xfrm>
          <a:custGeom>
            <a:avLst/>
            <a:gdLst>
              <a:gd name="connsiteX0" fmla="*/ 0 w 639234"/>
              <a:gd name="connsiteY0" fmla="*/ 0 h 0"/>
              <a:gd name="connsiteX1" fmla="*/ 639234 w 63923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9234">
                <a:moveTo>
                  <a:pt x="0" y="0"/>
                </a:moveTo>
                <a:lnTo>
                  <a:pt x="639234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2757923" y="1795957"/>
            <a:ext cx="3429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00" name="Oval 99"/>
          <p:cNvSpPr>
            <a:spLocks noChangeAspect="1" noChangeArrowheads="1"/>
          </p:cNvSpPr>
          <p:nvPr/>
        </p:nvSpPr>
        <p:spPr bwMode="auto">
          <a:xfrm>
            <a:off x="3989972" y="3349738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1" name="Oval 100"/>
          <p:cNvSpPr>
            <a:spLocks noChangeAspect="1" noChangeArrowheads="1"/>
          </p:cNvSpPr>
          <p:nvPr/>
        </p:nvSpPr>
        <p:spPr bwMode="auto">
          <a:xfrm>
            <a:off x="3401390" y="3806938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2" name="Freeform 101"/>
          <p:cNvSpPr/>
          <p:nvPr/>
        </p:nvSpPr>
        <p:spPr>
          <a:xfrm>
            <a:off x="4015224" y="3362291"/>
            <a:ext cx="563033" cy="4233"/>
          </a:xfrm>
          <a:custGeom>
            <a:avLst/>
            <a:gdLst>
              <a:gd name="connsiteX0" fmla="*/ 0 w 563033"/>
              <a:gd name="connsiteY0" fmla="*/ 4233 h 4233"/>
              <a:gd name="connsiteX1" fmla="*/ 563033 w 563033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033" h="4233">
                <a:moveTo>
                  <a:pt x="0" y="4233"/>
                </a:moveTo>
                <a:lnTo>
                  <a:pt x="5630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3425732" y="3832191"/>
            <a:ext cx="211667" cy="237067"/>
          </a:xfrm>
          <a:custGeom>
            <a:avLst/>
            <a:gdLst>
              <a:gd name="connsiteX0" fmla="*/ 0 w 211667"/>
              <a:gd name="connsiteY0" fmla="*/ 0 h 237067"/>
              <a:gd name="connsiteX1" fmla="*/ 211667 w 211667"/>
              <a:gd name="connsiteY1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7" h="237067">
                <a:moveTo>
                  <a:pt x="0" y="0"/>
                </a:moveTo>
                <a:lnTo>
                  <a:pt x="211667" y="2370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>
            <a:spLocks noChangeAspect="1" noChangeArrowheads="1"/>
          </p:cNvSpPr>
          <p:nvPr/>
        </p:nvSpPr>
        <p:spPr bwMode="auto">
          <a:xfrm>
            <a:off x="6936374" y="2803492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5" name="Freeform 104"/>
          <p:cNvSpPr/>
          <p:nvPr/>
        </p:nvSpPr>
        <p:spPr>
          <a:xfrm>
            <a:off x="6953156" y="2820423"/>
            <a:ext cx="342900" cy="4234"/>
          </a:xfrm>
          <a:custGeom>
            <a:avLst/>
            <a:gdLst>
              <a:gd name="connsiteX0" fmla="*/ 0 w 342900"/>
              <a:gd name="connsiteY0" fmla="*/ 0 h 4234"/>
              <a:gd name="connsiteX1" fmla="*/ 342900 w 342900"/>
              <a:gd name="connsiteY1" fmla="*/ 4234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 h="4234">
                <a:moveTo>
                  <a:pt x="0" y="0"/>
                </a:moveTo>
                <a:lnTo>
                  <a:pt x="342900" y="4234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06" name="Oval 105"/>
          <p:cNvSpPr>
            <a:spLocks noChangeAspect="1" noChangeArrowheads="1"/>
          </p:cNvSpPr>
          <p:nvPr/>
        </p:nvSpPr>
        <p:spPr bwMode="auto">
          <a:xfrm>
            <a:off x="6720473" y="3205657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7" name="Oval 106"/>
          <p:cNvSpPr>
            <a:spLocks noChangeAspect="1" noChangeArrowheads="1"/>
          </p:cNvSpPr>
          <p:nvPr/>
        </p:nvSpPr>
        <p:spPr bwMode="auto">
          <a:xfrm>
            <a:off x="6927902" y="3540235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8" name="Freeform 107"/>
          <p:cNvSpPr/>
          <p:nvPr/>
        </p:nvSpPr>
        <p:spPr>
          <a:xfrm>
            <a:off x="6741491" y="3221533"/>
            <a:ext cx="550333" cy="4233"/>
          </a:xfrm>
          <a:custGeom>
            <a:avLst/>
            <a:gdLst>
              <a:gd name="connsiteX0" fmla="*/ 0 w 550333"/>
              <a:gd name="connsiteY0" fmla="*/ 0 h 4233"/>
              <a:gd name="connsiteX1" fmla="*/ 550333 w 550333"/>
              <a:gd name="connsiteY1" fmla="*/ 4233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333" h="4233">
                <a:moveTo>
                  <a:pt x="0" y="0"/>
                </a:moveTo>
                <a:lnTo>
                  <a:pt x="550333" y="4233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6947866" y="3559140"/>
            <a:ext cx="347133" cy="0"/>
          </a:xfrm>
          <a:custGeom>
            <a:avLst/>
            <a:gdLst>
              <a:gd name="connsiteX0" fmla="*/ 0 w 347133"/>
              <a:gd name="connsiteY0" fmla="*/ 0 h 0"/>
              <a:gd name="connsiteX1" fmla="*/ 347133 w 3471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133">
                <a:moveTo>
                  <a:pt x="0" y="0"/>
                </a:moveTo>
                <a:lnTo>
                  <a:pt x="3471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10" name="Oval 109"/>
          <p:cNvSpPr>
            <a:spLocks noChangeAspect="1" noChangeArrowheads="1"/>
          </p:cNvSpPr>
          <p:nvPr/>
        </p:nvSpPr>
        <p:spPr bwMode="auto">
          <a:xfrm>
            <a:off x="3964421" y="5559538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1" name="Freeform 110"/>
          <p:cNvSpPr/>
          <p:nvPr/>
        </p:nvSpPr>
        <p:spPr>
          <a:xfrm>
            <a:off x="3977123" y="5542458"/>
            <a:ext cx="613834" cy="29633"/>
          </a:xfrm>
          <a:custGeom>
            <a:avLst/>
            <a:gdLst>
              <a:gd name="connsiteX0" fmla="*/ 0 w 613834"/>
              <a:gd name="connsiteY0" fmla="*/ 29633 h 29633"/>
              <a:gd name="connsiteX1" fmla="*/ 613834 w 613834"/>
              <a:gd name="connsiteY1" fmla="*/ 0 h 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3834" h="29633">
                <a:moveTo>
                  <a:pt x="0" y="29633"/>
                </a:moveTo>
                <a:lnTo>
                  <a:pt x="613834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16.12  Five functions of antibodies.</a:t>
            </a:r>
          </a:p>
        </p:txBody>
      </p:sp>
    </p:spTree>
    <p:extLst>
      <p:ext uri="{BB962C8B-B14F-4D97-AF65-F5344CB8AC3E}">
        <p14:creationId xmlns:p14="http://schemas.microsoft.com/office/powerpoint/2010/main" val="2954544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4505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 Lymphocytes (B Cells) and Antibodies</a:t>
            </a:r>
          </a:p>
          <a:p>
            <a:pPr lvl="1"/>
            <a:r>
              <a:rPr lang="en-US" sz="2800" dirty="0"/>
              <a:t>Classes of antibodies</a:t>
            </a:r>
          </a:p>
          <a:p>
            <a:pPr lvl="2"/>
            <a:r>
              <a:rPr lang="en-US" sz="2800" dirty="0"/>
              <a:t>Threats confronting the immune system are variable</a:t>
            </a:r>
          </a:p>
          <a:p>
            <a:pPr lvl="2"/>
            <a:r>
              <a:rPr lang="en-US" sz="2800" dirty="0"/>
              <a:t>Antibody class involved in the immune response varies</a:t>
            </a:r>
          </a:p>
          <a:p>
            <a:pPr lvl="3"/>
            <a:r>
              <a:rPr lang="en-US" sz="2800" dirty="0"/>
              <a:t>Type of antigen</a:t>
            </a:r>
          </a:p>
          <a:p>
            <a:pPr lvl="3"/>
            <a:r>
              <a:rPr lang="en-US" sz="2800" dirty="0"/>
              <a:t>Portal of entry</a:t>
            </a:r>
          </a:p>
          <a:p>
            <a:pPr lvl="3"/>
            <a:r>
              <a:rPr lang="en-US" sz="2800" dirty="0"/>
              <a:t>Antibody function needed</a:t>
            </a:r>
          </a:p>
          <a:p>
            <a:pPr lvl="2"/>
            <a:r>
              <a:rPr lang="en-US" sz="2800" dirty="0"/>
              <a:t>Five different classes of antibodies</a:t>
            </a:r>
          </a:p>
        </p:txBody>
      </p:sp>
    </p:spTree>
    <p:extLst>
      <p:ext uri="{BB962C8B-B14F-4D97-AF65-F5344CB8AC3E}">
        <p14:creationId xmlns:p14="http://schemas.microsoft.com/office/powerpoint/2010/main" val="86478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46083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 Lymphocytes (B Cells) and Antibodies</a:t>
            </a:r>
          </a:p>
          <a:p>
            <a:pPr lvl="1"/>
            <a:r>
              <a:rPr lang="en-US" sz="3200" dirty="0"/>
              <a:t>Classes of antibodies</a:t>
            </a:r>
          </a:p>
          <a:p>
            <a:pPr lvl="2"/>
            <a:r>
              <a:rPr lang="en-US" sz="3200" dirty="0"/>
              <a:t>IgM – first antibody produced</a:t>
            </a:r>
          </a:p>
          <a:p>
            <a:pPr lvl="2"/>
            <a:r>
              <a:rPr lang="en-US" sz="3200" dirty="0"/>
              <a:t>IgG – most common and longest-lasting antibody</a:t>
            </a:r>
          </a:p>
          <a:p>
            <a:pPr lvl="2"/>
            <a:r>
              <a:rPr lang="en-US" sz="3200" dirty="0"/>
              <a:t>IgA – associated with body secretions</a:t>
            </a:r>
          </a:p>
          <a:p>
            <a:pPr lvl="2"/>
            <a:r>
              <a:rPr lang="en-US" sz="3200" dirty="0"/>
              <a:t>IgE – involved in response to parasitic infections and allergies</a:t>
            </a:r>
          </a:p>
          <a:p>
            <a:pPr lvl="2"/>
            <a:r>
              <a:rPr lang="en-US" sz="3200" dirty="0"/>
              <a:t>IgD – exact function is not known</a:t>
            </a:r>
          </a:p>
        </p:txBody>
      </p:sp>
    </p:spTree>
    <p:extLst>
      <p:ext uri="{BB962C8B-B14F-4D97-AF65-F5344CB8AC3E}">
        <p14:creationId xmlns:p14="http://schemas.microsoft.com/office/powerpoint/2010/main" val="221036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_16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"/>
          <a:stretch/>
        </p:blipFill>
        <p:spPr>
          <a:xfrm>
            <a:off x="803563" y="200026"/>
            <a:ext cx="10958945" cy="62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4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 Lymphocytes (B Cells) and Antibodies</a:t>
            </a:r>
          </a:p>
          <a:p>
            <a:pPr lvl="1"/>
            <a:r>
              <a:rPr lang="en-US" dirty="0"/>
              <a:t>Clonal deletion of B cells</a:t>
            </a:r>
          </a:p>
          <a:p>
            <a:pPr lvl="2"/>
            <a:r>
              <a:rPr lang="en-US" dirty="0"/>
              <a:t>Occurs in the bone marrow</a:t>
            </a:r>
          </a:p>
          <a:p>
            <a:pPr lvl="2"/>
            <a:r>
              <a:rPr lang="en-US" dirty="0"/>
              <a:t>Similar to deletion of T cells</a:t>
            </a:r>
          </a:p>
          <a:p>
            <a:pPr lvl="2"/>
            <a:r>
              <a:rPr lang="en-US" dirty="0"/>
              <a:t>Self-reactive B cells may become inactive or change their BCR</a:t>
            </a:r>
          </a:p>
        </p:txBody>
      </p:sp>
    </p:spTree>
    <p:extLst>
      <p:ext uri="{BB962C8B-B14F-4D97-AF65-F5344CB8AC3E}">
        <p14:creationId xmlns:p14="http://schemas.microsoft.com/office/powerpoint/2010/main" val="1613568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igure_16_1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"/>
          <a:stretch/>
        </p:blipFill>
        <p:spPr>
          <a:xfrm>
            <a:off x="3548882" y="506792"/>
            <a:ext cx="4932218" cy="584441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66170" y="73871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b="1" dirty="0"/>
              <a:t>Stem cell</a:t>
            </a:r>
          </a:p>
          <a:p>
            <a:pPr algn="l"/>
            <a:r>
              <a:rPr lang="en-US" b="1" dirty="0"/>
              <a:t>(in red bone marrow)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30335" y="2072218"/>
            <a:ext cx="68082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dirty="0"/>
              <a:t>B cells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62104" y="3418413"/>
            <a:ext cx="1219200" cy="4462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50" b="1" dirty="0"/>
              <a:t>Cell with</a:t>
            </a:r>
          </a:p>
          <a:p>
            <a:pPr algn="l"/>
            <a:r>
              <a:rPr lang="en-US" sz="1150" b="1" dirty="0"/>
              <a:t>autoantigens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50210" y="3077130"/>
            <a:ext cx="1905000" cy="760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/>
              <a:t>BCRs with</a:t>
            </a:r>
          </a:p>
          <a:p>
            <a:pPr>
              <a:lnSpc>
                <a:spcPct val="90000"/>
              </a:lnSpc>
            </a:pPr>
            <a:r>
              <a:rPr lang="en-US" b="1" dirty="0"/>
              <a:t>differently</a:t>
            </a:r>
          </a:p>
          <a:p>
            <a:pPr>
              <a:lnSpc>
                <a:spcPct val="90000"/>
              </a:lnSpc>
            </a:pPr>
            <a:r>
              <a:rPr lang="en-US" b="1" dirty="0"/>
              <a:t>shaped</a:t>
            </a:r>
          </a:p>
          <a:p>
            <a:pPr>
              <a:lnSpc>
                <a:spcPct val="90000"/>
              </a:lnSpc>
            </a:pPr>
            <a:r>
              <a:rPr lang="en-US" b="1" dirty="0"/>
              <a:t>binding sites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23918" y="3418288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150" b="1" dirty="0"/>
              <a:t>Cell with</a:t>
            </a:r>
          </a:p>
          <a:p>
            <a:pPr algn="l"/>
            <a:r>
              <a:rPr lang="en-US" sz="1150" b="1" dirty="0"/>
              <a:t>autoantigens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41610" y="4629154"/>
            <a:ext cx="9497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dirty="0"/>
              <a:t>Apoptosis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54205" y="5458882"/>
            <a:ext cx="113399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dirty="0"/>
              <a:t>Blood vessel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68342" y="5416552"/>
            <a:ext cx="8915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dirty="0"/>
              <a:t>To spleen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77071" y="1360273"/>
            <a:ext cx="28730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43995" y="2567557"/>
            <a:ext cx="28730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592381" y="3200941"/>
            <a:ext cx="28730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32458" y="4070350"/>
            <a:ext cx="28730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6253496" y="867859"/>
            <a:ext cx="41745" cy="4174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6274072" y="882649"/>
            <a:ext cx="351367" cy="4234"/>
          </a:xfrm>
          <a:custGeom>
            <a:avLst/>
            <a:gdLst>
              <a:gd name="connsiteX0" fmla="*/ 0 w 351367"/>
              <a:gd name="connsiteY0" fmla="*/ 4234 h 4234"/>
              <a:gd name="connsiteX1" fmla="*/ 351367 w 351367"/>
              <a:gd name="connsiteY1" fmla="*/ 0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367" h="4234">
                <a:moveTo>
                  <a:pt x="0" y="4234"/>
                </a:moveTo>
                <a:lnTo>
                  <a:pt x="351367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6100505" y="2779774"/>
            <a:ext cx="41745" cy="4174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4" name="Oval 43"/>
          <p:cNvSpPr>
            <a:spLocks noChangeAspect="1" noChangeArrowheads="1"/>
          </p:cNvSpPr>
          <p:nvPr/>
        </p:nvSpPr>
        <p:spPr bwMode="auto">
          <a:xfrm>
            <a:off x="6753026" y="2707222"/>
            <a:ext cx="41745" cy="4174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6117439" y="2732617"/>
            <a:ext cx="651933" cy="372533"/>
          </a:xfrm>
          <a:custGeom>
            <a:avLst/>
            <a:gdLst>
              <a:gd name="connsiteX0" fmla="*/ 0 w 651933"/>
              <a:gd name="connsiteY0" fmla="*/ 80433 h 372533"/>
              <a:gd name="connsiteX1" fmla="*/ 207433 w 651933"/>
              <a:gd name="connsiteY1" fmla="*/ 372533 h 372533"/>
              <a:gd name="connsiteX2" fmla="*/ 651933 w 651933"/>
              <a:gd name="connsiteY2" fmla="*/ 0 h 37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3" h="372533">
                <a:moveTo>
                  <a:pt x="0" y="80433"/>
                </a:moveTo>
                <a:lnTo>
                  <a:pt x="207433" y="372533"/>
                </a:lnTo>
                <a:lnTo>
                  <a:pt x="6519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9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16.13  Clonal deletion of B cells.</a:t>
            </a:r>
          </a:p>
        </p:txBody>
      </p:sp>
    </p:spTree>
    <p:extLst>
      <p:ext uri="{BB962C8B-B14F-4D97-AF65-F5344CB8AC3E}">
        <p14:creationId xmlns:p14="http://schemas.microsoft.com/office/powerpoint/2010/main" val="405365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03263"/>
          </a:xfrm>
        </p:spPr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50179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613775" cy="5256212"/>
          </a:xfrm>
        </p:spPr>
        <p:txBody>
          <a:bodyPr>
            <a:normAutofit/>
          </a:bodyPr>
          <a:lstStyle/>
          <a:p>
            <a:r>
              <a:rPr lang="en-US" b="1" dirty="0"/>
              <a:t>Immune Response Cytokines</a:t>
            </a:r>
          </a:p>
          <a:p>
            <a:pPr lvl="1"/>
            <a:r>
              <a:rPr lang="en-US" sz="2800" dirty="0"/>
              <a:t>Soluble regulatory proteins that act as intercellular signals</a:t>
            </a:r>
          </a:p>
          <a:p>
            <a:pPr lvl="1"/>
            <a:r>
              <a:rPr lang="en-US" sz="2800" dirty="0"/>
              <a:t>Cytokines secreted by various leukocytes</a:t>
            </a:r>
          </a:p>
          <a:p>
            <a:pPr lvl="1"/>
            <a:r>
              <a:rPr lang="en-US" sz="2800" dirty="0"/>
              <a:t>Cytokine network </a:t>
            </a:r>
          </a:p>
          <a:p>
            <a:pPr lvl="2"/>
            <a:r>
              <a:rPr lang="en-US" sz="2800" dirty="0"/>
              <a:t>Complex web of signals among cells of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1422545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51203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 b="1" dirty="0"/>
              <a:t>Immune System Cytokines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Interleukins (ILs)</a:t>
            </a:r>
          </a:p>
          <a:p>
            <a:pPr lvl="2">
              <a:lnSpc>
                <a:spcPct val="140000"/>
              </a:lnSpc>
            </a:pPr>
            <a:r>
              <a:rPr lang="en-US" sz="1800" dirty="0"/>
              <a:t>Signal among leukocytes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Interferons (IFNs)</a:t>
            </a:r>
          </a:p>
          <a:p>
            <a:pPr lvl="2">
              <a:lnSpc>
                <a:spcPct val="140000"/>
              </a:lnSpc>
            </a:pPr>
            <a:r>
              <a:rPr lang="en-US" sz="1800" dirty="0"/>
              <a:t>Antiviral proteins that may act as cytokines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Growth factors</a:t>
            </a:r>
          </a:p>
          <a:p>
            <a:pPr lvl="2">
              <a:lnSpc>
                <a:spcPct val="140000"/>
              </a:lnSpc>
            </a:pPr>
            <a:r>
              <a:rPr lang="en-US" sz="1800" dirty="0"/>
              <a:t>Proteins that stimulate stem cells to divide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Tumor necrosis factor (TNF)</a:t>
            </a:r>
          </a:p>
          <a:p>
            <a:pPr lvl="2">
              <a:lnSpc>
                <a:spcPct val="140000"/>
              </a:lnSpc>
            </a:pPr>
            <a:r>
              <a:rPr lang="en-US" sz="1800" dirty="0"/>
              <a:t>Secreted by macrophages and T cells to kill tumor cells and regulate immune responses and inflammation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Chemokines</a:t>
            </a:r>
          </a:p>
          <a:p>
            <a:pPr lvl="2">
              <a:lnSpc>
                <a:spcPct val="140000"/>
              </a:lnSpc>
            </a:pPr>
            <a:r>
              <a:rPr lang="en-US" sz="1800" dirty="0"/>
              <a:t>Chemotactic cytokines that signal leukocytes to move</a:t>
            </a:r>
          </a:p>
        </p:txBody>
      </p:sp>
    </p:spTree>
    <p:extLst>
      <p:ext uri="{BB962C8B-B14F-4D97-AF65-F5344CB8AC3E}">
        <p14:creationId xmlns:p14="http://schemas.microsoft.com/office/powerpoint/2010/main" val="2017957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Cell-Mediated Immune Responses</a:t>
            </a:r>
          </a:p>
        </p:txBody>
      </p:sp>
      <p:sp>
        <p:nvSpPr>
          <p:cNvPr id="5427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 to intracellular pathogens and abnormal body cells</a:t>
            </a:r>
          </a:p>
          <a:p>
            <a:r>
              <a:rPr lang="en-US" dirty="0"/>
              <a:t>Common intracellular pathogens are viruses</a:t>
            </a:r>
          </a:p>
          <a:p>
            <a:r>
              <a:rPr lang="en-US" dirty="0"/>
              <a:t>The response is also effective against cancer cells, intracellular protozoa, and intracellular bacteria</a:t>
            </a:r>
          </a:p>
        </p:txBody>
      </p:sp>
    </p:spTree>
    <p:extLst>
      <p:ext uri="{BB962C8B-B14F-4D97-AF65-F5344CB8AC3E}">
        <p14:creationId xmlns:p14="http://schemas.microsoft.com/office/powerpoint/2010/main" val="147990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16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/>
        </p:blipFill>
        <p:spPr>
          <a:xfrm>
            <a:off x="2447176" y="443079"/>
            <a:ext cx="7287491" cy="58630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17623" y="378675"/>
            <a:ext cx="127708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/>
              <a:t>Lymphocyte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46411" y="387141"/>
            <a:ext cx="145745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/>
              <a:t>Red blood cell</a:t>
            </a:r>
          </a:p>
        </p:txBody>
      </p:sp>
      <p:sp>
        <p:nvSpPr>
          <p:cNvPr id="24" name="Freeform 23"/>
          <p:cNvSpPr/>
          <p:nvPr/>
        </p:nvSpPr>
        <p:spPr>
          <a:xfrm>
            <a:off x="6548966" y="700405"/>
            <a:ext cx="550334" cy="1667933"/>
          </a:xfrm>
          <a:custGeom>
            <a:avLst/>
            <a:gdLst>
              <a:gd name="connsiteX0" fmla="*/ 0 w 550334"/>
              <a:gd name="connsiteY0" fmla="*/ 0 h 1667933"/>
              <a:gd name="connsiteX1" fmla="*/ 550334 w 550334"/>
              <a:gd name="connsiteY1" fmla="*/ 1667933 h 166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334" h="1667933">
                <a:moveTo>
                  <a:pt x="0" y="0"/>
                </a:moveTo>
                <a:lnTo>
                  <a:pt x="550334" y="1667933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65436" y="2342937"/>
            <a:ext cx="74613" cy="74613"/>
            <a:chOff x="4832350" y="1482725"/>
            <a:chExt cx="74613" cy="74613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8869" y="1551306"/>
            <a:ext cx="74613" cy="74613"/>
            <a:chOff x="4832350" y="1482725"/>
            <a:chExt cx="74613" cy="74613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>
            <a:off x="8343901" y="708871"/>
            <a:ext cx="516467" cy="850900"/>
          </a:xfrm>
          <a:custGeom>
            <a:avLst/>
            <a:gdLst>
              <a:gd name="connsiteX0" fmla="*/ 0 w 516467"/>
              <a:gd name="connsiteY0" fmla="*/ 850900 h 850900"/>
              <a:gd name="connsiteX1" fmla="*/ 516467 w 516467"/>
              <a:gd name="connsiteY1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6467" h="850900">
                <a:moveTo>
                  <a:pt x="0" y="850900"/>
                </a:moveTo>
                <a:lnTo>
                  <a:pt x="516467" y="0"/>
                </a:lnTo>
              </a:path>
            </a:pathLst>
          </a:custGeom>
          <a:ln w="28575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328024" y="735328"/>
            <a:ext cx="516467" cy="850900"/>
          </a:xfrm>
          <a:custGeom>
            <a:avLst/>
            <a:gdLst>
              <a:gd name="connsiteX0" fmla="*/ 0 w 516467"/>
              <a:gd name="connsiteY0" fmla="*/ 850900 h 850900"/>
              <a:gd name="connsiteX1" fmla="*/ 516467 w 516467"/>
              <a:gd name="connsiteY1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6467" h="850900">
                <a:moveTo>
                  <a:pt x="0" y="850900"/>
                </a:moveTo>
                <a:lnTo>
                  <a:pt x="5164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553198" y="708867"/>
            <a:ext cx="550334" cy="1667933"/>
          </a:xfrm>
          <a:custGeom>
            <a:avLst/>
            <a:gdLst>
              <a:gd name="connsiteX0" fmla="*/ 0 w 550334"/>
              <a:gd name="connsiteY0" fmla="*/ 0 h 1667933"/>
              <a:gd name="connsiteX1" fmla="*/ 550334 w 550334"/>
              <a:gd name="connsiteY1" fmla="*/ 1667933 h 166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334" h="1667933">
                <a:moveTo>
                  <a:pt x="0" y="0"/>
                </a:moveTo>
                <a:lnTo>
                  <a:pt x="550334" y="166793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</p:spPr>
        <p:txBody>
          <a:bodyPr/>
          <a:lstStyle/>
          <a:p>
            <a:r>
              <a:rPr lang="en-US" sz="1200" b="1" dirty="0"/>
              <a:t>Figure 16.1  Lymphocytes play a central role in adaptive immunity.</a:t>
            </a:r>
          </a:p>
        </p:txBody>
      </p:sp>
    </p:spTree>
    <p:extLst>
      <p:ext uri="{BB962C8B-B14F-4D97-AF65-F5344CB8AC3E}">
        <p14:creationId xmlns:p14="http://schemas.microsoft.com/office/powerpoint/2010/main" val="2934398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Cell-Mediated Immune Responses</a:t>
            </a:r>
          </a:p>
        </p:txBody>
      </p:sp>
      <p:sp>
        <p:nvSpPr>
          <p:cNvPr id="5529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Activation of Cytotoxic T Cell Clones and Their Functions</a:t>
            </a:r>
          </a:p>
          <a:p>
            <a:pPr lvl="1"/>
            <a:r>
              <a:rPr lang="en-US" sz="3200" dirty="0"/>
              <a:t>Adaptive immune responses initiated in lymphoid organs</a:t>
            </a:r>
          </a:p>
          <a:p>
            <a:pPr lvl="1"/>
            <a:r>
              <a:rPr lang="en-US" sz="3200" dirty="0"/>
              <a:t>Steps involved in activation of cytotoxic T cells</a:t>
            </a:r>
          </a:p>
          <a:p>
            <a:pPr lvl="2"/>
            <a:r>
              <a:rPr lang="en-US" sz="3200" dirty="0"/>
              <a:t>Antigen presentation</a:t>
            </a:r>
          </a:p>
          <a:p>
            <a:pPr lvl="2"/>
            <a:r>
              <a:rPr lang="en-US" sz="3200" dirty="0"/>
              <a:t>Helper T cell differentiation</a:t>
            </a:r>
          </a:p>
          <a:p>
            <a:pPr lvl="2"/>
            <a:r>
              <a:rPr lang="en-US" sz="3200" dirty="0"/>
              <a:t>Clonal expansion</a:t>
            </a:r>
          </a:p>
          <a:p>
            <a:pPr lvl="2"/>
            <a:r>
              <a:rPr lang="en-US" sz="3200" dirty="0"/>
              <a:t>Self-stimulation</a:t>
            </a:r>
          </a:p>
        </p:txBody>
      </p:sp>
    </p:spTree>
    <p:extLst>
      <p:ext uri="{BB962C8B-B14F-4D97-AF65-F5344CB8AC3E}">
        <p14:creationId xmlns:p14="http://schemas.microsoft.com/office/powerpoint/2010/main" val="4244837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16.14  Activation of a clone of cytotoxic T (Tc) cells.</a:t>
            </a:r>
          </a:p>
        </p:txBody>
      </p:sp>
      <p:pic>
        <p:nvPicPr>
          <p:cNvPr id="123" name="Picture 122" descr="figure_16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"/>
          <a:stretch/>
        </p:blipFill>
        <p:spPr>
          <a:xfrm>
            <a:off x="2964180" y="474243"/>
            <a:ext cx="6263640" cy="5852850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4699720" y="773900"/>
            <a:ext cx="165936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latin typeface="Arial Black"/>
                <a:cs typeface="Arial Black"/>
              </a:rPr>
              <a:t>Antigen presentation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306022" y="1502036"/>
            <a:ext cx="58360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MHC II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4026620" y="1688300"/>
            <a:ext cx="65485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Epitope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030858" y="1891502"/>
            <a:ext cx="44822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TCR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056256" y="2225932"/>
            <a:ext cx="609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1" dirty="0"/>
              <a:t>Th</a:t>
            </a:r>
          </a:p>
          <a:p>
            <a:pPr algn="l"/>
            <a:r>
              <a:rPr lang="en-US" sz="1000" b="1" dirty="0"/>
              <a:t>cell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3129164" y="2700071"/>
            <a:ext cx="140733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latin typeface="Arial Black"/>
                <a:cs typeface="Arial Black"/>
              </a:rPr>
              <a:t>Th differentiation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3247694" y="3330836"/>
            <a:ext cx="662185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Th1 cell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975824" y="4427267"/>
            <a:ext cx="50526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IL-2R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227470" y="4957375"/>
            <a:ext cx="41265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IL-2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569426" y="5659166"/>
            <a:ext cx="50526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IL-2R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216189" y="2323304"/>
            <a:ext cx="48397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IL-12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266990" y="1442768"/>
            <a:ext cx="369888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DC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949485" y="3055667"/>
            <a:ext cx="41265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IL-2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077906" y="4285214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1" dirty="0"/>
              <a:t>Active</a:t>
            </a:r>
          </a:p>
          <a:p>
            <a:pPr algn="l"/>
            <a:r>
              <a:rPr lang="en-US" sz="1000" b="1" dirty="0"/>
              <a:t>Tc cells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6126361" y="1565531"/>
            <a:ext cx="54797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MHC I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435388" y="2221699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1" dirty="0"/>
              <a:t>Inactive</a:t>
            </a:r>
          </a:p>
          <a:p>
            <a:pPr algn="l"/>
            <a:r>
              <a:rPr lang="en-US" sz="1000" b="1" dirty="0"/>
              <a:t>Tc cell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439621" y="2598466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1" dirty="0"/>
              <a:t>IL-2 receptor</a:t>
            </a:r>
          </a:p>
          <a:p>
            <a:pPr algn="l"/>
            <a:r>
              <a:rPr lang="en-US" sz="1000" b="1" dirty="0"/>
              <a:t>(IL-2R)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6650823" y="3347768"/>
            <a:ext cx="138566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latin typeface="Arial Black"/>
                <a:cs typeface="Arial Black"/>
              </a:rPr>
              <a:t>Clonal expansion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006891" y="4241002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1" dirty="0"/>
              <a:t>Memory</a:t>
            </a:r>
          </a:p>
          <a:p>
            <a:pPr algn="l"/>
            <a:r>
              <a:rPr lang="en-US" sz="1000" b="1" dirty="0"/>
              <a:t>T cell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6486191" y="4897172"/>
            <a:ext cx="1286605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latin typeface="Arial Black"/>
                <a:cs typeface="Arial Black"/>
              </a:rPr>
              <a:t>Self-stimulation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5576023" y="4952201"/>
            <a:ext cx="41265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IL-2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490423" y="6137537"/>
            <a:ext cx="41265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IL-2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692686" y="545300"/>
            <a:ext cx="98998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Dendritic cell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578388" y="926300"/>
            <a:ext cx="54797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MHC I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7586855" y="1349636"/>
            <a:ext cx="44120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CD8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8480090" y="1336937"/>
            <a:ext cx="65485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Epitope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8484328" y="1624799"/>
            <a:ext cx="44822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TCR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8146748" y="2204768"/>
            <a:ext cx="580608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Tc cell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7540285" y="2484170"/>
            <a:ext cx="1638452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Immunological synapse</a:t>
            </a:r>
          </a:p>
        </p:txBody>
      </p:sp>
      <p:sp>
        <p:nvSpPr>
          <p:cNvPr id="153" name="Oval 152"/>
          <p:cNvSpPr>
            <a:spLocks noChangeAspect="1" noChangeArrowheads="1"/>
          </p:cNvSpPr>
          <p:nvPr/>
        </p:nvSpPr>
        <p:spPr bwMode="auto">
          <a:xfrm>
            <a:off x="6183872" y="2344462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4" name="Freeform 153"/>
          <p:cNvSpPr/>
          <p:nvPr/>
        </p:nvSpPr>
        <p:spPr>
          <a:xfrm>
            <a:off x="6211024" y="2357168"/>
            <a:ext cx="296333" cy="4233"/>
          </a:xfrm>
          <a:custGeom>
            <a:avLst/>
            <a:gdLst>
              <a:gd name="connsiteX0" fmla="*/ 0 w 296333"/>
              <a:gd name="connsiteY0" fmla="*/ 0 h 4233"/>
              <a:gd name="connsiteX1" fmla="*/ 296333 w 296333"/>
              <a:gd name="connsiteY1" fmla="*/ 4233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4233">
                <a:moveTo>
                  <a:pt x="0" y="0"/>
                </a:moveTo>
                <a:lnTo>
                  <a:pt x="296333" y="42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55" name="Oval 154"/>
          <p:cNvSpPr>
            <a:spLocks noChangeAspect="1" noChangeArrowheads="1"/>
          </p:cNvSpPr>
          <p:nvPr/>
        </p:nvSpPr>
        <p:spPr bwMode="auto">
          <a:xfrm>
            <a:off x="6293942" y="2624017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6" name="Freeform 155"/>
          <p:cNvSpPr/>
          <p:nvPr/>
        </p:nvSpPr>
        <p:spPr>
          <a:xfrm>
            <a:off x="6325324" y="2640801"/>
            <a:ext cx="194733" cy="97367"/>
          </a:xfrm>
          <a:custGeom>
            <a:avLst/>
            <a:gdLst>
              <a:gd name="connsiteX0" fmla="*/ 0 w 194733"/>
              <a:gd name="connsiteY0" fmla="*/ 0 h 97367"/>
              <a:gd name="connsiteX1" fmla="*/ 194733 w 194733"/>
              <a:gd name="connsiteY1" fmla="*/ 97367 h 9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4733" h="97367">
                <a:moveTo>
                  <a:pt x="0" y="0"/>
                </a:moveTo>
                <a:lnTo>
                  <a:pt x="194733" y="973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57" name="Oval 156"/>
          <p:cNvSpPr>
            <a:spLocks noChangeAspect="1" noChangeArrowheads="1"/>
          </p:cNvSpPr>
          <p:nvPr/>
        </p:nvSpPr>
        <p:spPr bwMode="auto">
          <a:xfrm>
            <a:off x="4627912" y="2344462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8" name="Freeform 157"/>
          <p:cNvSpPr/>
          <p:nvPr/>
        </p:nvSpPr>
        <p:spPr>
          <a:xfrm>
            <a:off x="4322957" y="2361400"/>
            <a:ext cx="313266" cy="0"/>
          </a:xfrm>
          <a:custGeom>
            <a:avLst/>
            <a:gdLst>
              <a:gd name="connsiteX0" fmla="*/ 0 w 313266"/>
              <a:gd name="connsiteY0" fmla="*/ 0 h 0"/>
              <a:gd name="connsiteX1" fmla="*/ 313266 w 3132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266">
                <a:moveTo>
                  <a:pt x="0" y="0"/>
                </a:moveTo>
                <a:lnTo>
                  <a:pt x="313266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4399157" y="2010035"/>
            <a:ext cx="495300" cy="4233"/>
          </a:xfrm>
          <a:custGeom>
            <a:avLst/>
            <a:gdLst>
              <a:gd name="connsiteX0" fmla="*/ 0 w 495300"/>
              <a:gd name="connsiteY0" fmla="*/ 4233 h 4233"/>
              <a:gd name="connsiteX1" fmla="*/ 495300 w 495300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4233">
                <a:moveTo>
                  <a:pt x="0" y="4233"/>
                </a:moveTo>
                <a:lnTo>
                  <a:pt x="49530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4602357" y="1828001"/>
            <a:ext cx="368300" cy="84667"/>
          </a:xfrm>
          <a:custGeom>
            <a:avLst/>
            <a:gdLst>
              <a:gd name="connsiteX0" fmla="*/ 0 w 368300"/>
              <a:gd name="connsiteY0" fmla="*/ 0 h 84667"/>
              <a:gd name="connsiteX1" fmla="*/ 368300 w 368300"/>
              <a:gd name="connsiteY1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300" h="84667">
                <a:moveTo>
                  <a:pt x="0" y="0"/>
                </a:moveTo>
                <a:lnTo>
                  <a:pt x="368300" y="846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4814023" y="1633268"/>
            <a:ext cx="220134" cy="122767"/>
          </a:xfrm>
          <a:custGeom>
            <a:avLst/>
            <a:gdLst>
              <a:gd name="connsiteX0" fmla="*/ 0 w 220134"/>
              <a:gd name="connsiteY0" fmla="*/ 0 h 122767"/>
              <a:gd name="connsiteX1" fmla="*/ 220134 w 2201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0134" h="122767">
                <a:moveTo>
                  <a:pt x="0" y="0"/>
                </a:moveTo>
                <a:lnTo>
                  <a:pt x="220134" y="122767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6067091" y="1696768"/>
            <a:ext cx="131233" cy="16933"/>
          </a:xfrm>
          <a:custGeom>
            <a:avLst/>
            <a:gdLst>
              <a:gd name="connsiteX0" fmla="*/ 0 w 131233"/>
              <a:gd name="connsiteY0" fmla="*/ 16933 h 16933"/>
              <a:gd name="connsiteX1" fmla="*/ 131233 w 131233"/>
              <a:gd name="connsiteY1" fmla="*/ 0 h 1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233" h="16933">
                <a:moveTo>
                  <a:pt x="0" y="16933"/>
                </a:moveTo>
                <a:lnTo>
                  <a:pt x="1312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63" name="Oval 162"/>
          <p:cNvSpPr>
            <a:spLocks noChangeAspect="1" noChangeArrowheads="1"/>
          </p:cNvSpPr>
          <p:nvPr/>
        </p:nvSpPr>
        <p:spPr bwMode="auto">
          <a:xfrm>
            <a:off x="8204920" y="1040596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4" name="Oval 163"/>
          <p:cNvSpPr>
            <a:spLocks noChangeAspect="1" noChangeArrowheads="1"/>
          </p:cNvSpPr>
          <p:nvPr/>
        </p:nvSpPr>
        <p:spPr bwMode="auto">
          <a:xfrm>
            <a:off x="8310757" y="1455613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5" name="Oval 164"/>
          <p:cNvSpPr>
            <a:spLocks noChangeAspect="1" noChangeArrowheads="1"/>
          </p:cNvSpPr>
          <p:nvPr/>
        </p:nvSpPr>
        <p:spPr bwMode="auto">
          <a:xfrm>
            <a:off x="8361706" y="1735009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6" name="Oval 165"/>
          <p:cNvSpPr>
            <a:spLocks noChangeAspect="1" noChangeArrowheads="1"/>
          </p:cNvSpPr>
          <p:nvPr/>
        </p:nvSpPr>
        <p:spPr bwMode="auto">
          <a:xfrm>
            <a:off x="8103475" y="1455460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7" name="Freeform 166"/>
          <p:cNvSpPr/>
          <p:nvPr/>
        </p:nvSpPr>
        <p:spPr>
          <a:xfrm>
            <a:off x="8039824" y="1061767"/>
            <a:ext cx="173567" cy="0"/>
          </a:xfrm>
          <a:custGeom>
            <a:avLst/>
            <a:gdLst>
              <a:gd name="connsiteX0" fmla="*/ 0 w 173567"/>
              <a:gd name="connsiteY0" fmla="*/ 0 h 0"/>
              <a:gd name="connsiteX1" fmla="*/ 173567 w 1735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567">
                <a:moveTo>
                  <a:pt x="0" y="0"/>
                </a:moveTo>
                <a:lnTo>
                  <a:pt x="173567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7933990" y="1472400"/>
            <a:ext cx="190500" cy="4234"/>
          </a:xfrm>
          <a:custGeom>
            <a:avLst/>
            <a:gdLst>
              <a:gd name="connsiteX0" fmla="*/ 0 w 190500"/>
              <a:gd name="connsiteY0" fmla="*/ 4234 h 4234"/>
              <a:gd name="connsiteX1" fmla="*/ 190500 w 190500"/>
              <a:gd name="connsiteY1" fmla="*/ 0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4234">
                <a:moveTo>
                  <a:pt x="0" y="4234"/>
                </a:moveTo>
                <a:lnTo>
                  <a:pt x="19050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8327691" y="1472400"/>
            <a:ext cx="224367" cy="0"/>
          </a:xfrm>
          <a:custGeom>
            <a:avLst/>
            <a:gdLst>
              <a:gd name="connsiteX0" fmla="*/ 0 w 224367"/>
              <a:gd name="connsiteY0" fmla="*/ 0 h 0"/>
              <a:gd name="connsiteX1" fmla="*/ 224367 w 2243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367">
                <a:moveTo>
                  <a:pt x="0" y="0"/>
                </a:moveTo>
                <a:lnTo>
                  <a:pt x="224367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8391190" y="1751800"/>
            <a:ext cx="152400" cy="0"/>
          </a:xfrm>
          <a:custGeom>
            <a:avLst/>
            <a:gdLst>
              <a:gd name="connsiteX0" fmla="*/ 0 w 152400"/>
              <a:gd name="connsiteY0" fmla="*/ 0 h 0"/>
              <a:gd name="connsiteX1" fmla="*/ 152400 w 152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71" name="Oval 170"/>
          <p:cNvSpPr>
            <a:spLocks noChangeAspect="1" noChangeArrowheads="1"/>
          </p:cNvSpPr>
          <p:nvPr/>
        </p:nvSpPr>
        <p:spPr bwMode="auto">
          <a:xfrm>
            <a:off x="4086040" y="3436813"/>
            <a:ext cx="37950" cy="379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2" name="Freeform 171"/>
          <p:cNvSpPr/>
          <p:nvPr/>
        </p:nvSpPr>
        <p:spPr>
          <a:xfrm>
            <a:off x="3840358" y="3457834"/>
            <a:ext cx="258233" cy="0"/>
          </a:xfrm>
          <a:custGeom>
            <a:avLst/>
            <a:gdLst>
              <a:gd name="connsiteX0" fmla="*/ 0 w 258233"/>
              <a:gd name="connsiteY0" fmla="*/ 0 h 0"/>
              <a:gd name="connsiteX1" fmla="*/ 258233 w 2582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233">
                <a:moveTo>
                  <a:pt x="0" y="0"/>
                </a:moveTo>
                <a:lnTo>
                  <a:pt x="258233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4331423" y="4634700"/>
            <a:ext cx="55034" cy="93134"/>
          </a:xfrm>
          <a:custGeom>
            <a:avLst/>
            <a:gdLst>
              <a:gd name="connsiteX0" fmla="*/ 0 w 55034"/>
              <a:gd name="connsiteY0" fmla="*/ 0 h 93134"/>
              <a:gd name="connsiteX1" fmla="*/ 55034 w 55034"/>
              <a:gd name="connsiteY1" fmla="*/ 93134 h 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34" h="93134">
                <a:moveTo>
                  <a:pt x="0" y="0"/>
                </a:moveTo>
                <a:lnTo>
                  <a:pt x="55034" y="93134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3920791" y="5866600"/>
            <a:ext cx="55033" cy="80434"/>
          </a:xfrm>
          <a:custGeom>
            <a:avLst/>
            <a:gdLst>
              <a:gd name="connsiteX0" fmla="*/ 0 w 55033"/>
              <a:gd name="connsiteY0" fmla="*/ 0 h 80434"/>
              <a:gd name="connsiteX1" fmla="*/ 55033 w 55033"/>
              <a:gd name="connsiteY1" fmla="*/ 80434 h 8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33" h="80434">
                <a:moveTo>
                  <a:pt x="0" y="0"/>
                </a:moveTo>
                <a:lnTo>
                  <a:pt x="55033" y="80434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686143" y="5633768"/>
            <a:ext cx="106619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b="1" dirty="0"/>
              <a:t>Active Tc cells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552544" y="776064"/>
            <a:ext cx="27020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987369" y="2701733"/>
            <a:ext cx="27020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6492569" y="3339554"/>
            <a:ext cx="27020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6322267" y="4882368"/>
            <a:ext cx="27443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2092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igure_16_1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>
          <a:xfrm>
            <a:off x="4285063" y="493952"/>
            <a:ext cx="3674225" cy="587009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245282" y="1733407"/>
            <a:ext cx="1524000" cy="8771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00" b="1" dirty="0"/>
              <a:t>Active</a:t>
            </a:r>
          </a:p>
          <a:p>
            <a:pPr algn="l"/>
            <a:r>
              <a:rPr lang="en-US" sz="1700" b="1" dirty="0"/>
              <a:t>cytotoxic T</a:t>
            </a:r>
          </a:p>
          <a:p>
            <a:pPr algn="l"/>
            <a:r>
              <a:rPr lang="en-US" sz="1700" b="1" dirty="0"/>
              <a:t>(Tc) cell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5408" y="2613943"/>
            <a:ext cx="633507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700" b="1" dirty="0"/>
              <a:t>TCR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32714" y="3041506"/>
            <a:ext cx="1489097" cy="3539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700" b="1" dirty="0"/>
              <a:t>Viral epitope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41049" y="3481774"/>
            <a:ext cx="1219200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00" b="1" dirty="0"/>
              <a:t>MHC I</a:t>
            </a:r>
          </a:p>
          <a:p>
            <a:pPr algn="l"/>
            <a:r>
              <a:rPr lang="en-US" sz="1700" b="1" dirty="0"/>
              <a:t>protein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49515" y="4303042"/>
            <a:ext cx="1524000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00" b="1" dirty="0"/>
              <a:t>Virally</a:t>
            </a:r>
          </a:p>
          <a:p>
            <a:pPr algn="l"/>
            <a:r>
              <a:rPr lang="en-US" sz="1700" b="1" dirty="0"/>
              <a:t>infected cell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241990" y="5004364"/>
            <a:ext cx="1600200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700" b="1" dirty="0"/>
              <a:t>Intracellular</a:t>
            </a:r>
          </a:p>
          <a:p>
            <a:pPr algn="l"/>
            <a:r>
              <a:rPr lang="en-US" sz="1700" b="1" dirty="0"/>
              <a:t>virus</a:t>
            </a:r>
          </a:p>
        </p:txBody>
      </p:sp>
      <p:sp>
        <p:nvSpPr>
          <p:cNvPr id="39" name="Oval 38"/>
          <p:cNvSpPr>
            <a:spLocks noChangeAspect="1" noChangeArrowheads="1"/>
          </p:cNvSpPr>
          <p:nvPr/>
        </p:nvSpPr>
        <p:spPr bwMode="auto">
          <a:xfrm>
            <a:off x="6323847" y="1894273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0" name="Oval 39"/>
          <p:cNvSpPr>
            <a:spLocks noChangeAspect="1" noChangeArrowheads="1"/>
          </p:cNvSpPr>
          <p:nvPr/>
        </p:nvSpPr>
        <p:spPr bwMode="auto">
          <a:xfrm>
            <a:off x="6704320" y="2784857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7022352" y="2795452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6785280" y="3210304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6709080" y="3667498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4" name="Oval 43"/>
          <p:cNvSpPr>
            <a:spLocks noChangeAspect="1" noChangeArrowheads="1"/>
          </p:cNvSpPr>
          <p:nvPr/>
        </p:nvSpPr>
        <p:spPr bwMode="auto">
          <a:xfrm>
            <a:off x="6327553" y="4476073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Oval 44"/>
          <p:cNvSpPr>
            <a:spLocks noChangeAspect="1" noChangeArrowheads="1"/>
          </p:cNvSpPr>
          <p:nvPr/>
        </p:nvSpPr>
        <p:spPr bwMode="auto">
          <a:xfrm>
            <a:off x="7119190" y="4653883"/>
            <a:ext cx="55562" cy="555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5083483" y="1919676"/>
            <a:ext cx="1261534" cy="0"/>
          </a:xfrm>
          <a:custGeom>
            <a:avLst/>
            <a:gdLst>
              <a:gd name="connsiteX0" fmla="*/ 0 w 1261534"/>
              <a:gd name="connsiteY0" fmla="*/ 0 h 0"/>
              <a:gd name="connsiteX1" fmla="*/ 1261534 w 126153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1534">
                <a:moveTo>
                  <a:pt x="0" y="0"/>
                </a:moveTo>
                <a:lnTo>
                  <a:pt x="1261534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905683" y="2812909"/>
            <a:ext cx="1807634" cy="0"/>
          </a:xfrm>
          <a:custGeom>
            <a:avLst/>
            <a:gdLst>
              <a:gd name="connsiteX0" fmla="*/ 0 w 1807634"/>
              <a:gd name="connsiteY0" fmla="*/ 0 h 0"/>
              <a:gd name="connsiteX1" fmla="*/ 1807634 w 180763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634">
                <a:moveTo>
                  <a:pt x="0" y="0"/>
                </a:moveTo>
                <a:lnTo>
                  <a:pt x="1807634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7051984" y="2812909"/>
            <a:ext cx="287867" cy="4234"/>
          </a:xfrm>
          <a:custGeom>
            <a:avLst/>
            <a:gdLst>
              <a:gd name="connsiteX0" fmla="*/ 0 w 287867"/>
              <a:gd name="connsiteY0" fmla="*/ 4234 h 4234"/>
              <a:gd name="connsiteX1" fmla="*/ 287867 w 287867"/>
              <a:gd name="connsiteY1" fmla="*/ 0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7867" h="4234">
                <a:moveTo>
                  <a:pt x="0" y="4234"/>
                </a:moveTo>
                <a:lnTo>
                  <a:pt x="287867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5667683" y="3236243"/>
            <a:ext cx="1134534" cy="8466"/>
          </a:xfrm>
          <a:custGeom>
            <a:avLst/>
            <a:gdLst>
              <a:gd name="connsiteX0" fmla="*/ 0 w 1134534"/>
              <a:gd name="connsiteY0" fmla="*/ 8466 h 8466"/>
              <a:gd name="connsiteX1" fmla="*/ 1134534 w 1134534"/>
              <a:gd name="connsiteY1" fmla="*/ 0 h 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4534" h="8466">
                <a:moveTo>
                  <a:pt x="0" y="8466"/>
                </a:moveTo>
                <a:lnTo>
                  <a:pt x="1134534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121583" y="3684976"/>
            <a:ext cx="1600200" cy="0"/>
          </a:xfrm>
          <a:custGeom>
            <a:avLst/>
            <a:gdLst>
              <a:gd name="connsiteX0" fmla="*/ 0 w 1600200"/>
              <a:gd name="connsiteY0" fmla="*/ 0 h 0"/>
              <a:gd name="connsiteX1" fmla="*/ 1600200 w 1600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5075017" y="4503092"/>
            <a:ext cx="1270000" cy="4233"/>
          </a:xfrm>
          <a:custGeom>
            <a:avLst/>
            <a:gdLst>
              <a:gd name="connsiteX0" fmla="*/ 0 w 1270000"/>
              <a:gd name="connsiteY0" fmla="*/ 4233 h 4233"/>
              <a:gd name="connsiteX1" fmla="*/ 1270000 w 1270000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00" h="4233">
                <a:moveTo>
                  <a:pt x="0" y="4233"/>
                </a:moveTo>
                <a:lnTo>
                  <a:pt x="12700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591483" y="4684043"/>
            <a:ext cx="1549400" cy="520700"/>
          </a:xfrm>
          <a:custGeom>
            <a:avLst/>
            <a:gdLst>
              <a:gd name="connsiteX0" fmla="*/ 0 w 1549400"/>
              <a:gd name="connsiteY0" fmla="*/ 520700 h 520700"/>
              <a:gd name="connsiteX1" fmla="*/ 1549400 w 1549400"/>
              <a:gd name="connsiteY1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9400" h="520700">
                <a:moveTo>
                  <a:pt x="0" y="520700"/>
                </a:moveTo>
                <a:lnTo>
                  <a:pt x="15494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01385" y="2604503"/>
            <a:ext cx="6464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b="1" dirty="0"/>
              <a:t>CD8</a:t>
            </a:r>
          </a:p>
        </p:txBody>
      </p:sp>
      <p:sp>
        <p:nvSpPr>
          <p:cNvPr id="573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16.15a  A cell-mediated immune response.</a:t>
            </a:r>
          </a:p>
        </p:txBody>
      </p:sp>
    </p:spTree>
    <p:extLst>
      <p:ext uri="{BB962C8B-B14F-4D97-AF65-F5344CB8AC3E}">
        <p14:creationId xmlns:p14="http://schemas.microsoft.com/office/powerpoint/2010/main" val="3819706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Cell-Mediated Immune Responses</a:t>
            </a:r>
          </a:p>
        </p:txBody>
      </p:sp>
      <p:sp>
        <p:nvSpPr>
          <p:cNvPr id="58371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Activation of Cytotoxic T Cell Clones and Their Functions</a:t>
            </a:r>
          </a:p>
          <a:p>
            <a:pPr lvl="1"/>
            <a:r>
              <a:rPr lang="en-US" sz="3200" dirty="0"/>
              <a:t>Cytotoxic T cells kills their targets by two pathways</a:t>
            </a:r>
          </a:p>
          <a:p>
            <a:pPr lvl="2"/>
            <a:r>
              <a:rPr lang="en-US" sz="3200" dirty="0"/>
              <a:t>Perforin-granzyme pathway</a:t>
            </a:r>
          </a:p>
          <a:p>
            <a:pPr lvl="3"/>
            <a:r>
              <a:rPr lang="en-US" sz="3200" dirty="0"/>
              <a:t>Involves synthesis of killing proteins</a:t>
            </a:r>
          </a:p>
          <a:p>
            <a:pPr lvl="2"/>
            <a:r>
              <a:rPr lang="en-US" sz="3200" dirty="0"/>
              <a:t>CD95 pathway</a:t>
            </a:r>
          </a:p>
          <a:p>
            <a:pPr lvl="3"/>
            <a:r>
              <a:rPr lang="en-US" sz="3200" dirty="0"/>
              <a:t>Mediated by a glycoprotein on the body</a:t>
            </a:r>
            <a:r>
              <a:rPr lang="fr-FR" altLang="ja-JP" sz="3200" dirty="0"/>
              <a:t>'</a:t>
            </a:r>
            <a:r>
              <a:rPr lang="en-US" sz="3200" dirty="0"/>
              <a:t>s cells</a:t>
            </a:r>
          </a:p>
        </p:txBody>
      </p:sp>
    </p:spTree>
    <p:extLst>
      <p:ext uri="{BB962C8B-B14F-4D97-AF65-F5344CB8AC3E}">
        <p14:creationId xmlns:p14="http://schemas.microsoft.com/office/powerpoint/2010/main" val="3953640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figure_16_15b-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"/>
          <a:stretch/>
        </p:blipFill>
        <p:spPr>
          <a:xfrm>
            <a:off x="1795272" y="1272587"/>
            <a:ext cx="8601456" cy="431282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926505" y="1386888"/>
            <a:ext cx="769167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Tc cell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9139" y="1810224"/>
            <a:ext cx="92217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Perforin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64905" y="1822923"/>
            <a:ext cx="1114815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Granzyme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67539" y="2864319"/>
            <a:ext cx="1676400" cy="5116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1" dirty="0"/>
              <a:t>Perforin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complex (pore)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66411" y="3592449"/>
            <a:ext cx="2057400" cy="5116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1" dirty="0"/>
              <a:t>Granzymes activate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apoptotic enzymes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79935" y="3854913"/>
            <a:ext cx="1143000" cy="6540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500" b="1" dirty="0"/>
              <a:t>Inactive</a:t>
            </a:r>
          </a:p>
          <a:p>
            <a:pPr algn="l">
              <a:lnSpc>
                <a:spcPct val="80000"/>
              </a:lnSpc>
            </a:pPr>
            <a:r>
              <a:rPr lang="en-US" sz="1500" b="1" dirty="0"/>
              <a:t>apoptotic</a:t>
            </a:r>
          </a:p>
          <a:p>
            <a:pPr algn="l">
              <a:lnSpc>
                <a:spcPct val="80000"/>
              </a:lnSpc>
            </a:pPr>
            <a:r>
              <a:rPr lang="en-US" sz="1500" b="1" dirty="0"/>
              <a:t>enzymes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91339" y="4189923"/>
            <a:ext cx="1905000" cy="5116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1" dirty="0"/>
              <a:t>Active enzymes 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induce apoptosis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79936" y="4769319"/>
            <a:ext cx="1923893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Virally infected cell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82237" y="2161587"/>
            <a:ext cx="769167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Tc cell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522034" y="2593389"/>
            <a:ext cx="790488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CD95L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517801" y="2927820"/>
            <a:ext cx="67646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CD95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153733" y="3338450"/>
            <a:ext cx="1981200" cy="719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1" dirty="0"/>
              <a:t>Enzymatic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portion of CD95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becomes active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42782" y="3795650"/>
            <a:ext cx="1050194" cy="7848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500" b="1" dirty="0"/>
              <a:t>Inactive</a:t>
            </a:r>
          </a:p>
          <a:p>
            <a:pPr algn="l"/>
            <a:r>
              <a:rPr lang="en-US" sz="1500" b="1" dirty="0"/>
              <a:t>apoptotic</a:t>
            </a:r>
          </a:p>
          <a:p>
            <a:pPr algn="l"/>
            <a:r>
              <a:rPr lang="en-US" sz="1500" b="1" dirty="0"/>
              <a:t>enzymes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615172" y="4193589"/>
            <a:ext cx="1752600" cy="5116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500" b="1" dirty="0"/>
              <a:t>Active enzymes 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induceapoptosis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42783" y="4760853"/>
            <a:ext cx="1923893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500" b="1" dirty="0"/>
              <a:t>Virally infected cell</a:t>
            </a:r>
          </a:p>
        </p:txBody>
      </p:sp>
      <p:sp>
        <p:nvSpPr>
          <p:cNvPr id="49" name="Freeform 48"/>
          <p:cNvSpPr/>
          <p:nvPr/>
        </p:nvSpPr>
        <p:spPr>
          <a:xfrm>
            <a:off x="2713905" y="1877955"/>
            <a:ext cx="486834" cy="118533"/>
          </a:xfrm>
          <a:custGeom>
            <a:avLst/>
            <a:gdLst>
              <a:gd name="connsiteX0" fmla="*/ 486834 w 486834"/>
              <a:gd name="connsiteY0" fmla="*/ 0 h 118533"/>
              <a:gd name="connsiteX1" fmla="*/ 0 w 486834"/>
              <a:gd name="connsiteY1" fmla="*/ 118533 h 11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6834" h="118533">
                <a:moveTo>
                  <a:pt x="486834" y="0"/>
                </a:moveTo>
                <a:lnTo>
                  <a:pt x="0" y="118533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72805" y="1784821"/>
            <a:ext cx="330200" cy="186267"/>
          </a:xfrm>
          <a:custGeom>
            <a:avLst/>
            <a:gdLst>
              <a:gd name="connsiteX0" fmla="*/ 0 w 330200"/>
              <a:gd name="connsiteY0" fmla="*/ 0 h 186267"/>
              <a:gd name="connsiteX1" fmla="*/ 330200 w 330200"/>
              <a:gd name="connsiteY1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86267">
                <a:moveTo>
                  <a:pt x="0" y="0"/>
                </a:moveTo>
                <a:lnTo>
                  <a:pt x="330200" y="1862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687572" y="3054820"/>
            <a:ext cx="622300" cy="309034"/>
          </a:xfrm>
          <a:custGeom>
            <a:avLst/>
            <a:gdLst>
              <a:gd name="connsiteX0" fmla="*/ 0 w 622300"/>
              <a:gd name="connsiteY0" fmla="*/ 309034 h 309034"/>
              <a:gd name="connsiteX1" fmla="*/ 622300 w 622300"/>
              <a:gd name="connsiteY1" fmla="*/ 0 h 30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2300" h="309034">
                <a:moveTo>
                  <a:pt x="0" y="309034"/>
                </a:moveTo>
                <a:lnTo>
                  <a:pt x="6223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7925140" y="2766955"/>
            <a:ext cx="639233" cy="4233"/>
          </a:xfrm>
          <a:custGeom>
            <a:avLst/>
            <a:gdLst>
              <a:gd name="connsiteX0" fmla="*/ 0 w 639233"/>
              <a:gd name="connsiteY0" fmla="*/ 4233 h 4233"/>
              <a:gd name="connsiteX1" fmla="*/ 639233 w 639233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9233" h="4233">
                <a:moveTo>
                  <a:pt x="0" y="4233"/>
                </a:moveTo>
                <a:lnTo>
                  <a:pt x="6392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7929373" y="3109854"/>
            <a:ext cx="630767" cy="0"/>
          </a:xfrm>
          <a:custGeom>
            <a:avLst/>
            <a:gdLst>
              <a:gd name="connsiteX0" fmla="*/ 0 w 630767"/>
              <a:gd name="connsiteY0" fmla="*/ 0 h 0"/>
              <a:gd name="connsiteX1" fmla="*/ 630767 w 6307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767">
                <a:moveTo>
                  <a:pt x="0" y="0"/>
                </a:moveTo>
                <a:lnTo>
                  <a:pt x="630767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>
            <a:spLocks noChangeAspect="1" noChangeArrowheads="1"/>
          </p:cNvSpPr>
          <p:nvPr/>
        </p:nvSpPr>
        <p:spPr bwMode="auto">
          <a:xfrm>
            <a:off x="7900384" y="2746431"/>
            <a:ext cx="45920" cy="459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5" name="Oval 54"/>
          <p:cNvSpPr>
            <a:spLocks noChangeAspect="1" noChangeArrowheads="1"/>
          </p:cNvSpPr>
          <p:nvPr/>
        </p:nvSpPr>
        <p:spPr bwMode="auto">
          <a:xfrm>
            <a:off x="7900384" y="3093555"/>
            <a:ext cx="45920" cy="459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16.15b-c  A cell-mediated immune response.</a:t>
            </a:r>
          </a:p>
        </p:txBody>
      </p:sp>
    </p:spTree>
    <p:extLst>
      <p:ext uri="{BB962C8B-B14F-4D97-AF65-F5344CB8AC3E}">
        <p14:creationId xmlns:p14="http://schemas.microsoft.com/office/powerpoint/2010/main" val="4120601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Cell-Mediated Immune Responses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Memory T Cells</a:t>
            </a:r>
          </a:p>
          <a:p>
            <a:pPr lvl="1"/>
            <a:r>
              <a:rPr lang="en-US" sz="3200" dirty="0"/>
              <a:t>Some activated T cells become memory T cells</a:t>
            </a:r>
          </a:p>
          <a:p>
            <a:pPr lvl="1"/>
            <a:r>
              <a:rPr lang="en-US" sz="3200" dirty="0"/>
              <a:t>Persist for months or years in lymphoid tissues</a:t>
            </a:r>
          </a:p>
          <a:p>
            <a:pPr lvl="1"/>
            <a:r>
              <a:rPr lang="en-US" sz="3200" dirty="0"/>
              <a:t>Immediately functional upon subsequent contacts with epitope-MHC complex specific to its TCR</a:t>
            </a:r>
          </a:p>
          <a:p>
            <a:pPr lvl="1"/>
            <a:r>
              <a:rPr lang="en-US" sz="3200" dirty="0"/>
              <a:t>Memory response is more effective than the primary response</a:t>
            </a:r>
          </a:p>
        </p:txBody>
      </p:sp>
    </p:spTree>
    <p:extLst>
      <p:ext uri="{BB962C8B-B14F-4D97-AF65-F5344CB8AC3E}">
        <p14:creationId xmlns:p14="http://schemas.microsoft.com/office/powerpoint/2010/main" val="2842254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Cell-Mediated Immune Responses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 Cell Regulation</a:t>
            </a:r>
          </a:p>
          <a:p>
            <a:pPr lvl="1"/>
            <a:r>
              <a:rPr lang="en-US" sz="2800" dirty="0"/>
              <a:t>Regulation needed to prevent T cell response to autoantigens</a:t>
            </a:r>
          </a:p>
          <a:p>
            <a:pPr lvl="1"/>
            <a:r>
              <a:rPr lang="en-US" sz="2800" dirty="0"/>
              <a:t>T cells require additional signals from an </a:t>
            </a:r>
            <a:br>
              <a:rPr lang="en-US" sz="2800" dirty="0"/>
            </a:br>
            <a:r>
              <a:rPr lang="en-US" sz="2800" dirty="0"/>
              <a:t>antigen-presenting cell</a:t>
            </a:r>
          </a:p>
          <a:p>
            <a:pPr lvl="2"/>
            <a:r>
              <a:rPr lang="en-US" sz="2800" dirty="0"/>
              <a:t>Interaction of the T cell and antigen-presenting cell stimulates the T cell to respond to the antigen</a:t>
            </a:r>
          </a:p>
          <a:p>
            <a:pPr lvl="1"/>
            <a:r>
              <a:rPr lang="en-US" sz="2800" dirty="0"/>
              <a:t>Regulatory T cells also moderate cytotoxic T cell activity</a:t>
            </a:r>
          </a:p>
        </p:txBody>
      </p:sp>
    </p:spTree>
    <p:extLst>
      <p:ext uri="{BB962C8B-B14F-4D97-AF65-F5344CB8AC3E}">
        <p14:creationId xmlns:p14="http://schemas.microsoft.com/office/powerpoint/2010/main" val="2323665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Immune Responses</a:t>
            </a:r>
          </a:p>
        </p:txBody>
      </p:sp>
      <p:sp>
        <p:nvSpPr>
          <p:cNvPr id="6451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Antibody immune responses mounted against exogenous pathogens and toxins</a:t>
            </a:r>
          </a:p>
          <a:p>
            <a:r>
              <a:rPr lang="en-US" dirty="0"/>
              <a:t>Activates only in response to specific pathogens</a:t>
            </a:r>
          </a:p>
        </p:txBody>
      </p:sp>
    </p:spTree>
    <p:extLst>
      <p:ext uri="{BB962C8B-B14F-4D97-AF65-F5344CB8AC3E}">
        <p14:creationId xmlns:p14="http://schemas.microsoft.com/office/powerpoint/2010/main" val="4288478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03263"/>
          </a:xfrm>
        </p:spPr>
        <p:txBody>
          <a:bodyPr/>
          <a:lstStyle/>
          <a:p>
            <a:r>
              <a:rPr lang="en-US" dirty="0"/>
              <a:t>Antibody Immune Responses</a:t>
            </a:r>
          </a:p>
        </p:txBody>
      </p:sp>
      <p:sp>
        <p:nvSpPr>
          <p:cNvPr id="73731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766175" cy="5408612"/>
          </a:xfrm>
        </p:spPr>
        <p:txBody>
          <a:bodyPr>
            <a:noAutofit/>
          </a:bodyPr>
          <a:lstStyle/>
          <a:p>
            <a:r>
              <a:rPr lang="en-US" b="1" dirty="0"/>
              <a:t>Memory B Cells and the Establishment of Immunological Memory</a:t>
            </a:r>
          </a:p>
          <a:p>
            <a:pPr lvl="1"/>
            <a:r>
              <a:rPr lang="en-US" sz="2800" dirty="0"/>
              <a:t>Memory B cells</a:t>
            </a:r>
          </a:p>
          <a:p>
            <a:pPr lvl="2"/>
            <a:r>
              <a:rPr lang="en-US" sz="2800" dirty="0"/>
              <a:t>Produced by B cell proliferation but do not secrete antibodies</a:t>
            </a:r>
          </a:p>
          <a:p>
            <a:pPr lvl="2"/>
            <a:r>
              <a:rPr lang="en-US" sz="2800" dirty="0"/>
              <a:t>Have BCRs complementary to the epitope that triggered their production</a:t>
            </a:r>
          </a:p>
          <a:p>
            <a:pPr lvl="2"/>
            <a:r>
              <a:rPr lang="en-US" sz="2800" dirty="0"/>
              <a:t>Long-lived cells that persist in the lymphoid tissue</a:t>
            </a:r>
          </a:p>
          <a:p>
            <a:pPr lvl="2"/>
            <a:r>
              <a:rPr lang="en-US" sz="2800" dirty="0"/>
              <a:t>Initiates antibody production if antigen is encountered again</a:t>
            </a:r>
          </a:p>
        </p:txBody>
      </p:sp>
    </p:spTree>
    <p:extLst>
      <p:ext uri="{BB962C8B-B14F-4D97-AF65-F5344CB8AC3E}">
        <p14:creationId xmlns:p14="http://schemas.microsoft.com/office/powerpoint/2010/main" val="2701962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16_19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"/>
          <a:stretch/>
        </p:blipFill>
        <p:spPr>
          <a:xfrm>
            <a:off x="1795272" y="1818452"/>
            <a:ext cx="8601456" cy="3221096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16.19  The production of primary and secondary antibody immune responses.</a:t>
            </a:r>
          </a:p>
        </p:txBody>
      </p:sp>
    </p:spTree>
    <p:extLst>
      <p:ext uri="{BB962C8B-B14F-4D97-AF65-F5344CB8AC3E}">
        <p14:creationId xmlns:p14="http://schemas.microsoft.com/office/powerpoint/2010/main" val="388902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1126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Tissues and Organs of the Lymphatic System</a:t>
            </a:r>
          </a:p>
          <a:p>
            <a:pPr lvl="1"/>
            <a:r>
              <a:rPr lang="en-US" dirty="0"/>
              <a:t>Composed of lymphatic vessels and lymphatic cells, tissues, and organs</a:t>
            </a:r>
          </a:p>
          <a:p>
            <a:pPr lvl="1"/>
            <a:r>
              <a:rPr lang="en-US" dirty="0"/>
              <a:t>Screen the tissues of the body for foreign antigens</a:t>
            </a:r>
          </a:p>
        </p:txBody>
      </p:sp>
    </p:spTree>
    <p:extLst>
      <p:ext uri="{BB962C8B-B14F-4D97-AF65-F5344CB8AC3E}">
        <p14:creationId xmlns:p14="http://schemas.microsoft.com/office/powerpoint/2010/main" val="57108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Acquired Immunity</a:t>
            </a:r>
          </a:p>
        </p:txBody>
      </p:sp>
      <p:sp>
        <p:nvSpPr>
          <p:cNvPr id="7987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immunity acquired during an individual</a:t>
            </a:r>
            <a:r>
              <a:rPr lang="fr-FR" altLang="ja-JP" dirty="0"/>
              <a:t>'</a:t>
            </a:r>
            <a:r>
              <a:rPr lang="en-US" dirty="0"/>
              <a:t>s life</a:t>
            </a:r>
          </a:p>
          <a:p>
            <a:r>
              <a:rPr lang="en-US" dirty="0"/>
              <a:t>Two types</a:t>
            </a:r>
          </a:p>
          <a:p>
            <a:pPr lvl="1"/>
            <a:r>
              <a:rPr lang="en-US" dirty="0"/>
              <a:t>Naturally acquired</a:t>
            </a:r>
          </a:p>
          <a:p>
            <a:pPr lvl="2"/>
            <a:r>
              <a:rPr lang="en-US" dirty="0"/>
              <a:t>Response against antigens encountered in daily life</a:t>
            </a:r>
          </a:p>
          <a:p>
            <a:pPr lvl="1"/>
            <a:r>
              <a:rPr lang="en-US" dirty="0"/>
              <a:t>Artificially acquired</a:t>
            </a:r>
          </a:p>
          <a:p>
            <a:pPr lvl="2"/>
            <a:r>
              <a:rPr lang="en-US" dirty="0"/>
              <a:t>Response to antigens introduced via a vaccine</a:t>
            </a:r>
          </a:p>
          <a:p>
            <a:r>
              <a:rPr lang="en-US" dirty="0"/>
              <a:t>Distinguished as either active or passive</a:t>
            </a:r>
          </a:p>
        </p:txBody>
      </p:sp>
    </p:spTree>
    <p:extLst>
      <p:ext uri="{BB962C8B-B14F-4D97-AF65-F5344CB8AC3E}">
        <p14:creationId xmlns:p14="http://schemas.microsoft.com/office/powerpoint/2010/main" val="2649382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_16_04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"/>
          <a:stretch/>
        </p:blipFill>
        <p:spPr>
          <a:xfrm>
            <a:off x="1680045" y="570043"/>
            <a:ext cx="8831910" cy="5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496290"/>
            <a:ext cx="8537575" cy="5133109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/>
              <a:t>The Tissues and Organs of the Lymphatic System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The lymphatic vessels and the flow of lymph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Lymphatic vessels</a:t>
            </a:r>
          </a:p>
          <a:p>
            <a:pPr lvl="3">
              <a:lnSpc>
                <a:spcPct val="140000"/>
              </a:lnSpc>
            </a:pPr>
            <a:r>
              <a:rPr lang="en-US" dirty="0"/>
              <a:t>One-way system that conducts lymph from tissues and returns it to the circulatory system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Lymph</a:t>
            </a:r>
          </a:p>
          <a:p>
            <a:pPr lvl="3">
              <a:lnSpc>
                <a:spcPct val="140000"/>
              </a:lnSpc>
            </a:pPr>
            <a:r>
              <a:rPr lang="en-US" dirty="0"/>
              <a:t>Liquid with composition similar to blood plasma</a:t>
            </a:r>
          </a:p>
          <a:p>
            <a:pPr lvl="3">
              <a:lnSpc>
                <a:spcPct val="140000"/>
              </a:lnSpc>
            </a:pPr>
            <a:r>
              <a:rPr lang="en-US" dirty="0"/>
              <a:t>Arises from fluid leaked from blood vessels into surrounding tissues</a:t>
            </a:r>
          </a:p>
        </p:txBody>
      </p:sp>
    </p:spTree>
    <p:extLst>
      <p:ext uri="{BB962C8B-B14F-4D97-AF65-F5344CB8AC3E}">
        <p14:creationId xmlns:p14="http://schemas.microsoft.com/office/powerpoint/2010/main" val="215831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Freeform 267"/>
          <p:cNvSpPr/>
          <p:nvPr/>
        </p:nvSpPr>
        <p:spPr>
          <a:xfrm>
            <a:off x="5211233" y="5024966"/>
            <a:ext cx="25400" cy="211666"/>
          </a:xfrm>
          <a:custGeom>
            <a:avLst/>
            <a:gdLst>
              <a:gd name="connsiteX0" fmla="*/ 0 w 25400"/>
              <a:gd name="connsiteY0" fmla="*/ 0 h 211666"/>
              <a:gd name="connsiteX1" fmla="*/ 25400 w 25400"/>
              <a:gd name="connsiteY1" fmla="*/ 211666 h 2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" h="211666">
                <a:moveTo>
                  <a:pt x="0" y="0"/>
                </a:moveTo>
                <a:lnTo>
                  <a:pt x="25400" y="211666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9" name="Picture 268" descr="figure_16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2793538" y="403076"/>
            <a:ext cx="6594764" cy="5881771"/>
          </a:xfrm>
          <a:prstGeom prst="rect">
            <a:avLst/>
          </a:prstGeom>
        </p:spPr>
      </p:pic>
      <p:sp>
        <p:nvSpPr>
          <p:cNvPr id="270" name="Rectangle 269"/>
          <p:cNvSpPr/>
          <p:nvPr/>
        </p:nvSpPr>
        <p:spPr>
          <a:xfrm>
            <a:off x="2904054" y="656164"/>
            <a:ext cx="60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Blood</a:t>
            </a:r>
          </a:p>
          <a:p>
            <a:pPr algn="l"/>
            <a:r>
              <a:rPr lang="en-US" sz="700" b="1" dirty="0"/>
              <a:t>capillary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3310471" y="651931"/>
            <a:ext cx="60144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From heart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987799" y="711199"/>
            <a:ext cx="56297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Tissue cell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4847169" y="1193803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Intercellular</a:t>
            </a:r>
          </a:p>
          <a:p>
            <a:pPr algn="l"/>
            <a:r>
              <a:rPr lang="en-US" sz="700" b="1" dirty="0"/>
              <a:t>fluid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5016501" y="1562097"/>
            <a:ext cx="83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Lymph</a:t>
            </a:r>
          </a:p>
          <a:p>
            <a:pPr algn="l"/>
            <a:r>
              <a:rPr lang="en-US" sz="700" b="1" dirty="0"/>
              <a:t>to heart</a:t>
            </a:r>
          </a:p>
          <a:p>
            <a:pPr algn="l"/>
            <a:r>
              <a:rPr lang="en-US" sz="700" b="1" dirty="0"/>
              <a:t>via lymphatic</a:t>
            </a:r>
          </a:p>
          <a:p>
            <a:pPr algn="l"/>
            <a:r>
              <a:rPr lang="en-US" sz="700" b="1" dirty="0"/>
              <a:t>vessels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4902205" y="2103970"/>
            <a:ext cx="60465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Gap in wall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4775202" y="2324098"/>
            <a:ext cx="3914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Valve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317997" y="2722030"/>
            <a:ext cx="90922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Lymphatic capillary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2849038" y="2590801"/>
            <a:ext cx="49885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To heart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3979338" y="3670299"/>
            <a:ext cx="91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50" b="1" dirty="0"/>
              <a:t>Afferent</a:t>
            </a:r>
          </a:p>
          <a:p>
            <a:pPr algn="l"/>
            <a:r>
              <a:rPr lang="en-US" sz="650" b="1" dirty="0"/>
              <a:t>lymphatic vessel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4608418" y="3945468"/>
            <a:ext cx="471604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" b="1" dirty="0"/>
              <a:t>Medulla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5188193" y="4258734"/>
            <a:ext cx="341760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" b="1" dirty="0"/>
              <a:t>Vein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5221882" y="4478868"/>
            <a:ext cx="404278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" b="1" dirty="0"/>
              <a:t>Artery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4986864" y="5177368"/>
            <a:ext cx="6096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50" b="1" dirty="0"/>
              <a:t>Efferent</a:t>
            </a:r>
          </a:p>
          <a:p>
            <a:pPr algn="l"/>
            <a:r>
              <a:rPr lang="en-US" sz="650" b="1" dirty="0"/>
              <a:t>lymphatic</a:t>
            </a:r>
          </a:p>
          <a:p>
            <a:pPr algn="l"/>
            <a:r>
              <a:rPr lang="en-US" sz="650" b="1" dirty="0"/>
              <a:t>vessel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5087894" y="5634567"/>
            <a:ext cx="457176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" b="1" dirty="0"/>
              <a:t>Capsule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3479089" y="5858934"/>
            <a:ext cx="707245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" b="1" dirty="0"/>
              <a:t>Primary follicle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2760377" y="5295897"/>
            <a:ext cx="805029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" b="1" dirty="0"/>
              <a:t>Lymphatic nodule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2832093" y="4559301"/>
            <a:ext cx="1066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50" b="1" dirty="0"/>
              <a:t>Valve</a:t>
            </a:r>
          </a:p>
          <a:p>
            <a:pPr algn="l"/>
            <a:r>
              <a:rPr lang="en-US" sz="650" b="1" dirty="0"/>
              <a:t>(prevents backflow)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3618548" y="4080936"/>
            <a:ext cx="412292" cy="192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50" b="1" dirty="0"/>
              <a:t>Cortex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7128930" y="626533"/>
            <a:ext cx="44114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Tonsils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7141636" y="863599"/>
            <a:ext cx="94448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Cervical lymph node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128937" y="1062568"/>
            <a:ext cx="7906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Lymphatic ducts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63928" y="1291168"/>
            <a:ext cx="70564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Thymus gland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7768167" y="1566331"/>
            <a:ext cx="83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Axillary lymph</a:t>
            </a:r>
          </a:p>
          <a:p>
            <a:pPr algn="l"/>
            <a:r>
              <a:rPr lang="en-US" sz="700" b="1" dirty="0"/>
              <a:t>node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7772400" y="1845733"/>
            <a:ext cx="39305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Heart</a:t>
            </a:r>
          </a:p>
        </p:txBody>
      </p:sp>
      <p:sp>
        <p:nvSpPr>
          <p:cNvPr id="295" name="Rectangle 294"/>
          <p:cNvSpPr/>
          <p:nvPr/>
        </p:nvSpPr>
        <p:spPr>
          <a:xfrm>
            <a:off x="7772401" y="1998133"/>
            <a:ext cx="84830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Breast lymphatics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7772400" y="2116669"/>
            <a:ext cx="4347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Spleen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7548033" y="2362201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Abdominal</a:t>
            </a:r>
          </a:p>
          <a:p>
            <a:pPr algn="l"/>
            <a:r>
              <a:rPr lang="en-US" sz="700" b="1" dirty="0"/>
              <a:t>lymph node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7556499" y="2679700"/>
            <a:ext cx="5485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Intestines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7548021" y="2836339"/>
            <a:ext cx="106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Peyer</a:t>
            </a:r>
            <a:r>
              <a:rPr lang="fr-FR" sz="700" b="1" dirty="0"/>
              <a:t>'</a:t>
            </a:r>
            <a:r>
              <a:rPr lang="en-US" sz="700" b="1" dirty="0"/>
              <a:t>s patches in</a:t>
            </a:r>
          </a:p>
          <a:p>
            <a:pPr algn="l"/>
            <a:r>
              <a:rPr lang="en-US" sz="700" b="1" dirty="0"/>
              <a:t>intestinal wall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8411643" y="2844804"/>
            <a:ext cx="1447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Part of mucosa-</a:t>
            </a:r>
          </a:p>
          <a:p>
            <a:pPr algn="l"/>
            <a:r>
              <a:rPr lang="en-US" sz="700" b="1" dirty="0"/>
              <a:t>associated lymphoid</a:t>
            </a:r>
          </a:p>
          <a:p>
            <a:pPr algn="l"/>
            <a:r>
              <a:rPr lang="en-US" sz="700" b="1" dirty="0"/>
              <a:t>tissue (MALT)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7556506" y="3048001"/>
            <a:ext cx="5405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</a:rPr>
              <a:t>Appendix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7289802" y="3484036"/>
            <a:ext cx="60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Red bone</a:t>
            </a:r>
          </a:p>
          <a:p>
            <a:pPr algn="l"/>
            <a:r>
              <a:rPr lang="en-US" sz="700" b="1" dirty="0"/>
              <a:t>marrow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7285557" y="3738034"/>
            <a:ext cx="83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Inguinal lymph</a:t>
            </a:r>
          </a:p>
          <a:p>
            <a:pPr algn="l"/>
            <a:r>
              <a:rPr lang="en-US" sz="700" b="1" dirty="0"/>
              <a:t>node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7294035" y="4008970"/>
            <a:ext cx="68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1" dirty="0"/>
              <a:t>Lymphatic</a:t>
            </a:r>
          </a:p>
          <a:p>
            <a:pPr algn="l"/>
            <a:r>
              <a:rPr lang="en-US" sz="700" b="1" dirty="0"/>
              <a:t>vessel</a:t>
            </a:r>
          </a:p>
        </p:txBody>
      </p:sp>
      <p:sp>
        <p:nvSpPr>
          <p:cNvPr id="305" name="Oval 27"/>
          <p:cNvSpPr>
            <a:spLocks noChangeAspect="1" noChangeArrowheads="1"/>
          </p:cNvSpPr>
          <p:nvPr/>
        </p:nvSpPr>
        <p:spPr bwMode="auto">
          <a:xfrm>
            <a:off x="3406102" y="1578095"/>
            <a:ext cx="31364" cy="313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6" name="Freeform 305"/>
          <p:cNvSpPr/>
          <p:nvPr/>
        </p:nvSpPr>
        <p:spPr>
          <a:xfrm>
            <a:off x="3145368" y="918634"/>
            <a:ext cx="270933" cy="668867"/>
          </a:xfrm>
          <a:custGeom>
            <a:avLst/>
            <a:gdLst>
              <a:gd name="connsiteX0" fmla="*/ 0 w 270933"/>
              <a:gd name="connsiteY0" fmla="*/ 0 h 668867"/>
              <a:gd name="connsiteX1" fmla="*/ 270933 w 270933"/>
              <a:gd name="connsiteY1" fmla="*/ 668867 h 6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933" h="668867">
                <a:moveTo>
                  <a:pt x="0" y="0"/>
                </a:moveTo>
                <a:lnTo>
                  <a:pt x="270933" y="66886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" name="Freeform 306"/>
          <p:cNvSpPr/>
          <p:nvPr/>
        </p:nvSpPr>
        <p:spPr>
          <a:xfrm>
            <a:off x="3742268" y="825500"/>
            <a:ext cx="321733" cy="622300"/>
          </a:xfrm>
          <a:custGeom>
            <a:avLst/>
            <a:gdLst>
              <a:gd name="connsiteX0" fmla="*/ 321733 w 321733"/>
              <a:gd name="connsiteY0" fmla="*/ 0 h 622300"/>
              <a:gd name="connsiteX1" fmla="*/ 0 w 321733"/>
              <a:gd name="connsiteY1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733" h="622300">
                <a:moveTo>
                  <a:pt x="321733" y="0"/>
                </a:moveTo>
                <a:lnTo>
                  <a:pt x="0" y="622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8" name="Oval 27"/>
          <p:cNvSpPr>
            <a:spLocks noChangeAspect="1" noChangeArrowheads="1"/>
          </p:cNvSpPr>
          <p:nvPr/>
        </p:nvSpPr>
        <p:spPr bwMode="auto">
          <a:xfrm>
            <a:off x="3723607" y="1435095"/>
            <a:ext cx="31364" cy="313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" name="Oval 27"/>
          <p:cNvSpPr>
            <a:spLocks noChangeAspect="1" noChangeArrowheads="1"/>
          </p:cNvSpPr>
          <p:nvPr/>
        </p:nvSpPr>
        <p:spPr bwMode="auto">
          <a:xfrm>
            <a:off x="4159636" y="1308099"/>
            <a:ext cx="31364" cy="313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" name="Oval 27"/>
          <p:cNvSpPr>
            <a:spLocks noChangeAspect="1" noChangeArrowheads="1"/>
          </p:cNvSpPr>
          <p:nvPr/>
        </p:nvSpPr>
        <p:spPr bwMode="auto">
          <a:xfrm>
            <a:off x="4544869" y="1645036"/>
            <a:ext cx="31364" cy="313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1" name="Freeform 310"/>
          <p:cNvSpPr/>
          <p:nvPr/>
        </p:nvSpPr>
        <p:spPr>
          <a:xfrm>
            <a:off x="4178301" y="1325034"/>
            <a:ext cx="427567" cy="338667"/>
          </a:xfrm>
          <a:custGeom>
            <a:avLst/>
            <a:gdLst>
              <a:gd name="connsiteX0" fmla="*/ 0 w 427567"/>
              <a:gd name="connsiteY0" fmla="*/ 0 h 338667"/>
              <a:gd name="connsiteX1" fmla="*/ 427567 w 427567"/>
              <a:gd name="connsiteY1" fmla="*/ 127000 h 338667"/>
              <a:gd name="connsiteX2" fmla="*/ 381000 w 427567"/>
              <a:gd name="connsiteY2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567" h="338667">
                <a:moveTo>
                  <a:pt x="0" y="0"/>
                </a:moveTo>
                <a:lnTo>
                  <a:pt x="427567" y="127000"/>
                </a:lnTo>
                <a:lnTo>
                  <a:pt x="381000" y="33866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2" name="Freeform 311"/>
          <p:cNvSpPr/>
          <p:nvPr/>
        </p:nvSpPr>
        <p:spPr>
          <a:xfrm>
            <a:off x="4597401" y="1316566"/>
            <a:ext cx="313267" cy="148166"/>
          </a:xfrm>
          <a:custGeom>
            <a:avLst/>
            <a:gdLst>
              <a:gd name="connsiteX0" fmla="*/ 0 w 313267"/>
              <a:gd name="connsiteY0" fmla="*/ 148166 h 148166"/>
              <a:gd name="connsiteX1" fmla="*/ 313267 w 313267"/>
              <a:gd name="connsiteY1" fmla="*/ 0 h 1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267" h="148166">
                <a:moveTo>
                  <a:pt x="0" y="148166"/>
                </a:moveTo>
                <a:lnTo>
                  <a:pt x="3132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3" name="Freeform 312"/>
          <p:cNvSpPr/>
          <p:nvPr/>
        </p:nvSpPr>
        <p:spPr>
          <a:xfrm>
            <a:off x="4123267" y="2273301"/>
            <a:ext cx="723900" cy="143933"/>
          </a:xfrm>
          <a:custGeom>
            <a:avLst/>
            <a:gdLst>
              <a:gd name="connsiteX0" fmla="*/ 0 w 723900"/>
              <a:gd name="connsiteY0" fmla="*/ 0 h 143933"/>
              <a:gd name="connsiteX1" fmla="*/ 723900 w 723900"/>
              <a:gd name="connsiteY1" fmla="*/ 143933 h 14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900" h="143933">
                <a:moveTo>
                  <a:pt x="0" y="0"/>
                </a:moveTo>
                <a:lnTo>
                  <a:pt x="723900" y="14393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4" name="Freeform 313"/>
          <p:cNvSpPr/>
          <p:nvPr/>
        </p:nvSpPr>
        <p:spPr>
          <a:xfrm>
            <a:off x="4351867" y="2273299"/>
            <a:ext cx="97367" cy="67734"/>
          </a:xfrm>
          <a:custGeom>
            <a:avLst/>
            <a:gdLst>
              <a:gd name="connsiteX0" fmla="*/ 0 w 97367"/>
              <a:gd name="connsiteY0" fmla="*/ 0 h 67734"/>
              <a:gd name="connsiteX1" fmla="*/ 97367 w 97367"/>
              <a:gd name="connsiteY1" fmla="*/ 67734 h 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67" h="67734">
                <a:moveTo>
                  <a:pt x="0" y="0"/>
                </a:moveTo>
                <a:lnTo>
                  <a:pt x="97367" y="6773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5" name="Oval 27"/>
          <p:cNvSpPr>
            <a:spLocks noChangeAspect="1" noChangeArrowheads="1"/>
          </p:cNvSpPr>
          <p:nvPr/>
        </p:nvSpPr>
        <p:spPr bwMode="auto">
          <a:xfrm>
            <a:off x="4100368" y="2256363"/>
            <a:ext cx="31364" cy="313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" name="Oval 27"/>
          <p:cNvSpPr>
            <a:spLocks noChangeAspect="1" noChangeArrowheads="1"/>
          </p:cNvSpPr>
          <p:nvPr/>
        </p:nvSpPr>
        <p:spPr bwMode="auto">
          <a:xfrm>
            <a:off x="4330701" y="2252130"/>
            <a:ext cx="31364" cy="313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" name="Oval 27"/>
          <p:cNvSpPr>
            <a:spLocks noChangeAspect="1" noChangeArrowheads="1"/>
          </p:cNvSpPr>
          <p:nvPr/>
        </p:nvSpPr>
        <p:spPr bwMode="auto">
          <a:xfrm>
            <a:off x="4186767" y="2665267"/>
            <a:ext cx="31364" cy="313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" name="Freeform 317"/>
          <p:cNvSpPr/>
          <p:nvPr/>
        </p:nvSpPr>
        <p:spPr>
          <a:xfrm>
            <a:off x="4207934" y="2683934"/>
            <a:ext cx="160867" cy="122767"/>
          </a:xfrm>
          <a:custGeom>
            <a:avLst/>
            <a:gdLst>
              <a:gd name="connsiteX0" fmla="*/ 0 w 160867"/>
              <a:gd name="connsiteY0" fmla="*/ 0 h 122767"/>
              <a:gd name="connsiteX1" fmla="*/ 160867 w 160867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867" h="122767">
                <a:moveTo>
                  <a:pt x="0" y="0"/>
                </a:moveTo>
                <a:lnTo>
                  <a:pt x="160867" y="1227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9" name="Oval 27"/>
          <p:cNvSpPr>
            <a:spLocks noChangeAspect="1" noChangeArrowheads="1"/>
          </p:cNvSpPr>
          <p:nvPr/>
        </p:nvSpPr>
        <p:spPr bwMode="auto">
          <a:xfrm>
            <a:off x="6718301" y="990601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0" name="Oval 27"/>
          <p:cNvSpPr>
            <a:spLocks noChangeAspect="1" noChangeArrowheads="1"/>
          </p:cNvSpPr>
          <p:nvPr/>
        </p:nvSpPr>
        <p:spPr bwMode="auto">
          <a:xfrm>
            <a:off x="6813551" y="1012826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" name="Freeform 320"/>
          <p:cNvSpPr/>
          <p:nvPr/>
        </p:nvSpPr>
        <p:spPr>
          <a:xfrm>
            <a:off x="6731001" y="911225"/>
            <a:ext cx="92075" cy="101600"/>
          </a:xfrm>
          <a:custGeom>
            <a:avLst/>
            <a:gdLst>
              <a:gd name="connsiteX0" fmla="*/ 0 w 92075"/>
              <a:gd name="connsiteY0" fmla="*/ 88900 h 101600"/>
              <a:gd name="connsiteX1" fmla="*/ 44450 w 92075"/>
              <a:gd name="connsiteY1" fmla="*/ 0 h 101600"/>
              <a:gd name="connsiteX2" fmla="*/ 92075 w 92075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5" h="101600">
                <a:moveTo>
                  <a:pt x="0" y="88900"/>
                </a:moveTo>
                <a:lnTo>
                  <a:pt x="44450" y="0"/>
                </a:lnTo>
                <a:lnTo>
                  <a:pt x="92075" y="10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2" name="Freeform 321"/>
          <p:cNvSpPr/>
          <p:nvPr/>
        </p:nvSpPr>
        <p:spPr>
          <a:xfrm>
            <a:off x="6772275" y="733425"/>
            <a:ext cx="419100" cy="177800"/>
          </a:xfrm>
          <a:custGeom>
            <a:avLst/>
            <a:gdLst>
              <a:gd name="connsiteX0" fmla="*/ 419100 w 419100"/>
              <a:gd name="connsiteY0" fmla="*/ 0 h 177800"/>
              <a:gd name="connsiteX1" fmla="*/ 0 w 419100"/>
              <a:gd name="connsiteY1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177800">
                <a:moveTo>
                  <a:pt x="419100" y="0"/>
                </a:moveTo>
                <a:lnTo>
                  <a:pt x="0" y="177800"/>
                </a:lnTo>
              </a:path>
            </a:pathLst>
          </a:custGeom>
          <a:ln w="9525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3" name="Oval 27"/>
          <p:cNvSpPr>
            <a:spLocks noChangeAspect="1" noChangeArrowheads="1"/>
          </p:cNvSpPr>
          <p:nvPr/>
        </p:nvSpPr>
        <p:spPr bwMode="auto">
          <a:xfrm>
            <a:off x="6852453" y="1111251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4" name="Freeform 323"/>
          <p:cNvSpPr/>
          <p:nvPr/>
        </p:nvSpPr>
        <p:spPr>
          <a:xfrm>
            <a:off x="6861175" y="968376"/>
            <a:ext cx="330200" cy="149225"/>
          </a:xfrm>
          <a:custGeom>
            <a:avLst/>
            <a:gdLst>
              <a:gd name="connsiteX0" fmla="*/ 0 w 330200"/>
              <a:gd name="connsiteY0" fmla="*/ 149225 h 149225"/>
              <a:gd name="connsiteX1" fmla="*/ 330200 w 330200"/>
              <a:gd name="connsiteY1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49225">
                <a:moveTo>
                  <a:pt x="0" y="149225"/>
                </a:moveTo>
                <a:lnTo>
                  <a:pt x="3302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5" name="Freeform 324"/>
          <p:cNvSpPr/>
          <p:nvPr/>
        </p:nvSpPr>
        <p:spPr>
          <a:xfrm>
            <a:off x="6550026" y="1330325"/>
            <a:ext cx="231775" cy="152400"/>
          </a:xfrm>
          <a:custGeom>
            <a:avLst/>
            <a:gdLst>
              <a:gd name="connsiteX0" fmla="*/ 0 w 231775"/>
              <a:gd name="connsiteY0" fmla="*/ 114300 h 152400"/>
              <a:gd name="connsiteX1" fmla="*/ 196850 w 231775"/>
              <a:gd name="connsiteY1" fmla="*/ 0 h 152400"/>
              <a:gd name="connsiteX2" fmla="*/ 231775 w 23177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152400">
                <a:moveTo>
                  <a:pt x="0" y="114300"/>
                </a:moveTo>
                <a:lnTo>
                  <a:pt x="196850" y="0"/>
                </a:lnTo>
                <a:lnTo>
                  <a:pt x="231775" y="1524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" name="Freeform 325"/>
          <p:cNvSpPr/>
          <p:nvPr/>
        </p:nvSpPr>
        <p:spPr>
          <a:xfrm>
            <a:off x="6746876" y="1165225"/>
            <a:ext cx="454025" cy="165100"/>
          </a:xfrm>
          <a:custGeom>
            <a:avLst/>
            <a:gdLst>
              <a:gd name="connsiteX0" fmla="*/ 0 w 454025"/>
              <a:gd name="connsiteY0" fmla="*/ 165100 h 165100"/>
              <a:gd name="connsiteX1" fmla="*/ 454025 w 454025"/>
              <a:gd name="connsiteY1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025" h="165100">
                <a:moveTo>
                  <a:pt x="0" y="165100"/>
                </a:moveTo>
                <a:lnTo>
                  <a:pt x="454025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Oval 27"/>
          <p:cNvSpPr>
            <a:spLocks noChangeAspect="1" noChangeArrowheads="1"/>
          </p:cNvSpPr>
          <p:nvPr/>
        </p:nvSpPr>
        <p:spPr bwMode="auto">
          <a:xfrm>
            <a:off x="6543676" y="1435903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8" name="Oval 27"/>
          <p:cNvSpPr>
            <a:spLocks noChangeAspect="1" noChangeArrowheads="1"/>
          </p:cNvSpPr>
          <p:nvPr/>
        </p:nvSpPr>
        <p:spPr bwMode="auto">
          <a:xfrm>
            <a:off x="6775451" y="1474003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" name="Oval 27"/>
          <p:cNvSpPr>
            <a:spLocks noChangeAspect="1" noChangeArrowheads="1"/>
          </p:cNvSpPr>
          <p:nvPr/>
        </p:nvSpPr>
        <p:spPr bwMode="auto">
          <a:xfrm>
            <a:off x="6684178" y="1623228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0" name="Freeform 329"/>
          <p:cNvSpPr/>
          <p:nvPr/>
        </p:nvSpPr>
        <p:spPr>
          <a:xfrm>
            <a:off x="6696075" y="1387476"/>
            <a:ext cx="1130300" cy="244475"/>
          </a:xfrm>
          <a:custGeom>
            <a:avLst/>
            <a:gdLst>
              <a:gd name="connsiteX0" fmla="*/ 0 w 1130300"/>
              <a:gd name="connsiteY0" fmla="*/ 244475 h 244475"/>
              <a:gd name="connsiteX1" fmla="*/ 1130300 w 1130300"/>
              <a:gd name="connsiteY1" fmla="*/ 0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300" h="244475">
                <a:moveTo>
                  <a:pt x="0" y="244475"/>
                </a:moveTo>
                <a:lnTo>
                  <a:pt x="11303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1" name="Oval 27"/>
          <p:cNvSpPr>
            <a:spLocks noChangeAspect="1" noChangeArrowheads="1"/>
          </p:cNvSpPr>
          <p:nvPr/>
        </p:nvSpPr>
        <p:spPr bwMode="auto">
          <a:xfrm>
            <a:off x="6858001" y="1953428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2" name="Freeform 331"/>
          <p:cNvSpPr/>
          <p:nvPr/>
        </p:nvSpPr>
        <p:spPr>
          <a:xfrm>
            <a:off x="7213601" y="1670051"/>
            <a:ext cx="606425" cy="3175"/>
          </a:xfrm>
          <a:custGeom>
            <a:avLst/>
            <a:gdLst>
              <a:gd name="connsiteX0" fmla="*/ 0 w 606425"/>
              <a:gd name="connsiteY0" fmla="*/ 3175 h 3175"/>
              <a:gd name="connsiteX1" fmla="*/ 606425 w 606425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425" h="3175">
                <a:moveTo>
                  <a:pt x="0" y="3175"/>
                </a:moveTo>
                <a:lnTo>
                  <a:pt x="606425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3" name="Oval 27"/>
          <p:cNvSpPr>
            <a:spLocks noChangeAspect="1" noChangeArrowheads="1"/>
          </p:cNvSpPr>
          <p:nvPr/>
        </p:nvSpPr>
        <p:spPr bwMode="auto">
          <a:xfrm>
            <a:off x="7204878" y="1663701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4" name="Freeform 333"/>
          <p:cNvSpPr/>
          <p:nvPr/>
        </p:nvSpPr>
        <p:spPr>
          <a:xfrm>
            <a:off x="6864351" y="1962150"/>
            <a:ext cx="955675" cy="0"/>
          </a:xfrm>
          <a:custGeom>
            <a:avLst/>
            <a:gdLst>
              <a:gd name="connsiteX0" fmla="*/ 0 w 955675"/>
              <a:gd name="connsiteY0" fmla="*/ 0 h 0"/>
              <a:gd name="connsiteX1" fmla="*/ 955675 w 955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5675">
                <a:moveTo>
                  <a:pt x="0" y="0"/>
                </a:moveTo>
                <a:lnTo>
                  <a:pt x="955675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5" name="Oval 27"/>
          <p:cNvSpPr>
            <a:spLocks noChangeAspect="1" noChangeArrowheads="1"/>
          </p:cNvSpPr>
          <p:nvPr/>
        </p:nvSpPr>
        <p:spPr bwMode="auto">
          <a:xfrm>
            <a:off x="7065178" y="2086778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6" name="Freeform 335"/>
          <p:cNvSpPr/>
          <p:nvPr/>
        </p:nvSpPr>
        <p:spPr>
          <a:xfrm>
            <a:off x="7073900" y="2095501"/>
            <a:ext cx="749300" cy="3175"/>
          </a:xfrm>
          <a:custGeom>
            <a:avLst/>
            <a:gdLst>
              <a:gd name="connsiteX0" fmla="*/ 0 w 749300"/>
              <a:gd name="connsiteY0" fmla="*/ 0 h 3175"/>
              <a:gd name="connsiteX1" fmla="*/ 749300 w 74930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3175">
                <a:moveTo>
                  <a:pt x="0" y="0"/>
                </a:moveTo>
                <a:lnTo>
                  <a:pt x="749300" y="317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7" name="Oval 27"/>
          <p:cNvSpPr>
            <a:spLocks noChangeAspect="1" noChangeArrowheads="1"/>
          </p:cNvSpPr>
          <p:nvPr/>
        </p:nvSpPr>
        <p:spPr bwMode="auto">
          <a:xfrm>
            <a:off x="6950076" y="2213778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" name="Freeform 337"/>
          <p:cNvSpPr/>
          <p:nvPr/>
        </p:nvSpPr>
        <p:spPr>
          <a:xfrm>
            <a:off x="6959600" y="2222500"/>
            <a:ext cx="882650" cy="0"/>
          </a:xfrm>
          <a:custGeom>
            <a:avLst/>
            <a:gdLst>
              <a:gd name="connsiteX0" fmla="*/ 882650 w 882650"/>
              <a:gd name="connsiteY0" fmla="*/ 0 h 0"/>
              <a:gd name="connsiteX1" fmla="*/ 0 w 882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650">
                <a:moveTo>
                  <a:pt x="882650" y="0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9" name="Oval 27"/>
          <p:cNvSpPr>
            <a:spLocks noChangeAspect="1" noChangeArrowheads="1"/>
          </p:cNvSpPr>
          <p:nvPr/>
        </p:nvSpPr>
        <p:spPr bwMode="auto">
          <a:xfrm>
            <a:off x="6721476" y="2455078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0" name="Freeform 339"/>
          <p:cNvSpPr/>
          <p:nvPr/>
        </p:nvSpPr>
        <p:spPr>
          <a:xfrm>
            <a:off x="6731000" y="2463801"/>
            <a:ext cx="895350" cy="3175"/>
          </a:xfrm>
          <a:custGeom>
            <a:avLst/>
            <a:gdLst>
              <a:gd name="connsiteX0" fmla="*/ 0 w 895350"/>
              <a:gd name="connsiteY0" fmla="*/ 3175 h 3175"/>
              <a:gd name="connsiteX1" fmla="*/ 895350 w 8953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0" h="3175">
                <a:moveTo>
                  <a:pt x="0" y="3175"/>
                </a:moveTo>
                <a:lnTo>
                  <a:pt x="89535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1" name="Oval 27"/>
          <p:cNvSpPr>
            <a:spLocks noChangeAspect="1" noChangeArrowheads="1"/>
          </p:cNvSpPr>
          <p:nvPr/>
        </p:nvSpPr>
        <p:spPr bwMode="auto">
          <a:xfrm>
            <a:off x="6927851" y="2578903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2" name="Oval 27"/>
          <p:cNvSpPr>
            <a:spLocks noChangeAspect="1" noChangeArrowheads="1"/>
          </p:cNvSpPr>
          <p:nvPr/>
        </p:nvSpPr>
        <p:spPr bwMode="auto">
          <a:xfrm>
            <a:off x="6864351" y="2660651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3" name="Freeform 342"/>
          <p:cNvSpPr/>
          <p:nvPr/>
        </p:nvSpPr>
        <p:spPr>
          <a:xfrm>
            <a:off x="6877050" y="2593976"/>
            <a:ext cx="215900" cy="193675"/>
          </a:xfrm>
          <a:custGeom>
            <a:avLst/>
            <a:gdLst>
              <a:gd name="connsiteX0" fmla="*/ 0 w 215900"/>
              <a:gd name="connsiteY0" fmla="*/ 79375 h 193675"/>
              <a:gd name="connsiteX1" fmla="*/ 215900 w 215900"/>
              <a:gd name="connsiteY1" fmla="*/ 193675 h 193675"/>
              <a:gd name="connsiteX2" fmla="*/ 66675 w 215900"/>
              <a:gd name="connsiteY2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193675">
                <a:moveTo>
                  <a:pt x="0" y="79375"/>
                </a:moveTo>
                <a:lnTo>
                  <a:pt x="215900" y="193675"/>
                </a:lnTo>
                <a:lnTo>
                  <a:pt x="66675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4" name="Freeform 343"/>
          <p:cNvSpPr/>
          <p:nvPr/>
        </p:nvSpPr>
        <p:spPr>
          <a:xfrm>
            <a:off x="7089775" y="2787651"/>
            <a:ext cx="533400" cy="3175"/>
          </a:xfrm>
          <a:custGeom>
            <a:avLst/>
            <a:gdLst>
              <a:gd name="connsiteX0" fmla="*/ 533400 w 533400"/>
              <a:gd name="connsiteY0" fmla="*/ 3175 h 3175"/>
              <a:gd name="connsiteX1" fmla="*/ 0 w 53340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0" h="3175">
                <a:moveTo>
                  <a:pt x="533400" y="3175"/>
                </a:move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5" name="Oval 27"/>
          <p:cNvSpPr>
            <a:spLocks noChangeAspect="1" noChangeArrowheads="1"/>
          </p:cNvSpPr>
          <p:nvPr/>
        </p:nvSpPr>
        <p:spPr bwMode="auto">
          <a:xfrm>
            <a:off x="6918326" y="2794001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6" name="Oval 27"/>
          <p:cNvSpPr>
            <a:spLocks noChangeAspect="1" noChangeArrowheads="1"/>
          </p:cNvSpPr>
          <p:nvPr/>
        </p:nvSpPr>
        <p:spPr bwMode="auto">
          <a:xfrm>
            <a:off x="6946901" y="2924176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7" name="Freeform 346"/>
          <p:cNvSpPr/>
          <p:nvPr/>
        </p:nvSpPr>
        <p:spPr>
          <a:xfrm>
            <a:off x="6927851" y="2803525"/>
            <a:ext cx="339725" cy="133350"/>
          </a:xfrm>
          <a:custGeom>
            <a:avLst/>
            <a:gdLst>
              <a:gd name="connsiteX0" fmla="*/ 31750 w 339725"/>
              <a:gd name="connsiteY0" fmla="*/ 133350 h 133350"/>
              <a:gd name="connsiteX1" fmla="*/ 339725 w 339725"/>
              <a:gd name="connsiteY1" fmla="*/ 130175 h 133350"/>
              <a:gd name="connsiteX2" fmla="*/ 0 w 339725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133350">
                <a:moveTo>
                  <a:pt x="31750" y="133350"/>
                </a:moveTo>
                <a:lnTo>
                  <a:pt x="339725" y="130175"/>
                </a:ln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" name="Freeform 347"/>
          <p:cNvSpPr/>
          <p:nvPr/>
        </p:nvSpPr>
        <p:spPr>
          <a:xfrm>
            <a:off x="7254876" y="2930526"/>
            <a:ext cx="365125" cy="3175"/>
          </a:xfrm>
          <a:custGeom>
            <a:avLst/>
            <a:gdLst>
              <a:gd name="connsiteX0" fmla="*/ 365125 w 365125"/>
              <a:gd name="connsiteY0" fmla="*/ 0 h 3175"/>
              <a:gd name="connsiteX1" fmla="*/ 0 w 365125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125" h="3175">
                <a:moveTo>
                  <a:pt x="365125" y="0"/>
                </a:moveTo>
                <a:lnTo>
                  <a:pt x="0" y="317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Oval 27"/>
          <p:cNvSpPr>
            <a:spLocks noChangeAspect="1" noChangeArrowheads="1"/>
          </p:cNvSpPr>
          <p:nvPr/>
        </p:nvSpPr>
        <p:spPr bwMode="auto">
          <a:xfrm>
            <a:off x="6359526" y="2968626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0" name="Freeform 349"/>
          <p:cNvSpPr/>
          <p:nvPr/>
        </p:nvSpPr>
        <p:spPr>
          <a:xfrm>
            <a:off x="6369051" y="2981325"/>
            <a:ext cx="1254125" cy="171450"/>
          </a:xfrm>
          <a:custGeom>
            <a:avLst/>
            <a:gdLst>
              <a:gd name="connsiteX0" fmla="*/ 0 w 1254125"/>
              <a:gd name="connsiteY0" fmla="*/ 0 h 171450"/>
              <a:gd name="connsiteX1" fmla="*/ 257175 w 1254125"/>
              <a:gd name="connsiteY1" fmla="*/ 171450 h 171450"/>
              <a:gd name="connsiteX2" fmla="*/ 1254125 w 1254125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125" h="171450">
                <a:moveTo>
                  <a:pt x="0" y="0"/>
                </a:moveTo>
                <a:lnTo>
                  <a:pt x="257175" y="171450"/>
                </a:lnTo>
                <a:lnTo>
                  <a:pt x="1254125" y="17145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1" name="Oval 27"/>
          <p:cNvSpPr>
            <a:spLocks noChangeAspect="1" noChangeArrowheads="1"/>
          </p:cNvSpPr>
          <p:nvPr/>
        </p:nvSpPr>
        <p:spPr bwMode="auto">
          <a:xfrm>
            <a:off x="7083426" y="3318678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2" name="Oval 27"/>
          <p:cNvSpPr>
            <a:spLocks noChangeAspect="1" noChangeArrowheads="1"/>
          </p:cNvSpPr>
          <p:nvPr/>
        </p:nvSpPr>
        <p:spPr bwMode="auto">
          <a:xfrm>
            <a:off x="6788151" y="3336926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3" name="Oval 27"/>
          <p:cNvSpPr>
            <a:spLocks noChangeAspect="1" noChangeArrowheads="1"/>
          </p:cNvSpPr>
          <p:nvPr/>
        </p:nvSpPr>
        <p:spPr bwMode="auto">
          <a:xfrm>
            <a:off x="6846103" y="3871128"/>
            <a:ext cx="21423" cy="214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4" name="Freeform 353"/>
          <p:cNvSpPr/>
          <p:nvPr/>
        </p:nvSpPr>
        <p:spPr>
          <a:xfrm>
            <a:off x="7089776" y="3327400"/>
            <a:ext cx="276225" cy="266700"/>
          </a:xfrm>
          <a:custGeom>
            <a:avLst/>
            <a:gdLst>
              <a:gd name="connsiteX0" fmla="*/ 0 w 276225"/>
              <a:gd name="connsiteY0" fmla="*/ 0 h 266700"/>
              <a:gd name="connsiteX1" fmla="*/ 276225 w 276225"/>
              <a:gd name="connsiteY1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266700">
                <a:moveTo>
                  <a:pt x="0" y="0"/>
                </a:moveTo>
                <a:lnTo>
                  <a:pt x="276225" y="2667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5" name="Freeform 354"/>
          <p:cNvSpPr/>
          <p:nvPr/>
        </p:nvSpPr>
        <p:spPr>
          <a:xfrm>
            <a:off x="6804025" y="3349626"/>
            <a:ext cx="552450" cy="479425"/>
          </a:xfrm>
          <a:custGeom>
            <a:avLst/>
            <a:gdLst>
              <a:gd name="connsiteX0" fmla="*/ 0 w 552450"/>
              <a:gd name="connsiteY0" fmla="*/ 0 h 479425"/>
              <a:gd name="connsiteX1" fmla="*/ 552450 w 552450"/>
              <a:gd name="connsiteY1" fmla="*/ 47942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450" h="479425">
                <a:moveTo>
                  <a:pt x="0" y="0"/>
                </a:moveTo>
                <a:lnTo>
                  <a:pt x="552450" y="47942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6" name="Freeform 355"/>
          <p:cNvSpPr/>
          <p:nvPr/>
        </p:nvSpPr>
        <p:spPr>
          <a:xfrm>
            <a:off x="6858001" y="3879850"/>
            <a:ext cx="504825" cy="222250"/>
          </a:xfrm>
          <a:custGeom>
            <a:avLst/>
            <a:gdLst>
              <a:gd name="connsiteX0" fmla="*/ 0 w 504825"/>
              <a:gd name="connsiteY0" fmla="*/ 0 h 222250"/>
              <a:gd name="connsiteX1" fmla="*/ 504825 w 504825"/>
              <a:gd name="connsiteY1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 h="222250">
                <a:moveTo>
                  <a:pt x="0" y="0"/>
                </a:moveTo>
                <a:lnTo>
                  <a:pt x="504825" y="22225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7" name="Freeform 356"/>
          <p:cNvSpPr/>
          <p:nvPr/>
        </p:nvSpPr>
        <p:spPr>
          <a:xfrm>
            <a:off x="4216401" y="3921126"/>
            <a:ext cx="136525" cy="257175"/>
          </a:xfrm>
          <a:custGeom>
            <a:avLst/>
            <a:gdLst>
              <a:gd name="connsiteX0" fmla="*/ 0 w 136525"/>
              <a:gd name="connsiteY0" fmla="*/ 257175 h 257175"/>
              <a:gd name="connsiteX1" fmla="*/ 136525 w 136525"/>
              <a:gd name="connsiteY1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525" h="257175">
                <a:moveTo>
                  <a:pt x="0" y="257175"/>
                </a:moveTo>
                <a:lnTo>
                  <a:pt x="136525" y="0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8" name="Freeform 357"/>
          <p:cNvSpPr/>
          <p:nvPr/>
        </p:nvSpPr>
        <p:spPr>
          <a:xfrm>
            <a:off x="3841750" y="4216401"/>
            <a:ext cx="304800" cy="314325"/>
          </a:xfrm>
          <a:custGeom>
            <a:avLst/>
            <a:gdLst>
              <a:gd name="connsiteX0" fmla="*/ 0 w 304800"/>
              <a:gd name="connsiteY0" fmla="*/ 0 h 314325"/>
              <a:gd name="connsiteX1" fmla="*/ 304800 w 30480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314325">
                <a:moveTo>
                  <a:pt x="0" y="0"/>
                </a:moveTo>
                <a:lnTo>
                  <a:pt x="304800" y="314325"/>
                </a:lnTo>
              </a:path>
            </a:pathLst>
          </a:custGeom>
          <a:ln w="12700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9" name="Freeform 358"/>
          <p:cNvSpPr/>
          <p:nvPr/>
        </p:nvSpPr>
        <p:spPr>
          <a:xfrm>
            <a:off x="3844925" y="4219576"/>
            <a:ext cx="304800" cy="314325"/>
          </a:xfrm>
          <a:custGeom>
            <a:avLst/>
            <a:gdLst>
              <a:gd name="connsiteX0" fmla="*/ 0 w 304800"/>
              <a:gd name="connsiteY0" fmla="*/ 0 h 314325"/>
              <a:gd name="connsiteX1" fmla="*/ 304800 w 30480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314325">
                <a:moveTo>
                  <a:pt x="0" y="0"/>
                </a:moveTo>
                <a:lnTo>
                  <a:pt x="304800" y="3143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60" name="Group 359"/>
          <p:cNvGrpSpPr/>
          <p:nvPr/>
        </p:nvGrpSpPr>
        <p:grpSpPr>
          <a:xfrm>
            <a:off x="5190067" y="4987078"/>
            <a:ext cx="42117" cy="42117"/>
            <a:chOff x="4832350" y="1482725"/>
            <a:chExt cx="74613" cy="74613"/>
          </a:xfrm>
        </p:grpSpPr>
        <p:sp>
          <p:nvSpPr>
            <p:cNvPr id="361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63" name="Freeform 362"/>
          <p:cNvSpPr/>
          <p:nvPr/>
        </p:nvSpPr>
        <p:spPr>
          <a:xfrm>
            <a:off x="4622800" y="4368800"/>
            <a:ext cx="635000" cy="304800"/>
          </a:xfrm>
          <a:custGeom>
            <a:avLst/>
            <a:gdLst>
              <a:gd name="connsiteX0" fmla="*/ 0 w 635000"/>
              <a:gd name="connsiteY0" fmla="*/ 304800 h 304800"/>
              <a:gd name="connsiteX1" fmla="*/ 635000 w 6350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0" h="304800">
                <a:moveTo>
                  <a:pt x="0" y="304800"/>
                </a:moveTo>
                <a:lnTo>
                  <a:pt x="635000" y="0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64" name="Group 363"/>
          <p:cNvGrpSpPr/>
          <p:nvPr/>
        </p:nvGrpSpPr>
        <p:grpSpPr>
          <a:xfrm>
            <a:off x="4599890" y="4653711"/>
            <a:ext cx="42117" cy="42117"/>
            <a:chOff x="4832350" y="1482725"/>
            <a:chExt cx="74613" cy="74613"/>
          </a:xfrm>
        </p:grpSpPr>
        <p:sp>
          <p:nvSpPr>
            <p:cNvPr id="365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6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67" name="Freeform 366"/>
          <p:cNvSpPr/>
          <p:nvPr/>
        </p:nvSpPr>
        <p:spPr>
          <a:xfrm>
            <a:off x="4690534" y="4584701"/>
            <a:ext cx="592666" cy="156633"/>
          </a:xfrm>
          <a:custGeom>
            <a:avLst/>
            <a:gdLst>
              <a:gd name="connsiteX0" fmla="*/ 0 w 592666"/>
              <a:gd name="connsiteY0" fmla="*/ 156633 h 156633"/>
              <a:gd name="connsiteX1" fmla="*/ 592666 w 592666"/>
              <a:gd name="connsiteY1" fmla="*/ 0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666" h="156633">
                <a:moveTo>
                  <a:pt x="0" y="156633"/>
                </a:moveTo>
                <a:lnTo>
                  <a:pt x="592666" y="0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68" name="Group 367"/>
          <p:cNvGrpSpPr/>
          <p:nvPr/>
        </p:nvGrpSpPr>
        <p:grpSpPr>
          <a:xfrm>
            <a:off x="4664294" y="4723337"/>
            <a:ext cx="42117" cy="42117"/>
            <a:chOff x="4832350" y="1482725"/>
            <a:chExt cx="74613" cy="74613"/>
          </a:xfrm>
        </p:grpSpPr>
        <p:sp>
          <p:nvSpPr>
            <p:cNvPr id="369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0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71" name="Freeform 370"/>
          <p:cNvSpPr/>
          <p:nvPr/>
        </p:nvSpPr>
        <p:spPr>
          <a:xfrm>
            <a:off x="5212289" y="5021792"/>
            <a:ext cx="25400" cy="211666"/>
          </a:xfrm>
          <a:custGeom>
            <a:avLst/>
            <a:gdLst>
              <a:gd name="connsiteX0" fmla="*/ 0 w 25400"/>
              <a:gd name="connsiteY0" fmla="*/ 0 h 211666"/>
              <a:gd name="connsiteX1" fmla="*/ 25400 w 25400"/>
              <a:gd name="connsiteY1" fmla="*/ 211666 h 2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" h="211666">
                <a:moveTo>
                  <a:pt x="0" y="0"/>
                </a:moveTo>
                <a:lnTo>
                  <a:pt x="25400" y="211666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2" name="Freeform 371"/>
          <p:cNvSpPr/>
          <p:nvPr/>
        </p:nvSpPr>
        <p:spPr>
          <a:xfrm>
            <a:off x="4737100" y="5257801"/>
            <a:ext cx="419100" cy="474133"/>
          </a:xfrm>
          <a:custGeom>
            <a:avLst/>
            <a:gdLst>
              <a:gd name="connsiteX0" fmla="*/ 0 w 419100"/>
              <a:gd name="connsiteY0" fmla="*/ 0 h 474133"/>
              <a:gd name="connsiteX1" fmla="*/ 419100 w 419100"/>
              <a:gd name="connsiteY1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74133">
                <a:moveTo>
                  <a:pt x="0" y="0"/>
                </a:moveTo>
                <a:lnTo>
                  <a:pt x="419100" y="474133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73" name="Group 372"/>
          <p:cNvGrpSpPr/>
          <p:nvPr/>
        </p:nvGrpSpPr>
        <p:grpSpPr>
          <a:xfrm>
            <a:off x="4711915" y="5228164"/>
            <a:ext cx="42117" cy="42117"/>
            <a:chOff x="4832350" y="1482725"/>
            <a:chExt cx="74613" cy="74613"/>
          </a:xfrm>
        </p:grpSpPr>
        <p:sp>
          <p:nvSpPr>
            <p:cNvPr id="374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5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76" name="Freeform 375"/>
          <p:cNvSpPr/>
          <p:nvPr/>
        </p:nvSpPr>
        <p:spPr>
          <a:xfrm>
            <a:off x="3835401" y="5283201"/>
            <a:ext cx="237067" cy="618067"/>
          </a:xfrm>
          <a:custGeom>
            <a:avLst/>
            <a:gdLst>
              <a:gd name="connsiteX0" fmla="*/ 0 w 237067"/>
              <a:gd name="connsiteY0" fmla="*/ 618067 h 618067"/>
              <a:gd name="connsiteX1" fmla="*/ 237067 w 237067"/>
              <a:gd name="connsiteY1" fmla="*/ 0 h 6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067" h="618067">
                <a:moveTo>
                  <a:pt x="0" y="618067"/>
                </a:moveTo>
                <a:lnTo>
                  <a:pt x="237067" y="0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77" name="Group 376"/>
          <p:cNvGrpSpPr/>
          <p:nvPr/>
        </p:nvGrpSpPr>
        <p:grpSpPr>
          <a:xfrm>
            <a:off x="4055533" y="5253568"/>
            <a:ext cx="42117" cy="42117"/>
            <a:chOff x="4832350" y="1482725"/>
            <a:chExt cx="74613" cy="74613"/>
          </a:xfrm>
        </p:grpSpPr>
        <p:sp>
          <p:nvSpPr>
            <p:cNvPr id="378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0" name="Freeform 379"/>
          <p:cNvSpPr/>
          <p:nvPr/>
        </p:nvSpPr>
        <p:spPr>
          <a:xfrm>
            <a:off x="3580342" y="5127626"/>
            <a:ext cx="262466" cy="270933"/>
          </a:xfrm>
          <a:custGeom>
            <a:avLst/>
            <a:gdLst>
              <a:gd name="connsiteX0" fmla="*/ 0 w 262466"/>
              <a:gd name="connsiteY0" fmla="*/ 270933 h 270933"/>
              <a:gd name="connsiteX1" fmla="*/ 262466 w 262466"/>
              <a:gd name="connsiteY1" fmla="*/ 0 h 2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66" h="270933">
                <a:moveTo>
                  <a:pt x="0" y="270933"/>
                </a:moveTo>
                <a:lnTo>
                  <a:pt x="262466" y="0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1" name="Freeform 380"/>
          <p:cNvSpPr/>
          <p:nvPr/>
        </p:nvSpPr>
        <p:spPr>
          <a:xfrm>
            <a:off x="3576109" y="5132918"/>
            <a:ext cx="262466" cy="270933"/>
          </a:xfrm>
          <a:custGeom>
            <a:avLst/>
            <a:gdLst>
              <a:gd name="connsiteX0" fmla="*/ 0 w 262466"/>
              <a:gd name="connsiteY0" fmla="*/ 270933 h 270933"/>
              <a:gd name="connsiteX1" fmla="*/ 262466 w 262466"/>
              <a:gd name="connsiteY1" fmla="*/ 0 h 2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66" h="270933">
                <a:moveTo>
                  <a:pt x="0" y="270933"/>
                </a:moveTo>
                <a:lnTo>
                  <a:pt x="262466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2" name="Freeform 381"/>
          <p:cNvSpPr/>
          <p:nvPr/>
        </p:nvSpPr>
        <p:spPr>
          <a:xfrm>
            <a:off x="3285067" y="4809067"/>
            <a:ext cx="12700" cy="173566"/>
          </a:xfrm>
          <a:custGeom>
            <a:avLst/>
            <a:gdLst>
              <a:gd name="connsiteX0" fmla="*/ 12700 w 12700"/>
              <a:gd name="connsiteY0" fmla="*/ 0 h 173566"/>
              <a:gd name="connsiteX1" fmla="*/ 0 w 12700"/>
              <a:gd name="connsiteY1" fmla="*/ 173566 h 1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173566">
                <a:moveTo>
                  <a:pt x="12700" y="0"/>
                </a:moveTo>
                <a:lnTo>
                  <a:pt x="0" y="173566"/>
                </a:lnTo>
              </a:path>
            </a:pathLst>
          </a:custGeom>
          <a:ln w="12700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83" name="Group 382"/>
          <p:cNvGrpSpPr/>
          <p:nvPr/>
        </p:nvGrpSpPr>
        <p:grpSpPr>
          <a:xfrm>
            <a:off x="3264121" y="4969933"/>
            <a:ext cx="42117" cy="42117"/>
            <a:chOff x="4832350" y="1482725"/>
            <a:chExt cx="74613" cy="74613"/>
          </a:xfrm>
        </p:grpSpPr>
        <p:sp>
          <p:nvSpPr>
            <p:cNvPr id="384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5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6" name="Left Brace 385"/>
          <p:cNvSpPr/>
          <p:nvPr/>
        </p:nvSpPr>
        <p:spPr bwMode="auto">
          <a:xfrm rot="5968439">
            <a:off x="4122614" y="4350475"/>
            <a:ext cx="48056" cy="410249"/>
          </a:xfrm>
          <a:prstGeom prst="leftBrace">
            <a:avLst>
              <a:gd name="adj1" fmla="val 76191"/>
              <a:gd name="adj2" fmla="val 5000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7" name="Left Brace 386"/>
          <p:cNvSpPr/>
          <p:nvPr/>
        </p:nvSpPr>
        <p:spPr bwMode="auto">
          <a:xfrm rot="5968439">
            <a:off x="4535463" y="4373417"/>
            <a:ext cx="48056" cy="365760"/>
          </a:xfrm>
          <a:prstGeom prst="leftBrace">
            <a:avLst>
              <a:gd name="adj1" fmla="val 76191"/>
              <a:gd name="adj2" fmla="val 5000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8" name="Left Brace 387"/>
          <p:cNvSpPr/>
          <p:nvPr/>
        </p:nvSpPr>
        <p:spPr bwMode="auto">
          <a:xfrm rot="18527962">
            <a:off x="3819817" y="5003441"/>
            <a:ext cx="62761" cy="234511"/>
          </a:xfrm>
          <a:prstGeom prst="leftBrace">
            <a:avLst>
              <a:gd name="adj1" fmla="val 18485"/>
              <a:gd name="adj2" fmla="val 5000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9" name="Left Brace 388"/>
          <p:cNvSpPr/>
          <p:nvPr/>
        </p:nvSpPr>
        <p:spPr bwMode="auto">
          <a:xfrm rot="18527962">
            <a:off x="3816800" y="5004517"/>
            <a:ext cx="62761" cy="234511"/>
          </a:xfrm>
          <a:prstGeom prst="leftBrace">
            <a:avLst>
              <a:gd name="adj1" fmla="val 18485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0" name="Left Brace 389"/>
          <p:cNvSpPr/>
          <p:nvPr/>
        </p:nvSpPr>
        <p:spPr bwMode="auto">
          <a:xfrm rot="5968439">
            <a:off x="4119256" y="4348141"/>
            <a:ext cx="48056" cy="410249"/>
          </a:xfrm>
          <a:prstGeom prst="leftBrace">
            <a:avLst>
              <a:gd name="adj1" fmla="val 76191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1" name="Left Brace 390"/>
          <p:cNvSpPr/>
          <p:nvPr/>
        </p:nvSpPr>
        <p:spPr bwMode="auto">
          <a:xfrm rot="5968439">
            <a:off x="4532105" y="4371083"/>
            <a:ext cx="48056" cy="365760"/>
          </a:xfrm>
          <a:prstGeom prst="leftBrace">
            <a:avLst>
              <a:gd name="adj1" fmla="val 76191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2" name="Freeform 391"/>
          <p:cNvSpPr/>
          <p:nvPr/>
        </p:nvSpPr>
        <p:spPr>
          <a:xfrm>
            <a:off x="4561417" y="4097868"/>
            <a:ext cx="283633" cy="436033"/>
          </a:xfrm>
          <a:custGeom>
            <a:avLst/>
            <a:gdLst>
              <a:gd name="connsiteX0" fmla="*/ 0 w 283633"/>
              <a:gd name="connsiteY0" fmla="*/ 436033 h 436033"/>
              <a:gd name="connsiteX1" fmla="*/ 283633 w 283633"/>
              <a:gd name="connsiteY1" fmla="*/ 0 h 43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633" h="436033">
                <a:moveTo>
                  <a:pt x="0" y="436033"/>
                </a:moveTo>
                <a:lnTo>
                  <a:pt x="283633" y="0"/>
                </a:lnTo>
              </a:path>
            </a:pathLst>
          </a:custGeom>
          <a:ln w="12700" cmpd="sng">
            <a:solidFill>
              <a:srgbClr val="FFFF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3" name="Freeform 392"/>
          <p:cNvSpPr/>
          <p:nvPr/>
        </p:nvSpPr>
        <p:spPr>
          <a:xfrm>
            <a:off x="4561418" y="4097871"/>
            <a:ext cx="283633" cy="436033"/>
          </a:xfrm>
          <a:custGeom>
            <a:avLst/>
            <a:gdLst>
              <a:gd name="connsiteX0" fmla="*/ 0 w 283633"/>
              <a:gd name="connsiteY0" fmla="*/ 436033 h 436033"/>
              <a:gd name="connsiteX1" fmla="*/ 283633 w 283633"/>
              <a:gd name="connsiteY1" fmla="*/ 0 h 43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633" h="436033">
                <a:moveTo>
                  <a:pt x="0" y="436033"/>
                </a:moveTo>
                <a:lnTo>
                  <a:pt x="283633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4" name="Right Brace 393"/>
          <p:cNvSpPr/>
          <p:nvPr/>
        </p:nvSpPr>
        <p:spPr bwMode="auto">
          <a:xfrm>
            <a:off x="8407398" y="2899833"/>
            <a:ext cx="76200" cy="381000"/>
          </a:xfrm>
          <a:prstGeom prst="rightBrace">
            <a:avLst>
              <a:gd name="adj1" fmla="val 2178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95" name="Group 394"/>
          <p:cNvGrpSpPr/>
          <p:nvPr/>
        </p:nvGrpSpPr>
        <p:grpSpPr>
          <a:xfrm>
            <a:off x="4194176" y="4168776"/>
            <a:ext cx="37307" cy="37307"/>
            <a:chOff x="4832350" y="1482725"/>
            <a:chExt cx="74613" cy="74613"/>
          </a:xfrm>
        </p:grpSpPr>
        <p:sp>
          <p:nvSpPr>
            <p:cNvPr id="396" name="Oval 13"/>
            <p:cNvSpPr>
              <a:spLocks noChangeArrowheads="1"/>
            </p:cNvSpPr>
            <p:nvPr/>
          </p:nvSpPr>
          <p:spPr bwMode="auto">
            <a:xfrm>
              <a:off x="4832350" y="14827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7" name="Oval 30"/>
            <p:cNvSpPr>
              <a:spLocks noChangeAspect="1" noChangeArrowheads="1"/>
            </p:cNvSpPr>
            <p:nvPr/>
          </p:nvSpPr>
          <p:spPr bwMode="auto">
            <a:xfrm>
              <a:off x="4843463" y="14922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98" name="Freeform 397"/>
          <p:cNvSpPr/>
          <p:nvPr/>
        </p:nvSpPr>
        <p:spPr>
          <a:xfrm>
            <a:off x="4216401" y="3927476"/>
            <a:ext cx="136525" cy="257175"/>
          </a:xfrm>
          <a:custGeom>
            <a:avLst/>
            <a:gdLst>
              <a:gd name="connsiteX0" fmla="*/ 0 w 136525"/>
              <a:gd name="connsiteY0" fmla="*/ 257175 h 257175"/>
              <a:gd name="connsiteX1" fmla="*/ 136525 w 136525"/>
              <a:gd name="connsiteY1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525" h="257175">
                <a:moveTo>
                  <a:pt x="0" y="257175"/>
                </a:moveTo>
                <a:lnTo>
                  <a:pt x="136525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9" name="Freeform 398"/>
          <p:cNvSpPr/>
          <p:nvPr/>
        </p:nvSpPr>
        <p:spPr>
          <a:xfrm>
            <a:off x="3285066" y="4803775"/>
            <a:ext cx="12700" cy="173566"/>
          </a:xfrm>
          <a:custGeom>
            <a:avLst/>
            <a:gdLst>
              <a:gd name="connsiteX0" fmla="*/ 12700 w 12700"/>
              <a:gd name="connsiteY0" fmla="*/ 0 h 173566"/>
              <a:gd name="connsiteX1" fmla="*/ 0 w 12700"/>
              <a:gd name="connsiteY1" fmla="*/ 173566 h 1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173566">
                <a:moveTo>
                  <a:pt x="12700" y="0"/>
                </a:moveTo>
                <a:lnTo>
                  <a:pt x="0" y="173566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0" name="Freeform 399"/>
          <p:cNvSpPr/>
          <p:nvPr/>
        </p:nvSpPr>
        <p:spPr>
          <a:xfrm>
            <a:off x="4631268" y="4364565"/>
            <a:ext cx="635000" cy="304800"/>
          </a:xfrm>
          <a:custGeom>
            <a:avLst/>
            <a:gdLst>
              <a:gd name="connsiteX0" fmla="*/ 0 w 635000"/>
              <a:gd name="connsiteY0" fmla="*/ 304800 h 304800"/>
              <a:gd name="connsiteX1" fmla="*/ 635000 w 6350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0" h="304800">
                <a:moveTo>
                  <a:pt x="0" y="304800"/>
                </a:moveTo>
                <a:lnTo>
                  <a:pt x="63500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1" name="Freeform 400"/>
          <p:cNvSpPr/>
          <p:nvPr/>
        </p:nvSpPr>
        <p:spPr>
          <a:xfrm>
            <a:off x="4690532" y="4584700"/>
            <a:ext cx="592666" cy="156633"/>
          </a:xfrm>
          <a:custGeom>
            <a:avLst/>
            <a:gdLst>
              <a:gd name="connsiteX0" fmla="*/ 0 w 592666"/>
              <a:gd name="connsiteY0" fmla="*/ 156633 h 156633"/>
              <a:gd name="connsiteX1" fmla="*/ 592666 w 592666"/>
              <a:gd name="connsiteY1" fmla="*/ 0 h 1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666" h="156633">
                <a:moveTo>
                  <a:pt x="0" y="156633"/>
                </a:moveTo>
                <a:lnTo>
                  <a:pt x="592666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2" name="Freeform 401"/>
          <p:cNvSpPr/>
          <p:nvPr/>
        </p:nvSpPr>
        <p:spPr>
          <a:xfrm>
            <a:off x="3843865" y="5263092"/>
            <a:ext cx="237067" cy="618067"/>
          </a:xfrm>
          <a:custGeom>
            <a:avLst/>
            <a:gdLst>
              <a:gd name="connsiteX0" fmla="*/ 0 w 237067"/>
              <a:gd name="connsiteY0" fmla="*/ 618067 h 618067"/>
              <a:gd name="connsiteX1" fmla="*/ 237067 w 237067"/>
              <a:gd name="connsiteY1" fmla="*/ 0 h 6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067" h="618067">
                <a:moveTo>
                  <a:pt x="0" y="618067"/>
                </a:moveTo>
                <a:lnTo>
                  <a:pt x="237067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3" name="Freeform 402"/>
          <p:cNvSpPr/>
          <p:nvPr/>
        </p:nvSpPr>
        <p:spPr>
          <a:xfrm>
            <a:off x="4738157" y="5258859"/>
            <a:ext cx="419100" cy="474133"/>
          </a:xfrm>
          <a:custGeom>
            <a:avLst/>
            <a:gdLst>
              <a:gd name="connsiteX0" fmla="*/ 0 w 419100"/>
              <a:gd name="connsiteY0" fmla="*/ 0 h 474133"/>
              <a:gd name="connsiteX1" fmla="*/ 419100 w 419100"/>
              <a:gd name="connsiteY1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74133">
                <a:moveTo>
                  <a:pt x="0" y="0"/>
                </a:moveTo>
                <a:lnTo>
                  <a:pt x="419100" y="474133"/>
                </a:lnTo>
              </a:path>
            </a:pathLst>
          </a:custGeom>
          <a:ln w="63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52400"/>
            <a:ext cx="8861425" cy="258532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Figure 16.2  The lymphatic system.</a:t>
            </a:r>
          </a:p>
        </p:txBody>
      </p:sp>
    </p:spTree>
    <p:extLst>
      <p:ext uri="{BB962C8B-B14F-4D97-AF65-F5344CB8AC3E}">
        <p14:creationId xmlns:p14="http://schemas.microsoft.com/office/powerpoint/2010/main" val="36473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690688"/>
            <a:ext cx="8537575" cy="4862512"/>
          </a:xfrm>
        </p:spPr>
        <p:txBody>
          <a:bodyPr/>
          <a:lstStyle/>
          <a:p>
            <a:r>
              <a:rPr lang="en-US" sz="2400" b="1" dirty="0"/>
              <a:t>The Tissues and Organs of the Lymphatic System</a:t>
            </a:r>
          </a:p>
          <a:p>
            <a:pPr lvl="1"/>
            <a:r>
              <a:rPr lang="en-US" sz="2000" dirty="0"/>
              <a:t>Lymphoid organs</a:t>
            </a:r>
          </a:p>
          <a:p>
            <a:pPr lvl="2"/>
            <a:r>
              <a:rPr lang="en-US" dirty="0"/>
              <a:t>Primary lymphoid organs</a:t>
            </a:r>
          </a:p>
          <a:p>
            <a:pPr lvl="3"/>
            <a:r>
              <a:rPr lang="en-US" sz="2000" dirty="0"/>
              <a:t>Red bone marrow</a:t>
            </a:r>
          </a:p>
          <a:p>
            <a:pPr lvl="3"/>
            <a:r>
              <a:rPr lang="en-US" sz="2000" dirty="0"/>
              <a:t>Thymus</a:t>
            </a:r>
          </a:p>
          <a:p>
            <a:pPr lvl="2"/>
            <a:r>
              <a:rPr lang="en-US" dirty="0"/>
              <a:t>Secondary lymphoid organs</a:t>
            </a:r>
          </a:p>
          <a:p>
            <a:pPr lvl="3"/>
            <a:r>
              <a:rPr lang="en-US" sz="2000" dirty="0"/>
              <a:t>Lymph nodes</a:t>
            </a:r>
          </a:p>
          <a:p>
            <a:pPr lvl="3"/>
            <a:r>
              <a:rPr lang="en-US" sz="2000" dirty="0"/>
              <a:t>Spleen</a:t>
            </a:r>
          </a:p>
          <a:p>
            <a:pPr lvl="3"/>
            <a:r>
              <a:rPr lang="en-US" sz="2000" dirty="0"/>
              <a:t>Tonsils</a:t>
            </a:r>
          </a:p>
          <a:p>
            <a:pPr lvl="3"/>
            <a:r>
              <a:rPr lang="en-US" sz="2000" dirty="0"/>
              <a:t>Mucosa-associated lymphoid tissue (MALT)</a:t>
            </a:r>
          </a:p>
        </p:txBody>
      </p:sp>
    </p:spTree>
    <p:extLst>
      <p:ext uri="{BB962C8B-B14F-4D97-AF65-F5344CB8AC3E}">
        <p14:creationId xmlns:p14="http://schemas.microsoft.com/office/powerpoint/2010/main" val="334289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Adaptive Immunity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/>
              <a:t>Antigens</a:t>
            </a:r>
          </a:p>
          <a:p>
            <a:pPr lvl="1">
              <a:lnSpc>
                <a:spcPct val="140000"/>
              </a:lnSpc>
            </a:pPr>
            <a:r>
              <a:rPr lang="en-US" dirty="0"/>
              <a:t>Properties of antigens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Molecules that the body recognizes as foreign and worthy of attack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Recognized by three-dimensional regions called </a:t>
            </a:r>
            <a:r>
              <a:rPr lang="en-US" i="1" dirty="0"/>
              <a:t>epitopes</a:t>
            </a:r>
            <a:r>
              <a:rPr lang="en-US" dirty="0"/>
              <a:t> on antigens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Large foreign macromolecules make the best antigens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Include various bacterial components as well as proteins of viruses, fungi, and protozoa</a:t>
            </a:r>
          </a:p>
          <a:p>
            <a:pPr lvl="2">
              <a:lnSpc>
                <a:spcPct val="140000"/>
              </a:lnSpc>
            </a:pPr>
            <a:r>
              <a:rPr lang="en-US" dirty="0"/>
              <a:t>Food and dust can also contain antigenic particles</a:t>
            </a:r>
          </a:p>
        </p:txBody>
      </p:sp>
    </p:spTree>
    <p:extLst>
      <p:ext uri="{BB962C8B-B14F-4D97-AF65-F5344CB8AC3E}">
        <p14:creationId xmlns:p14="http://schemas.microsoft.com/office/powerpoint/2010/main" val="311469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2172</Words>
  <Application>Microsoft Office PowerPoint</Application>
  <PresentationFormat>Widescreen</PresentationFormat>
  <Paragraphs>650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Ｐゴシック</vt:lpstr>
      <vt:lpstr>Arial</vt:lpstr>
      <vt:lpstr>Arial Black</vt:lpstr>
      <vt:lpstr>Calibri</vt:lpstr>
      <vt:lpstr>Calibri Light</vt:lpstr>
      <vt:lpstr>ヒラギノ角ゴ Pro W3</vt:lpstr>
      <vt:lpstr>Office Theme</vt:lpstr>
      <vt:lpstr>Adaptive Immunity</vt:lpstr>
      <vt:lpstr>Overview of Adaptive Immunity</vt:lpstr>
      <vt:lpstr>Overview of Adaptive Immunity</vt:lpstr>
      <vt:lpstr>Figure 16.1  Lymphocytes play a central role in adaptive immunity.</vt:lpstr>
      <vt:lpstr>Elements of Adaptive Immunity</vt:lpstr>
      <vt:lpstr>Elements of Adaptive Immunity</vt:lpstr>
      <vt:lpstr>Figure 16.2  The lymphatic system.</vt:lpstr>
      <vt:lpstr>Elements of Adaptive Immunity</vt:lpstr>
      <vt:lpstr>Elements of Adaptive Immunity</vt:lpstr>
      <vt:lpstr>Figure 16.3a  Antigens, molecules that provoke a specific immune response.</vt:lpstr>
      <vt:lpstr>Figure 16.3b-d  Antigens, molecules that provoke a specific immune response.</vt:lpstr>
      <vt:lpstr>Elements of Adaptive Immunity</vt:lpstr>
      <vt:lpstr>Elements of Adaptive Immunity</vt:lpstr>
      <vt:lpstr>Figure 16.4  A T cell receptor (TCR).</vt:lpstr>
      <vt:lpstr>Preparation for an Adaptive Immune Response</vt:lpstr>
      <vt:lpstr>Preparation for an Adaptive Immune Response</vt:lpstr>
      <vt:lpstr>Figure 16.5  The two classes of major histocompatibility complex (MHC) proteins.</vt:lpstr>
      <vt:lpstr>Figure 16.6  Dendritic cells.</vt:lpstr>
      <vt:lpstr>Figure 16.7  The processing of T-dependent endogenous antigens.</vt:lpstr>
      <vt:lpstr>Figure 16.8  The processing of T-dependent exogenous antigens.</vt:lpstr>
      <vt:lpstr>Elements of Adaptive Immunity</vt:lpstr>
      <vt:lpstr>PowerPoint Presentation</vt:lpstr>
      <vt:lpstr>Elements of Adaptive Immunity</vt:lpstr>
      <vt:lpstr>Figure 16.9  Clonal deletion of T cells.</vt:lpstr>
      <vt:lpstr>Elements of Adaptive Immunity</vt:lpstr>
      <vt:lpstr>Elements of Adaptive Immunity</vt:lpstr>
      <vt:lpstr>Figure 16.10  B cell receptor (BCR).</vt:lpstr>
      <vt:lpstr>Elements of Adaptive Immunity</vt:lpstr>
      <vt:lpstr>Figure 16.11  Basic antibody structure.</vt:lpstr>
      <vt:lpstr>Elements of Adaptive Immunity</vt:lpstr>
      <vt:lpstr>Figure 16.12  Five functions of antibodies.</vt:lpstr>
      <vt:lpstr>Elements of Adaptive Immunity</vt:lpstr>
      <vt:lpstr>Elements of Adaptive Immunity</vt:lpstr>
      <vt:lpstr>PowerPoint Presentation</vt:lpstr>
      <vt:lpstr>Elements of Adaptive Immunity</vt:lpstr>
      <vt:lpstr>Figure 16.13  Clonal deletion of B cells.</vt:lpstr>
      <vt:lpstr>Elements of Adaptive Immunity</vt:lpstr>
      <vt:lpstr>Elements of Adaptive Immunity</vt:lpstr>
      <vt:lpstr>Cell-Mediated Immune Responses</vt:lpstr>
      <vt:lpstr>Cell-Mediated Immune Responses</vt:lpstr>
      <vt:lpstr>Figure 16.14  Activation of a clone of cytotoxic T (Tc) cells.</vt:lpstr>
      <vt:lpstr>Figure 16.15a  A cell-mediated immune response.</vt:lpstr>
      <vt:lpstr>Cell-Mediated Immune Responses</vt:lpstr>
      <vt:lpstr>Figure 16.15b-c  A cell-mediated immune response.</vt:lpstr>
      <vt:lpstr>Cell-Mediated Immune Responses</vt:lpstr>
      <vt:lpstr>Cell-Mediated Immune Responses</vt:lpstr>
      <vt:lpstr>Antibody Immune Responses</vt:lpstr>
      <vt:lpstr>Antibody Immune Responses</vt:lpstr>
      <vt:lpstr>Figure 16.19  The production of primary and secondary antibody immune responses.</vt:lpstr>
      <vt:lpstr>Types of Acquired Immunity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Immunity</dc:title>
  <dc:creator>Melanie Meyer</dc:creator>
  <cp:lastModifiedBy>Melanie Meyer</cp:lastModifiedBy>
  <cp:revision>5</cp:revision>
  <dcterms:created xsi:type="dcterms:W3CDTF">2016-06-25T15:30:06Z</dcterms:created>
  <dcterms:modified xsi:type="dcterms:W3CDTF">2018-06-24T20:52:40Z</dcterms:modified>
</cp:coreProperties>
</file>