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324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5" d="100"/>
          <a:sy n="55" d="100"/>
        </p:scale>
        <p:origin x="6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0AE73-CA43-4964-8868-F8931262B0D1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27EB9-A692-4687-9272-E7B368C7D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26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422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211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30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50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01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103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58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6875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0572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768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86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177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762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865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9139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023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199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683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449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225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656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694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369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1C62-DA10-4CDC-9498-0DF63DE541A6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DA82-4CA0-44C9-AC23-DB0A4696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95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1C62-DA10-4CDC-9498-0DF63DE541A6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DA82-4CA0-44C9-AC23-DB0A4696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1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1C62-DA10-4CDC-9498-0DF63DE541A6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DA82-4CA0-44C9-AC23-DB0A4696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2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1C62-DA10-4CDC-9498-0DF63DE541A6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DA82-4CA0-44C9-AC23-DB0A4696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7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1C62-DA10-4CDC-9498-0DF63DE541A6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DA82-4CA0-44C9-AC23-DB0A4696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7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1C62-DA10-4CDC-9498-0DF63DE541A6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DA82-4CA0-44C9-AC23-DB0A4696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0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1C62-DA10-4CDC-9498-0DF63DE541A6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DA82-4CA0-44C9-AC23-DB0A4696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1C62-DA10-4CDC-9498-0DF63DE541A6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DA82-4CA0-44C9-AC23-DB0A4696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4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1C62-DA10-4CDC-9498-0DF63DE541A6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DA82-4CA0-44C9-AC23-DB0A4696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4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1C62-DA10-4CDC-9498-0DF63DE541A6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DA82-4CA0-44C9-AC23-DB0A4696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21C62-DA10-4CDC-9498-0DF63DE541A6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BDA82-4CA0-44C9-AC23-DB0A4696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9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21C62-DA10-4CDC-9498-0DF63DE541A6}" type="datetimeFigureOut">
              <a:rPr lang="en-US" smtClean="0"/>
              <a:t>7/16/2016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BDA82-4CA0-44C9-AC23-DB0A4696F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97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Microbial Diseases: Cardiovascular and Systemic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Microbiology </a:t>
            </a:r>
          </a:p>
          <a:p>
            <a:r>
              <a:rPr lang="en-US" dirty="0" smtClean="0"/>
              <a:t>CCV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177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Cardiovascular and Systemic Diseases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634836"/>
            <a:ext cx="8537575" cy="4994564"/>
          </a:xfrm>
        </p:spPr>
        <p:txBody>
          <a:bodyPr/>
          <a:lstStyle/>
          <a:p>
            <a:pPr>
              <a:lnSpc>
                <a:spcPct val="125000"/>
              </a:lnSpc>
            </a:pPr>
            <a:r>
              <a:rPr lang="en-US" b="1" dirty="0" smtClean="0"/>
              <a:t>Septicemia, Bacteremia, and Toxemia</a:t>
            </a:r>
          </a:p>
          <a:p>
            <a:pPr lvl="1">
              <a:lnSpc>
                <a:spcPct val="125000"/>
              </a:lnSpc>
            </a:pPr>
            <a:r>
              <a:rPr lang="en-US" dirty="0" smtClean="0"/>
              <a:t>Pathogenesis and epidemiology</a:t>
            </a:r>
          </a:p>
          <a:p>
            <a:pPr lvl="2">
              <a:lnSpc>
                <a:spcPct val="125000"/>
              </a:lnSpc>
            </a:pPr>
            <a:r>
              <a:rPr lang="en-US" dirty="0" smtClean="0"/>
              <a:t>Septicemia is due to direct inoculation of bacteria into the blood</a:t>
            </a:r>
          </a:p>
          <a:p>
            <a:pPr lvl="2">
              <a:lnSpc>
                <a:spcPct val="125000"/>
              </a:lnSpc>
            </a:pPr>
            <a:r>
              <a:rPr lang="en-US" dirty="0" smtClean="0"/>
              <a:t>Immunocompetent individuals rarely have septicemia</a:t>
            </a:r>
          </a:p>
          <a:p>
            <a:pPr lvl="3">
              <a:lnSpc>
                <a:spcPct val="125000"/>
              </a:lnSpc>
            </a:pPr>
            <a:r>
              <a:rPr lang="en-US" dirty="0" smtClean="0"/>
              <a:t>Bacterial infections self-limited in these people</a:t>
            </a:r>
          </a:p>
          <a:p>
            <a:pPr lvl="2">
              <a:lnSpc>
                <a:spcPct val="125000"/>
              </a:lnSpc>
            </a:pPr>
            <a:r>
              <a:rPr lang="en-US" dirty="0" smtClean="0"/>
              <a:t>Gram-negative bacteria more often produce severe septicemia </a:t>
            </a:r>
          </a:p>
          <a:p>
            <a:pPr lvl="3">
              <a:lnSpc>
                <a:spcPct val="125000"/>
              </a:lnSpc>
            </a:pPr>
            <a:r>
              <a:rPr lang="en-US" dirty="0" smtClean="0"/>
              <a:t>Due to release of endotoxin as the bacteria die</a:t>
            </a:r>
          </a:p>
          <a:p>
            <a:pPr lvl="4">
              <a:lnSpc>
                <a:spcPct val="125000"/>
              </a:lnSpc>
            </a:pPr>
            <a:r>
              <a:rPr lang="en-US" dirty="0" smtClean="0"/>
              <a:t>Activates various defensive reactions by the body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64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</a:t>
            </a:r>
            <a:r>
              <a:rPr lang="en-US" sz="1200" b="1" dirty="0">
                <a:solidFill>
                  <a:srgbClr val="000000"/>
                </a:solidFill>
              </a:rPr>
              <a:t>21.4  Potential </a:t>
            </a:r>
            <a:r>
              <a:rPr lang="en-US" sz="1200" b="1" dirty="0">
                <a:solidFill>
                  <a:srgbClr val="000000"/>
                </a:solidFill>
              </a:rPr>
              <a:t>effects of endotoxin.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34" name="Picture 33" descr="figure_21_04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"/>
          <a:stretch/>
        </p:blipFill>
        <p:spPr>
          <a:xfrm>
            <a:off x="2161224" y="431800"/>
            <a:ext cx="786955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79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Cardiovascular and Systemic Diseases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Septicemia, Bacteremia, and Toxemia</a:t>
            </a:r>
          </a:p>
          <a:p>
            <a:pPr lvl="1"/>
            <a:r>
              <a:rPr lang="en-US" dirty="0" smtClean="0"/>
              <a:t>Diagnosis, treatment, and prevention</a:t>
            </a:r>
          </a:p>
          <a:p>
            <a:pPr lvl="2"/>
            <a:r>
              <a:rPr lang="en-US" dirty="0" smtClean="0"/>
              <a:t>Signs and symptoms are usually diagnostic</a:t>
            </a:r>
          </a:p>
          <a:p>
            <a:pPr lvl="2"/>
            <a:r>
              <a:rPr lang="en-US" dirty="0" smtClean="0"/>
              <a:t>Treated with prompt diagnosis and administration of antimicrobial drugs</a:t>
            </a:r>
          </a:p>
          <a:p>
            <a:pPr lvl="2"/>
            <a:r>
              <a:rPr lang="en-US" dirty="0" smtClean="0"/>
              <a:t>Prevention includes immediate treatment of infections </a:t>
            </a:r>
          </a:p>
          <a:p>
            <a:pPr lvl="3"/>
            <a:r>
              <a:rPr lang="en-US" dirty="0" smtClean="0"/>
              <a:t>Important in individuals with compromised immune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404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Cardiovascular and Systemic Diseases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b="1" dirty="0" smtClean="0"/>
              <a:t>Endocarditis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Signs and symptoms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Inflammation of the endocardium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Fever, fatigue, malaise, and difficulty breathing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Tachycardia may be detected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Pathogens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Normal microbiota are usually responsible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Viridans streptococci cause almost half the cases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Pathogenesis and epidemiology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Patients usually have obvious source of infection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Patients with abnormal heart have increased risk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Embolus can block blood vessels in other organs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32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Cardiovascular and Systemic Diseases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Endocarditis</a:t>
            </a:r>
          </a:p>
          <a:p>
            <a:pPr lvl="1"/>
            <a:r>
              <a:rPr lang="en-US" dirty="0" smtClean="0"/>
              <a:t>Diagnosis, treatment, and prevention</a:t>
            </a:r>
          </a:p>
          <a:p>
            <a:pPr lvl="2"/>
            <a:r>
              <a:rPr lang="en-US" dirty="0" smtClean="0"/>
              <a:t>Diagnosis is based on symptoms </a:t>
            </a:r>
          </a:p>
          <a:p>
            <a:pPr lvl="2"/>
            <a:r>
              <a:rPr lang="en-US" dirty="0" smtClean="0"/>
              <a:t>Vegetations visualized by echocardiogram</a:t>
            </a:r>
          </a:p>
          <a:p>
            <a:pPr lvl="2"/>
            <a:r>
              <a:rPr lang="en-US" dirty="0" smtClean="0"/>
              <a:t>Treated with intravenous antibacterial drugs</a:t>
            </a:r>
          </a:p>
          <a:p>
            <a:pPr lvl="2"/>
            <a:r>
              <a:rPr lang="en-US" dirty="0" smtClean="0"/>
              <a:t>Prophylactic antibiotics for high-risk patients when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863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Cardiovascular and Systemic Diseases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Systemic diseases are diseases that are carried throughout the body</a:t>
            </a:r>
          </a:p>
          <a:p>
            <a:r>
              <a:rPr lang="en-US" dirty="0" smtClean="0"/>
              <a:t>Pathogens are carried by the blood and lymph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85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Cardiovascular and Systemic Diseases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484812"/>
          </a:xfrm>
        </p:spPr>
        <p:txBody>
          <a:bodyPr/>
          <a:lstStyle/>
          <a:p>
            <a:pPr>
              <a:lnSpc>
                <a:spcPct val="98000"/>
              </a:lnSpc>
            </a:pPr>
            <a:r>
              <a:rPr lang="en-US" b="1" dirty="0" smtClean="0"/>
              <a:t>Brucellosis</a:t>
            </a:r>
          </a:p>
          <a:p>
            <a:pPr lvl="1">
              <a:lnSpc>
                <a:spcPct val="98000"/>
              </a:lnSpc>
            </a:pPr>
            <a:r>
              <a:rPr lang="en-US" dirty="0" smtClean="0"/>
              <a:t>Signs and symptoms</a:t>
            </a:r>
          </a:p>
          <a:p>
            <a:pPr lvl="2">
              <a:lnSpc>
                <a:spcPct val="98000"/>
              </a:lnSpc>
            </a:pPr>
            <a:r>
              <a:rPr lang="en-US" dirty="0" smtClean="0"/>
              <a:t>Fluctuating fever that spikes every afternoon</a:t>
            </a:r>
          </a:p>
          <a:p>
            <a:pPr lvl="1">
              <a:lnSpc>
                <a:spcPct val="98000"/>
              </a:lnSpc>
            </a:pPr>
            <a:r>
              <a:rPr lang="en-US" dirty="0" smtClean="0"/>
              <a:t>Pathogen and virulence factors</a:t>
            </a:r>
          </a:p>
          <a:p>
            <a:pPr lvl="2">
              <a:lnSpc>
                <a:spcPct val="98000"/>
              </a:lnSpc>
            </a:pPr>
            <a:r>
              <a:rPr lang="en-US" dirty="0" smtClean="0"/>
              <a:t>Caused by </a:t>
            </a:r>
            <a:r>
              <a:rPr lang="en-US" i="1" dirty="0" smtClean="0"/>
              <a:t>Brucella melitensis</a:t>
            </a:r>
            <a:r>
              <a:rPr lang="en-US" dirty="0" smtClean="0"/>
              <a:t> strains</a:t>
            </a:r>
          </a:p>
          <a:p>
            <a:pPr lvl="2">
              <a:lnSpc>
                <a:spcPct val="98000"/>
              </a:lnSpc>
            </a:pPr>
            <a:r>
              <a:rPr lang="en-US" dirty="0" smtClean="0"/>
              <a:t>Endotoxin causes some of the signs and symptoms</a:t>
            </a:r>
          </a:p>
          <a:p>
            <a:pPr lvl="1">
              <a:lnSpc>
                <a:spcPct val="98000"/>
              </a:lnSpc>
            </a:pPr>
            <a:r>
              <a:rPr lang="en-US" dirty="0" smtClean="0"/>
              <a:t>Pathogenesis and epidemiology</a:t>
            </a:r>
          </a:p>
          <a:p>
            <a:pPr lvl="2">
              <a:lnSpc>
                <a:spcPct val="98000"/>
              </a:lnSpc>
            </a:pPr>
            <a:r>
              <a:rPr lang="en-US" dirty="0" smtClean="0"/>
              <a:t>Consumption of contaminated dairy products</a:t>
            </a:r>
          </a:p>
          <a:p>
            <a:pPr lvl="2">
              <a:lnSpc>
                <a:spcPct val="98000"/>
              </a:lnSpc>
            </a:pPr>
            <a:r>
              <a:rPr lang="en-US" dirty="0" smtClean="0"/>
              <a:t>Contact with animal blood, urine, or placentas</a:t>
            </a:r>
          </a:p>
          <a:p>
            <a:pPr lvl="1">
              <a:lnSpc>
                <a:spcPct val="98000"/>
              </a:lnSpc>
            </a:pPr>
            <a:r>
              <a:rPr lang="en-US" dirty="0" smtClean="0"/>
              <a:t>Diagnosis, treatment, and prevention</a:t>
            </a:r>
          </a:p>
          <a:p>
            <a:pPr lvl="2">
              <a:lnSpc>
                <a:spcPct val="98000"/>
              </a:lnSpc>
            </a:pPr>
            <a:r>
              <a:rPr lang="en-US" dirty="0" smtClean="0"/>
              <a:t>Diagnosed by serological tests and presence of fever</a:t>
            </a:r>
          </a:p>
          <a:p>
            <a:pPr lvl="2">
              <a:lnSpc>
                <a:spcPct val="98000"/>
              </a:lnSpc>
            </a:pPr>
            <a:r>
              <a:rPr lang="en-US" dirty="0" smtClean="0"/>
              <a:t>Usually requires no treatment</a:t>
            </a:r>
          </a:p>
          <a:p>
            <a:pPr lvl="2">
              <a:lnSpc>
                <a:spcPct val="98000"/>
              </a:lnSpc>
            </a:pPr>
            <a:r>
              <a:rPr lang="en-US" dirty="0" smtClean="0"/>
              <a:t>Attenuated vaccine exists for animals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130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Cardiovascular and Systemic Diseases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b="1" dirty="0" smtClean="0"/>
              <a:t>Tularemia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Signs and symptoms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Skin lesions and swollen lymph nodes at infection site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Ascending lymphangitis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Pathogen and virulence factors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Caused by </a:t>
            </a:r>
            <a:r>
              <a:rPr lang="en-US" i="1" dirty="0" smtClean="0"/>
              <a:t>Francisella tularensis</a:t>
            </a:r>
          </a:p>
          <a:p>
            <a:pPr lvl="3">
              <a:lnSpc>
                <a:spcPct val="130000"/>
              </a:lnSpc>
            </a:pPr>
            <a:r>
              <a:rPr lang="en-US" dirty="0" smtClean="0"/>
              <a:t>Diverse host range includes mammals, birds, fish, ticks, and insects</a:t>
            </a:r>
          </a:p>
          <a:p>
            <a:pPr lvl="2">
              <a:lnSpc>
                <a:spcPct val="130000"/>
              </a:lnSpc>
            </a:pPr>
            <a:r>
              <a:rPr lang="en-US" i="1" dirty="0" smtClean="0"/>
              <a:t>F. tularensis</a:t>
            </a:r>
            <a:r>
              <a:rPr lang="en-US" dirty="0" smtClean="0"/>
              <a:t> can survive within infected cells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Endotoxin causes many signs and symptoms</a:t>
            </a:r>
          </a:p>
        </p:txBody>
      </p:sp>
    </p:spTree>
    <p:extLst>
      <p:ext uri="{BB962C8B-B14F-4D97-AF65-F5344CB8AC3E}">
        <p14:creationId xmlns:p14="http://schemas.microsoft.com/office/powerpoint/2010/main" val="2255201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Cardiovascular and Systemic Diseases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b="1" dirty="0" smtClean="0"/>
              <a:t>Tularemia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Pathogenesis and epidemiology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Transmitted via bite of infected tick or contact with infected animal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Small size of bacteria allows entry through seemingly unbroken skin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Individuals in contact with dead animals at highest risk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Diagnosis, treatment, and prevention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Diagnosis is difficult and requires serological confirmation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Treated with antimicrobials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Vaccine available for people at risk for exposure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0239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Cardiovascular and Systemic Diseases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48481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b="1" dirty="0" smtClean="0"/>
              <a:t>Plague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Signs and symptoms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Bubonic plague </a:t>
            </a:r>
          </a:p>
          <a:p>
            <a:pPr lvl="3">
              <a:lnSpc>
                <a:spcPct val="110000"/>
              </a:lnSpc>
            </a:pPr>
            <a:r>
              <a:rPr lang="en-US" dirty="0" smtClean="0"/>
              <a:t>Characterized by enlarged lymph nodes called </a:t>
            </a:r>
            <a:r>
              <a:rPr lang="en-US" i="1" dirty="0" smtClean="0"/>
              <a:t>buboes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Pneumonic plague </a:t>
            </a:r>
          </a:p>
          <a:p>
            <a:pPr lvl="3">
              <a:lnSpc>
                <a:spcPct val="110000"/>
              </a:lnSpc>
            </a:pPr>
            <a:r>
              <a:rPr lang="en-US" dirty="0" smtClean="0"/>
              <a:t>Occurs when the bacterium spreads to the lungs</a:t>
            </a:r>
          </a:p>
          <a:p>
            <a:pPr lvl="3">
              <a:lnSpc>
                <a:spcPct val="110000"/>
              </a:lnSpc>
            </a:pPr>
            <a:r>
              <a:rPr lang="en-US" dirty="0" smtClean="0"/>
              <a:t>Difficulty breathing can develop rapidly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Pathogen and virulence factors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Caused by </a:t>
            </a:r>
            <a:r>
              <a:rPr lang="en-US" i="1" dirty="0" smtClean="0"/>
              <a:t>Yersinia pestis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Various virulence factors </a:t>
            </a:r>
          </a:p>
          <a:p>
            <a:pPr lvl="3">
              <a:lnSpc>
                <a:spcPct val="110000"/>
              </a:lnSpc>
            </a:pPr>
            <a:r>
              <a:rPr lang="en-US" dirty="0" smtClean="0"/>
              <a:t>Adhesins, type III secretion systems, capsules, and antiphagocytic proteins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03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Structures of the Cardiovascular System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/>
              <a:t>Cardiovascular system is composed of heart, blood, and blood vessels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Heart pumps blood into arteries connected via capillaries to veins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Arteries carry blood away from the heart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Veins carry blood to the heart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Blood composition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Serum: liquid part of blood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Formed elements: erythrocytes, leukocytes, platelets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30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</a:t>
            </a:r>
            <a:r>
              <a:rPr lang="en-US" sz="1200" b="1" dirty="0">
                <a:solidFill>
                  <a:srgbClr val="000000"/>
                </a:solidFill>
              </a:rPr>
              <a:t>21.5  Bubo</a:t>
            </a:r>
            <a:r>
              <a:rPr lang="en-US" sz="1200" b="1" dirty="0">
                <a:solidFill>
                  <a:srgbClr val="000000"/>
                </a:solidFill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4" name="Picture 3" descr="figure_21_05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6"/>
          <a:stretch/>
        </p:blipFill>
        <p:spPr>
          <a:xfrm>
            <a:off x="2198965" y="457200"/>
            <a:ext cx="7794070" cy="57708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67528" y="3645024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Bubo</a:t>
            </a:r>
          </a:p>
        </p:txBody>
      </p:sp>
      <p:sp>
        <p:nvSpPr>
          <p:cNvPr id="6" name="Freeform 5"/>
          <p:cNvSpPr/>
          <p:nvPr/>
        </p:nvSpPr>
        <p:spPr>
          <a:xfrm>
            <a:off x="6191250" y="3848101"/>
            <a:ext cx="3098800" cy="3175"/>
          </a:xfrm>
          <a:custGeom>
            <a:avLst/>
            <a:gdLst>
              <a:gd name="connsiteX0" fmla="*/ 0 w 3098800"/>
              <a:gd name="connsiteY0" fmla="*/ 0 h 3175"/>
              <a:gd name="connsiteX1" fmla="*/ 3098800 w 3098800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8800" h="3175">
                <a:moveTo>
                  <a:pt x="0" y="0"/>
                </a:moveTo>
                <a:lnTo>
                  <a:pt x="3098800" y="3175"/>
                </a:lnTo>
              </a:path>
            </a:pathLst>
          </a:custGeom>
          <a:ln w="3810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6156166" y="3811207"/>
            <a:ext cx="71151" cy="71151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ln>
                <a:solidFill>
                  <a:srgbClr val="FF0000"/>
                </a:solidFill>
              </a:ln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191250" y="3848101"/>
            <a:ext cx="3098800" cy="3175"/>
          </a:xfrm>
          <a:custGeom>
            <a:avLst/>
            <a:gdLst>
              <a:gd name="connsiteX0" fmla="*/ 0 w 3098800"/>
              <a:gd name="connsiteY0" fmla="*/ 0 h 3175"/>
              <a:gd name="connsiteX1" fmla="*/ 3098800 w 3098800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98800" h="3175">
                <a:moveTo>
                  <a:pt x="0" y="0"/>
                </a:moveTo>
                <a:lnTo>
                  <a:pt x="3098800" y="3175"/>
                </a:lnTo>
              </a:path>
            </a:pathLst>
          </a:cu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021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Cardiovascular and Systemic Diseases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408612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b="1" dirty="0" smtClean="0"/>
              <a:t>Plague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Pathogenesis and epidemiology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Transmitted by contact with infected animal or flea feces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Bubonic plague fatal in 50% of cases if untreated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Pneumonic plague fatal in 100% of cases if untreated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Diagnosis, treatment, and prevention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Diagnosis is based on characteristic symptoms 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Must be diagnosed and treated immediately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Treated with various antimicrobial drugs 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Prevented with rodent and flea control and good hygiene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532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</a:t>
            </a:r>
            <a:r>
              <a:rPr lang="en-US" sz="1200" b="1" dirty="0">
                <a:solidFill>
                  <a:srgbClr val="000000"/>
                </a:solidFill>
              </a:rPr>
              <a:t>21.6  The </a:t>
            </a:r>
            <a:r>
              <a:rPr lang="en-US" sz="1200" b="1" dirty="0">
                <a:solidFill>
                  <a:srgbClr val="000000"/>
                </a:solidFill>
              </a:rPr>
              <a:t>natural history and transmission of </a:t>
            </a:r>
            <a:r>
              <a:rPr lang="en-US" sz="1200" b="1" i="1" dirty="0">
                <a:solidFill>
                  <a:srgbClr val="000000"/>
                </a:solidFill>
              </a:rPr>
              <a:t>Yersinia pestis,</a:t>
            </a:r>
            <a:r>
              <a:rPr lang="en-US" sz="1200" b="1" dirty="0">
                <a:solidFill>
                  <a:srgbClr val="000000"/>
                </a:solidFill>
              </a:rPr>
              <a:t> the bacterium that causes plague.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9" name="Picture 18" descr="figure_21_06_0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2"/>
          <a:stretch/>
        </p:blipFill>
        <p:spPr>
          <a:xfrm>
            <a:off x="1795272" y="1421581"/>
            <a:ext cx="8601456" cy="398356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825287" y="2095970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000" b="0" dirty="0">
                <a:latin typeface="Arial Black"/>
                <a:cs typeface="Arial Black"/>
              </a:rPr>
              <a:t>Natural endemic</a:t>
            </a:r>
          </a:p>
          <a:p>
            <a:pPr algn="l"/>
            <a:r>
              <a:rPr lang="en-US" sz="1000" b="0" dirty="0">
                <a:latin typeface="Arial Black"/>
                <a:cs typeface="Arial Black"/>
              </a:rPr>
              <a:t>reservoir </a:t>
            </a:r>
            <a:r>
              <a:rPr lang="en-US" sz="1000" b="0" dirty="0">
                <a:latin typeface="Arial Black"/>
                <a:cs typeface="Arial Black"/>
              </a:rPr>
              <a:t>hosts (rodents)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87296" y="3436606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000" b="0" dirty="0">
                <a:latin typeface="Arial Black"/>
                <a:cs typeface="Arial Black"/>
              </a:rPr>
              <a:t>Amplifying hosts</a:t>
            </a:r>
          </a:p>
          <a:p>
            <a:pPr algn="l"/>
            <a:r>
              <a:rPr lang="en-US" sz="1000" b="0" dirty="0">
                <a:latin typeface="Arial Black"/>
                <a:cs typeface="Arial Black"/>
              </a:rPr>
              <a:t>(most mammals)</a:t>
            </a:r>
            <a:endParaRPr lang="en-US" sz="1000" b="0" dirty="0">
              <a:latin typeface="Arial Black"/>
              <a:cs typeface="Arial Black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08661" y="1632174"/>
            <a:ext cx="1224136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000" dirty="0">
                <a:latin typeface="Arial"/>
                <a:cs typeface="Arial"/>
              </a:rPr>
              <a:t>Direct contact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72026" y="3089266"/>
            <a:ext cx="1224136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000" dirty="0">
                <a:latin typeface="Arial"/>
                <a:cs typeface="Arial"/>
              </a:rPr>
              <a:t>Flea bite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672403" y="2936784"/>
            <a:ext cx="1224136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000" dirty="0">
                <a:latin typeface="Arial"/>
                <a:cs typeface="Arial"/>
              </a:rPr>
              <a:t>Bubo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201503" y="1928671"/>
            <a:ext cx="1224136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000" dirty="0">
                <a:latin typeface="Arial"/>
                <a:cs typeface="Arial"/>
              </a:rPr>
              <a:t>Airborne</a:t>
            </a:r>
          </a:p>
          <a:p>
            <a:pPr algn="l"/>
            <a:r>
              <a:rPr lang="en-US" sz="1000" dirty="0">
                <a:latin typeface="Arial"/>
                <a:cs typeface="Arial"/>
              </a:rPr>
              <a:t>transmission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533330" y="4571799"/>
            <a:ext cx="1224136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000" dirty="0">
                <a:latin typeface="Arial"/>
                <a:cs typeface="Arial"/>
              </a:rPr>
              <a:t>Normal</a:t>
            </a:r>
          </a:p>
          <a:p>
            <a:pPr algn="l"/>
            <a:r>
              <a:rPr lang="en-US" sz="1000" dirty="0">
                <a:latin typeface="Arial"/>
                <a:cs typeface="Arial"/>
              </a:rPr>
              <a:t>lymph</a:t>
            </a:r>
          </a:p>
          <a:p>
            <a:pPr algn="l"/>
            <a:r>
              <a:rPr lang="en-US" sz="1000" dirty="0">
                <a:latin typeface="Arial"/>
                <a:cs typeface="Arial"/>
              </a:rPr>
              <a:t>nodes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363558" y="5190199"/>
            <a:ext cx="2232248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000" b="0" dirty="0">
                <a:latin typeface="Arial Black"/>
                <a:cs typeface="Arial Black"/>
              </a:rPr>
              <a:t>Bubonic plague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108329" y="5173265"/>
            <a:ext cx="2232248" cy="2462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000" b="0" dirty="0">
                <a:latin typeface="Arial Black"/>
                <a:cs typeface="Arial Black"/>
              </a:rPr>
              <a:t>Pneumonic plague</a:t>
            </a:r>
          </a:p>
        </p:txBody>
      </p:sp>
      <p:sp>
        <p:nvSpPr>
          <p:cNvPr id="29" name="Oval 28"/>
          <p:cNvSpPr>
            <a:spLocks noChangeAspect="1"/>
          </p:cNvSpPr>
          <p:nvPr/>
        </p:nvSpPr>
        <p:spPr bwMode="auto">
          <a:xfrm>
            <a:off x="6324607" y="3115268"/>
            <a:ext cx="33193" cy="33193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6338698" y="3069405"/>
            <a:ext cx="377825" cy="63500"/>
          </a:xfrm>
          <a:custGeom>
            <a:avLst/>
            <a:gdLst>
              <a:gd name="connsiteX0" fmla="*/ 0 w 377825"/>
              <a:gd name="connsiteY0" fmla="*/ 63500 h 63500"/>
              <a:gd name="connsiteX1" fmla="*/ 377825 w 377825"/>
              <a:gd name="connsiteY1" fmla="*/ 0 h 6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7825" h="63500">
                <a:moveTo>
                  <a:pt x="0" y="63500"/>
                </a:moveTo>
                <a:lnTo>
                  <a:pt x="377825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latin typeface="Arial" charset="0"/>
              <a:ea typeface="ＭＳ Ｐゴシック" charset="0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 bwMode="auto">
          <a:xfrm>
            <a:off x="5586992" y="4011612"/>
            <a:ext cx="33193" cy="33193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5090923" y="4028256"/>
            <a:ext cx="511175" cy="657225"/>
          </a:xfrm>
          <a:custGeom>
            <a:avLst/>
            <a:gdLst>
              <a:gd name="connsiteX0" fmla="*/ 511175 w 511175"/>
              <a:gd name="connsiteY0" fmla="*/ 0 h 657225"/>
              <a:gd name="connsiteX1" fmla="*/ 0 w 511175"/>
              <a:gd name="connsiteY1" fmla="*/ 657225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11175" h="657225">
                <a:moveTo>
                  <a:pt x="511175" y="0"/>
                </a:moveTo>
                <a:lnTo>
                  <a:pt x="0" y="657225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915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Cardiovascular and Systemic Diseases</a:t>
            </a:r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4086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 smtClean="0"/>
              <a:t>Lyme Disease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Signs and symptoms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Three phases in untreated patients</a:t>
            </a:r>
          </a:p>
          <a:p>
            <a:pPr lvl="3">
              <a:lnSpc>
                <a:spcPct val="120000"/>
              </a:lnSpc>
            </a:pPr>
            <a:r>
              <a:rPr lang="en-US" dirty="0" smtClean="0"/>
              <a:t>Bull</a:t>
            </a:r>
            <a:r>
              <a:rPr lang="fr-FR" dirty="0" smtClean="0"/>
              <a:t>'</a:t>
            </a:r>
            <a:r>
              <a:rPr lang="en-US" dirty="0" smtClean="0"/>
              <a:t>s-eye rash at infection site</a:t>
            </a:r>
          </a:p>
          <a:p>
            <a:pPr lvl="3">
              <a:lnSpc>
                <a:spcPct val="120000"/>
              </a:lnSpc>
            </a:pPr>
            <a:r>
              <a:rPr lang="en-US" dirty="0" smtClean="0"/>
              <a:t>Neurological symptoms</a:t>
            </a:r>
          </a:p>
          <a:p>
            <a:pPr lvl="3">
              <a:lnSpc>
                <a:spcPct val="120000"/>
              </a:lnSpc>
            </a:pPr>
            <a:r>
              <a:rPr lang="en-US" dirty="0" smtClean="0"/>
              <a:t>Severe arthritis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Pathogen and virulence factors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Caused by the spirochete </a:t>
            </a:r>
            <a:r>
              <a:rPr lang="en-US" i="1" dirty="0" smtClean="0"/>
              <a:t>Borrelia burgdorferi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Use of manganese instead of iron circumvents host defense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Avoids immune detection by altering membrane proteins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04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</a:t>
            </a:r>
            <a:r>
              <a:rPr lang="en-US" sz="1200" b="1" dirty="0">
                <a:solidFill>
                  <a:srgbClr val="000000"/>
                </a:solidFill>
              </a:rPr>
              <a:t>21.7  Distinctive "bull</a:t>
            </a:r>
            <a:r>
              <a:rPr lang="fr-FR" sz="1200" b="1" dirty="0">
                <a:solidFill>
                  <a:srgbClr val="000000"/>
                </a:solidFill>
              </a:rPr>
              <a:t>'</a:t>
            </a:r>
            <a:r>
              <a:rPr lang="en-US" sz="1200" b="1" dirty="0">
                <a:solidFill>
                  <a:srgbClr val="000000"/>
                </a:solidFill>
              </a:rPr>
              <a:t>s</a:t>
            </a:r>
            <a:r>
              <a:rPr lang="en-US" sz="1200" b="1" dirty="0">
                <a:solidFill>
                  <a:srgbClr val="000000"/>
                </a:solidFill>
              </a:rPr>
              <a:t>-</a:t>
            </a:r>
            <a:r>
              <a:rPr lang="en-US" sz="1200" b="1" dirty="0">
                <a:solidFill>
                  <a:srgbClr val="000000"/>
                </a:solidFill>
              </a:rPr>
              <a:t>eye" </a:t>
            </a:r>
            <a:r>
              <a:rPr lang="en-US" sz="1200" b="1" dirty="0">
                <a:solidFill>
                  <a:srgbClr val="000000"/>
                </a:solidFill>
              </a:rPr>
              <a:t>rash of Lyme disease.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9" name="Picture 18" descr="figure_21_07_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242" y="457200"/>
            <a:ext cx="529351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588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</a:t>
            </a:r>
            <a:r>
              <a:rPr lang="en-US" sz="1200" b="1" dirty="0">
                <a:solidFill>
                  <a:srgbClr val="000000"/>
                </a:solidFill>
              </a:rPr>
              <a:t>21.8  </a:t>
            </a:r>
            <a:r>
              <a:rPr lang="en-US" sz="1200" b="1" i="1" dirty="0">
                <a:solidFill>
                  <a:srgbClr val="000000"/>
                </a:solidFill>
              </a:rPr>
              <a:t>Borrelia </a:t>
            </a:r>
            <a:r>
              <a:rPr lang="en-US" sz="1200" b="1" i="1" dirty="0">
                <a:solidFill>
                  <a:srgbClr val="000000"/>
                </a:solidFill>
              </a:rPr>
              <a:t>burgdorferi.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3" name="Picture 22" descr="figure_21_08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4"/>
          <a:stretch/>
        </p:blipFill>
        <p:spPr>
          <a:xfrm>
            <a:off x="1795272" y="979380"/>
            <a:ext cx="8601456" cy="494453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261070" y="934087"/>
            <a:ext cx="1080745" cy="37702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850" i="1" dirty="0"/>
              <a:t>Borrelia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32721" y="934088"/>
            <a:ext cx="1849810" cy="3847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900" dirty="0"/>
              <a:t>Red blood cell</a:t>
            </a:r>
          </a:p>
        </p:txBody>
      </p:sp>
      <p:sp>
        <p:nvSpPr>
          <p:cNvPr id="26" name="Freeform 25"/>
          <p:cNvSpPr/>
          <p:nvPr/>
        </p:nvSpPr>
        <p:spPr>
          <a:xfrm>
            <a:off x="3433572" y="1258779"/>
            <a:ext cx="889000" cy="1270000"/>
          </a:xfrm>
          <a:custGeom>
            <a:avLst/>
            <a:gdLst>
              <a:gd name="connsiteX0" fmla="*/ 0 w 889000"/>
              <a:gd name="connsiteY0" fmla="*/ 1270000 h 1270000"/>
              <a:gd name="connsiteX1" fmla="*/ 889000 w 889000"/>
              <a:gd name="connsiteY1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9000" h="1270000">
                <a:moveTo>
                  <a:pt x="0" y="1270000"/>
                </a:moveTo>
                <a:lnTo>
                  <a:pt x="889000" y="0"/>
                </a:lnTo>
              </a:path>
            </a:pathLst>
          </a:cu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7040372" y="1258779"/>
            <a:ext cx="406400" cy="571500"/>
          </a:xfrm>
          <a:custGeom>
            <a:avLst/>
            <a:gdLst>
              <a:gd name="connsiteX0" fmla="*/ 0 w 406400"/>
              <a:gd name="connsiteY0" fmla="*/ 571500 h 571500"/>
              <a:gd name="connsiteX1" fmla="*/ 406400 w 406400"/>
              <a:gd name="connsiteY1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6400" h="571500">
                <a:moveTo>
                  <a:pt x="0" y="571500"/>
                </a:moveTo>
                <a:lnTo>
                  <a:pt x="406400" y="0"/>
                </a:lnTo>
              </a:path>
            </a:pathLst>
          </a:cu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050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</a:t>
            </a:r>
            <a:r>
              <a:rPr lang="en-US" sz="1200" b="1" dirty="0">
                <a:solidFill>
                  <a:srgbClr val="000000"/>
                </a:solidFill>
              </a:rPr>
              <a:t>21.9  The </a:t>
            </a:r>
            <a:r>
              <a:rPr lang="en-US" sz="1200" b="1" dirty="0">
                <a:solidFill>
                  <a:srgbClr val="000000"/>
                </a:solidFill>
              </a:rPr>
              <a:t>life cycle of the deer tick </a:t>
            </a:r>
            <a:r>
              <a:rPr lang="en-US" sz="1200" b="1" i="1" dirty="0">
                <a:solidFill>
                  <a:srgbClr val="000000"/>
                </a:solidFill>
              </a:rPr>
              <a:t>Ixodes</a:t>
            </a:r>
            <a:r>
              <a:rPr lang="en-US" sz="1200" b="1" dirty="0">
                <a:solidFill>
                  <a:srgbClr val="000000"/>
                </a:solidFill>
              </a:rPr>
              <a:t> and its role as the vector of Lyme disease.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36" name="Picture 35" descr="figure_21_09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2"/>
          <a:stretch/>
        </p:blipFill>
        <p:spPr>
          <a:xfrm>
            <a:off x="1790700" y="838200"/>
            <a:ext cx="8601456" cy="497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466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Cardiovascular and Systemic Diseases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Lyme Disease</a:t>
            </a:r>
          </a:p>
          <a:p>
            <a:pPr lvl="1"/>
            <a:r>
              <a:rPr lang="en-US" dirty="0" smtClean="0"/>
              <a:t>Epidemiology</a:t>
            </a:r>
          </a:p>
          <a:p>
            <a:pPr lvl="2"/>
            <a:r>
              <a:rPr lang="en-US" dirty="0" smtClean="0"/>
              <a:t>One of the most reported vector-borne diseases </a:t>
            </a:r>
            <a:br>
              <a:rPr lang="en-US" dirty="0" smtClean="0"/>
            </a:br>
            <a:r>
              <a:rPr lang="en-US" dirty="0" smtClean="0"/>
              <a:t>in United States</a:t>
            </a:r>
          </a:p>
          <a:p>
            <a:pPr lvl="2"/>
            <a:r>
              <a:rPr lang="en-US" dirty="0" smtClean="0"/>
              <a:t>Three events contributed to an increase in Lyme disease</a:t>
            </a:r>
          </a:p>
          <a:p>
            <a:pPr lvl="3"/>
            <a:r>
              <a:rPr lang="en-US" dirty="0" smtClean="0"/>
              <a:t>Movement of human populations into woodland areas</a:t>
            </a:r>
          </a:p>
          <a:p>
            <a:pPr lvl="3"/>
            <a:r>
              <a:rPr lang="en-US" dirty="0" smtClean="0"/>
              <a:t>Protection of the deer population</a:t>
            </a:r>
          </a:p>
          <a:p>
            <a:pPr lvl="3"/>
            <a:r>
              <a:rPr lang="en-US" dirty="0" smtClean="0"/>
              <a:t>Coyotes have displaced the foxes that help control the mouse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738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</a:t>
            </a:r>
            <a:r>
              <a:rPr lang="en-US" sz="1200" b="1" dirty="0">
                <a:solidFill>
                  <a:srgbClr val="000000"/>
                </a:solidFill>
              </a:rPr>
              <a:t>21.10  The </a:t>
            </a:r>
            <a:r>
              <a:rPr lang="en-US" sz="1200" b="1" dirty="0">
                <a:solidFill>
                  <a:srgbClr val="000000"/>
                </a:solidFill>
              </a:rPr>
              <a:t>occurrence of Lyme disease in the United States.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9" name="Picture 18" descr="figure_21_10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3"/>
          <a:stretch/>
        </p:blipFill>
        <p:spPr>
          <a:xfrm>
            <a:off x="4087858" y="411480"/>
            <a:ext cx="3901534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243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Cardiovascular and Systemic Diseases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484812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b="1" dirty="0" smtClean="0"/>
              <a:t>Lyme Disease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Diagnosis, treatment, and prevention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Diagnosis is based on the signs and symptoms of the disease</a:t>
            </a:r>
          </a:p>
          <a:p>
            <a:pPr lvl="3">
              <a:lnSpc>
                <a:spcPct val="140000"/>
              </a:lnSpc>
            </a:pPr>
            <a:r>
              <a:rPr lang="en-US" dirty="0" smtClean="0"/>
              <a:t>Bacterium is rarely detected in the blood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Antimicrobial drugs are used in the early phases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Treatment of later phases is difficult </a:t>
            </a:r>
          </a:p>
          <a:p>
            <a:pPr lvl="3">
              <a:lnSpc>
                <a:spcPct val="140000"/>
              </a:lnSpc>
            </a:pPr>
            <a:r>
              <a:rPr lang="en-US" dirty="0" smtClean="0"/>
              <a:t>Symptoms often caused by the immune system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Prevented with repellents containing DEET and with protective clothing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83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/>
              <a:t>Figure </a:t>
            </a:r>
            <a:r>
              <a:rPr lang="en-US" sz="1200" b="1" dirty="0"/>
              <a:t>21.1  The </a:t>
            </a:r>
            <a:r>
              <a:rPr lang="en-US" sz="1200" b="1" dirty="0"/>
              <a:t>cardiovascular system.</a:t>
            </a:r>
          </a:p>
        </p:txBody>
      </p:sp>
      <p:pic>
        <p:nvPicPr>
          <p:cNvPr id="95" name="Picture 94" descr="figure_21_01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7"/>
          <a:stretch/>
        </p:blipFill>
        <p:spPr>
          <a:xfrm>
            <a:off x="3454465" y="457200"/>
            <a:ext cx="5212080" cy="6049010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3417417" y="1224821"/>
            <a:ext cx="720080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600" dirty="0"/>
              <a:t>Superior</a:t>
            </a:r>
          </a:p>
          <a:p>
            <a:pPr algn="l"/>
            <a:r>
              <a:rPr lang="en-US" sz="600" dirty="0"/>
              <a:t>vena cava</a:t>
            </a:r>
          </a:p>
          <a:p>
            <a:pPr algn="l"/>
            <a:r>
              <a:rPr lang="en-US" sz="600" dirty="0"/>
              <a:t>(main vein)</a:t>
            </a:r>
          </a:p>
        </p:txBody>
      </p:sp>
      <p:sp>
        <p:nvSpPr>
          <p:cNvPr id="97" name="Rectangle 96"/>
          <p:cNvSpPr/>
          <p:nvPr/>
        </p:nvSpPr>
        <p:spPr>
          <a:xfrm>
            <a:off x="3418435" y="1593602"/>
            <a:ext cx="62584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600" dirty="0"/>
              <a:t>Right</a:t>
            </a:r>
          </a:p>
          <a:p>
            <a:pPr algn="l"/>
            <a:r>
              <a:rPr lang="en-US" sz="600" dirty="0"/>
              <a:t>pulmonary</a:t>
            </a:r>
          </a:p>
          <a:p>
            <a:pPr algn="l"/>
            <a:r>
              <a:rPr lang="en-US" sz="600" dirty="0"/>
              <a:t>artery</a:t>
            </a:r>
          </a:p>
        </p:txBody>
      </p:sp>
      <p:sp>
        <p:nvSpPr>
          <p:cNvPr id="98" name="Rectangle 97"/>
          <p:cNvSpPr/>
          <p:nvPr/>
        </p:nvSpPr>
        <p:spPr>
          <a:xfrm>
            <a:off x="3418435" y="1932201"/>
            <a:ext cx="62584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600" dirty="0"/>
              <a:t>Right</a:t>
            </a:r>
          </a:p>
          <a:p>
            <a:pPr algn="l"/>
            <a:r>
              <a:rPr lang="en-US" sz="600" dirty="0"/>
              <a:t>pulmonary</a:t>
            </a:r>
          </a:p>
          <a:p>
            <a:pPr algn="l"/>
            <a:r>
              <a:rPr lang="en-US" sz="600" dirty="0"/>
              <a:t>veins</a:t>
            </a:r>
          </a:p>
        </p:txBody>
      </p:sp>
      <p:sp>
        <p:nvSpPr>
          <p:cNvPr id="99" name="Rectangle 98"/>
          <p:cNvSpPr/>
          <p:nvPr/>
        </p:nvSpPr>
        <p:spPr>
          <a:xfrm>
            <a:off x="3421610" y="2263666"/>
            <a:ext cx="625847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600" dirty="0"/>
              <a:t>Heart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3418435" y="2442608"/>
            <a:ext cx="625847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600" dirty="0"/>
              <a:t>Vessels</a:t>
            </a:r>
          </a:p>
          <a:p>
            <a:pPr algn="l"/>
            <a:r>
              <a:rPr lang="en-US" sz="600" dirty="0"/>
              <a:t>of liver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3421610" y="2698890"/>
            <a:ext cx="625847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600" dirty="0"/>
              <a:t>Vessels of</a:t>
            </a:r>
          </a:p>
          <a:p>
            <a:pPr algn="l"/>
            <a:r>
              <a:rPr lang="en-US" sz="600" dirty="0"/>
              <a:t>kidney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3418435" y="2961754"/>
            <a:ext cx="62584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600" dirty="0"/>
              <a:t>Aorta</a:t>
            </a:r>
          </a:p>
          <a:p>
            <a:pPr algn="l"/>
            <a:r>
              <a:rPr lang="en-US" sz="600" dirty="0"/>
              <a:t>(main</a:t>
            </a:r>
          </a:p>
          <a:p>
            <a:pPr algn="l"/>
            <a:r>
              <a:rPr lang="en-US" sz="600" dirty="0"/>
              <a:t>artery)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3421610" y="3327911"/>
            <a:ext cx="62584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600" dirty="0"/>
              <a:t>Inferior</a:t>
            </a:r>
          </a:p>
          <a:p>
            <a:pPr algn="l"/>
            <a:r>
              <a:rPr lang="en-US" sz="600" dirty="0"/>
              <a:t>vena cava</a:t>
            </a:r>
          </a:p>
          <a:p>
            <a:pPr algn="l"/>
            <a:r>
              <a:rPr lang="en-US" sz="600" dirty="0"/>
              <a:t>(main vein)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3452343" y="4364598"/>
            <a:ext cx="625847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600" dirty="0"/>
              <a:t>Vein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3455518" y="4520922"/>
            <a:ext cx="625847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600" dirty="0"/>
              <a:t>Artery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5684590" y="970698"/>
            <a:ext cx="72008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600" dirty="0"/>
              <a:t>Pulmonary</a:t>
            </a:r>
          </a:p>
          <a:p>
            <a:pPr algn="l"/>
            <a:r>
              <a:rPr lang="en-US" sz="600" dirty="0"/>
              <a:t>arteries</a:t>
            </a:r>
          </a:p>
        </p:txBody>
      </p:sp>
      <p:sp>
        <p:nvSpPr>
          <p:cNvPr id="107" name="Rectangle 106"/>
          <p:cNvSpPr/>
          <p:nvPr/>
        </p:nvSpPr>
        <p:spPr>
          <a:xfrm>
            <a:off x="5681415" y="1246030"/>
            <a:ext cx="72008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600" dirty="0"/>
              <a:t>Pulmonary</a:t>
            </a:r>
          </a:p>
          <a:p>
            <a:pPr algn="l"/>
            <a:r>
              <a:rPr lang="en-US" sz="600" dirty="0"/>
              <a:t>veins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5684590" y="1727861"/>
            <a:ext cx="72008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600" dirty="0"/>
              <a:t>Right</a:t>
            </a:r>
          </a:p>
          <a:p>
            <a:pPr algn="l"/>
            <a:r>
              <a:rPr lang="en-US" sz="600" dirty="0"/>
              <a:t>atrium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5684590" y="2241442"/>
            <a:ext cx="720080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600" dirty="0"/>
              <a:t>Valves</a:t>
            </a:r>
          </a:p>
          <a:p>
            <a:pPr algn="l"/>
            <a:r>
              <a:rPr lang="en-US" sz="600" dirty="0"/>
              <a:t>(open)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6665144" y="2914914"/>
            <a:ext cx="65461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600" dirty="0"/>
              <a:t>Right</a:t>
            </a:r>
          </a:p>
          <a:p>
            <a:pPr algn="l"/>
            <a:r>
              <a:rPr lang="en-US" sz="600" dirty="0"/>
              <a:t>ventricle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7985671" y="2914914"/>
            <a:ext cx="65461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600" dirty="0"/>
              <a:t>Left</a:t>
            </a:r>
          </a:p>
          <a:p>
            <a:pPr algn="l"/>
            <a:r>
              <a:rPr lang="en-US" sz="600" dirty="0"/>
              <a:t>ventricle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7979125" y="2423557"/>
            <a:ext cx="654618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600" dirty="0"/>
              <a:t>Pericardium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7979125" y="2247791"/>
            <a:ext cx="654618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600" dirty="0"/>
              <a:t>Myocardium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982496" y="2057167"/>
            <a:ext cx="792088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600" dirty="0"/>
              <a:t>Endocardium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7982496" y="1728878"/>
            <a:ext cx="79208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600" dirty="0"/>
              <a:t>Left</a:t>
            </a:r>
          </a:p>
          <a:p>
            <a:pPr algn="l"/>
            <a:r>
              <a:rPr lang="en-US" sz="600" dirty="0"/>
              <a:t>atrium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7889280" y="1277780"/>
            <a:ext cx="79208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600" dirty="0"/>
              <a:t>Valves</a:t>
            </a:r>
          </a:p>
          <a:p>
            <a:pPr algn="l"/>
            <a:r>
              <a:rPr lang="en-US" sz="600" dirty="0"/>
              <a:t>(closed)</a:t>
            </a:r>
          </a:p>
        </p:txBody>
      </p:sp>
      <p:sp>
        <p:nvSpPr>
          <p:cNvPr id="117" name="Oval 116"/>
          <p:cNvSpPr>
            <a:spLocks noChangeAspect="1"/>
          </p:cNvSpPr>
          <p:nvPr/>
        </p:nvSpPr>
        <p:spPr bwMode="auto">
          <a:xfrm>
            <a:off x="4820049" y="2350756"/>
            <a:ext cx="22671" cy="22671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8" name="Freeform 117"/>
          <p:cNvSpPr/>
          <p:nvPr/>
        </p:nvSpPr>
        <p:spPr>
          <a:xfrm>
            <a:off x="3850705" y="1311910"/>
            <a:ext cx="977900" cy="1047750"/>
          </a:xfrm>
          <a:custGeom>
            <a:avLst/>
            <a:gdLst>
              <a:gd name="connsiteX0" fmla="*/ 977900 w 977900"/>
              <a:gd name="connsiteY0" fmla="*/ 1047750 h 1047750"/>
              <a:gd name="connsiteX1" fmla="*/ 0 w 977900"/>
              <a:gd name="connsiteY1" fmla="*/ 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77900" h="1047750">
                <a:moveTo>
                  <a:pt x="977900" y="1047750"/>
                </a:moveTo>
                <a:lnTo>
                  <a:pt x="0" y="0"/>
                </a:lnTo>
              </a:path>
            </a:pathLst>
          </a:custGeom>
          <a:ln w="6350" cmpd="sng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latin typeface="Arial" charset="0"/>
              <a:ea typeface="ＭＳ Ｐゴシック" charset="0"/>
            </a:endParaRPr>
          </a:p>
        </p:txBody>
      </p:sp>
      <p:sp>
        <p:nvSpPr>
          <p:cNvPr id="119" name="Oval 118"/>
          <p:cNvSpPr>
            <a:spLocks noChangeAspect="1"/>
          </p:cNvSpPr>
          <p:nvPr/>
        </p:nvSpPr>
        <p:spPr bwMode="auto">
          <a:xfrm>
            <a:off x="4738516" y="2410858"/>
            <a:ext cx="22671" cy="22671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0" name="Freeform 119"/>
          <p:cNvSpPr/>
          <p:nvPr/>
        </p:nvSpPr>
        <p:spPr>
          <a:xfrm>
            <a:off x="3939605" y="1788161"/>
            <a:ext cx="806450" cy="631825"/>
          </a:xfrm>
          <a:custGeom>
            <a:avLst/>
            <a:gdLst>
              <a:gd name="connsiteX0" fmla="*/ 806450 w 806450"/>
              <a:gd name="connsiteY0" fmla="*/ 631825 h 631825"/>
              <a:gd name="connsiteX1" fmla="*/ 0 w 806450"/>
              <a:gd name="connsiteY1" fmla="*/ 0 h 631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6450" h="631825">
                <a:moveTo>
                  <a:pt x="806450" y="631825"/>
                </a:moveTo>
                <a:lnTo>
                  <a:pt x="0" y="0"/>
                </a:lnTo>
              </a:path>
            </a:pathLst>
          </a:custGeom>
          <a:ln w="6350" cmpd="sng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latin typeface="Arial" charset="0"/>
              <a:ea typeface="ＭＳ Ｐゴシック" charset="0"/>
            </a:endParaRPr>
          </a:p>
        </p:txBody>
      </p:sp>
      <p:sp>
        <p:nvSpPr>
          <p:cNvPr id="121" name="Oval 120"/>
          <p:cNvSpPr>
            <a:spLocks noChangeAspect="1"/>
          </p:cNvSpPr>
          <p:nvPr/>
        </p:nvSpPr>
        <p:spPr bwMode="auto">
          <a:xfrm>
            <a:off x="4741691" y="2501916"/>
            <a:ext cx="22671" cy="22671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2" name="Oval 121"/>
          <p:cNvSpPr>
            <a:spLocks noChangeAspect="1"/>
          </p:cNvSpPr>
          <p:nvPr/>
        </p:nvSpPr>
        <p:spPr bwMode="auto">
          <a:xfrm>
            <a:off x="4732166" y="2573924"/>
            <a:ext cx="22671" cy="22671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3" name="Oval 122"/>
          <p:cNvSpPr>
            <a:spLocks noChangeAspect="1"/>
          </p:cNvSpPr>
          <p:nvPr/>
        </p:nvSpPr>
        <p:spPr bwMode="auto">
          <a:xfrm>
            <a:off x="4938665" y="2669869"/>
            <a:ext cx="22671" cy="22671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4" name="Freeform 123"/>
          <p:cNvSpPr/>
          <p:nvPr/>
        </p:nvSpPr>
        <p:spPr>
          <a:xfrm>
            <a:off x="4158681" y="2248535"/>
            <a:ext cx="593725" cy="266700"/>
          </a:xfrm>
          <a:custGeom>
            <a:avLst/>
            <a:gdLst>
              <a:gd name="connsiteX0" fmla="*/ 593725 w 593725"/>
              <a:gd name="connsiteY0" fmla="*/ 266700 h 266700"/>
              <a:gd name="connsiteX1" fmla="*/ 0 w 593725"/>
              <a:gd name="connsiteY1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3725" h="266700">
                <a:moveTo>
                  <a:pt x="593725" y="266700"/>
                </a:moveTo>
                <a:lnTo>
                  <a:pt x="0" y="0"/>
                </a:lnTo>
              </a:path>
            </a:pathLst>
          </a:custGeom>
          <a:ln w="6350" cmpd="sng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latin typeface="Arial" charset="0"/>
              <a:ea typeface="ＭＳ Ｐゴシック" charset="0"/>
            </a:endParaRPr>
          </a:p>
        </p:txBody>
      </p:sp>
      <p:sp>
        <p:nvSpPr>
          <p:cNvPr id="125" name="Freeform 124"/>
          <p:cNvSpPr/>
          <p:nvPr/>
        </p:nvSpPr>
        <p:spPr>
          <a:xfrm>
            <a:off x="3945956" y="2127886"/>
            <a:ext cx="796925" cy="454025"/>
          </a:xfrm>
          <a:custGeom>
            <a:avLst/>
            <a:gdLst>
              <a:gd name="connsiteX0" fmla="*/ 796925 w 796925"/>
              <a:gd name="connsiteY0" fmla="*/ 454025 h 454025"/>
              <a:gd name="connsiteX1" fmla="*/ 0 w 796925"/>
              <a:gd name="connsiteY1" fmla="*/ 0 h 454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6925" h="454025">
                <a:moveTo>
                  <a:pt x="796925" y="454025"/>
                </a:moveTo>
                <a:lnTo>
                  <a:pt x="0" y="0"/>
                </a:lnTo>
              </a:path>
            </a:pathLst>
          </a:custGeom>
          <a:ln w="6350" cmpd="sng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latin typeface="Arial" charset="0"/>
              <a:ea typeface="ＭＳ Ｐゴシック" charset="0"/>
            </a:endParaRPr>
          </a:p>
        </p:txBody>
      </p:sp>
      <p:sp>
        <p:nvSpPr>
          <p:cNvPr id="126" name="Freeform 125"/>
          <p:cNvSpPr/>
          <p:nvPr/>
        </p:nvSpPr>
        <p:spPr>
          <a:xfrm>
            <a:off x="3764981" y="2366010"/>
            <a:ext cx="1184275" cy="311150"/>
          </a:xfrm>
          <a:custGeom>
            <a:avLst/>
            <a:gdLst>
              <a:gd name="connsiteX0" fmla="*/ 1184275 w 1184275"/>
              <a:gd name="connsiteY0" fmla="*/ 311150 h 311150"/>
              <a:gd name="connsiteX1" fmla="*/ 0 w 1184275"/>
              <a:gd name="connsiteY1" fmla="*/ 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4275" h="311150">
                <a:moveTo>
                  <a:pt x="1184275" y="311150"/>
                </a:moveTo>
                <a:lnTo>
                  <a:pt x="0" y="0"/>
                </a:lnTo>
              </a:path>
            </a:pathLst>
          </a:custGeom>
          <a:ln w="6350" cmpd="sng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latin typeface="Arial" charset="0"/>
              <a:ea typeface="ＭＳ Ｐゴシック" charset="0"/>
            </a:endParaRPr>
          </a:p>
        </p:txBody>
      </p:sp>
      <p:sp>
        <p:nvSpPr>
          <p:cNvPr id="127" name="Oval 126"/>
          <p:cNvSpPr>
            <a:spLocks noChangeAspect="1"/>
          </p:cNvSpPr>
          <p:nvPr/>
        </p:nvSpPr>
        <p:spPr bwMode="auto">
          <a:xfrm>
            <a:off x="4669683" y="2852431"/>
            <a:ext cx="22671" cy="22671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8" name="Freeform 127"/>
          <p:cNvSpPr/>
          <p:nvPr/>
        </p:nvSpPr>
        <p:spPr>
          <a:xfrm>
            <a:off x="3815780" y="2550160"/>
            <a:ext cx="863600" cy="311150"/>
          </a:xfrm>
          <a:custGeom>
            <a:avLst/>
            <a:gdLst>
              <a:gd name="connsiteX0" fmla="*/ 863600 w 863600"/>
              <a:gd name="connsiteY0" fmla="*/ 311150 h 311150"/>
              <a:gd name="connsiteX1" fmla="*/ 0 w 863600"/>
              <a:gd name="connsiteY1" fmla="*/ 0 h 31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63600" h="311150">
                <a:moveTo>
                  <a:pt x="863600" y="311150"/>
                </a:moveTo>
                <a:lnTo>
                  <a:pt x="0" y="0"/>
                </a:lnTo>
              </a:path>
            </a:pathLst>
          </a:custGeom>
          <a:ln w="6350" cmpd="sng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latin typeface="Arial" charset="0"/>
              <a:ea typeface="ＭＳ Ｐゴシック" charset="0"/>
            </a:endParaRPr>
          </a:p>
        </p:txBody>
      </p:sp>
      <p:sp>
        <p:nvSpPr>
          <p:cNvPr id="129" name="Oval 128"/>
          <p:cNvSpPr>
            <a:spLocks noChangeAspect="1"/>
          </p:cNvSpPr>
          <p:nvPr/>
        </p:nvSpPr>
        <p:spPr bwMode="auto">
          <a:xfrm>
            <a:off x="4714579" y="3036259"/>
            <a:ext cx="22671" cy="22671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30" name="Freeform 129"/>
          <p:cNvSpPr/>
          <p:nvPr/>
        </p:nvSpPr>
        <p:spPr>
          <a:xfrm>
            <a:off x="3920556" y="2797810"/>
            <a:ext cx="803275" cy="247650"/>
          </a:xfrm>
          <a:custGeom>
            <a:avLst/>
            <a:gdLst>
              <a:gd name="connsiteX0" fmla="*/ 803275 w 803275"/>
              <a:gd name="connsiteY0" fmla="*/ 247650 h 247650"/>
              <a:gd name="connsiteX1" fmla="*/ 0 w 803275"/>
              <a:gd name="connsiteY1" fmla="*/ 0 h 247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3275" h="247650">
                <a:moveTo>
                  <a:pt x="803275" y="247650"/>
                </a:moveTo>
                <a:lnTo>
                  <a:pt x="0" y="0"/>
                </a:lnTo>
              </a:path>
            </a:pathLst>
          </a:custGeom>
          <a:ln w="6350" cmpd="sng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latin typeface="Arial" charset="0"/>
              <a:ea typeface="ＭＳ Ｐゴシック" charset="0"/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 bwMode="auto">
          <a:xfrm>
            <a:off x="4951365" y="3189800"/>
            <a:ext cx="22671" cy="22671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32" name="Freeform 131"/>
          <p:cNvSpPr/>
          <p:nvPr/>
        </p:nvSpPr>
        <p:spPr>
          <a:xfrm>
            <a:off x="3774506" y="3061336"/>
            <a:ext cx="1184275" cy="136525"/>
          </a:xfrm>
          <a:custGeom>
            <a:avLst/>
            <a:gdLst>
              <a:gd name="connsiteX0" fmla="*/ 1184275 w 1184275"/>
              <a:gd name="connsiteY0" fmla="*/ 136525 h 136525"/>
              <a:gd name="connsiteX1" fmla="*/ 0 w 1184275"/>
              <a:gd name="connsiteY1" fmla="*/ 0 h 13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4275" h="136525">
                <a:moveTo>
                  <a:pt x="1184275" y="136525"/>
                </a:moveTo>
                <a:lnTo>
                  <a:pt x="0" y="0"/>
                </a:lnTo>
              </a:path>
            </a:pathLst>
          </a:custGeom>
          <a:ln w="6350" cmpd="sng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latin typeface="Arial" charset="0"/>
              <a:ea typeface="ＭＳ Ｐゴシック" charset="0"/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 bwMode="auto">
          <a:xfrm>
            <a:off x="4852245" y="3287654"/>
            <a:ext cx="22671" cy="22671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 bwMode="auto">
          <a:xfrm>
            <a:off x="4728991" y="4182037"/>
            <a:ext cx="22671" cy="22671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 bwMode="auto">
          <a:xfrm>
            <a:off x="4682829" y="4564748"/>
            <a:ext cx="22671" cy="22671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36" name="Freeform 135"/>
          <p:cNvSpPr/>
          <p:nvPr/>
        </p:nvSpPr>
        <p:spPr>
          <a:xfrm>
            <a:off x="3730055" y="4191635"/>
            <a:ext cx="1009650" cy="260350"/>
          </a:xfrm>
          <a:custGeom>
            <a:avLst/>
            <a:gdLst>
              <a:gd name="connsiteX0" fmla="*/ 1009650 w 1009650"/>
              <a:gd name="connsiteY0" fmla="*/ 0 h 260350"/>
              <a:gd name="connsiteX1" fmla="*/ 0 w 1009650"/>
              <a:gd name="connsiteY1" fmla="*/ 26035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9650" h="260350">
                <a:moveTo>
                  <a:pt x="1009650" y="0"/>
                </a:moveTo>
                <a:lnTo>
                  <a:pt x="0" y="260350"/>
                </a:lnTo>
              </a:path>
            </a:pathLst>
          </a:custGeom>
          <a:ln w="6350" cmpd="sng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latin typeface="Arial" charset="0"/>
              <a:ea typeface="ＭＳ Ｐゴシック" charset="0"/>
            </a:endParaRPr>
          </a:p>
        </p:txBody>
      </p:sp>
      <p:sp>
        <p:nvSpPr>
          <p:cNvPr id="137" name="Freeform 136"/>
          <p:cNvSpPr/>
          <p:nvPr/>
        </p:nvSpPr>
        <p:spPr>
          <a:xfrm>
            <a:off x="3784030" y="4575811"/>
            <a:ext cx="908050" cy="47625"/>
          </a:xfrm>
          <a:custGeom>
            <a:avLst/>
            <a:gdLst>
              <a:gd name="connsiteX0" fmla="*/ 908050 w 908050"/>
              <a:gd name="connsiteY0" fmla="*/ 0 h 47625"/>
              <a:gd name="connsiteX1" fmla="*/ 0 w 908050"/>
              <a:gd name="connsiteY1" fmla="*/ 47625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8050" h="47625">
                <a:moveTo>
                  <a:pt x="908050" y="0"/>
                </a:moveTo>
                <a:lnTo>
                  <a:pt x="0" y="47625"/>
                </a:lnTo>
              </a:path>
            </a:pathLst>
          </a:custGeom>
          <a:ln w="6350" cmpd="sng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latin typeface="Arial" charset="0"/>
              <a:ea typeface="ＭＳ Ｐゴシック" charset="0"/>
            </a:endParaRPr>
          </a:p>
        </p:txBody>
      </p:sp>
      <p:sp>
        <p:nvSpPr>
          <p:cNvPr id="138" name="Freeform 137"/>
          <p:cNvSpPr/>
          <p:nvPr/>
        </p:nvSpPr>
        <p:spPr>
          <a:xfrm>
            <a:off x="3838006" y="3296286"/>
            <a:ext cx="1025525" cy="130175"/>
          </a:xfrm>
          <a:custGeom>
            <a:avLst/>
            <a:gdLst>
              <a:gd name="connsiteX0" fmla="*/ 1025525 w 1025525"/>
              <a:gd name="connsiteY0" fmla="*/ 0 h 130175"/>
              <a:gd name="connsiteX1" fmla="*/ 0 w 1025525"/>
              <a:gd name="connsiteY1" fmla="*/ 130175 h 13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5525" h="130175">
                <a:moveTo>
                  <a:pt x="1025525" y="0"/>
                </a:moveTo>
                <a:lnTo>
                  <a:pt x="0" y="130175"/>
                </a:lnTo>
              </a:path>
            </a:pathLst>
          </a:custGeom>
          <a:ln w="6350" cmpd="sng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latin typeface="Arial" charset="0"/>
              <a:ea typeface="ＭＳ Ｐゴシック" charset="0"/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 bwMode="auto">
          <a:xfrm>
            <a:off x="6385968" y="1747258"/>
            <a:ext cx="27432" cy="27432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 bwMode="auto">
          <a:xfrm>
            <a:off x="6415225" y="1554141"/>
            <a:ext cx="20610" cy="20610"/>
          </a:xfrm>
          <a:prstGeom prst="ellipse">
            <a:avLst/>
          </a:prstGeom>
          <a:solidFill>
            <a:srgbClr val="000000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 bwMode="auto">
          <a:xfrm>
            <a:off x="7257096" y="1341292"/>
            <a:ext cx="20610" cy="20610"/>
          </a:xfrm>
          <a:prstGeom prst="ellipse">
            <a:avLst/>
          </a:prstGeom>
          <a:solidFill>
            <a:srgbClr val="000000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2" name="Oval 141"/>
          <p:cNvSpPr>
            <a:spLocks noChangeAspect="1"/>
          </p:cNvSpPr>
          <p:nvPr/>
        </p:nvSpPr>
        <p:spPr bwMode="auto">
          <a:xfrm>
            <a:off x="6830716" y="1790691"/>
            <a:ext cx="27432" cy="27432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3" name="Oval 142"/>
          <p:cNvSpPr>
            <a:spLocks noChangeAspect="1"/>
          </p:cNvSpPr>
          <p:nvPr/>
        </p:nvSpPr>
        <p:spPr bwMode="auto">
          <a:xfrm>
            <a:off x="6549716" y="2019651"/>
            <a:ext cx="20610" cy="20610"/>
          </a:xfrm>
          <a:prstGeom prst="ellipse">
            <a:avLst/>
          </a:prstGeom>
          <a:solidFill>
            <a:srgbClr val="000000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4" name="Oval 143"/>
          <p:cNvSpPr>
            <a:spLocks noChangeAspect="1"/>
          </p:cNvSpPr>
          <p:nvPr/>
        </p:nvSpPr>
        <p:spPr bwMode="auto">
          <a:xfrm>
            <a:off x="7075997" y="1867573"/>
            <a:ext cx="20610" cy="20610"/>
          </a:xfrm>
          <a:prstGeom prst="ellipse">
            <a:avLst/>
          </a:prstGeom>
          <a:solidFill>
            <a:srgbClr val="000000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5" name="Oval 144"/>
          <p:cNvSpPr>
            <a:spLocks noChangeAspect="1"/>
          </p:cNvSpPr>
          <p:nvPr/>
        </p:nvSpPr>
        <p:spPr bwMode="auto">
          <a:xfrm>
            <a:off x="7296133" y="1686394"/>
            <a:ext cx="18736" cy="18736"/>
          </a:xfrm>
          <a:prstGeom prst="ellipse">
            <a:avLst/>
          </a:prstGeom>
          <a:solidFill>
            <a:srgbClr val="000000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6" name="Oval 145"/>
          <p:cNvSpPr>
            <a:spLocks noChangeAspect="1"/>
          </p:cNvSpPr>
          <p:nvPr/>
        </p:nvSpPr>
        <p:spPr bwMode="auto">
          <a:xfrm>
            <a:off x="7451912" y="1786040"/>
            <a:ext cx="20610" cy="20610"/>
          </a:xfrm>
          <a:prstGeom prst="ellipse">
            <a:avLst/>
          </a:prstGeom>
          <a:solidFill>
            <a:srgbClr val="000000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7" name="Oval 146"/>
          <p:cNvSpPr>
            <a:spLocks noChangeAspect="1"/>
          </p:cNvSpPr>
          <p:nvPr/>
        </p:nvSpPr>
        <p:spPr bwMode="auto">
          <a:xfrm>
            <a:off x="7740955" y="2272057"/>
            <a:ext cx="24938" cy="24938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8" name="Oval 147"/>
          <p:cNvSpPr>
            <a:spLocks noChangeAspect="1"/>
          </p:cNvSpPr>
          <p:nvPr/>
        </p:nvSpPr>
        <p:spPr bwMode="auto">
          <a:xfrm>
            <a:off x="7843176" y="2386978"/>
            <a:ext cx="18736" cy="18736"/>
          </a:xfrm>
          <a:prstGeom prst="ellipse">
            <a:avLst/>
          </a:prstGeom>
          <a:solidFill>
            <a:srgbClr val="000000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9" name="Oval 148"/>
          <p:cNvSpPr>
            <a:spLocks noChangeAspect="1"/>
          </p:cNvSpPr>
          <p:nvPr/>
        </p:nvSpPr>
        <p:spPr bwMode="auto">
          <a:xfrm>
            <a:off x="7934754" y="2510306"/>
            <a:ext cx="24938" cy="24938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50" name="Oval 149"/>
          <p:cNvSpPr>
            <a:spLocks noChangeAspect="1"/>
          </p:cNvSpPr>
          <p:nvPr/>
        </p:nvSpPr>
        <p:spPr bwMode="auto">
          <a:xfrm>
            <a:off x="6592703" y="2271046"/>
            <a:ext cx="20610" cy="20610"/>
          </a:xfrm>
          <a:prstGeom prst="ellipse">
            <a:avLst/>
          </a:prstGeom>
          <a:solidFill>
            <a:srgbClr val="000000"/>
          </a:solidFill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51" name="Freeform 150"/>
          <p:cNvSpPr/>
          <p:nvPr/>
        </p:nvSpPr>
        <p:spPr>
          <a:xfrm>
            <a:off x="6174805" y="1076960"/>
            <a:ext cx="1085850" cy="273050"/>
          </a:xfrm>
          <a:custGeom>
            <a:avLst/>
            <a:gdLst>
              <a:gd name="connsiteX0" fmla="*/ 1085850 w 1085850"/>
              <a:gd name="connsiteY0" fmla="*/ 273050 h 273050"/>
              <a:gd name="connsiteX1" fmla="*/ 174625 w 1085850"/>
              <a:gd name="connsiteY1" fmla="*/ 69850 h 273050"/>
              <a:gd name="connsiteX2" fmla="*/ 0 w 1085850"/>
              <a:gd name="connsiteY2" fmla="*/ 0 h 27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5850" h="273050">
                <a:moveTo>
                  <a:pt x="1085850" y="273050"/>
                </a:moveTo>
                <a:lnTo>
                  <a:pt x="174625" y="69850"/>
                </a:lnTo>
                <a:lnTo>
                  <a:pt x="0" y="0"/>
                </a:lnTo>
              </a:path>
            </a:pathLst>
          </a:custGeom>
          <a:ln w="6350" cmpd="sng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latin typeface="Arial" charset="0"/>
              <a:ea typeface="ＭＳ Ｐゴシック" charset="0"/>
            </a:endParaRPr>
          </a:p>
        </p:txBody>
      </p:sp>
      <p:sp>
        <p:nvSpPr>
          <p:cNvPr id="152" name="Freeform 151"/>
          <p:cNvSpPr/>
          <p:nvPr/>
        </p:nvSpPr>
        <p:spPr>
          <a:xfrm>
            <a:off x="6349431" y="1143635"/>
            <a:ext cx="73025" cy="419100"/>
          </a:xfrm>
          <a:custGeom>
            <a:avLst/>
            <a:gdLst>
              <a:gd name="connsiteX0" fmla="*/ 73025 w 73025"/>
              <a:gd name="connsiteY0" fmla="*/ 419100 h 419100"/>
              <a:gd name="connsiteX1" fmla="*/ 0 w 73025"/>
              <a:gd name="connsiteY1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025" h="419100">
                <a:moveTo>
                  <a:pt x="73025" y="419100"/>
                </a:moveTo>
                <a:lnTo>
                  <a:pt x="0" y="0"/>
                </a:lnTo>
              </a:path>
            </a:pathLst>
          </a:custGeom>
          <a:ln w="6350" cmpd="sng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latin typeface="Arial" charset="0"/>
              <a:ea typeface="ＭＳ Ｐゴシック" charset="0"/>
            </a:endParaRPr>
          </a:p>
        </p:txBody>
      </p:sp>
      <p:sp>
        <p:nvSpPr>
          <p:cNvPr id="153" name="Freeform 152"/>
          <p:cNvSpPr/>
          <p:nvPr/>
        </p:nvSpPr>
        <p:spPr>
          <a:xfrm>
            <a:off x="6174805" y="1340485"/>
            <a:ext cx="1263650" cy="146050"/>
          </a:xfrm>
          <a:custGeom>
            <a:avLst/>
            <a:gdLst>
              <a:gd name="connsiteX0" fmla="*/ 1263650 w 1263650"/>
              <a:gd name="connsiteY0" fmla="*/ 146050 h 146050"/>
              <a:gd name="connsiteX1" fmla="*/ 174625 w 1263650"/>
              <a:gd name="connsiteY1" fmla="*/ 69850 h 146050"/>
              <a:gd name="connsiteX2" fmla="*/ 0 w 1263650"/>
              <a:gd name="connsiteY2" fmla="*/ 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3650" h="146050">
                <a:moveTo>
                  <a:pt x="1263650" y="146050"/>
                </a:moveTo>
                <a:lnTo>
                  <a:pt x="174625" y="69850"/>
                </a:lnTo>
                <a:lnTo>
                  <a:pt x="0" y="0"/>
                </a:lnTo>
              </a:path>
            </a:pathLst>
          </a:custGeom>
          <a:ln w="12700" cmpd="sng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latin typeface="Arial" charset="0"/>
              <a:ea typeface="ＭＳ Ｐゴシック" charset="0"/>
            </a:endParaRPr>
          </a:p>
        </p:txBody>
      </p:sp>
      <p:sp>
        <p:nvSpPr>
          <p:cNvPr id="154" name="Freeform 153"/>
          <p:cNvSpPr/>
          <p:nvPr/>
        </p:nvSpPr>
        <p:spPr>
          <a:xfrm>
            <a:off x="6352605" y="1410335"/>
            <a:ext cx="44450" cy="349250"/>
          </a:xfrm>
          <a:custGeom>
            <a:avLst/>
            <a:gdLst>
              <a:gd name="connsiteX0" fmla="*/ 44450 w 44450"/>
              <a:gd name="connsiteY0" fmla="*/ 349250 h 349250"/>
              <a:gd name="connsiteX1" fmla="*/ 0 w 44450"/>
              <a:gd name="connsiteY1" fmla="*/ 0 h 34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4450" h="349250">
                <a:moveTo>
                  <a:pt x="44450" y="349250"/>
                </a:moveTo>
                <a:lnTo>
                  <a:pt x="0" y="0"/>
                </a:lnTo>
              </a:path>
            </a:pathLst>
          </a:custGeom>
          <a:ln w="6350" cmpd="sng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latin typeface="Arial" charset="0"/>
              <a:ea typeface="ＭＳ Ｐゴシック" charset="0"/>
            </a:endParaRPr>
          </a:p>
        </p:txBody>
      </p:sp>
      <p:sp>
        <p:nvSpPr>
          <p:cNvPr id="155" name="Freeform 154"/>
          <p:cNvSpPr/>
          <p:nvPr/>
        </p:nvSpPr>
        <p:spPr>
          <a:xfrm>
            <a:off x="6841556" y="1375410"/>
            <a:ext cx="1120775" cy="425450"/>
          </a:xfrm>
          <a:custGeom>
            <a:avLst/>
            <a:gdLst>
              <a:gd name="connsiteX0" fmla="*/ 0 w 1120775"/>
              <a:gd name="connsiteY0" fmla="*/ 425450 h 425450"/>
              <a:gd name="connsiteX1" fmla="*/ 1120775 w 1120775"/>
              <a:gd name="connsiteY1" fmla="*/ 0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0775" h="425450">
                <a:moveTo>
                  <a:pt x="0" y="425450"/>
                </a:moveTo>
                <a:lnTo>
                  <a:pt x="1120775" y="0"/>
                </a:lnTo>
              </a:path>
            </a:pathLst>
          </a:custGeom>
          <a:ln w="6350" cmpd="sng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latin typeface="Arial" charset="0"/>
              <a:ea typeface="ＭＳ Ｐゴシック" charset="0"/>
            </a:endParaRPr>
          </a:p>
        </p:txBody>
      </p:sp>
      <p:sp>
        <p:nvSpPr>
          <p:cNvPr id="156" name="Freeform 155"/>
          <p:cNvSpPr/>
          <p:nvPr/>
        </p:nvSpPr>
        <p:spPr>
          <a:xfrm>
            <a:off x="6006531" y="1823085"/>
            <a:ext cx="549275" cy="203200"/>
          </a:xfrm>
          <a:custGeom>
            <a:avLst/>
            <a:gdLst>
              <a:gd name="connsiteX0" fmla="*/ 549275 w 549275"/>
              <a:gd name="connsiteY0" fmla="*/ 203200 h 203200"/>
              <a:gd name="connsiteX1" fmla="*/ 0 w 549275"/>
              <a:gd name="connsiteY1" fmla="*/ 0 h 20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9275" h="203200">
                <a:moveTo>
                  <a:pt x="549275" y="203200"/>
                </a:moveTo>
                <a:lnTo>
                  <a:pt x="0" y="0"/>
                </a:lnTo>
              </a:path>
            </a:pathLst>
          </a:custGeom>
          <a:ln w="63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latin typeface="Arial" charset="0"/>
              <a:ea typeface="ＭＳ Ｐゴシック" charset="0"/>
            </a:endParaRPr>
          </a:p>
        </p:txBody>
      </p:sp>
      <p:sp>
        <p:nvSpPr>
          <p:cNvPr id="157" name="Freeform 156"/>
          <p:cNvSpPr/>
          <p:nvPr/>
        </p:nvSpPr>
        <p:spPr>
          <a:xfrm>
            <a:off x="6279581" y="1794511"/>
            <a:ext cx="1184275" cy="517525"/>
          </a:xfrm>
          <a:custGeom>
            <a:avLst/>
            <a:gdLst>
              <a:gd name="connsiteX0" fmla="*/ 1184275 w 1184275"/>
              <a:gd name="connsiteY0" fmla="*/ 0 h 517525"/>
              <a:gd name="connsiteX1" fmla="*/ 0 w 1184275"/>
              <a:gd name="connsiteY1" fmla="*/ 517525 h 51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84275" h="517525">
                <a:moveTo>
                  <a:pt x="1184275" y="0"/>
                </a:moveTo>
                <a:lnTo>
                  <a:pt x="0" y="517525"/>
                </a:lnTo>
              </a:path>
            </a:pathLst>
          </a:custGeom>
          <a:ln w="63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latin typeface="Arial" charset="0"/>
              <a:ea typeface="ＭＳ Ｐゴシック" charset="0"/>
            </a:endParaRPr>
          </a:p>
        </p:txBody>
      </p:sp>
      <p:sp>
        <p:nvSpPr>
          <p:cNvPr id="158" name="Freeform 157"/>
          <p:cNvSpPr/>
          <p:nvPr/>
        </p:nvSpPr>
        <p:spPr>
          <a:xfrm>
            <a:off x="6028756" y="2280285"/>
            <a:ext cx="574675" cy="57150"/>
          </a:xfrm>
          <a:custGeom>
            <a:avLst/>
            <a:gdLst>
              <a:gd name="connsiteX0" fmla="*/ 574675 w 574675"/>
              <a:gd name="connsiteY0" fmla="*/ 0 h 57150"/>
              <a:gd name="connsiteX1" fmla="*/ 0 w 574675"/>
              <a:gd name="connsiteY1" fmla="*/ 57150 h 5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4675" h="57150">
                <a:moveTo>
                  <a:pt x="574675" y="0"/>
                </a:moveTo>
                <a:lnTo>
                  <a:pt x="0" y="57150"/>
                </a:lnTo>
              </a:path>
            </a:pathLst>
          </a:custGeom>
          <a:ln w="6350" cmpd="sng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latin typeface="Arial" charset="0"/>
              <a:ea typeface="ＭＳ Ｐゴシック" charset="0"/>
            </a:endParaRPr>
          </a:p>
        </p:txBody>
      </p:sp>
      <p:sp>
        <p:nvSpPr>
          <p:cNvPr id="159" name="Freeform 158"/>
          <p:cNvSpPr/>
          <p:nvPr/>
        </p:nvSpPr>
        <p:spPr>
          <a:xfrm>
            <a:off x="7305105" y="1696085"/>
            <a:ext cx="749300" cy="120650"/>
          </a:xfrm>
          <a:custGeom>
            <a:avLst/>
            <a:gdLst>
              <a:gd name="connsiteX0" fmla="*/ 0 w 749300"/>
              <a:gd name="connsiteY0" fmla="*/ 0 h 120650"/>
              <a:gd name="connsiteX1" fmla="*/ 749300 w 749300"/>
              <a:gd name="connsiteY1" fmla="*/ 12065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49300" h="120650">
                <a:moveTo>
                  <a:pt x="0" y="0"/>
                </a:moveTo>
                <a:lnTo>
                  <a:pt x="749300" y="120650"/>
                </a:lnTo>
              </a:path>
            </a:pathLst>
          </a:custGeom>
          <a:ln w="6350" cmpd="sng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latin typeface="Arial" charset="0"/>
              <a:ea typeface="ＭＳ Ｐゴシック" charset="0"/>
            </a:endParaRPr>
          </a:p>
        </p:txBody>
      </p:sp>
      <p:sp>
        <p:nvSpPr>
          <p:cNvPr id="160" name="Freeform 159"/>
          <p:cNvSpPr/>
          <p:nvPr/>
        </p:nvSpPr>
        <p:spPr>
          <a:xfrm>
            <a:off x="7086030" y="1642110"/>
            <a:ext cx="171450" cy="234950"/>
          </a:xfrm>
          <a:custGeom>
            <a:avLst/>
            <a:gdLst>
              <a:gd name="connsiteX0" fmla="*/ 0 w 171450"/>
              <a:gd name="connsiteY0" fmla="*/ 234950 h 234950"/>
              <a:gd name="connsiteX1" fmla="*/ 171450 w 171450"/>
              <a:gd name="connsiteY1" fmla="*/ 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450" h="234950">
                <a:moveTo>
                  <a:pt x="0" y="234950"/>
                </a:moveTo>
                <a:lnTo>
                  <a:pt x="171450" y="0"/>
                </a:lnTo>
              </a:path>
            </a:pathLst>
          </a:custGeom>
          <a:ln w="6350" cmpd="sng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latin typeface="Arial" charset="0"/>
              <a:ea typeface="ＭＳ Ｐゴシック" charset="0"/>
            </a:endParaRPr>
          </a:p>
        </p:txBody>
      </p:sp>
      <p:sp>
        <p:nvSpPr>
          <p:cNvPr id="161" name="Freeform 160"/>
          <p:cNvSpPr/>
          <p:nvPr/>
        </p:nvSpPr>
        <p:spPr>
          <a:xfrm>
            <a:off x="7752781" y="2162811"/>
            <a:ext cx="301625" cy="123825"/>
          </a:xfrm>
          <a:custGeom>
            <a:avLst/>
            <a:gdLst>
              <a:gd name="connsiteX0" fmla="*/ 0 w 301625"/>
              <a:gd name="connsiteY0" fmla="*/ 123825 h 123825"/>
              <a:gd name="connsiteX1" fmla="*/ 301625 w 301625"/>
              <a:gd name="connsiteY1" fmla="*/ 0 h 123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1625" h="123825">
                <a:moveTo>
                  <a:pt x="0" y="123825"/>
                </a:moveTo>
                <a:lnTo>
                  <a:pt x="301625" y="0"/>
                </a:lnTo>
              </a:path>
            </a:pathLst>
          </a:custGeom>
          <a:ln w="6350" cmpd="sng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latin typeface="Arial" charset="0"/>
              <a:ea typeface="ＭＳ Ｐゴシック" charset="0"/>
            </a:endParaRPr>
          </a:p>
        </p:txBody>
      </p:sp>
      <p:sp>
        <p:nvSpPr>
          <p:cNvPr id="162" name="Freeform 161"/>
          <p:cNvSpPr/>
          <p:nvPr/>
        </p:nvSpPr>
        <p:spPr>
          <a:xfrm>
            <a:off x="7851205" y="2350135"/>
            <a:ext cx="196850" cy="44450"/>
          </a:xfrm>
          <a:custGeom>
            <a:avLst/>
            <a:gdLst>
              <a:gd name="connsiteX0" fmla="*/ 0 w 196850"/>
              <a:gd name="connsiteY0" fmla="*/ 44450 h 44450"/>
              <a:gd name="connsiteX1" fmla="*/ 196850 w 196850"/>
              <a:gd name="connsiteY1" fmla="*/ 0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6850" h="44450">
                <a:moveTo>
                  <a:pt x="0" y="44450"/>
                </a:moveTo>
                <a:lnTo>
                  <a:pt x="196850" y="0"/>
                </a:lnTo>
              </a:path>
            </a:pathLst>
          </a:custGeom>
          <a:ln w="6350" cmpd="sng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latin typeface="Arial" charset="0"/>
              <a:ea typeface="ＭＳ Ｐゴシック" charset="0"/>
            </a:endParaRPr>
          </a:p>
        </p:txBody>
      </p:sp>
      <p:sp>
        <p:nvSpPr>
          <p:cNvPr id="163" name="Freeform 162"/>
          <p:cNvSpPr/>
          <p:nvPr/>
        </p:nvSpPr>
        <p:spPr>
          <a:xfrm>
            <a:off x="7943281" y="2521585"/>
            <a:ext cx="104775" cy="0"/>
          </a:xfrm>
          <a:custGeom>
            <a:avLst/>
            <a:gdLst>
              <a:gd name="connsiteX0" fmla="*/ 0 w 104775"/>
              <a:gd name="connsiteY0" fmla="*/ 0 h 0"/>
              <a:gd name="connsiteX1" fmla="*/ 104775 w 10477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4775">
                <a:moveTo>
                  <a:pt x="0" y="0"/>
                </a:moveTo>
                <a:lnTo>
                  <a:pt x="104775" y="0"/>
                </a:lnTo>
              </a:path>
            </a:pathLst>
          </a:custGeom>
          <a:ln w="6350" cmpd="sng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latin typeface="Arial" charset="0"/>
              <a:ea typeface="ＭＳ Ｐゴシック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5943854" y="3197654"/>
            <a:ext cx="654618" cy="18466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600" b="0" dirty="0">
                <a:latin typeface="Arial Black"/>
                <a:cs typeface="Arial Black"/>
              </a:rPr>
              <a:t>The heart</a:t>
            </a:r>
          </a:p>
        </p:txBody>
      </p:sp>
      <p:sp>
        <p:nvSpPr>
          <p:cNvPr id="165" name="Right Brace 164"/>
          <p:cNvSpPr/>
          <p:nvPr/>
        </p:nvSpPr>
        <p:spPr bwMode="auto">
          <a:xfrm rot="4135086">
            <a:off x="7109949" y="2417429"/>
            <a:ext cx="45719" cy="479445"/>
          </a:xfrm>
          <a:prstGeom prst="rightBrace">
            <a:avLst>
              <a:gd name="adj1" fmla="val 48016"/>
              <a:gd name="adj2" fmla="val 49695"/>
            </a:avLst>
          </a:prstGeom>
          <a:noFill/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/>
          </a:p>
        </p:txBody>
      </p:sp>
      <p:sp>
        <p:nvSpPr>
          <p:cNvPr id="166" name="Right Brace 165"/>
          <p:cNvSpPr/>
          <p:nvPr/>
        </p:nvSpPr>
        <p:spPr bwMode="auto">
          <a:xfrm rot="4787069">
            <a:off x="7525395" y="2071869"/>
            <a:ext cx="73530" cy="318080"/>
          </a:xfrm>
          <a:prstGeom prst="rightBrace">
            <a:avLst>
              <a:gd name="adj1" fmla="val 48016"/>
              <a:gd name="adj2" fmla="val 50802"/>
            </a:avLst>
          </a:prstGeom>
          <a:noFill/>
          <a:ln w="63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/>
          </a:p>
        </p:txBody>
      </p:sp>
      <p:sp>
        <p:nvSpPr>
          <p:cNvPr id="167" name="Freeform 166"/>
          <p:cNvSpPr/>
          <p:nvPr/>
        </p:nvSpPr>
        <p:spPr>
          <a:xfrm>
            <a:off x="7565455" y="2261235"/>
            <a:ext cx="488950" cy="742950"/>
          </a:xfrm>
          <a:custGeom>
            <a:avLst/>
            <a:gdLst>
              <a:gd name="connsiteX0" fmla="*/ 0 w 488950"/>
              <a:gd name="connsiteY0" fmla="*/ 0 h 742950"/>
              <a:gd name="connsiteX1" fmla="*/ 488950 w 488950"/>
              <a:gd name="connsiteY1" fmla="*/ 7429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88950" h="742950">
                <a:moveTo>
                  <a:pt x="0" y="0"/>
                </a:moveTo>
                <a:lnTo>
                  <a:pt x="488950" y="742950"/>
                </a:lnTo>
              </a:path>
            </a:pathLst>
          </a:custGeom>
          <a:ln w="6350" cmpd="sng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latin typeface="Arial" charset="0"/>
              <a:ea typeface="ＭＳ Ｐゴシック" charset="0"/>
            </a:endParaRPr>
          </a:p>
        </p:txBody>
      </p:sp>
      <p:sp>
        <p:nvSpPr>
          <p:cNvPr id="168" name="Freeform 167"/>
          <p:cNvSpPr/>
          <p:nvPr/>
        </p:nvSpPr>
        <p:spPr>
          <a:xfrm>
            <a:off x="6971730" y="2667636"/>
            <a:ext cx="171450" cy="327025"/>
          </a:xfrm>
          <a:custGeom>
            <a:avLst/>
            <a:gdLst>
              <a:gd name="connsiteX0" fmla="*/ 171450 w 171450"/>
              <a:gd name="connsiteY0" fmla="*/ 0 h 327025"/>
              <a:gd name="connsiteX1" fmla="*/ 0 w 171450"/>
              <a:gd name="connsiteY1" fmla="*/ 327025 h 32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1450" h="327025">
                <a:moveTo>
                  <a:pt x="171450" y="0"/>
                </a:moveTo>
                <a:lnTo>
                  <a:pt x="0" y="327025"/>
                </a:lnTo>
              </a:path>
            </a:pathLst>
          </a:custGeom>
          <a:ln w="6350" cmpd="sng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latin typeface="Arial" charset="0"/>
              <a:ea typeface="ＭＳ Ｐゴシック" charset="0"/>
            </a:endParaRPr>
          </a:p>
        </p:txBody>
      </p:sp>
      <p:sp>
        <p:nvSpPr>
          <p:cNvPr id="169" name="Freeform 168"/>
          <p:cNvSpPr/>
          <p:nvPr/>
        </p:nvSpPr>
        <p:spPr>
          <a:xfrm>
            <a:off x="6174805" y="1340485"/>
            <a:ext cx="1263650" cy="146050"/>
          </a:xfrm>
          <a:custGeom>
            <a:avLst/>
            <a:gdLst>
              <a:gd name="connsiteX0" fmla="*/ 1263650 w 1263650"/>
              <a:gd name="connsiteY0" fmla="*/ 146050 h 146050"/>
              <a:gd name="connsiteX1" fmla="*/ 174625 w 1263650"/>
              <a:gd name="connsiteY1" fmla="*/ 69850 h 146050"/>
              <a:gd name="connsiteX2" fmla="*/ 0 w 1263650"/>
              <a:gd name="connsiteY2" fmla="*/ 0 h 14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3650" h="146050">
                <a:moveTo>
                  <a:pt x="1263650" y="146050"/>
                </a:moveTo>
                <a:lnTo>
                  <a:pt x="174625" y="69850"/>
                </a:lnTo>
                <a:lnTo>
                  <a:pt x="0" y="0"/>
                </a:lnTo>
              </a:path>
            </a:pathLst>
          </a:custGeom>
          <a:ln w="6350" cmpd="sng">
            <a:solidFill>
              <a:srgbClr val="0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latin typeface="Arial" charset="0"/>
              <a:ea typeface="ＭＳ Ｐゴシック" charset="0"/>
            </a:endParaRPr>
          </a:p>
        </p:txBody>
      </p:sp>
      <p:sp>
        <p:nvSpPr>
          <p:cNvPr id="170" name="Oval 169"/>
          <p:cNvSpPr>
            <a:spLocks noChangeAspect="1"/>
          </p:cNvSpPr>
          <p:nvPr/>
        </p:nvSpPr>
        <p:spPr bwMode="auto">
          <a:xfrm>
            <a:off x="7427523" y="1476794"/>
            <a:ext cx="24938" cy="24938"/>
          </a:xfrm>
          <a:prstGeom prst="ellipse">
            <a:avLst/>
          </a:prstGeom>
          <a:solidFill>
            <a:srgbClr val="000000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754054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Cardiovascular and Systemic Diseases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408612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b="1" dirty="0" smtClean="0"/>
              <a:t>Ehrlichiosis and Anaplasmosis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Signs and symptoms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Resemble the flu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Leukopenia and thrombocytopenia also occur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Pathogen and virulence factors</a:t>
            </a:r>
          </a:p>
          <a:p>
            <a:pPr lvl="2">
              <a:lnSpc>
                <a:spcPct val="130000"/>
              </a:lnSpc>
            </a:pPr>
            <a:r>
              <a:rPr lang="en-US" i="1" dirty="0" smtClean="0"/>
              <a:t>Ehrlichia chaffeensis</a:t>
            </a:r>
            <a:r>
              <a:rPr lang="en-US" dirty="0" smtClean="0"/>
              <a:t> causes ehrlichiosis</a:t>
            </a:r>
          </a:p>
          <a:p>
            <a:pPr lvl="2">
              <a:lnSpc>
                <a:spcPct val="130000"/>
              </a:lnSpc>
            </a:pPr>
            <a:r>
              <a:rPr lang="en-US" i="1" dirty="0" smtClean="0"/>
              <a:t>Anaplasma phagocytophilum</a:t>
            </a:r>
            <a:r>
              <a:rPr lang="en-US" dirty="0" smtClean="0"/>
              <a:t> causes anaplasmosis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Both bacteria live inside infected cells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Pathogenesis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Ticks transmit bacteria to humans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607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</a:t>
            </a:r>
            <a:r>
              <a:rPr lang="en-US" sz="1200" b="1" dirty="0">
                <a:solidFill>
                  <a:srgbClr val="000000"/>
                </a:solidFill>
              </a:rPr>
              <a:t>21.11  The </a:t>
            </a:r>
            <a:r>
              <a:rPr lang="en-US" sz="1200" b="1" dirty="0">
                <a:solidFill>
                  <a:srgbClr val="000000"/>
                </a:solidFill>
              </a:rPr>
              <a:t>growth and reproduction of </a:t>
            </a:r>
            <a:r>
              <a:rPr lang="en-US" sz="1200" b="1" i="1" dirty="0">
                <a:solidFill>
                  <a:srgbClr val="000000"/>
                </a:solidFill>
              </a:rPr>
              <a:t>Ehrlichia</a:t>
            </a:r>
            <a:r>
              <a:rPr lang="en-US" sz="1200" b="1" dirty="0">
                <a:solidFill>
                  <a:srgbClr val="000000"/>
                </a:solidFill>
              </a:rPr>
              <a:t> and </a:t>
            </a:r>
            <a:r>
              <a:rPr lang="en-US" sz="1200" b="1" i="1" dirty="0">
                <a:solidFill>
                  <a:srgbClr val="000000"/>
                </a:solidFill>
              </a:rPr>
              <a:t>Anaplasma</a:t>
            </a:r>
            <a:r>
              <a:rPr lang="en-US" sz="1200" b="1" dirty="0">
                <a:solidFill>
                  <a:srgbClr val="000000"/>
                </a:solidFill>
              </a:rPr>
              <a:t> in an infected leukocyte.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31" name="Picture 30" descr="figure_21_11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2"/>
          <a:stretch/>
        </p:blipFill>
        <p:spPr>
          <a:xfrm>
            <a:off x="2896670" y="544024"/>
            <a:ext cx="6397018" cy="576995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854404" y="616033"/>
            <a:ext cx="64358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400" dirty="0"/>
              <a:t>Entry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861170" y="1367862"/>
            <a:ext cx="1631389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400" dirty="0"/>
              <a:t>Elementary body</a:t>
            </a:r>
          </a:p>
          <a:p>
            <a:pPr algn="l"/>
            <a:r>
              <a:rPr lang="en-US" sz="1400" dirty="0"/>
              <a:t>in phagosome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854819" y="2234116"/>
            <a:ext cx="65349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400" dirty="0"/>
              <a:t>Initial</a:t>
            </a:r>
          </a:p>
          <a:p>
            <a:pPr algn="l"/>
            <a:r>
              <a:rPr lang="en-US" sz="1400" dirty="0"/>
              <a:t>body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854820" y="3430695"/>
            <a:ext cx="774571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400" dirty="0"/>
              <a:t>Morula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854820" y="5080529"/>
            <a:ext cx="864339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400" dirty="0"/>
              <a:t>Release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8454510" y="1552137"/>
            <a:ext cx="883087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400" dirty="0"/>
              <a:t>Nucleus</a:t>
            </a:r>
          </a:p>
        </p:txBody>
      </p:sp>
      <p:sp>
        <p:nvSpPr>
          <p:cNvPr id="38" name="Oval 37"/>
          <p:cNvSpPr>
            <a:spLocks noChangeAspect="1"/>
          </p:cNvSpPr>
          <p:nvPr/>
        </p:nvSpPr>
        <p:spPr bwMode="auto">
          <a:xfrm>
            <a:off x="5385811" y="861818"/>
            <a:ext cx="48597" cy="48597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 bwMode="auto">
          <a:xfrm>
            <a:off x="5816673" y="1513065"/>
            <a:ext cx="48597" cy="48597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 bwMode="auto">
          <a:xfrm>
            <a:off x="5542527" y="2380336"/>
            <a:ext cx="48597" cy="48597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 bwMode="auto">
          <a:xfrm>
            <a:off x="5159076" y="3576827"/>
            <a:ext cx="48597" cy="48597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 bwMode="auto">
          <a:xfrm>
            <a:off x="5146377" y="5228778"/>
            <a:ext cx="48597" cy="48597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 bwMode="auto">
          <a:xfrm>
            <a:off x="7351193" y="2221374"/>
            <a:ext cx="48597" cy="48597"/>
          </a:xfrm>
          <a:prstGeom prst="ellipse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3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3561529" y="780587"/>
            <a:ext cx="1847850" cy="104775"/>
          </a:xfrm>
          <a:custGeom>
            <a:avLst/>
            <a:gdLst>
              <a:gd name="connsiteX0" fmla="*/ 1847850 w 1847850"/>
              <a:gd name="connsiteY0" fmla="*/ 104775 h 104775"/>
              <a:gd name="connsiteX1" fmla="*/ 0 w 1847850"/>
              <a:gd name="connsiteY1" fmla="*/ 0 h 10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47850" h="104775">
                <a:moveTo>
                  <a:pt x="1847850" y="104775"/>
                </a:move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4472754" y="1533062"/>
            <a:ext cx="1365250" cy="3175"/>
          </a:xfrm>
          <a:custGeom>
            <a:avLst/>
            <a:gdLst>
              <a:gd name="connsiteX0" fmla="*/ 1365250 w 1365250"/>
              <a:gd name="connsiteY0" fmla="*/ 0 h 3175"/>
              <a:gd name="connsiteX1" fmla="*/ 0 w 1365250"/>
              <a:gd name="connsiteY1" fmla="*/ 3175 h 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65250" h="3175">
                <a:moveTo>
                  <a:pt x="1365250" y="0"/>
                </a:moveTo>
                <a:lnTo>
                  <a:pt x="0" y="3175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3583754" y="2403011"/>
            <a:ext cx="1981200" cy="0"/>
          </a:xfrm>
          <a:custGeom>
            <a:avLst/>
            <a:gdLst>
              <a:gd name="connsiteX0" fmla="*/ 1981200 w 1981200"/>
              <a:gd name="connsiteY0" fmla="*/ 0 h 0"/>
              <a:gd name="connsiteX1" fmla="*/ 0 w 19812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81200">
                <a:moveTo>
                  <a:pt x="1981200" y="0"/>
                </a:move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3720279" y="3597869"/>
            <a:ext cx="1460500" cy="4234"/>
          </a:xfrm>
          <a:custGeom>
            <a:avLst/>
            <a:gdLst>
              <a:gd name="connsiteX0" fmla="*/ 1460500 w 1460500"/>
              <a:gd name="connsiteY0" fmla="*/ 4234 h 4234"/>
              <a:gd name="connsiteX1" fmla="*/ 0 w 1460500"/>
              <a:gd name="connsiteY1" fmla="*/ 0 h 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60500" h="4234">
                <a:moveTo>
                  <a:pt x="1460500" y="4234"/>
                </a:moveTo>
                <a:lnTo>
                  <a:pt x="0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3737213" y="5248869"/>
            <a:ext cx="1430867" cy="4234"/>
          </a:xfrm>
          <a:custGeom>
            <a:avLst/>
            <a:gdLst>
              <a:gd name="connsiteX0" fmla="*/ 1430867 w 1430867"/>
              <a:gd name="connsiteY0" fmla="*/ 0 h 4234"/>
              <a:gd name="connsiteX1" fmla="*/ 0 w 1430867"/>
              <a:gd name="connsiteY1" fmla="*/ 4234 h 4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30867" h="4234">
                <a:moveTo>
                  <a:pt x="1430867" y="0"/>
                </a:moveTo>
                <a:lnTo>
                  <a:pt x="0" y="4234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9" name="Freeform 48"/>
          <p:cNvSpPr/>
          <p:nvPr/>
        </p:nvSpPr>
        <p:spPr>
          <a:xfrm>
            <a:off x="7371530" y="1720386"/>
            <a:ext cx="1120775" cy="527050"/>
          </a:xfrm>
          <a:custGeom>
            <a:avLst/>
            <a:gdLst>
              <a:gd name="connsiteX0" fmla="*/ 0 w 1120775"/>
              <a:gd name="connsiteY0" fmla="*/ 527050 h 527050"/>
              <a:gd name="connsiteX1" fmla="*/ 1120775 w 1120775"/>
              <a:gd name="connsiteY1" fmla="*/ 0 h 52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20775" h="527050">
                <a:moveTo>
                  <a:pt x="0" y="527050"/>
                </a:moveTo>
                <a:lnTo>
                  <a:pt x="1120775" y="0"/>
                </a:lnTo>
              </a:path>
            </a:pathLst>
          </a:custGeom>
          <a:ln w="1270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5294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Cardiovascular and Systemic Diseases</a:t>
            </a: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Ehrlichiosis and Anaplasmosis</a:t>
            </a:r>
          </a:p>
          <a:p>
            <a:pPr lvl="1"/>
            <a:r>
              <a:rPr lang="en-US" dirty="0" smtClean="0"/>
              <a:t>Epidemiology</a:t>
            </a:r>
          </a:p>
          <a:p>
            <a:pPr lvl="2"/>
            <a:r>
              <a:rPr lang="en-US" dirty="0" smtClean="0"/>
              <a:t>Both considered emerging diseases</a:t>
            </a:r>
          </a:p>
          <a:p>
            <a:pPr lvl="1"/>
            <a:r>
              <a:rPr lang="en-US" dirty="0" smtClean="0"/>
              <a:t>Diagnosis, treatment, and prevention</a:t>
            </a:r>
          </a:p>
          <a:p>
            <a:pPr lvl="2"/>
            <a:r>
              <a:rPr lang="en-US" dirty="0" smtClean="0"/>
              <a:t>Diagnosis difficult since symptoms resemble other diseases</a:t>
            </a:r>
          </a:p>
          <a:p>
            <a:pPr lvl="2"/>
            <a:r>
              <a:rPr lang="en-US" dirty="0" smtClean="0"/>
              <a:t>Antimicrobials effective against both bacteria</a:t>
            </a:r>
          </a:p>
          <a:p>
            <a:pPr lvl="2"/>
            <a:r>
              <a:rPr lang="en-US" dirty="0" smtClean="0"/>
              <a:t>Prevention involves avoiding tick-infested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96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</a:t>
            </a:r>
            <a:r>
              <a:rPr lang="en-US" sz="1200" b="1" dirty="0">
                <a:solidFill>
                  <a:srgbClr val="000000"/>
                </a:solidFill>
              </a:rPr>
              <a:t>21.12  The </a:t>
            </a:r>
            <a:r>
              <a:rPr lang="en-US" sz="1200" b="1" dirty="0">
                <a:solidFill>
                  <a:srgbClr val="000000"/>
                </a:solidFill>
              </a:rPr>
              <a:t>geographical distribution of ehrlichiosis and anaplasmosis in the contiguous United States (2010).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9" name="Picture 18" descr="figure_21_12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8"/>
          <a:stretch/>
        </p:blipFill>
        <p:spPr>
          <a:xfrm>
            <a:off x="1790700" y="558801"/>
            <a:ext cx="8601456" cy="554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46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Cardiovascular and Systemic Diseases</a:t>
            </a:r>
            <a:endParaRPr lang="en-US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b="1" dirty="0" smtClean="0"/>
              <a:t>Infectious Mononucleosis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Signs and symptoms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Severe sore throat and fever occur initially 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Followed by swollen lymph nodes, fatigue, appetite loss, and a skin rash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Pathogen and virulence factors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Epstein-Barr virus (EBV or HHV-4) is the causative agent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 EBV establishes latent infection in host</a:t>
            </a:r>
          </a:p>
          <a:p>
            <a:pPr lvl="3">
              <a:lnSpc>
                <a:spcPct val="130000"/>
              </a:lnSpc>
            </a:pPr>
            <a:r>
              <a:rPr lang="en-US" dirty="0" smtClean="0"/>
              <a:t>Suppresses apoptosis of infected B cells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EBV is implicated in a number of other diseases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899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</a:t>
            </a:r>
            <a:r>
              <a:rPr lang="en-US" sz="1200" b="1" dirty="0">
                <a:solidFill>
                  <a:srgbClr val="000000"/>
                </a:solidFill>
              </a:rPr>
              <a:t>21.13  Diseases </a:t>
            </a:r>
            <a:r>
              <a:rPr lang="en-US" sz="1200" b="1" dirty="0">
                <a:solidFill>
                  <a:srgbClr val="000000"/>
                </a:solidFill>
              </a:rPr>
              <a:t>associated with Epstein-Barr virus.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9" name="Picture 18" descr="figure_21_13_0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6"/>
          <a:stretch/>
        </p:blipFill>
        <p:spPr>
          <a:xfrm>
            <a:off x="1817754" y="1661885"/>
            <a:ext cx="8601456" cy="351366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789205" y="3713059"/>
            <a:ext cx="1197764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dirty="0"/>
              <a:t>Diseases of EBV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39708" y="3714612"/>
            <a:ext cx="1567444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dirty="0"/>
              <a:t>Oral hairy leukoplakia*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72790" y="4608905"/>
            <a:ext cx="1745277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dirty="0"/>
              <a:t>State of cellular immunity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199651" y="3706708"/>
            <a:ext cx="1904137" cy="707886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000" dirty="0"/>
              <a:t>Burkitt’s lymphoma (shown)</a:t>
            </a:r>
          </a:p>
          <a:p>
            <a:pPr algn="l"/>
            <a:r>
              <a:rPr lang="en-US" sz="1000" dirty="0"/>
              <a:t>Nasopharyngeal cancer*</a:t>
            </a:r>
          </a:p>
          <a:p>
            <a:pPr algn="l"/>
            <a:r>
              <a:rPr lang="en-US" sz="1000" dirty="0"/>
              <a:t>Chronic fatigue syndrome*</a:t>
            </a:r>
          </a:p>
          <a:p>
            <a:pPr algn="l"/>
            <a:r>
              <a:rPr lang="en-US" sz="1000" dirty="0"/>
              <a:t>Hodgkin’s lymphoma*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34491" y="3719409"/>
            <a:ext cx="1068321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000" dirty="0"/>
              <a:t>Asymptomatic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136178" y="3706708"/>
            <a:ext cx="1125240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l"/>
            <a:r>
              <a:rPr lang="en-US" sz="1000" dirty="0"/>
              <a:t>Infectious</a:t>
            </a:r>
          </a:p>
          <a:p>
            <a:pPr algn="l"/>
            <a:r>
              <a:rPr lang="en-US" sz="1000" dirty="0"/>
              <a:t>mononucleosis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361351" y="4949895"/>
            <a:ext cx="1937575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dirty="0"/>
              <a:t>* EBV implicated, not proven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903507" y="4608905"/>
            <a:ext cx="669261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dirty="0"/>
              <a:t>Lacking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815972" y="4612616"/>
            <a:ext cx="476776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dirty="0"/>
              <a:t>Poor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491207" y="4608905"/>
            <a:ext cx="761935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dirty="0"/>
              <a:t>Immature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9259657" y="4608905"/>
            <a:ext cx="761935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000" dirty="0"/>
              <a:t>Vigorous</a:t>
            </a:r>
          </a:p>
        </p:txBody>
      </p:sp>
      <p:sp>
        <p:nvSpPr>
          <p:cNvPr id="31" name="Freeform 30"/>
          <p:cNvSpPr/>
          <p:nvPr/>
        </p:nvSpPr>
        <p:spPr>
          <a:xfrm>
            <a:off x="4233929" y="3912959"/>
            <a:ext cx="0" cy="628650"/>
          </a:xfrm>
          <a:custGeom>
            <a:avLst/>
            <a:gdLst>
              <a:gd name="connsiteX0" fmla="*/ 0 w 0"/>
              <a:gd name="connsiteY0" fmla="*/ 628650 h 628650"/>
              <a:gd name="connsiteX1" fmla="*/ 0 w 0"/>
              <a:gd name="connsiteY1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28650">
                <a:moveTo>
                  <a:pt x="0" y="628650"/>
                </a:move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latin typeface="Arial" charset="0"/>
              <a:ea typeface="ＭＳ Ｐゴシック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6050029" y="4389209"/>
            <a:ext cx="0" cy="152400"/>
          </a:xfrm>
          <a:custGeom>
            <a:avLst/>
            <a:gdLst>
              <a:gd name="connsiteX0" fmla="*/ 0 w 0"/>
              <a:gd name="connsiteY0" fmla="*/ 152400 h 152400"/>
              <a:gd name="connsiteX1" fmla="*/ 0 w 0"/>
              <a:gd name="connsiteY1" fmla="*/ 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latin typeface="Arial" charset="0"/>
              <a:ea typeface="ＭＳ Ｐゴシック" charset="0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7866129" y="3916135"/>
            <a:ext cx="0" cy="625475"/>
          </a:xfrm>
          <a:custGeom>
            <a:avLst/>
            <a:gdLst>
              <a:gd name="connsiteX0" fmla="*/ 0 w 0"/>
              <a:gd name="connsiteY0" fmla="*/ 625475 h 625475"/>
              <a:gd name="connsiteX1" fmla="*/ 0 w 0"/>
              <a:gd name="connsiteY1" fmla="*/ 0 h 62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625475">
                <a:moveTo>
                  <a:pt x="0" y="625475"/>
                </a:move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latin typeface="Arial" charset="0"/>
              <a:ea typeface="ＭＳ Ｐゴシック" charset="0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9631429" y="4062185"/>
            <a:ext cx="0" cy="479425"/>
          </a:xfrm>
          <a:custGeom>
            <a:avLst/>
            <a:gdLst>
              <a:gd name="connsiteX0" fmla="*/ 0 w 0"/>
              <a:gd name="connsiteY0" fmla="*/ 479425 h 479425"/>
              <a:gd name="connsiteX1" fmla="*/ 0 w 0"/>
              <a:gd name="connsiteY1" fmla="*/ 0 h 479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479425">
                <a:moveTo>
                  <a:pt x="0" y="479425"/>
                </a:moveTo>
                <a:lnTo>
                  <a:pt x="0" y="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3333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Cardiovascular and Systemic Diseases</a:t>
            </a:r>
            <a:endParaRPr lang="en-US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b="1" dirty="0" smtClean="0"/>
              <a:t>Infectious Mononucleosis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Pathogenesis and epidemiology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Transmission occurs via saliva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EBV infects B lymphocytes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Majority of adults have antibodies against EBV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Diagnosis, treatment, and prevention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Diagnosed by presence of large, lobed B lymphocytes and neutropenia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Treatment focuses on relieving symptoms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Prevention is difficult since EBV occurrence is widespread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6955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Cardiovascular and Systemic Diseases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sz="2400" b="1" dirty="0"/>
              <a:t>Cytomegalovirus Disease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Signs and symptoms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Asymptomatic in most cases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Complications in neonates and the immunocompromised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Pathogen and virulence factors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Caused by </a:t>
            </a:r>
            <a:r>
              <a:rPr lang="en-US" sz="1800" i="1" dirty="0"/>
              <a:t>Cytomegalovirus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Pathogenesis and epidemiology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Transmit by direct contact with bodily fluids or transplacentally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One of the most common infections of humans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Diagnosis, treatment, and prevention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Diagnosed by identifying enlarged cells with inclusions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Fomivirsen is administered for eye infections</a:t>
            </a:r>
          </a:p>
          <a:p>
            <a:pPr lvl="2">
              <a:lnSpc>
                <a:spcPct val="100000"/>
              </a:lnSpc>
            </a:pPr>
            <a:r>
              <a:rPr lang="en-US" sz="1800" dirty="0"/>
              <a:t>No vaccine is available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451943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</a:t>
            </a:r>
            <a:r>
              <a:rPr lang="en-US" sz="1200" b="1" dirty="0">
                <a:solidFill>
                  <a:srgbClr val="000000"/>
                </a:solidFill>
              </a:rPr>
              <a:t>21.14  An </a:t>
            </a:r>
            <a:r>
              <a:rPr lang="en-US" sz="1200" b="1" dirty="0">
                <a:solidFill>
                  <a:srgbClr val="000000"/>
                </a:solidFill>
              </a:rPr>
              <a:t>abnormally enlarged </a:t>
            </a:r>
            <a:r>
              <a:rPr lang="en-US" sz="1200" b="1" dirty="0">
                <a:solidFill>
                  <a:srgbClr val="000000"/>
                </a:solidFill>
              </a:rPr>
              <a:t>"owl</a:t>
            </a:r>
            <a:r>
              <a:rPr lang="fr-FR" sz="1200" b="1" dirty="0">
                <a:solidFill>
                  <a:srgbClr val="000000"/>
                </a:solidFill>
              </a:rPr>
              <a:t>'</a:t>
            </a:r>
            <a:r>
              <a:rPr lang="en-US" sz="1200" b="1" dirty="0">
                <a:solidFill>
                  <a:srgbClr val="000000"/>
                </a:solidFill>
              </a:rPr>
              <a:t>s eye" </a:t>
            </a:r>
            <a:r>
              <a:rPr lang="en-US" sz="1200" b="1" dirty="0">
                <a:solidFill>
                  <a:srgbClr val="000000"/>
                </a:solidFill>
              </a:rPr>
              <a:t>cell indicates </a:t>
            </a:r>
            <a:r>
              <a:rPr lang="en-US" sz="1200" b="1" i="1" dirty="0">
                <a:solidFill>
                  <a:srgbClr val="000000"/>
                </a:solidFill>
              </a:rPr>
              <a:t>Cytomegalovirus</a:t>
            </a:r>
            <a:r>
              <a:rPr lang="en-US" sz="1200" b="1" dirty="0">
                <a:solidFill>
                  <a:srgbClr val="000000"/>
                </a:solidFill>
              </a:rPr>
              <a:t> (CMV) infection.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6" name="Picture 25" descr="figure_21_14_un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4"/>
          <a:stretch/>
        </p:blipFill>
        <p:spPr>
          <a:xfrm>
            <a:off x="2241947" y="554905"/>
            <a:ext cx="7708106" cy="57912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517658" y="511894"/>
            <a:ext cx="1921094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760" dirty="0">
                <a:solidFill>
                  <a:srgbClr val="000000"/>
                </a:solidFill>
              </a:rPr>
              <a:t>"Owl</a:t>
            </a:r>
            <a:r>
              <a:rPr lang="fr-FR" sz="1760" dirty="0">
                <a:solidFill>
                  <a:srgbClr val="000000"/>
                </a:solidFill>
              </a:rPr>
              <a:t>'</a:t>
            </a:r>
            <a:r>
              <a:rPr lang="en-US" sz="1760" dirty="0">
                <a:solidFill>
                  <a:srgbClr val="000000"/>
                </a:solidFill>
              </a:rPr>
              <a:t>s eye" </a:t>
            </a:r>
            <a:r>
              <a:rPr lang="en-US" sz="1760" dirty="0">
                <a:solidFill>
                  <a:srgbClr val="000000"/>
                </a:solidFill>
              </a:rPr>
              <a:t>cell</a:t>
            </a:r>
          </a:p>
        </p:txBody>
      </p:sp>
      <p:sp>
        <p:nvSpPr>
          <p:cNvPr id="28" name="Freeform 27"/>
          <p:cNvSpPr/>
          <p:nvPr/>
        </p:nvSpPr>
        <p:spPr>
          <a:xfrm>
            <a:off x="6464300" y="859706"/>
            <a:ext cx="6350" cy="1127125"/>
          </a:xfrm>
          <a:custGeom>
            <a:avLst/>
            <a:gdLst>
              <a:gd name="connsiteX0" fmla="*/ 0 w 6350"/>
              <a:gd name="connsiteY0" fmla="*/ 1127125 h 1127125"/>
              <a:gd name="connsiteX1" fmla="*/ 6350 w 6350"/>
              <a:gd name="connsiteY1" fmla="*/ 0 h 112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1127125">
                <a:moveTo>
                  <a:pt x="0" y="1127125"/>
                </a:moveTo>
                <a:cubicBezTo>
                  <a:pt x="2117" y="751417"/>
                  <a:pt x="4233" y="375708"/>
                  <a:pt x="6350" y="0"/>
                </a:cubicBezTo>
              </a:path>
            </a:pathLst>
          </a:custGeom>
          <a:ln w="38100" cmpd="sng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ln>
                <a:solidFill>
                  <a:schemeClr val="tx1"/>
                </a:solidFill>
              </a:ln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 bwMode="auto">
          <a:xfrm>
            <a:off x="6428424" y="1951996"/>
            <a:ext cx="71151" cy="71151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 sz="3200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6464300" y="859706"/>
            <a:ext cx="6350" cy="1127125"/>
          </a:xfrm>
          <a:custGeom>
            <a:avLst/>
            <a:gdLst>
              <a:gd name="connsiteX0" fmla="*/ 0 w 6350"/>
              <a:gd name="connsiteY0" fmla="*/ 1127125 h 1127125"/>
              <a:gd name="connsiteX1" fmla="*/ 6350 w 6350"/>
              <a:gd name="connsiteY1" fmla="*/ 0 h 112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1127125">
                <a:moveTo>
                  <a:pt x="0" y="1127125"/>
                </a:moveTo>
                <a:cubicBezTo>
                  <a:pt x="2117" y="751417"/>
                  <a:pt x="4233" y="375708"/>
                  <a:pt x="6350" y="0"/>
                </a:cubicBezTo>
              </a:path>
            </a:pathLst>
          </a:custGeom>
          <a:ln w="19050" cmpd="sng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9987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Cardiovascular and Systemic Diseases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Yellow Fever</a:t>
            </a:r>
          </a:p>
          <a:p>
            <a:pPr lvl="1"/>
            <a:r>
              <a:rPr lang="en-US" dirty="0" smtClean="0"/>
              <a:t>Signs and symptoms</a:t>
            </a:r>
          </a:p>
          <a:p>
            <a:pPr lvl="2"/>
            <a:r>
              <a:rPr lang="en-US" dirty="0" smtClean="0"/>
              <a:t>First stage: fever, headache, muscle aches</a:t>
            </a:r>
          </a:p>
          <a:p>
            <a:pPr lvl="2"/>
            <a:r>
              <a:rPr lang="en-US" dirty="0" smtClean="0"/>
              <a:t>Second stage: period of remission </a:t>
            </a:r>
          </a:p>
          <a:p>
            <a:pPr lvl="2"/>
            <a:r>
              <a:rPr lang="en-US" dirty="0" smtClean="0"/>
              <a:t>Third stage: delirium, seizures, coma, hemorrhaging</a:t>
            </a:r>
          </a:p>
          <a:p>
            <a:pPr lvl="1"/>
            <a:r>
              <a:rPr lang="en-US" dirty="0" smtClean="0"/>
              <a:t>Pathogen and virulence factors</a:t>
            </a:r>
          </a:p>
          <a:p>
            <a:pPr lvl="2"/>
            <a:r>
              <a:rPr lang="en-US" dirty="0" smtClean="0"/>
              <a:t>Caused by yellow fever virus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67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Structures of the Cardiovascular System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690688"/>
            <a:ext cx="8537575" cy="4786312"/>
          </a:xfrm>
        </p:spPr>
        <p:txBody>
          <a:bodyPr/>
          <a:lstStyle/>
          <a:p>
            <a:r>
              <a:rPr lang="en-US" b="1" dirty="0" smtClean="0"/>
              <a:t>Movement of Blood and Lymph</a:t>
            </a:r>
          </a:p>
          <a:p>
            <a:pPr lvl="1"/>
            <a:r>
              <a:rPr lang="en-US" dirty="0" smtClean="0"/>
              <a:t>The right ventricle pumps blood to the lungs</a:t>
            </a:r>
          </a:p>
          <a:p>
            <a:pPr lvl="2"/>
            <a:r>
              <a:rPr lang="en-US" dirty="0" smtClean="0"/>
              <a:t>Oxygen enters blood, and carbon dioxide </a:t>
            </a:r>
            <a:br>
              <a:rPr lang="en-US" dirty="0" smtClean="0"/>
            </a:br>
            <a:r>
              <a:rPr lang="en-US" dirty="0" smtClean="0"/>
              <a:t>diffuses out</a:t>
            </a:r>
          </a:p>
          <a:p>
            <a:pPr lvl="1"/>
            <a:r>
              <a:rPr lang="en-US" dirty="0" smtClean="0"/>
              <a:t>Oxygenated blood returns to the heart through the left ventricle</a:t>
            </a:r>
          </a:p>
          <a:p>
            <a:pPr lvl="1"/>
            <a:r>
              <a:rPr lang="en-US" dirty="0" smtClean="0"/>
              <a:t> Blood then moves to the arteries and capillaries</a:t>
            </a:r>
          </a:p>
          <a:p>
            <a:pPr lvl="2"/>
            <a:r>
              <a:rPr lang="en-US" dirty="0" smtClean="0"/>
              <a:t>Capillaries carry blood to the surrounding tissues</a:t>
            </a:r>
          </a:p>
          <a:p>
            <a:pPr lvl="2"/>
            <a:r>
              <a:rPr lang="en-US" dirty="0" smtClean="0"/>
              <a:t>Leaked fluid is picked up by the lymphatic vessels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1608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figure_21_15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4"/>
          <a:stretch/>
        </p:blipFill>
        <p:spPr>
          <a:xfrm>
            <a:off x="3387737" y="381000"/>
            <a:ext cx="5261768" cy="6217920"/>
          </a:xfrm>
          <a:prstGeom prst="rect">
            <a:avLst/>
          </a:prstGeom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21.15 </a:t>
            </a:r>
            <a:r>
              <a:rPr lang="en-US" sz="1200" b="1" dirty="0">
                <a:solidFill>
                  <a:srgbClr val="000000"/>
                </a:solidFill>
              </a:rPr>
              <a:t> </a:t>
            </a:r>
            <a:r>
              <a:rPr lang="en-US" sz="1200" b="1" i="1" dirty="0">
                <a:solidFill>
                  <a:srgbClr val="000000"/>
                </a:solidFill>
              </a:rPr>
              <a:t>Aedes </a:t>
            </a:r>
            <a:r>
              <a:rPr lang="en-US" sz="1200" b="1" i="1" dirty="0">
                <a:solidFill>
                  <a:srgbClr val="000000"/>
                </a:solidFill>
              </a:rPr>
              <a:t>aegypti</a:t>
            </a:r>
            <a:r>
              <a:rPr lang="en-US" sz="1200" b="1" dirty="0">
                <a:solidFill>
                  <a:srgbClr val="000000"/>
                </a:solidFill>
              </a:rPr>
              <a:t>, the vector of yellow fever and dengue.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297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Cardiovascular and Systemic Diseases</a:t>
            </a:r>
            <a:endParaRPr lang="en-US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30000"/>
              </a:lnSpc>
            </a:pPr>
            <a:r>
              <a:rPr lang="en-US" b="1" dirty="0" smtClean="0"/>
              <a:t>Yellow Fever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Pathogenesis and epidemiology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Transmitted via the bite of an infected </a:t>
            </a:r>
            <a:r>
              <a:rPr lang="en-US" i="1" dirty="0" smtClean="0"/>
              <a:t>Aedes</a:t>
            </a:r>
            <a:r>
              <a:rPr lang="en-US" dirty="0" smtClean="0"/>
              <a:t> mosquito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Virus travels to the liver, where it replicates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Yellow fever cases occur today in South America and Africa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Diagnosis, treatment, and prevention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Diagnosed by detecting viral antigens in the blood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Treatment is supportive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Vaccine is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6266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Cardiovascular and Systemic Diseases</a:t>
            </a: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316182"/>
            <a:ext cx="8537575" cy="5160818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b="1" dirty="0" smtClean="0"/>
              <a:t>Dengue Fever and Dengue Hemorrhagic Fever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Signs and symptoms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Dengue fever</a:t>
            </a:r>
          </a:p>
          <a:p>
            <a:pPr lvl="3">
              <a:lnSpc>
                <a:spcPct val="130000"/>
              </a:lnSpc>
            </a:pPr>
            <a:r>
              <a:rPr lang="en-US" dirty="0" smtClean="0"/>
              <a:t>First phase: fever, edema, head and muscle pain</a:t>
            </a:r>
          </a:p>
          <a:p>
            <a:pPr lvl="3">
              <a:lnSpc>
                <a:spcPct val="130000"/>
              </a:lnSpc>
            </a:pPr>
            <a:r>
              <a:rPr lang="en-US" dirty="0" smtClean="0"/>
              <a:t>Second phase: return of fever and red rash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Dengue hemorrhagic fever</a:t>
            </a:r>
          </a:p>
          <a:p>
            <a:pPr lvl="3">
              <a:lnSpc>
                <a:spcPct val="130000"/>
              </a:lnSpc>
            </a:pPr>
            <a:r>
              <a:rPr lang="en-US" dirty="0" smtClean="0"/>
              <a:t>Internal bleeding, shock, and possibly death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Pathogens and virulence factors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Caused by four strains of dengue viruses</a:t>
            </a:r>
          </a:p>
          <a:p>
            <a:pPr lvl="2">
              <a:lnSpc>
                <a:spcPct val="130000"/>
              </a:lnSpc>
            </a:pPr>
            <a:r>
              <a:rPr lang="en-US" i="1" dirty="0" smtClean="0"/>
              <a:t>Aedes</a:t>
            </a:r>
            <a:r>
              <a:rPr lang="en-US" dirty="0" smtClean="0"/>
              <a:t> mosquitoes are the vector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3308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21.16 </a:t>
            </a:r>
            <a:r>
              <a:rPr lang="en-US" sz="1200" b="1" dirty="0">
                <a:solidFill>
                  <a:srgbClr val="000000"/>
                </a:solidFill>
              </a:rPr>
              <a:t> Pathogenesis </a:t>
            </a:r>
            <a:r>
              <a:rPr lang="en-US" sz="1200" b="1" dirty="0">
                <a:solidFill>
                  <a:srgbClr val="000000"/>
                </a:solidFill>
              </a:rPr>
              <a:t>of dengue hemorrhagic fever (DHF).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9" name="Picture 28" descr="figure_21_16_0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5"/>
          <a:stretch/>
        </p:blipFill>
        <p:spPr>
          <a:xfrm>
            <a:off x="3085960" y="457200"/>
            <a:ext cx="6020080" cy="57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593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Cardiovascular and Systemic Diseases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3324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 smtClean="0"/>
              <a:t>Dengue Fever and Dengue Hemorrhagic Fever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Pathogenesis and epidemiology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Dengue fever is usually a mild disease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Dengue hemorrhagic fever is more severe and can be fatal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Distribution of dengue diseases has expanded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Diagnosis, treatment, and prevention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Diagnosis is based on signs and symptoms in people who have traveled to endemic regions 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No specific treatment is available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Prevention requires control of mosquitoes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0268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Cardiovascular and Systemic Diseases</a:t>
            </a:r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4086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 smtClean="0"/>
              <a:t>African Viral Hemorrhagic Fever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Signs and symptoms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Fever and fatigue 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Minor petechiae progress to severe internal hemorrhaging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Pathogens and virulence factors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Caused by </a:t>
            </a:r>
            <a:r>
              <a:rPr lang="en-US" i="1" dirty="0" smtClean="0"/>
              <a:t>Ebolavirus</a:t>
            </a:r>
            <a:r>
              <a:rPr lang="en-US" dirty="0" smtClean="0"/>
              <a:t> or </a:t>
            </a:r>
            <a:r>
              <a:rPr lang="en-US" i="1" dirty="0" smtClean="0"/>
              <a:t>Marburgvirus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Pathogenesis and epidemiology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Malfunctioning blood clotting causes hemorrhaging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Occurs primarily in Africa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Transmitted via contact with bodily fluids of infected individual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9988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</a:t>
            </a:r>
            <a:r>
              <a:rPr lang="en-US" sz="1200" b="1" dirty="0">
                <a:solidFill>
                  <a:srgbClr val="000000"/>
                </a:solidFill>
              </a:rPr>
              <a:t>21.17  Filamentous </a:t>
            </a:r>
            <a:r>
              <a:rPr lang="en-US" sz="1200" b="1" i="1" dirty="0">
                <a:solidFill>
                  <a:srgbClr val="000000"/>
                </a:solidFill>
              </a:rPr>
              <a:t>Ebolavirus.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9" name="Picture 18" descr="figure_21_17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5"/>
          <a:stretch/>
        </p:blipFill>
        <p:spPr>
          <a:xfrm>
            <a:off x="2929890" y="409123"/>
            <a:ext cx="6332220" cy="603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7923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</a:t>
            </a:r>
            <a:r>
              <a:rPr lang="en-US" sz="1200" b="1" dirty="0">
                <a:solidFill>
                  <a:srgbClr val="000000"/>
                </a:solidFill>
              </a:rPr>
              <a:t>21.18  Sites </a:t>
            </a:r>
            <a:r>
              <a:rPr lang="en-US" sz="1200" b="1" dirty="0">
                <a:solidFill>
                  <a:srgbClr val="000000"/>
                </a:solidFill>
              </a:rPr>
              <a:t>in which known locally accquired cases of Marburg and Ebola viruses have occurred.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1" name="Picture 20" descr="figure_21_18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81"/>
          <a:stretch/>
        </p:blipFill>
        <p:spPr>
          <a:xfrm>
            <a:off x="2962756" y="320040"/>
            <a:ext cx="6266488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64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Cardiovascular and Systemic Diseases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African Viral Hemorrhagic Fever</a:t>
            </a:r>
          </a:p>
          <a:p>
            <a:pPr lvl="1"/>
            <a:r>
              <a:rPr lang="en-US" dirty="0" smtClean="0"/>
              <a:t>Diagnosis, treatment, and prevention</a:t>
            </a:r>
          </a:p>
          <a:p>
            <a:pPr lvl="2"/>
            <a:r>
              <a:rPr lang="en-US" dirty="0" smtClean="0"/>
              <a:t>Diagnosis is based on characteristic symptoms and presence of virus in the blood</a:t>
            </a:r>
          </a:p>
          <a:p>
            <a:pPr lvl="2"/>
            <a:r>
              <a:rPr lang="en-US" dirty="0" smtClean="0"/>
              <a:t>Treatment involves fluid and electrolyte replacement</a:t>
            </a:r>
          </a:p>
          <a:p>
            <a:pPr lvl="2"/>
            <a:r>
              <a:rPr lang="en-US" dirty="0" smtClean="0"/>
              <a:t>Vaccines are being studied for their effectiveness in humans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5552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table_21_01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8"/>
          <a:stretch/>
        </p:blipFill>
        <p:spPr>
          <a:xfrm>
            <a:off x="1610592" y="2153229"/>
            <a:ext cx="8601456" cy="191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22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Cardiovascular and Systemic Diseases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484812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b="1" dirty="0" smtClean="0"/>
              <a:t>Septicemia, Bacteremia, and Toxemia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Septicemia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Any microbial infection of the blood that produces illness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Bacteremia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Bacterial septicemia 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Toxemia	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Release of bacterial toxins into the blood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Lymphangitis	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Infection and inflammation of the lymphatic vessels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0106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Protozoan and Helminthic Cardiovascular and Systemic Diseases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408612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b="1" dirty="0" smtClean="0"/>
              <a:t>Malaria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Signs and symptoms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Associated with parasite</a:t>
            </a:r>
            <a:r>
              <a:rPr lang="fr-FR" altLang="ja-JP" dirty="0" smtClean="0"/>
              <a:t>'</a:t>
            </a:r>
            <a:r>
              <a:rPr lang="en-US" dirty="0" smtClean="0"/>
              <a:t>s life in erythrocytes</a:t>
            </a:r>
          </a:p>
          <a:p>
            <a:pPr lvl="3">
              <a:lnSpc>
                <a:spcPct val="130000"/>
              </a:lnSpc>
            </a:pPr>
            <a:r>
              <a:rPr lang="en-US" dirty="0" smtClean="0"/>
              <a:t>Fever, chills, diarrhea, headache</a:t>
            </a:r>
          </a:p>
          <a:p>
            <a:pPr lvl="3">
              <a:lnSpc>
                <a:spcPct val="130000"/>
              </a:lnSpc>
            </a:pPr>
            <a:r>
              <a:rPr lang="en-US" dirty="0" smtClean="0"/>
              <a:t>Anemia, weakness, and fatigue gradually occur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Pathogen and pathogenesis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At least four </a:t>
            </a:r>
            <a:r>
              <a:rPr lang="en-US" i="1" dirty="0" smtClean="0"/>
              <a:t>Plasmodium</a:t>
            </a:r>
            <a:r>
              <a:rPr lang="en-US" dirty="0" smtClean="0"/>
              <a:t> species cause malaria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Disease severity depends on the species</a:t>
            </a:r>
          </a:p>
          <a:p>
            <a:pPr lvl="2">
              <a:lnSpc>
                <a:spcPct val="130000"/>
              </a:lnSpc>
            </a:pPr>
            <a:r>
              <a:rPr lang="en-US" i="1" dirty="0" smtClean="0"/>
              <a:t>P. falciparum</a:t>
            </a:r>
            <a:r>
              <a:rPr lang="en-US" dirty="0" smtClean="0"/>
              <a:t> causes the most severe malaria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Children are particularly vulnerable to infection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347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Protozoan and Helminthic Cardiovascular and Systemic Diseases</a:t>
            </a: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Malaria</a:t>
            </a:r>
          </a:p>
          <a:p>
            <a:pPr lvl="1"/>
            <a:r>
              <a:rPr lang="en-US" dirty="0" smtClean="0"/>
              <a:t>Pathogen and pathogenesis</a:t>
            </a:r>
          </a:p>
          <a:p>
            <a:pPr lvl="2"/>
            <a:r>
              <a:rPr lang="en-US" dirty="0" smtClean="0"/>
              <a:t>Certain genetic traits increase resistance to malaria</a:t>
            </a:r>
          </a:p>
          <a:p>
            <a:pPr lvl="3"/>
            <a:r>
              <a:rPr lang="en-US" dirty="0" smtClean="0"/>
              <a:t>Presence of the sickle-cell gene</a:t>
            </a:r>
          </a:p>
          <a:p>
            <a:pPr lvl="3"/>
            <a:r>
              <a:rPr lang="en-US" dirty="0" smtClean="0"/>
              <a:t>Presence of two genes for hemoglobin C</a:t>
            </a:r>
          </a:p>
          <a:p>
            <a:pPr lvl="3"/>
            <a:r>
              <a:rPr lang="en-US" dirty="0" smtClean="0"/>
              <a:t>Genetic deficiency of glucose-6-phosphate dehydrogenase</a:t>
            </a:r>
          </a:p>
          <a:p>
            <a:pPr lvl="3"/>
            <a:r>
              <a:rPr lang="en-US" dirty="0" smtClean="0"/>
              <a:t>Lack of Duffy antigens on erythrocytes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548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Disease in Depth: The life cycle of </a:t>
            </a:r>
            <a:r>
              <a:rPr lang="en-US" sz="1200" b="1" i="1" dirty="0">
                <a:solidFill>
                  <a:srgbClr val="000000"/>
                </a:solidFill>
              </a:rPr>
              <a:t>Plasmodium</a:t>
            </a:r>
            <a:r>
              <a:rPr lang="en-US" sz="1200" b="1" dirty="0">
                <a:solidFill>
                  <a:srgbClr val="000000"/>
                </a:solidFill>
              </a:rPr>
              <a:t>.</a:t>
            </a:r>
            <a:endParaRPr lang="en-US" sz="1200" b="1" dirty="0">
              <a:solidFill>
                <a:srgbClr val="000000"/>
              </a:solidFill>
            </a:endParaRPr>
          </a:p>
        </p:txBody>
      </p:sp>
      <p:pic>
        <p:nvPicPr>
          <p:cNvPr id="42" name="Picture 41" descr="dis_indepth_21_01_3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7"/>
          <a:stretch/>
        </p:blipFill>
        <p:spPr>
          <a:xfrm>
            <a:off x="1790700" y="609601"/>
            <a:ext cx="8601456" cy="543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820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Protozoan and Helminthic Cardiovascular and Systemic Diseases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Malaria</a:t>
            </a:r>
          </a:p>
          <a:p>
            <a:pPr lvl="1"/>
            <a:r>
              <a:rPr lang="en-US" dirty="0" smtClean="0"/>
              <a:t>Virulence factors</a:t>
            </a:r>
          </a:p>
          <a:p>
            <a:pPr lvl="2"/>
            <a:r>
              <a:rPr lang="en-US" dirty="0" smtClean="0"/>
              <a:t>Reproductive cycle hides parasite from immune surveillance</a:t>
            </a:r>
          </a:p>
          <a:p>
            <a:pPr lvl="2"/>
            <a:r>
              <a:rPr lang="en-US" dirty="0" smtClean="0"/>
              <a:t>Malaria secretome injects toxins into host cells</a:t>
            </a:r>
          </a:p>
          <a:p>
            <a:pPr lvl="2"/>
            <a:r>
              <a:rPr lang="en-US" dirty="0" smtClean="0"/>
              <a:t>Adhesins allow red blood cells to adhere to certain tissues</a:t>
            </a:r>
          </a:p>
          <a:p>
            <a:pPr lvl="2"/>
            <a:r>
              <a:rPr lang="en-US" dirty="0" smtClean="0"/>
              <a:t>Merozoites form within vesicles and avoid detection</a:t>
            </a:r>
          </a:p>
          <a:p>
            <a:pPr lvl="2"/>
            <a:r>
              <a:rPr lang="en-US" dirty="0" smtClean="0"/>
              <a:t>Changes in body chemistry attract other mosquitoes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5437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Protozoan and Helminthic Cardiovascular and Systemic Diseases</a:t>
            </a: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48481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b="1" dirty="0" smtClean="0"/>
              <a:t>Malaria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Epidemiology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Endemic throughout tropics and subtropics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Malaria causes more than 1 million deaths annually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Diagnosis, treatment, and prevention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Diagnosis made by identifying </a:t>
            </a:r>
            <a:r>
              <a:rPr lang="en-US" i="1" dirty="0" smtClean="0"/>
              <a:t>Plasmodium</a:t>
            </a:r>
            <a:r>
              <a:rPr lang="en-US" dirty="0" smtClean="0"/>
              <a:t> in blood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Treated with various antimalarial drugs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Some </a:t>
            </a:r>
            <a:r>
              <a:rPr lang="en-US" i="1" dirty="0" smtClean="0"/>
              <a:t>Plasmodium</a:t>
            </a:r>
            <a:r>
              <a:rPr lang="en-US" dirty="0" smtClean="0"/>
              <a:t> strains are resistant to antimalarial drugs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Prevention requires control of mosquitoes</a:t>
            </a:r>
          </a:p>
          <a:p>
            <a:pPr lvl="3">
              <a:lnSpc>
                <a:spcPct val="110000"/>
              </a:lnSpc>
            </a:pPr>
            <a:r>
              <a:rPr lang="en-US" dirty="0" smtClean="0"/>
              <a:t>Use of mosquito nets is important way to reduce contact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90444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Protozoan and Helminthic Cardiovascular and Systemic Diseases</a:t>
            </a:r>
            <a:endParaRPr lang="en-US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3324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 smtClean="0"/>
              <a:t>Toxoplasmosis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Signs and symptoms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Majority of cases have no symptoms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Symptoms in individuals with poor immunity</a:t>
            </a:r>
          </a:p>
          <a:p>
            <a:pPr lvl="3">
              <a:lnSpc>
                <a:spcPct val="100000"/>
              </a:lnSpc>
            </a:pPr>
            <a:r>
              <a:rPr lang="en-US" dirty="0" smtClean="0"/>
              <a:t>Fever, malaise, and inflammation of the lungs, liver, and heart</a:t>
            </a:r>
          </a:p>
          <a:p>
            <a:pPr lvl="2">
              <a:lnSpc>
                <a:spcPct val="100000"/>
              </a:lnSpc>
            </a:pPr>
            <a:r>
              <a:rPr lang="en-US" dirty="0" smtClean="0"/>
              <a:t>Fetal infections can cause numerous conditions, including spontaneous abortion or stillbirth 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Pathogen and virulence factors</a:t>
            </a:r>
          </a:p>
          <a:p>
            <a:pPr lvl="2">
              <a:lnSpc>
                <a:spcPct val="100000"/>
              </a:lnSpc>
            </a:pPr>
            <a:r>
              <a:rPr lang="en-US" i="1" dirty="0" smtClean="0"/>
              <a:t>Toxoplasma gondii</a:t>
            </a:r>
            <a:r>
              <a:rPr lang="en-US" dirty="0" smtClean="0"/>
              <a:t> is the causative agent</a:t>
            </a:r>
          </a:p>
          <a:p>
            <a:pPr lvl="3">
              <a:lnSpc>
                <a:spcPct val="100000"/>
              </a:lnSpc>
            </a:pPr>
            <a:r>
              <a:rPr lang="en-US" dirty="0" smtClean="0"/>
              <a:t>Cats are the definitive host</a:t>
            </a:r>
          </a:p>
          <a:p>
            <a:pPr lvl="2">
              <a:lnSpc>
                <a:spcPct val="100000"/>
              </a:lnSpc>
            </a:pPr>
            <a:r>
              <a:rPr lang="en-US" i="1" dirty="0" smtClean="0"/>
              <a:t>Toxoplasma</a:t>
            </a:r>
            <a:r>
              <a:rPr lang="en-US" dirty="0" smtClean="0"/>
              <a:t> infects and lives in many cell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6456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</a:t>
            </a:r>
            <a:r>
              <a:rPr lang="en-US" sz="1200" b="1" dirty="0">
                <a:solidFill>
                  <a:srgbClr val="000000"/>
                </a:solidFill>
              </a:rPr>
              <a:t>21.19  The </a:t>
            </a:r>
            <a:r>
              <a:rPr lang="en-US" sz="1200" b="1" dirty="0">
                <a:solidFill>
                  <a:srgbClr val="000000"/>
                </a:solidFill>
              </a:rPr>
              <a:t>life cycle of </a:t>
            </a:r>
            <a:r>
              <a:rPr lang="en-US" sz="1200" b="1" i="1" dirty="0">
                <a:solidFill>
                  <a:srgbClr val="000000"/>
                </a:solidFill>
              </a:rPr>
              <a:t>Toxoplasma gondii.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6" name="Picture 25" descr="figure_21_19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5"/>
          <a:stretch/>
        </p:blipFill>
        <p:spPr>
          <a:xfrm>
            <a:off x="3760414" y="367096"/>
            <a:ext cx="4671172" cy="623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1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Protozoan and Helminthic Cardiovascular and Systemic Diseases</a:t>
            </a:r>
            <a:endParaRPr lang="en-US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 smtClean="0"/>
              <a:t>Toxoplasmosis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Pathogenesis and epidemiology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Consumed in undercooked meat containing the parasite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Transmission across the placenta can also occur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Specific mechanism of disease is not yet known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Diagnosis, treatment, and prevention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Diagnosed mainly by detection of organisms in tissues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Treatment needed only in AIDS patients, pregnant women, and newborns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Prevention is difficult because </a:t>
            </a:r>
            <a:r>
              <a:rPr lang="en-US" i="1" dirty="0" smtClean="0"/>
              <a:t>T.gondii</a:t>
            </a:r>
            <a:r>
              <a:rPr lang="en-US" dirty="0" smtClean="0"/>
              <a:t> has numerous hosts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267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Protozoan and Helminthic Cardiovascular and Systemic Diseases</a:t>
            </a: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48481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b="1" dirty="0" smtClean="0"/>
              <a:t>Chagas</a:t>
            </a:r>
            <a:r>
              <a:rPr lang="fr-FR" altLang="ja-JP" b="1" dirty="0" smtClean="0"/>
              <a:t>'</a:t>
            </a:r>
            <a:r>
              <a:rPr lang="en-US" b="1" dirty="0" smtClean="0"/>
              <a:t> Disease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Signs and symptoms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Swelling at infection site and nonspecific symptoms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Chronic manifestations can occur years after infection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Pathogen and virulence factors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Caused by </a:t>
            </a:r>
            <a:r>
              <a:rPr lang="en-US" i="1" dirty="0" smtClean="0"/>
              <a:t>Trypanosoma cruzi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Endemic throughout Central and South America</a:t>
            </a:r>
          </a:p>
          <a:p>
            <a:pPr lvl="2">
              <a:lnSpc>
                <a:spcPct val="110000"/>
              </a:lnSpc>
            </a:pPr>
            <a:r>
              <a:rPr lang="en-US" dirty="0" smtClean="0"/>
              <a:t>Most mammals can harbor </a:t>
            </a:r>
            <a:r>
              <a:rPr lang="en-US" i="1" dirty="0" smtClean="0"/>
              <a:t>T. cruzi</a:t>
            </a:r>
          </a:p>
          <a:p>
            <a:pPr lvl="2">
              <a:lnSpc>
                <a:spcPct val="110000"/>
              </a:lnSpc>
            </a:pPr>
            <a:r>
              <a:rPr lang="en-US" i="1" dirty="0" smtClean="0"/>
              <a:t>T. cruzi</a:t>
            </a:r>
            <a:r>
              <a:rPr lang="en-US" dirty="0" smtClean="0"/>
              <a:t> evades the immune system in several ways</a:t>
            </a:r>
          </a:p>
          <a:p>
            <a:pPr lvl="3">
              <a:lnSpc>
                <a:spcPct val="110000"/>
              </a:lnSpc>
            </a:pPr>
            <a:r>
              <a:rPr lang="en-US" dirty="0" smtClean="0"/>
              <a:t>Lives inside host cells</a:t>
            </a:r>
          </a:p>
          <a:p>
            <a:pPr lvl="3">
              <a:lnSpc>
                <a:spcPct val="110000"/>
              </a:lnSpc>
            </a:pPr>
            <a:r>
              <a:rPr lang="en-US" dirty="0" smtClean="0"/>
              <a:t>Changes its surface antigens</a:t>
            </a:r>
          </a:p>
          <a:p>
            <a:pPr lvl="3">
              <a:lnSpc>
                <a:spcPct val="110000"/>
              </a:lnSpc>
            </a:pPr>
            <a:r>
              <a:rPr lang="en-US" dirty="0" smtClean="0"/>
              <a:t>Suppresses production of immune cytokines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006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</a:t>
            </a:r>
            <a:r>
              <a:rPr lang="en-US" sz="1200" b="1" dirty="0">
                <a:solidFill>
                  <a:srgbClr val="000000"/>
                </a:solidFill>
              </a:rPr>
              <a:t>21.20  The </a:t>
            </a:r>
            <a:r>
              <a:rPr lang="en-US" sz="1200" b="1" dirty="0">
                <a:solidFill>
                  <a:srgbClr val="000000"/>
                </a:solidFill>
              </a:rPr>
              <a:t>life cycle of </a:t>
            </a:r>
            <a:r>
              <a:rPr lang="en-US" sz="1200" b="1" i="1" dirty="0">
                <a:solidFill>
                  <a:srgbClr val="000000"/>
                </a:solidFill>
              </a:rPr>
              <a:t>Trypanosoma cruzi</a:t>
            </a:r>
            <a:r>
              <a:rPr lang="en-US" sz="1200" b="1" dirty="0">
                <a:solidFill>
                  <a:srgbClr val="000000"/>
                </a:solidFill>
              </a:rPr>
              <a:t> in a South American.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9" name="Picture 28" descr="figure_21_20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5"/>
          <a:stretch/>
        </p:blipFill>
        <p:spPr>
          <a:xfrm>
            <a:off x="4140200" y="313873"/>
            <a:ext cx="3771060" cy="623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065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</a:t>
            </a:r>
            <a:r>
              <a:rPr lang="en-US" sz="1200" b="1" dirty="0">
                <a:solidFill>
                  <a:srgbClr val="000000"/>
                </a:solidFill>
              </a:rPr>
              <a:t>21.2  Lymphangitis</a:t>
            </a:r>
            <a:r>
              <a:rPr lang="en-US" sz="1200" b="1" dirty="0">
                <a:solidFill>
                  <a:srgbClr val="000000"/>
                </a:solidFill>
              </a:rPr>
              <a:t>, a sign of septicemia.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9" name="Picture 18" descr="figure_21_02_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812800"/>
            <a:ext cx="8601456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899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Protozoan and Helminthic Cardiovascular and Systemic Diseases</a:t>
            </a:r>
            <a:endParaRPr lang="en-US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4848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 smtClean="0"/>
              <a:t>Chagas</a:t>
            </a:r>
            <a:r>
              <a:rPr lang="fr-FR" altLang="ja-JP" b="1" dirty="0" smtClean="0"/>
              <a:t>'</a:t>
            </a:r>
            <a:r>
              <a:rPr lang="en-US" b="1" dirty="0" smtClean="0"/>
              <a:t> Disease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Pathogenesis and epidemiology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Transmitted through the bite of infected </a:t>
            </a:r>
            <a:r>
              <a:rPr lang="en-US" i="1" dirty="0" smtClean="0"/>
              <a:t>Triatoma</a:t>
            </a:r>
            <a:r>
              <a:rPr lang="en-US" dirty="0" smtClean="0"/>
              <a:t> or transfusion with infected blood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Progresses through four stages over several months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Diagnosis, treatment, and prevention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Diagnosed by microscopic identification of </a:t>
            </a:r>
            <a:r>
              <a:rPr lang="en-US" i="1" dirty="0" smtClean="0"/>
              <a:t>T. cruzi</a:t>
            </a:r>
            <a:r>
              <a:rPr lang="en-US" dirty="0" smtClean="0"/>
              <a:t> or xenodiagnosis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Most patients show no early symptoms, and late stages of the disease cannot be treated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Prevention involves avoidance of </a:t>
            </a:r>
            <a:r>
              <a:rPr lang="en-US" i="1" dirty="0" smtClean="0"/>
              <a:t>Triatoma</a:t>
            </a:r>
            <a:r>
              <a:rPr lang="en-US" dirty="0" smtClean="0"/>
              <a:t> bugs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5500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Protozoan and Helminthic Cardiovascular and Systemic Diseases</a:t>
            </a:r>
            <a:endParaRPr lang="en-US" dirty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Schistosomiasis</a:t>
            </a:r>
          </a:p>
          <a:p>
            <a:pPr lvl="1"/>
            <a:r>
              <a:rPr lang="en-US" dirty="0" smtClean="0"/>
              <a:t>Signs and symptoms</a:t>
            </a:r>
          </a:p>
          <a:p>
            <a:pPr lvl="2"/>
            <a:r>
              <a:rPr lang="en-US" dirty="0" smtClean="0"/>
              <a:t>Swimmer</a:t>
            </a:r>
            <a:r>
              <a:rPr lang="fr-FR" altLang="ja-JP" dirty="0" smtClean="0"/>
              <a:t>'</a:t>
            </a:r>
            <a:r>
              <a:rPr lang="en-US" dirty="0" smtClean="0"/>
              <a:t>s itch may occur at infection site</a:t>
            </a:r>
          </a:p>
          <a:p>
            <a:pPr lvl="2"/>
            <a:r>
              <a:rPr lang="en-US" dirty="0" smtClean="0"/>
              <a:t>Eggs deposited throughout body can cause other symptoms</a:t>
            </a:r>
          </a:p>
          <a:p>
            <a:pPr lvl="1"/>
            <a:r>
              <a:rPr lang="en-US" dirty="0" smtClean="0"/>
              <a:t>Pathogens and virulence factors</a:t>
            </a:r>
          </a:p>
          <a:p>
            <a:pPr lvl="2"/>
            <a:r>
              <a:rPr lang="en-US" dirty="0" smtClean="0"/>
              <a:t>Caused by three species of </a:t>
            </a:r>
            <a:r>
              <a:rPr lang="en-US" i="1" dirty="0" smtClean="0"/>
              <a:t>Schistosoma</a:t>
            </a:r>
          </a:p>
          <a:p>
            <a:pPr lvl="3"/>
            <a:r>
              <a:rPr lang="en-US" dirty="0" smtClean="0"/>
              <a:t>Each species is geographically limited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4424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</a:t>
            </a:r>
            <a:r>
              <a:rPr lang="en-US" sz="1200" b="1" dirty="0">
                <a:solidFill>
                  <a:srgbClr val="000000"/>
                </a:solidFill>
              </a:rPr>
              <a:t>21.21  The </a:t>
            </a:r>
            <a:r>
              <a:rPr lang="en-US" sz="1200" b="1" dirty="0">
                <a:solidFill>
                  <a:srgbClr val="000000"/>
                </a:solidFill>
              </a:rPr>
              <a:t>life cycle of </a:t>
            </a:r>
            <a:r>
              <a:rPr lang="en-US" sz="1200" b="1" i="1" dirty="0">
                <a:solidFill>
                  <a:srgbClr val="000000"/>
                </a:solidFill>
              </a:rPr>
              <a:t>Schistosoma</a:t>
            </a:r>
            <a:r>
              <a:rPr lang="en-US" sz="1200" b="1" dirty="0">
                <a:solidFill>
                  <a:srgbClr val="000000"/>
                </a:solidFill>
              </a:rPr>
              <a:t>, a blood fluke.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26" name="Picture 25" descr="figure_21_21_label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3"/>
          <a:stretch/>
        </p:blipFill>
        <p:spPr>
          <a:xfrm>
            <a:off x="3981030" y="404665"/>
            <a:ext cx="4229940" cy="623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688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Protozoan and Helminthic Cardiovascular and Systemic Diseases</a:t>
            </a:r>
            <a:endParaRPr lang="en-US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1825626" y="1068388"/>
            <a:ext cx="8537575" cy="5408612"/>
          </a:xfrm>
        </p:spPr>
        <p:txBody>
          <a:bodyPr/>
          <a:lstStyle/>
          <a:p>
            <a:r>
              <a:rPr lang="en-US" b="1" dirty="0" smtClean="0"/>
              <a:t>Schistosomiasis</a:t>
            </a:r>
          </a:p>
          <a:p>
            <a:pPr lvl="1"/>
            <a:r>
              <a:rPr lang="en-US" dirty="0" smtClean="0"/>
              <a:t>Pathogenesis and epidemiology</a:t>
            </a:r>
          </a:p>
          <a:p>
            <a:pPr lvl="2"/>
            <a:r>
              <a:rPr lang="en-US" dirty="0" smtClean="0"/>
              <a:t>Humans are principal host for most </a:t>
            </a:r>
            <a:r>
              <a:rPr lang="en-US" i="1" dirty="0" smtClean="0"/>
              <a:t>Schistosoma</a:t>
            </a:r>
            <a:r>
              <a:rPr lang="en-US" dirty="0" smtClean="0"/>
              <a:t> species</a:t>
            </a:r>
          </a:p>
          <a:p>
            <a:pPr lvl="2"/>
            <a:r>
              <a:rPr lang="en-US" dirty="0" smtClean="0"/>
              <a:t>Schistosomiasis is not found in the U.S.</a:t>
            </a:r>
          </a:p>
          <a:p>
            <a:pPr lvl="1"/>
            <a:r>
              <a:rPr lang="en-US" dirty="0" smtClean="0"/>
              <a:t>Diagnosis, treatment, and prevention</a:t>
            </a:r>
          </a:p>
          <a:p>
            <a:pPr lvl="2"/>
            <a:r>
              <a:rPr lang="en-US" dirty="0" smtClean="0"/>
              <a:t>Diagnosed by identifying eggs in stool or urine sample</a:t>
            </a:r>
          </a:p>
          <a:p>
            <a:pPr lvl="2"/>
            <a:r>
              <a:rPr lang="en-US" dirty="0" smtClean="0"/>
              <a:t>Treated with praziquantel</a:t>
            </a:r>
          </a:p>
          <a:p>
            <a:pPr lvl="2"/>
            <a:r>
              <a:rPr lang="en-US" dirty="0" smtClean="0"/>
              <a:t>Prevention requires avoiding potentially contaminated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71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Cardiovascular and Systemic Diseases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en-US" b="1" dirty="0" smtClean="0"/>
              <a:t>Septicemia, Bacteremia, and Toxemia</a:t>
            </a:r>
          </a:p>
          <a:p>
            <a:pPr lvl="1">
              <a:lnSpc>
                <a:spcPct val="140000"/>
              </a:lnSpc>
            </a:pPr>
            <a:r>
              <a:rPr lang="en-US" dirty="0" smtClean="0"/>
              <a:t>Signs and symptoms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Fever, chills, nausea, vomiting, diarrhea, malaise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Septic shock can develop rapidly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Small hemorrhagic lesions called </a:t>
            </a:r>
            <a:r>
              <a:rPr lang="en-US" i="1" dirty="0" smtClean="0"/>
              <a:t>petechiae</a:t>
            </a:r>
            <a:r>
              <a:rPr lang="en-US" dirty="0" smtClean="0"/>
              <a:t> can develop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Osteomyelitis occurs if bacteria invade the bones</a:t>
            </a:r>
          </a:p>
          <a:p>
            <a:pPr lvl="2">
              <a:lnSpc>
                <a:spcPct val="140000"/>
              </a:lnSpc>
            </a:pPr>
            <a:r>
              <a:rPr lang="en-US" dirty="0" smtClean="0"/>
              <a:t>Toxemia symptoms vary depending on the toxin</a:t>
            </a:r>
          </a:p>
          <a:p>
            <a:pPr lvl="3">
              <a:lnSpc>
                <a:spcPct val="140000"/>
              </a:lnSpc>
            </a:pPr>
            <a:r>
              <a:rPr lang="en-US" dirty="0" smtClean="0"/>
              <a:t>Exotoxins: released from living microorganisms</a:t>
            </a:r>
          </a:p>
          <a:p>
            <a:pPr lvl="3">
              <a:lnSpc>
                <a:spcPct val="140000"/>
              </a:lnSpc>
            </a:pPr>
            <a:r>
              <a:rPr lang="en-US" dirty="0" smtClean="0"/>
              <a:t>Endotoxin: released from Gram-negative bacteria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880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9"/>
            <a:ext cx="8861425" cy="276999"/>
          </a:xfrm>
        </p:spPr>
        <p:txBody>
          <a:bodyPr/>
          <a:lstStyle/>
          <a:p>
            <a:r>
              <a:rPr lang="en-US" sz="1200" b="1" dirty="0">
                <a:solidFill>
                  <a:srgbClr val="000000"/>
                </a:solidFill>
              </a:rPr>
              <a:t>Figure </a:t>
            </a:r>
            <a:r>
              <a:rPr lang="en-US" sz="1200" b="1" dirty="0">
                <a:solidFill>
                  <a:srgbClr val="000000"/>
                </a:solidFill>
              </a:rPr>
              <a:t>21.3  Petechiae</a:t>
            </a:r>
            <a:r>
              <a:rPr lang="en-US" sz="1200" b="1" dirty="0">
                <a:solidFill>
                  <a:srgbClr val="000000"/>
                </a:solidFill>
              </a:rPr>
              <a:t>, a sign of bacteremia.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9" name="Picture 18" descr="figure_21_03_labe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673" y="457200"/>
            <a:ext cx="711265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19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06576" y="90488"/>
            <a:ext cx="8861425" cy="10772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Bacterial Cardiovascular and Systemic Diseases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b="1" dirty="0" smtClean="0"/>
              <a:t>Septicemia, Bacteremia, and Toxemia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Pathogens and virulence factors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Septicemia and toxemia are caused by various bacteria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Often opportunistic or healthcare associated infections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Septicemia is caused more often by Gram-negative bacteria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Bacteria that produce capsule may resist phagocytosis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Use siderophores to acquire iron needed for bacterial metabolism</a:t>
            </a:r>
          </a:p>
          <a:p>
            <a:pPr lvl="2">
              <a:lnSpc>
                <a:spcPct val="130000"/>
              </a:lnSpc>
            </a:pPr>
            <a:r>
              <a:rPr lang="en-US" dirty="0" smtClean="0"/>
              <a:t>Endotoxin is produced by Gram-negative bacteria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285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2461</Words>
  <Application>Microsoft Office PowerPoint</Application>
  <PresentationFormat>Widescreen</PresentationFormat>
  <Paragraphs>484</Paragraphs>
  <Slides>63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9" baseType="lpstr">
      <vt:lpstr>ＭＳ Ｐゴシック</vt:lpstr>
      <vt:lpstr>Arial</vt:lpstr>
      <vt:lpstr>Arial Black</vt:lpstr>
      <vt:lpstr>Calibri</vt:lpstr>
      <vt:lpstr>Calibri Light</vt:lpstr>
      <vt:lpstr>Office Theme</vt:lpstr>
      <vt:lpstr>Microbial Diseases: Cardiovascular and Systemic</vt:lpstr>
      <vt:lpstr>Structures of the Cardiovascular System</vt:lpstr>
      <vt:lpstr>Figure 21.1  The cardiovascular system.</vt:lpstr>
      <vt:lpstr>Structures of the Cardiovascular System</vt:lpstr>
      <vt:lpstr>Bacterial Cardiovascular and Systemic Diseases</vt:lpstr>
      <vt:lpstr>Figure 21.2  Lymphangitis, a sign of septicemia.</vt:lpstr>
      <vt:lpstr>Bacterial Cardiovascular and Systemic Diseases</vt:lpstr>
      <vt:lpstr>Figure 21.3  Petechiae, a sign of bacteremia.</vt:lpstr>
      <vt:lpstr>Bacterial Cardiovascular and Systemic Diseases</vt:lpstr>
      <vt:lpstr>Bacterial Cardiovascular and Systemic Diseases</vt:lpstr>
      <vt:lpstr>Figure 21.4  Potential effects of endotoxin.</vt:lpstr>
      <vt:lpstr>Bacterial Cardiovascular and Systemic Diseases</vt:lpstr>
      <vt:lpstr>Bacterial Cardiovascular and Systemic Diseases</vt:lpstr>
      <vt:lpstr>Bacterial Cardiovascular and Systemic Diseases</vt:lpstr>
      <vt:lpstr>Bacterial Cardiovascular and Systemic Diseases</vt:lpstr>
      <vt:lpstr>Bacterial Cardiovascular and Systemic Diseases</vt:lpstr>
      <vt:lpstr>Bacterial Cardiovascular and Systemic Diseases</vt:lpstr>
      <vt:lpstr>Bacterial Cardiovascular and Systemic Diseases</vt:lpstr>
      <vt:lpstr>Bacterial Cardiovascular and Systemic Diseases</vt:lpstr>
      <vt:lpstr>Figure 21.5  Bubo.</vt:lpstr>
      <vt:lpstr>Bacterial Cardiovascular and Systemic Diseases</vt:lpstr>
      <vt:lpstr>Figure 21.6  The natural history and transmission of Yersinia pestis, the bacterium that causes plague.</vt:lpstr>
      <vt:lpstr>Bacterial Cardiovascular and Systemic Diseases</vt:lpstr>
      <vt:lpstr>Figure 21.7  Distinctive "bull's-eye" rash of Lyme disease.</vt:lpstr>
      <vt:lpstr>Figure 21.8  Borrelia burgdorferi.</vt:lpstr>
      <vt:lpstr>Figure 21.9  The life cycle of the deer tick Ixodes and its role as the vector of Lyme disease.</vt:lpstr>
      <vt:lpstr>Bacterial Cardiovascular and Systemic Diseases</vt:lpstr>
      <vt:lpstr>Figure 21.10  The occurrence of Lyme disease in the United States.</vt:lpstr>
      <vt:lpstr>Bacterial Cardiovascular and Systemic Diseases</vt:lpstr>
      <vt:lpstr>Bacterial Cardiovascular and Systemic Diseases</vt:lpstr>
      <vt:lpstr>Figure 21.11  The growth and reproduction of Ehrlichia and Anaplasma in an infected leukocyte.</vt:lpstr>
      <vt:lpstr>Bacterial Cardiovascular and Systemic Diseases</vt:lpstr>
      <vt:lpstr>Figure 21.12  The geographical distribution of ehrlichiosis and anaplasmosis in the contiguous United States (2010).</vt:lpstr>
      <vt:lpstr>Viral Cardiovascular and Systemic Diseases</vt:lpstr>
      <vt:lpstr>Figure 21.13  Diseases associated with Epstein-Barr virus.</vt:lpstr>
      <vt:lpstr>Viral Cardiovascular and Systemic Diseases</vt:lpstr>
      <vt:lpstr>Viral Cardiovascular and Systemic Diseases</vt:lpstr>
      <vt:lpstr>Figure 21.14  An abnormally enlarged "owl's eye" cell indicates Cytomegalovirus (CMV) infection.</vt:lpstr>
      <vt:lpstr>Viral Cardiovascular and Systemic Diseases</vt:lpstr>
      <vt:lpstr>Figure 21.15  Aedes aegypti, the vector of yellow fever and dengue.</vt:lpstr>
      <vt:lpstr>Viral Cardiovascular and Systemic Diseases</vt:lpstr>
      <vt:lpstr>Viral Cardiovascular and Systemic Diseases</vt:lpstr>
      <vt:lpstr>Figure 21.16  Pathogenesis of dengue hemorrhagic fever (DHF).</vt:lpstr>
      <vt:lpstr>Viral Cardiovascular and Systemic Diseases</vt:lpstr>
      <vt:lpstr>Viral Cardiovascular and Systemic Diseases</vt:lpstr>
      <vt:lpstr>Figure 21.17  Filamentous Ebolavirus.</vt:lpstr>
      <vt:lpstr>Figure 21.18  Sites in which known locally accquired cases of Marburg and Ebola viruses have occurred.</vt:lpstr>
      <vt:lpstr>Viral Cardiovascular and Systemic Diseases</vt:lpstr>
      <vt:lpstr>PowerPoint Presentation</vt:lpstr>
      <vt:lpstr>Protozoan and Helminthic Cardiovascular and Systemic Diseases</vt:lpstr>
      <vt:lpstr>Protozoan and Helminthic Cardiovascular and Systemic Diseases</vt:lpstr>
      <vt:lpstr>Figure Disease in Depth: The life cycle of Plasmodium.</vt:lpstr>
      <vt:lpstr>Protozoan and Helminthic Cardiovascular and Systemic Diseases</vt:lpstr>
      <vt:lpstr>Protozoan and Helminthic Cardiovascular and Systemic Diseases</vt:lpstr>
      <vt:lpstr>Protozoan and Helminthic Cardiovascular and Systemic Diseases</vt:lpstr>
      <vt:lpstr>Figure 21.19  The life cycle of Toxoplasma gondii.</vt:lpstr>
      <vt:lpstr>Protozoan and Helminthic Cardiovascular and Systemic Diseases</vt:lpstr>
      <vt:lpstr>Protozoan and Helminthic Cardiovascular and Systemic Diseases</vt:lpstr>
      <vt:lpstr>Figure 21.20  The life cycle of Trypanosoma cruzi in a South American.</vt:lpstr>
      <vt:lpstr>Protozoan and Helminthic Cardiovascular and Systemic Diseases</vt:lpstr>
      <vt:lpstr>Protozoan and Helminthic Cardiovascular and Systemic Diseases</vt:lpstr>
      <vt:lpstr>Figure 21.21  The life cycle of Schistosoma, a blood fluke.</vt:lpstr>
      <vt:lpstr>Protozoan and Helminthic Cardiovascular and Systemic Diseases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Microbial Diseases: Cardiovascular and Systemic</dc:title>
  <dc:creator>Melanie Meyer</dc:creator>
  <cp:lastModifiedBy>Melanie Meyer</cp:lastModifiedBy>
  <cp:revision>5</cp:revision>
  <dcterms:created xsi:type="dcterms:W3CDTF">2016-07-17T00:22:20Z</dcterms:created>
  <dcterms:modified xsi:type="dcterms:W3CDTF">2016-07-17T01:54:51Z</dcterms:modified>
</cp:coreProperties>
</file>