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52"/>
  </p:notesMasterIdLst>
  <p:sldIdLst>
    <p:sldId id="31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2" r:id="rId49"/>
    <p:sldId id="313" r:id="rId50"/>
    <p:sldId id="314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53A"/>
    <a:srgbClr val="0096C0"/>
    <a:srgbClr val="006A72"/>
    <a:srgbClr val="0095BF"/>
    <a:srgbClr val="0297C1"/>
    <a:srgbClr val="015D34"/>
    <a:srgbClr val="00ACF7"/>
    <a:srgbClr val="00AC8E"/>
    <a:srgbClr val="008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4" autoAdjust="0"/>
    <p:restoredTop sz="90929"/>
  </p:normalViewPr>
  <p:slideViewPr>
    <p:cSldViewPr>
      <p:cViewPr varScale="1">
        <p:scale>
          <a:sx n="50" d="100"/>
          <a:sy n="50" d="100"/>
        </p:scale>
        <p:origin x="136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3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7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5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0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69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4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2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0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8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4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7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6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251C-51B2-A144-A035-0A906F98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8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1D53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4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Diseases of the Urinary and Reproductive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Microbiology </a:t>
            </a:r>
          </a:p>
          <a:p>
            <a:r>
              <a:rPr lang="en-US" dirty="0" smtClean="0"/>
              <a:t>CCV</a:t>
            </a:r>
          </a:p>
          <a:p>
            <a:r>
              <a:rPr lang="en-US" dirty="0" smtClean="0"/>
              <a:t>Dr. Melanie 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Urinary Systems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Bacterial Urinary Tract Infections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Frequent, urgent, painful urination </a:t>
            </a:r>
          </a:p>
          <a:p>
            <a:pPr lvl="2"/>
            <a:r>
              <a:rPr lang="en-US" sz="2800" dirty="0" smtClean="0"/>
              <a:t>Urine may be cloudy with foul odor</a:t>
            </a:r>
          </a:p>
          <a:p>
            <a:pPr lvl="1"/>
            <a:r>
              <a:rPr lang="en-US" sz="2800" dirty="0" smtClean="0"/>
              <a:t>Pathogens and virulence factors</a:t>
            </a:r>
          </a:p>
          <a:p>
            <a:pPr lvl="2"/>
            <a:r>
              <a:rPr lang="en-US" sz="2800" dirty="0" smtClean="0"/>
              <a:t>Enteric bacteria are the most common cause</a:t>
            </a:r>
          </a:p>
          <a:p>
            <a:pPr lvl="2"/>
            <a:r>
              <a:rPr lang="en-US" sz="2800" i="1" dirty="0" smtClean="0"/>
              <a:t>Escherichia coli</a:t>
            </a:r>
            <a:r>
              <a:rPr lang="en-US" sz="2800" dirty="0" smtClean="0"/>
              <a:t> causes most cases</a:t>
            </a:r>
          </a:p>
          <a:p>
            <a:pPr lvl="2"/>
            <a:r>
              <a:rPr lang="en-US" sz="2800" dirty="0" smtClean="0"/>
              <a:t>Virulence factors include flagella and attachment fimbriae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Urinary Systems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3324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Bacterial Urinary Tract Infections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Often results when fecal bacteria is self-inoculated into urethra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More common in females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Diagnosis is based on urinalysis 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Many cases resolve without treatment</a:t>
            </a:r>
          </a:p>
          <a:p>
            <a:pPr lvl="3">
              <a:lnSpc>
                <a:spcPct val="130000"/>
              </a:lnSpc>
            </a:pPr>
            <a:r>
              <a:rPr lang="en-US" sz="2400" dirty="0" smtClean="0"/>
              <a:t>Some treated with antimicrobial drugs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Prevented by limiting contamination by fecal microbes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Urinary Systems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Leptospirosis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Zoonotic disease seen primarily in animals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Abrupt fever, myalgia, muscle stiffness, and headache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Rarely fatal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Pathogen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Leptospira interrogans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Normally lives in many wild and domestic animals</a:t>
            </a:r>
          </a:p>
          <a:p>
            <a:pPr lvl="2">
              <a:lnSpc>
                <a:spcPct val="130000"/>
              </a:lnSpc>
            </a:pPr>
            <a:r>
              <a:rPr lang="en-US" sz="2400" dirty="0" smtClean="0"/>
              <a:t>Virulent strains make adhesins, are motile, and can evade complement activity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24.2  </a:t>
            </a:r>
            <a:r>
              <a:rPr lang="en-US" sz="1200" b="1" i="1" dirty="0">
                <a:solidFill>
                  <a:srgbClr val="000000"/>
                </a:solidFill>
              </a:rPr>
              <a:t>Leptospira interrogans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/>
        </p:blipFill>
        <p:spPr>
          <a:xfrm>
            <a:off x="266700" y="1346200"/>
            <a:ext cx="8601456" cy="39819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Urinary Systems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Leptospirosis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Transmitted by contact with urine of infected animal or urine-contaminated water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Spirochete travels via the bloodstream through the body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Epidemiology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Occurs throughout world but rare in the U.S.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Diagnosis is based on antibody test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Treated with antimicrobial drugs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Prevented by avoiding contaminated water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 of the Urinary Systems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Streptococcal Acute Glomerulonephritis</a:t>
            </a:r>
          </a:p>
          <a:p>
            <a:pPr lvl="1"/>
            <a:r>
              <a:rPr lang="en-US" sz="2400" dirty="0" smtClean="0"/>
              <a:t>Some antibody-antigen complexes against group A streptococci strains are not removed from the body</a:t>
            </a:r>
          </a:p>
          <a:p>
            <a:pPr lvl="1"/>
            <a:r>
              <a:rPr lang="en-US" sz="2400" dirty="0" smtClean="0"/>
              <a:t>Complexes are deposited in the glomeruli of the kidneys</a:t>
            </a:r>
          </a:p>
          <a:p>
            <a:pPr lvl="2"/>
            <a:r>
              <a:rPr lang="en-US" sz="2400" dirty="0" smtClean="0"/>
              <a:t>Cause inflammation of the glomeruli and nephrons</a:t>
            </a:r>
          </a:p>
          <a:p>
            <a:pPr lvl="2"/>
            <a:r>
              <a:rPr lang="en-US" sz="2400" dirty="0" smtClean="0"/>
              <a:t>Produce hypertension and low urine output</a:t>
            </a:r>
          </a:p>
          <a:p>
            <a:pPr lvl="1"/>
            <a:r>
              <a:rPr lang="en-US" sz="2400" dirty="0" smtClean="0"/>
              <a:t>Irreversible kidney damage can occur in adults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Nonvenereal Diseases of the Reproductive Systems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Staphylococcal Toxic Shock Syndrome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Sudden-onset fever, chills, vomiting, diarrhea, low blood pressure, confusion, and severe red rash</a:t>
            </a:r>
          </a:p>
          <a:p>
            <a:pPr lvl="2"/>
            <a:r>
              <a:rPr lang="en-US" sz="2800" dirty="0" smtClean="0"/>
              <a:t>Individuals go into shock if untreated</a:t>
            </a:r>
          </a:p>
          <a:p>
            <a:pPr lvl="1"/>
            <a:r>
              <a:rPr lang="en-US" sz="2800" dirty="0" smtClean="0"/>
              <a:t>Pathogen and virulence factors</a:t>
            </a:r>
          </a:p>
          <a:p>
            <a:pPr lvl="2"/>
            <a:r>
              <a:rPr lang="en-US" sz="2800" dirty="0" smtClean="0"/>
              <a:t>Caused by some strains of </a:t>
            </a:r>
            <a:r>
              <a:rPr lang="en-US" sz="2800" i="1" dirty="0" smtClean="0"/>
              <a:t>S. aureus</a:t>
            </a:r>
          </a:p>
          <a:p>
            <a:pPr lvl="3"/>
            <a:r>
              <a:rPr lang="en-US" sz="2800" dirty="0" smtClean="0"/>
              <a:t>These strains produce toxic shock syndrome toxin</a:t>
            </a:r>
          </a:p>
          <a:p>
            <a:pPr lvl="4"/>
            <a:r>
              <a:rPr lang="en-US" sz="2800" dirty="0" smtClean="0"/>
              <a:t>Cause excessive cytokine production by T cells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Nonvenereal Diseases of the Reproductive Systems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Staphylococcal Toxic Shock Syndrome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Absorption of toxin into blood triggers toxic shock syndrome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Most cases occur in menstruating females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Diagnosis is based on 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Considered medical emergency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Requires removal of foreign material and antimicrobial drugs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Avoiding tampons or using less absorbent tampons reduces risk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24.3  The incidence of staphylococcal toxic shock syndrome in the United States, 1979–2012.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2" name="Picture 21" descr="figure_24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>
          <a:xfrm>
            <a:off x="607568" y="457200"/>
            <a:ext cx="7926832" cy="59483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Nonvenereal Diseases of the Reproductive Systems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Bacterial Vaginosis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White vaginal discharge with a </a:t>
            </a:r>
            <a:r>
              <a:rPr lang="en-US" altLang="ja-JP" sz="2400" dirty="0" smtClean="0"/>
              <a:t>"</a:t>
            </a:r>
            <a:r>
              <a:rPr lang="en-US" sz="2400" dirty="0" smtClean="0"/>
              <a:t>fishy</a:t>
            </a:r>
            <a:r>
              <a:rPr lang="en-US" altLang="ja-JP" sz="2400" dirty="0" smtClean="0"/>
              <a:t>"</a:t>
            </a:r>
            <a:r>
              <a:rPr lang="en-US" sz="2400" dirty="0" smtClean="0"/>
              <a:t> odor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various anaerobic bacteria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Associated with multiple sexual partners and vaginal douching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Diagnosed is based on 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Treated with oral or vaginal metronidazole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of the Urinary and Reproductive Systems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0861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/>
              <a:t>Structures of the Urinary System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Kidneys remove waste from the blood and excrete it in urine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Nephrons are the functional unit of the kidneys</a:t>
            </a:r>
          </a:p>
          <a:p>
            <a:pPr lvl="3">
              <a:lnSpc>
                <a:spcPct val="140000"/>
              </a:lnSpc>
            </a:pPr>
            <a:r>
              <a:rPr lang="en-US" sz="2400" dirty="0" smtClean="0"/>
              <a:t>Filter the blood to form urine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Ureters carry urine to the urinary bladder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The urinary bladder stores urine until it can be eliminated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Urine is excreted via the urethra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24.4  Clue cell.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1" name="Picture 20" descr="figure_24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"/>
          <a:stretch/>
        </p:blipFill>
        <p:spPr>
          <a:xfrm>
            <a:off x="1026952" y="394101"/>
            <a:ext cx="7040880" cy="61275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93498" y="2335908"/>
            <a:ext cx="10450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Bacteria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9848" y="4302599"/>
            <a:ext cx="15172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Normal,</a:t>
            </a:r>
          </a:p>
          <a:p>
            <a:pPr algn="l"/>
            <a:r>
              <a:rPr lang="en-US" sz="1700" b="1" dirty="0"/>
              <a:t>non-clue cell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4116" y="336304"/>
            <a:ext cx="13003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Nucleus of</a:t>
            </a:r>
          </a:p>
          <a:p>
            <a:pPr algn="l"/>
            <a:r>
              <a:rPr lang="en-US" sz="1700" b="1" dirty="0"/>
              <a:t>clue cell</a:t>
            </a:r>
          </a:p>
        </p:txBody>
      </p:sp>
      <p:sp>
        <p:nvSpPr>
          <p:cNvPr id="25" name="Freeform 24"/>
          <p:cNvSpPr/>
          <p:nvPr/>
        </p:nvSpPr>
        <p:spPr>
          <a:xfrm>
            <a:off x="4865654" y="4496200"/>
            <a:ext cx="1787525" cy="3175"/>
          </a:xfrm>
          <a:custGeom>
            <a:avLst/>
            <a:gdLst>
              <a:gd name="connsiteX0" fmla="*/ 0 w 1787525"/>
              <a:gd name="connsiteY0" fmla="*/ 0 h 3175"/>
              <a:gd name="connsiteX1" fmla="*/ 1787525 w 178752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7525" h="3175">
                <a:moveTo>
                  <a:pt x="0" y="0"/>
                </a:moveTo>
                <a:lnTo>
                  <a:pt x="1787525" y="3175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59279" y="895750"/>
            <a:ext cx="3175" cy="1612900"/>
          </a:xfrm>
          <a:custGeom>
            <a:avLst/>
            <a:gdLst>
              <a:gd name="connsiteX0" fmla="*/ 0 w 3175"/>
              <a:gd name="connsiteY0" fmla="*/ 1612900 h 1612900"/>
              <a:gd name="connsiteX1" fmla="*/ 3175 w 3175"/>
              <a:gd name="connsiteY1" fmla="*/ 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1612900">
                <a:moveTo>
                  <a:pt x="0" y="1612900"/>
                </a:moveTo>
                <a:cubicBezTo>
                  <a:pt x="1058" y="1075267"/>
                  <a:pt x="2117" y="537633"/>
                  <a:pt x="3175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068854" y="2534050"/>
            <a:ext cx="1590675" cy="209550"/>
          </a:xfrm>
          <a:custGeom>
            <a:avLst/>
            <a:gdLst>
              <a:gd name="connsiteX0" fmla="*/ 50800 w 1590675"/>
              <a:gd name="connsiteY0" fmla="*/ 0 h 209550"/>
              <a:gd name="connsiteX1" fmla="*/ 1590675 w 1590675"/>
              <a:gd name="connsiteY1" fmla="*/ 0 h 209550"/>
              <a:gd name="connsiteX2" fmla="*/ 0 w 159067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209550">
                <a:moveTo>
                  <a:pt x="50800" y="0"/>
                </a:moveTo>
                <a:lnTo>
                  <a:pt x="1590675" y="0"/>
                </a:lnTo>
                <a:lnTo>
                  <a:pt x="0" y="20955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4830729" y="446762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865654" y="4496200"/>
            <a:ext cx="1787525" cy="3175"/>
          </a:xfrm>
          <a:custGeom>
            <a:avLst/>
            <a:gdLst>
              <a:gd name="connsiteX0" fmla="*/ 0 w 1787525"/>
              <a:gd name="connsiteY0" fmla="*/ 0 h 3175"/>
              <a:gd name="connsiteX1" fmla="*/ 1787525 w 178752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7525" h="3175">
                <a:moveTo>
                  <a:pt x="0" y="0"/>
                </a:moveTo>
                <a:lnTo>
                  <a:pt x="1787525" y="31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0704" y="2476900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87904" y="2502300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5037104" y="270867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659279" y="895750"/>
            <a:ext cx="3175" cy="1612900"/>
          </a:xfrm>
          <a:custGeom>
            <a:avLst/>
            <a:gdLst>
              <a:gd name="connsiteX0" fmla="*/ 0 w 3175"/>
              <a:gd name="connsiteY0" fmla="*/ 1612900 h 1612900"/>
              <a:gd name="connsiteX1" fmla="*/ 3175 w 3175"/>
              <a:gd name="connsiteY1" fmla="*/ 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1612900">
                <a:moveTo>
                  <a:pt x="0" y="1612900"/>
                </a:moveTo>
                <a:cubicBezTo>
                  <a:pt x="1058" y="1075267"/>
                  <a:pt x="2117" y="537633"/>
                  <a:pt x="3175" y="0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068854" y="2534050"/>
            <a:ext cx="1590675" cy="209550"/>
          </a:xfrm>
          <a:custGeom>
            <a:avLst/>
            <a:gdLst>
              <a:gd name="connsiteX0" fmla="*/ 50800 w 1590675"/>
              <a:gd name="connsiteY0" fmla="*/ 0 h 209550"/>
              <a:gd name="connsiteX1" fmla="*/ 1590675 w 1590675"/>
              <a:gd name="connsiteY1" fmla="*/ 0 h 209550"/>
              <a:gd name="connsiteX2" fmla="*/ 0 w 159067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209550">
                <a:moveTo>
                  <a:pt x="50800" y="0"/>
                </a:moveTo>
                <a:lnTo>
                  <a:pt x="1590675" y="0"/>
                </a:lnTo>
                <a:lnTo>
                  <a:pt x="0" y="2095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Nonvenereal Diseases of the Reproductive Systems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Vaginal Candidiasis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Severe vaginal itching and burning</a:t>
            </a:r>
          </a:p>
          <a:p>
            <a:pPr lvl="1"/>
            <a:r>
              <a:rPr lang="en-US" sz="2800" dirty="0" smtClean="0"/>
              <a:t>Pathogen and virulence factors</a:t>
            </a:r>
          </a:p>
          <a:p>
            <a:pPr lvl="2"/>
            <a:r>
              <a:rPr lang="en-US" sz="2800" dirty="0" smtClean="0"/>
              <a:t>Most commonly caused by </a:t>
            </a:r>
            <a:r>
              <a:rPr lang="en-US" sz="2800" i="1" dirty="0" smtClean="0"/>
              <a:t>Candida albicans</a:t>
            </a:r>
          </a:p>
          <a:p>
            <a:pPr lvl="3"/>
            <a:r>
              <a:rPr lang="en-US" sz="2800" dirty="0" smtClean="0"/>
              <a:t>Normal microbiota of skin and mucous membranes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Nonvenereal Diseases of the Reproductive Systems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3324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Vaginal Candidiasis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sz="2400" i="1" dirty="0" smtClean="0"/>
              <a:t>Candida</a:t>
            </a:r>
            <a:r>
              <a:rPr lang="en-US" sz="2400" dirty="0" smtClean="0"/>
              <a:t> overgrows if vaginal pH becomes alkaline or normal microbial populations are reduced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Can become systemic in immunocompromised people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Identification of </a:t>
            </a:r>
            <a:r>
              <a:rPr lang="en-US" sz="2400" i="1" dirty="0" smtClean="0"/>
              <a:t>Candida</a:t>
            </a:r>
            <a:r>
              <a:rPr lang="en-US" sz="2400" dirty="0" smtClean="0"/>
              <a:t> in presence of symptoms is diagnostic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Treated with azole or fluconazole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Avoiding excessive use of antibacterial drugs can prevent candidiasis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Sexually Transmitted Infections (STIs) and Diseases (STDs)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STIs occur from the sexual transmission of potential pathogens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Resulting disease is an STD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STDs are common worldwide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Young people who experiment with sex are at risk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Presence of lesions from STDs is a risk factor for transmission of HIV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Female adolescents are at risk because the cervical lining is prone to bacterial infection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Can cause pelvic inflammatory disease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Sexually Transmitted Infections (STIs) and Diseases (STDs)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Prevention includes abstinence or mutual monogamy</a:t>
            </a:r>
          </a:p>
          <a:p>
            <a:r>
              <a:rPr lang="en-US" sz="2800" dirty="0" smtClean="0"/>
              <a:t>Condoms must be used properly and consistently to provide protection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Gonorrhea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Men experience painful urination and a purulent discharge</a:t>
            </a:r>
          </a:p>
          <a:p>
            <a:pPr lvl="2"/>
            <a:r>
              <a:rPr lang="en-US" sz="2800" dirty="0" smtClean="0"/>
              <a:t>Women are often asymptomatic</a:t>
            </a:r>
          </a:p>
          <a:p>
            <a:pPr lvl="3"/>
            <a:r>
              <a:rPr lang="en-US" sz="2800" dirty="0" smtClean="0"/>
              <a:t>Pelvic inflammatory disease my develop</a:t>
            </a:r>
          </a:p>
          <a:p>
            <a:pPr lvl="1"/>
            <a:r>
              <a:rPr lang="en-US" sz="2800" dirty="0" smtClean="0"/>
              <a:t>Pathogen and virulence factors</a:t>
            </a:r>
          </a:p>
          <a:p>
            <a:pPr lvl="2"/>
            <a:r>
              <a:rPr lang="en-US" sz="2800" dirty="0" smtClean="0"/>
              <a:t>Caused by </a:t>
            </a:r>
            <a:r>
              <a:rPr lang="en-US" sz="2800" i="1" dirty="0" smtClean="0"/>
              <a:t>Neisseria gonorrhoeae</a:t>
            </a:r>
          </a:p>
          <a:p>
            <a:pPr lvl="2"/>
            <a:r>
              <a:rPr lang="en-US" sz="2800" dirty="0" smtClean="0"/>
              <a:t>Virulence factors include fimbriae, capsule, and endotoxin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3324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Gonorrhea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Bacteria attach to epithelial cells of the mucous membranes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Infections outside the reproductive tract also occur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Babies delivered vaginally by infected mothers can become infected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Gonorrhea occurs only in humans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Cases in the U.S. have been declining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Risk increases with frequency of sexual encounters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24.5  The incidence of civilian gonorrhea in the United States.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>
          <a:xfrm>
            <a:off x="2247900" y="381000"/>
            <a:ext cx="4639056" cy="645962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Gonorrhea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Genetic probes are used to diagnose asymptomatic infection</a:t>
            </a:r>
          </a:p>
          <a:p>
            <a:pPr lvl="2"/>
            <a:r>
              <a:rPr lang="en-US" sz="2800" dirty="0" smtClean="0"/>
              <a:t>Treated with broad-spectrum cephalosporin</a:t>
            </a:r>
          </a:p>
          <a:p>
            <a:pPr lvl="2"/>
            <a:r>
              <a:rPr lang="en-US" sz="2800" dirty="0" smtClean="0"/>
              <a:t>Spread of gonococcal strains resistant to many antimicrobials has complicated treatment</a:t>
            </a:r>
          </a:p>
          <a:p>
            <a:pPr lvl="2"/>
            <a:r>
              <a:rPr lang="en-US" sz="2800" dirty="0" smtClean="0"/>
              <a:t>Prevented with safe sex practices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Syphilis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Four phases of syphilis</a:t>
            </a:r>
          </a:p>
          <a:p>
            <a:pPr lvl="3"/>
            <a:r>
              <a:rPr lang="en-US" sz="2800" dirty="0" smtClean="0"/>
              <a:t>Primary syphilis</a:t>
            </a:r>
          </a:p>
          <a:p>
            <a:pPr lvl="3"/>
            <a:r>
              <a:rPr lang="en-US" sz="2800" dirty="0" smtClean="0"/>
              <a:t>Secondary syphilis</a:t>
            </a:r>
          </a:p>
          <a:p>
            <a:pPr lvl="3"/>
            <a:r>
              <a:rPr lang="en-US" sz="2800" dirty="0" smtClean="0"/>
              <a:t>Latent syphilis</a:t>
            </a:r>
          </a:p>
          <a:p>
            <a:pPr lvl="3"/>
            <a:r>
              <a:rPr lang="en-US" sz="2800" dirty="0" smtClean="0"/>
              <a:t>Tertiary syphilis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24_01a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>
          <a:xfrm>
            <a:off x="685800" y="269105"/>
            <a:ext cx="7772400" cy="629891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397375" y="4522847"/>
            <a:ext cx="711200" cy="47625"/>
          </a:xfrm>
          <a:custGeom>
            <a:avLst/>
            <a:gdLst>
              <a:gd name="connsiteX0" fmla="*/ 711200 w 711200"/>
              <a:gd name="connsiteY0" fmla="*/ 0 h 47625"/>
              <a:gd name="connsiteX1" fmla="*/ 0 w 711200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200" h="47625">
                <a:moveTo>
                  <a:pt x="711200" y="0"/>
                </a:moveTo>
                <a:lnTo>
                  <a:pt x="0" y="476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88" y="820797"/>
            <a:ext cx="53091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Cortex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688" y="1144647"/>
            <a:ext cx="5904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Medulla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350" y="1563747"/>
            <a:ext cx="6087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Renal</a:t>
            </a:r>
          </a:p>
          <a:p>
            <a:pPr algn="l"/>
            <a:r>
              <a:rPr lang="en-US" sz="850" b="1" dirty="0"/>
              <a:t>pyramid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350" y="2074922"/>
            <a:ext cx="49980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Pelvis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025" y="2544822"/>
            <a:ext cx="5906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Renal</a:t>
            </a:r>
          </a:p>
          <a:p>
            <a:pPr algn="l"/>
            <a:r>
              <a:rPr lang="en-US" sz="850" b="1" dirty="0"/>
              <a:t>capsule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0350" y="2662297"/>
            <a:ext cx="50577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1125" y="2229609"/>
            <a:ext cx="72990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Renal vein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2703" y="1867029"/>
            <a:ext cx="7617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Peritubular</a:t>
            </a:r>
          </a:p>
          <a:p>
            <a:pPr algn="l"/>
            <a:r>
              <a:rPr lang="en-US" sz="850" b="1" dirty="0"/>
              <a:t>capillaries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2725" y="1144647"/>
            <a:ext cx="81479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Renal artery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8025" y="560447"/>
            <a:ext cx="77886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Proximal</a:t>
            </a:r>
          </a:p>
          <a:p>
            <a:pPr algn="l"/>
            <a:r>
              <a:rPr lang="en-US" sz="850" b="1" dirty="0"/>
              <a:t>convoluted</a:t>
            </a:r>
          </a:p>
          <a:p>
            <a:pPr algn="l"/>
            <a:r>
              <a:rPr lang="en-US" sz="850" b="1" dirty="0"/>
              <a:t>tubule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175" y="458847"/>
            <a:ext cx="7903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Glomerulus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2225" y="433447"/>
            <a:ext cx="800219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Glomerular</a:t>
            </a:r>
          </a:p>
          <a:p>
            <a:pPr algn="l"/>
            <a:r>
              <a:rPr lang="en-US" sz="850" b="1" dirty="0"/>
              <a:t>(Bowman’s)</a:t>
            </a:r>
          </a:p>
          <a:p>
            <a:pPr algn="l"/>
            <a:r>
              <a:rPr lang="en-US" sz="850" b="1" dirty="0"/>
              <a:t>capsule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9650" y="649347"/>
            <a:ext cx="800219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Glomerular</a:t>
            </a:r>
          </a:p>
          <a:p>
            <a:pPr algn="l"/>
            <a:r>
              <a:rPr lang="en-US" sz="850" b="1" dirty="0"/>
              <a:t>(Bowman’s)</a:t>
            </a:r>
          </a:p>
          <a:p>
            <a:pPr algn="l"/>
            <a:r>
              <a:rPr lang="en-US" sz="850" b="1" dirty="0"/>
              <a:t>capsule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3550" y="700147"/>
            <a:ext cx="651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Capsular</a:t>
            </a:r>
          </a:p>
          <a:p>
            <a:pPr algn="l"/>
            <a:r>
              <a:rPr lang="en-US" sz="850" b="1" dirty="0"/>
              <a:t>space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6325" y="671572"/>
            <a:ext cx="6148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Efferent</a:t>
            </a:r>
          </a:p>
          <a:p>
            <a:pPr algn="l"/>
            <a:r>
              <a:rPr lang="en-US" sz="850" b="1" dirty="0"/>
              <a:t>arteriole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9550" y="1720349"/>
            <a:ext cx="77886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Proximal</a:t>
            </a:r>
          </a:p>
          <a:p>
            <a:pPr algn="l"/>
            <a:r>
              <a:rPr lang="en-US" sz="850" b="1" dirty="0"/>
              <a:t>convoluted</a:t>
            </a:r>
          </a:p>
          <a:p>
            <a:pPr algn="l"/>
            <a:r>
              <a:rPr lang="en-US" sz="850" b="1" dirty="0"/>
              <a:t>tubule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2395597"/>
            <a:ext cx="7903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Glomerulus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8075" y="2779772"/>
            <a:ext cx="6148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Afferent</a:t>
            </a:r>
          </a:p>
          <a:p>
            <a:pPr algn="l"/>
            <a:r>
              <a:rPr lang="en-US" sz="850" b="1" dirty="0"/>
              <a:t>arteriole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24650" y="3363972"/>
            <a:ext cx="86647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>
                <a:latin typeface="Arial Black"/>
                <a:cs typeface="Arial Black"/>
              </a:rPr>
              <a:t>Glomerulus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9850" y="3363972"/>
            <a:ext cx="68913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latin typeface="Arial Black"/>
                <a:cs typeface="Arial Black"/>
              </a:rPr>
              <a:t>Nephron</a:t>
            </a:r>
            <a:endParaRPr lang="en-US" sz="850" dirty="0">
              <a:latin typeface="Arial Black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8400" y="2967097"/>
            <a:ext cx="77886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Distal</a:t>
            </a:r>
          </a:p>
          <a:p>
            <a:pPr algn="l"/>
            <a:r>
              <a:rPr lang="en-US" sz="850" b="1" dirty="0"/>
              <a:t>convoluted</a:t>
            </a:r>
          </a:p>
          <a:p>
            <a:pPr algn="l"/>
            <a:r>
              <a:rPr lang="en-US" sz="850" b="1" dirty="0"/>
              <a:t>tubule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9213" y="2982972"/>
            <a:ext cx="7115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Collecting</a:t>
            </a:r>
          </a:p>
          <a:p>
            <a:pPr algn="l"/>
            <a:r>
              <a:rPr lang="en-US" sz="850" b="1" dirty="0"/>
              <a:t>duct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6900" y="2967097"/>
            <a:ext cx="77886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Distal</a:t>
            </a:r>
          </a:p>
          <a:p>
            <a:pPr algn="l"/>
            <a:r>
              <a:rPr lang="en-US" sz="850" b="1" dirty="0"/>
              <a:t>convoluted</a:t>
            </a:r>
          </a:p>
          <a:p>
            <a:pPr algn="l"/>
            <a:r>
              <a:rPr lang="en-US" sz="850" b="1" dirty="0"/>
              <a:t>tubule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5800" y="2913122"/>
            <a:ext cx="6335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Nephron</a:t>
            </a:r>
          </a:p>
          <a:p>
            <a:pPr algn="l"/>
            <a:r>
              <a:rPr lang="en-US" sz="850" b="1" dirty="0"/>
              <a:t>loop</a:t>
            </a:r>
          </a:p>
          <a:p>
            <a:pPr algn="l"/>
            <a:r>
              <a:rPr lang="en-US" sz="850" b="1" dirty="0"/>
              <a:t>(loop of</a:t>
            </a:r>
          </a:p>
          <a:p>
            <a:pPr algn="l"/>
            <a:r>
              <a:rPr lang="en-US" sz="850" b="1" dirty="0"/>
              <a:t>Henle)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0425" y="4662547"/>
            <a:ext cx="5565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Kidney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9950" y="4971304"/>
            <a:ext cx="50577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Ureter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950" y="5272929"/>
            <a:ext cx="52993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 smtClean="0"/>
              <a:t>Uterus</a:t>
            </a:r>
            <a:endParaRPr lang="en-US" sz="8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4550" y="5539629"/>
            <a:ext cx="5783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Urinary</a:t>
            </a:r>
          </a:p>
          <a:p>
            <a:pPr algn="l"/>
            <a:r>
              <a:rPr lang="en-US" sz="850" b="1" dirty="0"/>
              <a:t>bladder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5025" y="5942072"/>
            <a:ext cx="57235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Urethra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17950" y="4462522"/>
            <a:ext cx="5565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Kidney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24300" y="4736354"/>
            <a:ext cx="50577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Ureter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7950" y="5027672"/>
            <a:ext cx="5783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Urinary</a:t>
            </a:r>
          </a:p>
          <a:p>
            <a:pPr algn="l"/>
            <a:r>
              <a:rPr lang="en-US" sz="850" b="1" dirty="0"/>
              <a:t>bladder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5434072"/>
            <a:ext cx="57235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Urethra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02075" y="5732522"/>
            <a:ext cx="49161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Testis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92750" y="6313547"/>
            <a:ext cx="7539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Midsagittal</a:t>
            </a:r>
          </a:p>
          <a:p>
            <a:pPr algn="l"/>
            <a:r>
              <a:rPr lang="en-US" sz="850" b="1" dirty="0"/>
              <a:t>plane</a:t>
            </a:r>
          </a:p>
        </p:txBody>
      </p:sp>
      <p:sp>
        <p:nvSpPr>
          <p:cNvPr id="42" name="Freeform 41"/>
          <p:cNvSpPr/>
          <p:nvPr/>
        </p:nvSpPr>
        <p:spPr>
          <a:xfrm>
            <a:off x="1266825" y="871597"/>
            <a:ext cx="631825" cy="66675"/>
          </a:xfrm>
          <a:custGeom>
            <a:avLst/>
            <a:gdLst>
              <a:gd name="connsiteX0" fmla="*/ 631825 w 631825"/>
              <a:gd name="connsiteY0" fmla="*/ 0 h 66675"/>
              <a:gd name="connsiteX1" fmla="*/ 0 w 631825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825" h="66675">
                <a:moveTo>
                  <a:pt x="631825" y="0"/>
                </a:moveTo>
                <a:lnTo>
                  <a:pt x="0" y="666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314450" y="1074797"/>
            <a:ext cx="590550" cy="184150"/>
          </a:xfrm>
          <a:custGeom>
            <a:avLst/>
            <a:gdLst>
              <a:gd name="connsiteX0" fmla="*/ 590550 w 590550"/>
              <a:gd name="connsiteY0" fmla="*/ 0 h 184150"/>
              <a:gd name="connsiteX1" fmla="*/ 0 w 590550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 h="184150">
                <a:moveTo>
                  <a:pt x="590550" y="0"/>
                </a:moveTo>
                <a:lnTo>
                  <a:pt x="0" y="18415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187450" y="1674872"/>
            <a:ext cx="527050" cy="15875"/>
          </a:xfrm>
          <a:custGeom>
            <a:avLst/>
            <a:gdLst>
              <a:gd name="connsiteX0" fmla="*/ 527050 w 527050"/>
              <a:gd name="connsiteY0" fmla="*/ 15875 h 15875"/>
              <a:gd name="connsiteX1" fmla="*/ 0 w 527050"/>
              <a:gd name="connsiteY1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7050" h="15875">
                <a:moveTo>
                  <a:pt x="527050" y="15875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187450" y="1995547"/>
            <a:ext cx="876300" cy="193675"/>
          </a:xfrm>
          <a:custGeom>
            <a:avLst/>
            <a:gdLst>
              <a:gd name="connsiteX0" fmla="*/ 876300 w 876300"/>
              <a:gd name="connsiteY0" fmla="*/ 0 h 193675"/>
              <a:gd name="connsiteX1" fmla="*/ 0 w 876300"/>
              <a:gd name="connsiteY1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300" h="193675">
                <a:moveTo>
                  <a:pt x="876300" y="0"/>
                </a:moveTo>
                <a:lnTo>
                  <a:pt x="0" y="1936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247775" y="2309872"/>
            <a:ext cx="584200" cy="339725"/>
          </a:xfrm>
          <a:custGeom>
            <a:avLst/>
            <a:gdLst>
              <a:gd name="connsiteX0" fmla="*/ 584200 w 584200"/>
              <a:gd name="connsiteY0" fmla="*/ 0 h 339725"/>
              <a:gd name="connsiteX1" fmla="*/ 0 w 584200"/>
              <a:gd name="connsiteY1" fmla="*/ 33972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 h="339725">
                <a:moveTo>
                  <a:pt x="584200" y="0"/>
                </a:moveTo>
                <a:lnTo>
                  <a:pt x="0" y="3397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536825" y="2782947"/>
            <a:ext cx="323850" cy="79375"/>
          </a:xfrm>
          <a:custGeom>
            <a:avLst/>
            <a:gdLst>
              <a:gd name="connsiteX0" fmla="*/ 0 w 323850"/>
              <a:gd name="connsiteY0" fmla="*/ 79375 h 79375"/>
              <a:gd name="connsiteX1" fmla="*/ 323850 w 323850"/>
              <a:gd name="connsiteY1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79375">
                <a:moveTo>
                  <a:pt x="0" y="79375"/>
                </a:moveTo>
                <a:lnTo>
                  <a:pt x="32385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933700" y="1782822"/>
            <a:ext cx="85725" cy="492125"/>
          </a:xfrm>
          <a:custGeom>
            <a:avLst/>
            <a:gdLst>
              <a:gd name="connsiteX0" fmla="*/ 0 w 85725"/>
              <a:gd name="connsiteY0" fmla="*/ 0 h 492125"/>
              <a:gd name="connsiteX1" fmla="*/ 85725 w 85725"/>
              <a:gd name="connsiteY1" fmla="*/ 4921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492125">
                <a:moveTo>
                  <a:pt x="0" y="0"/>
                </a:moveTo>
                <a:lnTo>
                  <a:pt x="85725" y="4921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028950" y="1354197"/>
            <a:ext cx="123825" cy="228600"/>
          </a:xfrm>
          <a:custGeom>
            <a:avLst/>
            <a:gdLst>
              <a:gd name="connsiteX0" fmla="*/ 0 w 123825"/>
              <a:gd name="connsiteY0" fmla="*/ 228600 h 228600"/>
              <a:gd name="connsiteX1" fmla="*/ 123825 w 123825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228600">
                <a:moveTo>
                  <a:pt x="0" y="228600"/>
                </a:moveTo>
                <a:lnTo>
                  <a:pt x="123825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867150" y="1541522"/>
            <a:ext cx="123825" cy="336550"/>
          </a:xfrm>
          <a:custGeom>
            <a:avLst/>
            <a:gdLst>
              <a:gd name="connsiteX0" fmla="*/ 95250 w 123825"/>
              <a:gd name="connsiteY0" fmla="*/ 0 h 336550"/>
              <a:gd name="connsiteX1" fmla="*/ 0 w 123825"/>
              <a:gd name="connsiteY1" fmla="*/ 336550 h 336550"/>
              <a:gd name="connsiteX2" fmla="*/ 123825 w 123825"/>
              <a:gd name="connsiteY2" fmla="*/ 3175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336550">
                <a:moveTo>
                  <a:pt x="95250" y="0"/>
                </a:moveTo>
                <a:lnTo>
                  <a:pt x="0" y="336550"/>
                </a:lnTo>
                <a:lnTo>
                  <a:pt x="123825" y="31750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810000" y="681097"/>
            <a:ext cx="250825" cy="111125"/>
          </a:xfrm>
          <a:custGeom>
            <a:avLst/>
            <a:gdLst>
              <a:gd name="connsiteX0" fmla="*/ 0 w 250825"/>
              <a:gd name="connsiteY0" fmla="*/ 0 h 111125"/>
              <a:gd name="connsiteX1" fmla="*/ 117475 w 250825"/>
              <a:gd name="connsiteY1" fmla="*/ 0 h 111125"/>
              <a:gd name="connsiteX2" fmla="*/ 250825 w 250825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" h="111125">
                <a:moveTo>
                  <a:pt x="0" y="0"/>
                </a:moveTo>
                <a:lnTo>
                  <a:pt x="117475" y="0"/>
                </a:lnTo>
                <a:lnTo>
                  <a:pt x="250825" y="1111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441825" y="655697"/>
            <a:ext cx="12700" cy="511175"/>
          </a:xfrm>
          <a:custGeom>
            <a:avLst/>
            <a:gdLst>
              <a:gd name="connsiteX0" fmla="*/ 0 w 12700"/>
              <a:gd name="connsiteY0" fmla="*/ 511175 h 511175"/>
              <a:gd name="connsiteX1" fmla="*/ 12700 w 12700"/>
              <a:gd name="connsiteY1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511175">
                <a:moveTo>
                  <a:pt x="0" y="511175"/>
                </a:moveTo>
                <a:lnTo>
                  <a:pt x="1270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33900" y="544572"/>
            <a:ext cx="628650" cy="530225"/>
          </a:xfrm>
          <a:custGeom>
            <a:avLst/>
            <a:gdLst>
              <a:gd name="connsiteX0" fmla="*/ 0 w 628650"/>
              <a:gd name="connsiteY0" fmla="*/ 530225 h 530225"/>
              <a:gd name="connsiteX1" fmla="*/ 628650 w 628650"/>
              <a:gd name="connsiteY1" fmla="*/ 0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530225">
                <a:moveTo>
                  <a:pt x="0" y="530225"/>
                </a:moveTo>
                <a:lnTo>
                  <a:pt x="62865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854700" y="1601847"/>
            <a:ext cx="225425" cy="219075"/>
          </a:xfrm>
          <a:custGeom>
            <a:avLst/>
            <a:gdLst>
              <a:gd name="connsiteX0" fmla="*/ 225425 w 225425"/>
              <a:gd name="connsiteY0" fmla="*/ 0 h 219075"/>
              <a:gd name="connsiteX1" fmla="*/ 0 w 22542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425" h="219075">
                <a:moveTo>
                  <a:pt x="225425" y="0"/>
                </a:moveTo>
                <a:lnTo>
                  <a:pt x="0" y="2190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6369050" y="1093847"/>
            <a:ext cx="120650" cy="215900"/>
          </a:xfrm>
          <a:custGeom>
            <a:avLst/>
            <a:gdLst>
              <a:gd name="connsiteX0" fmla="*/ 120650 w 120650"/>
              <a:gd name="connsiteY0" fmla="*/ 215900 h 215900"/>
              <a:gd name="connsiteX1" fmla="*/ 0 w 120650"/>
              <a:gd name="connsiteY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50" h="215900">
                <a:moveTo>
                  <a:pt x="120650" y="215900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975475" y="1030347"/>
            <a:ext cx="34925" cy="282575"/>
          </a:xfrm>
          <a:custGeom>
            <a:avLst/>
            <a:gdLst>
              <a:gd name="connsiteX0" fmla="*/ 34925 w 34925"/>
              <a:gd name="connsiteY0" fmla="*/ 282575 h 282575"/>
              <a:gd name="connsiteX1" fmla="*/ 0 w 34925"/>
              <a:gd name="connsiteY1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282575">
                <a:moveTo>
                  <a:pt x="34925" y="282575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693025" y="995422"/>
            <a:ext cx="107950" cy="231775"/>
          </a:xfrm>
          <a:custGeom>
            <a:avLst/>
            <a:gdLst>
              <a:gd name="connsiteX0" fmla="*/ 107950 w 107950"/>
              <a:gd name="connsiteY0" fmla="*/ 231775 h 231775"/>
              <a:gd name="connsiteX1" fmla="*/ 0 w 107950"/>
              <a:gd name="connsiteY1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231775">
                <a:moveTo>
                  <a:pt x="107950" y="231775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6175375" y="2347972"/>
            <a:ext cx="307975" cy="168275"/>
          </a:xfrm>
          <a:custGeom>
            <a:avLst/>
            <a:gdLst>
              <a:gd name="connsiteX0" fmla="*/ 307975 w 307975"/>
              <a:gd name="connsiteY0" fmla="*/ 0 h 168275"/>
              <a:gd name="connsiteX1" fmla="*/ 0 w 307975"/>
              <a:gd name="connsiteY1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975" h="168275">
                <a:moveTo>
                  <a:pt x="307975" y="0"/>
                </a:moveTo>
                <a:lnTo>
                  <a:pt x="0" y="1682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718300" y="2903597"/>
            <a:ext cx="330200" cy="3175"/>
          </a:xfrm>
          <a:custGeom>
            <a:avLst/>
            <a:gdLst>
              <a:gd name="connsiteX0" fmla="*/ 330200 w 330200"/>
              <a:gd name="connsiteY0" fmla="*/ 0 h 3175"/>
              <a:gd name="connsiteX1" fmla="*/ 0 w 33020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3175">
                <a:moveTo>
                  <a:pt x="330200" y="0"/>
                </a:moveTo>
                <a:lnTo>
                  <a:pt x="0" y="31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664450" y="2614672"/>
            <a:ext cx="63500" cy="365125"/>
          </a:xfrm>
          <a:custGeom>
            <a:avLst/>
            <a:gdLst>
              <a:gd name="connsiteX0" fmla="*/ 0 w 63500"/>
              <a:gd name="connsiteY0" fmla="*/ 0 h 365125"/>
              <a:gd name="connsiteX1" fmla="*/ 63500 w 63500"/>
              <a:gd name="connsiteY1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65125">
                <a:moveTo>
                  <a:pt x="0" y="0"/>
                </a:moveTo>
                <a:lnTo>
                  <a:pt x="63500" y="3651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302125" y="2617847"/>
            <a:ext cx="269875" cy="390525"/>
          </a:xfrm>
          <a:custGeom>
            <a:avLst/>
            <a:gdLst>
              <a:gd name="connsiteX0" fmla="*/ 0 w 269875"/>
              <a:gd name="connsiteY0" fmla="*/ 0 h 390525"/>
              <a:gd name="connsiteX1" fmla="*/ 269875 w 269875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875" h="390525">
                <a:moveTo>
                  <a:pt x="0" y="0"/>
                </a:moveTo>
                <a:lnTo>
                  <a:pt x="269875" y="3905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114925" y="2973447"/>
            <a:ext cx="231775" cy="130175"/>
          </a:xfrm>
          <a:custGeom>
            <a:avLst/>
            <a:gdLst>
              <a:gd name="connsiteX0" fmla="*/ 0 w 231775"/>
              <a:gd name="connsiteY0" fmla="*/ 0 h 130175"/>
              <a:gd name="connsiteX1" fmla="*/ 231775 w 231775"/>
              <a:gd name="connsiteY1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130175">
                <a:moveTo>
                  <a:pt x="0" y="0"/>
                </a:moveTo>
                <a:lnTo>
                  <a:pt x="231775" y="1301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Left Brace 62"/>
          <p:cNvSpPr/>
          <p:nvPr/>
        </p:nvSpPr>
        <p:spPr bwMode="auto">
          <a:xfrm rot="18900000">
            <a:off x="1891953" y="805305"/>
            <a:ext cx="45719" cy="107763"/>
          </a:xfrm>
          <a:prstGeom prst="leftBrace">
            <a:avLst>
              <a:gd name="adj1" fmla="val 69230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 w="6350" cmpd="sng">
                <a:solidFill>
                  <a:schemeClr val="tx1"/>
                </a:solidFill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330325" y="4592697"/>
            <a:ext cx="758825" cy="184150"/>
          </a:xfrm>
          <a:custGeom>
            <a:avLst/>
            <a:gdLst>
              <a:gd name="connsiteX0" fmla="*/ 758825 w 758825"/>
              <a:gd name="connsiteY0" fmla="*/ 0 h 184150"/>
              <a:gd name="connsiteX1" fmla="*/ 0 w 758825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8825" h="184150">
                <a:moveTo>
                  <a:pt x="758825" y="0"/>
                </a:moveTo>
                <a:lnTo>
                  <a:pt x="0" y="18415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295400" y="4935597"/>
            <a:ext cx="920750" cy="155575"/>
          </a:xfrm>
          <a:custGeom>
            <a:avLst/>
            <a:gdLst>
              <a:gd name="connsiteX0" fmla="*/ 920750 w 920750"/>
              <a:gd name="connsiteY0" fmla="*/ 0 h 155575"/>
              <a:gd name="connsiteX1" fmla="*/ 0 w 920750"/>
              <a:gd name="connsiteY1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0" h="155575">
                <a:moveTo>
                  <a:pt x="920750" y="0"/>
                </a:moveTo>
                <a:lnTo>
                  <a:pt x="0" y="1555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323975" y="5192772"/>
            <a:ext cx="1079500" cy="200025"/>
          </a:xfrm>
          <a:custGeom>
            <a:avLst/>
            <a:gdLst>
              <a:gd name="connsiteX0" fmla="*/ 1079500 w 1079500"/>
              <a:gd name="connsiteY0" fmla="*/ 0 h 200025"/>
              <a:gd name="connsiteX1" fmla="*/ 0 w 1079500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0" h="200025">
                <a:moveTo>
                  <a:pt x="1079500" y="0"/>
                </a:moveTo>
                <a:lnTo>
                  <a:pt x="0" y="2000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343025" y="5373747"/>
            <a:ext cx="1092200" cy="288925"/>
          </a:xfrm>
          <a:custGeom>
            <a:avLst/>
            <a:gdLst>
              <a:gd name="connsiteX0" fmla="*/ 1092200 w 1092200"/>
              <a:gd name="connsiteY0" fmla="*/ 0 h 288925"/>
              <a:gd name="connsiteX1" fmla="*/ 0 w 1092200"/>
              <a:gd name="connsiteY1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200" h="288925">
                <a:moveTo>
                  <a:pt x="1092200" y="0"/>
                </a:moveTo>
                <a:lnTo>
                  <a:pt x="0" y="28892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333500" y="5615047"/>
            <a:ext cx="1082675" cy="425450"/>
          </a:xfrm>
          <a:custGeom>
            <a:avLst/>
            <a:gdLst>
              <a:gd name="connsiteX0" fmla="*/ 1082675 w 1082675"/>
              <a:gd name="connsiteY0" fmla="*/ 0 h 425450"/>
              <a:gd name="connsiteX1" fmla="*/ 0 w 1082675"/>
              <a:gd name="connsiteY1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2675" h="425450">
                <a:moveTo>
                  <a:pt x="1082675" y="0"/>
                </a:moveTo>
                <a:lnTo>
                  <a:pt x="0" y="42545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352925" y="4856222"/>
            <a:ext cx="885825" cy="60325"/>
          </a:xfrm>
          <a:custGeom>
            <a:avLst/>
            <a:gdLst>
              <a:gd name="connsiteX0" fmla="*/ 885825 w 885825"/>
              <a:gd name="connsiteY0" fmla="*/ 60325 h 60325"/>
              <a:gd name="connsiteX1" fmla="*/ 0 w 885825"/>
              <a:gd name="connsiteY1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825" h="60325">
                <a:moveTo>
                  <a:pt x="885825" y="60325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429125" y="5145147"/>
            <a:ext cx="879475" cy="12700"/>
          </a:xfrm>
          <a:custGeom>
            <a:avLst/>
            <a:gdLst>
              <a:gd name="connsiteX0" fmla="*/ 879475 w 879475"/>
              <a:gd name="connsiteY0" fmla="*/ 12700 h 12700"/>
              <a:gd name="connsiteX1" fmla="*/ 0 w 879475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9475" h="12700">
                <a:moveTo>
                  <a:pt x="879475" y="12700"/>
                </a:moveTo>
                <a:lnTo>
                  <a:pt x="0" y="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391025" y="5468997"/>
            <a:ext cx="1203325" cy="76200"/>
          </a:xfrm>
          <a:custGeom>
            <a:avLst/>
            <a:gdLst>
              <a:gd name="connsiteX0" fmla="*/ 1203325 w 1203325"/>
              <a:gd name="connsiteY0" fmla="*/ 0 h 76200"/>
              <a:gd name="connsiteX1" fmla="*/ 0 w 12033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325" h="76200">
                <a:moveTo>
                  <a:pt x="1203325" y="0"/>
                </a:moveTo>
                <a:lnTo>
                  <a:pt x="0" y="7620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308475" y="5684897"/>
            <a:ext cx="1263650" cy="158750"/>
          </a:xfrm>
          <a:custGeom>
            <a:avLst/>
            <a:gdLst>
              <a:gd name="connsiteX0" fmla="*/ 1263650 w 1263650"/>
              <a:gd name="connsiteY0" fmla="*/ 0 h 158750"/>
              <a:gd name="connsiteX1" fmla="*/ 0 w 1263650"/>
              <a:gd name="connsiteY1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650" h="158750">
                <a:moveTo>
                  <a:pt x="1263650" y="0"/>
                </a:moveTo>
                <a:lnTo>
                  <a:pt x="0" y="158750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57850" y="5888097"/>
            <a:ext cx="200025" cy="473075"/>
          </a:xfrm>
          <a:custGeom>
            <a:avLst/>
            <a:gdLst>
              <a:gd name="connsiteX0" fmla="*/ 200025 w 200025"/>
              <a:gd name="connsiteY0" fmla="*/ 0 h 473075"/>
              <a:gd name="connsiteX1" fmla="*/ 0 w 200025"/>
              <a:gd name="connsiteY1" fmla="*/ 473075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473075">
                <a:moveTo>
                  <a:pt x="200025" y="0"/>
                </a:moveTo>
                <a:lnTo>
                  <a:pt x="0" y="473075"/>
                </a:lnTo>
              </a:path>
            </a:pathLst>
          </a:custGeom>
          <a:ln w="2222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Left Brace 73"/>
          <p:cNvSpPr/>
          <p:nvPr/>
        </p:nvSpPr>
        <p:spPr bwMode="auto">
          <a:xfrm rot="18900000">
            <a:off x="1891665" y="954334"/>
            <a:ext cx="45719" cy="215525"/>
          </a:xfrm>
          <a:prstGeom prst="leftBrace">
            <a:avLst>
              <a:gd name="adj1" fmla="val 69230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 w="6350" cmpd="sng">
                <a:solidFill>
                  <a:schemeClr val="tx1"/>
                </a:solidFill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771900" y="1878072"/>
            <a:ext cx="92075" cy="76200"/>
          </a:xfrm>
          <a:custGeom>
            <a:avLst/>
            <a:gdLst>
              <a:gd name="connsiteX0" fmla="*/ 92075 w 92075"/>
              <a:gd name="connsiteY0" fmla="*/ 0 h 76200"/>
              <a:gd name="connsiteX1" fmla="*/ 0 w 9207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" h="76200">
                <a:moveTo>
                  <a:pt x="92075" y="0"/>
                </a:moveTo>
                <a:lnTo>
                  <a:pt x="0" y="7620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978275" y="3052822"/>
            <a:ext cx="347472" cy="64008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1266825" y="871597"/>
            <a:ext cx="631825" cy="66675"/>
          </a:xfrm>
          <a:custGeom>
            <a:avLst/>
            <a:gdLst>
              <a:gd name="connsiteX0" fmla="*/ 631825 w 631825"/>
              <a:gd name="connsiteY0" fmla="*/ 0 h 66675"/>
              <a:gd name="connsiteX1" fmla="*/ 0 w 631825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825" h="66675">
                <a:moveTo>
                  <a:pt x="631825" y="0"/>
                </a:moveTo>
                <a:lnTo>
                  <a:pt x="0" y="666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314450" y="1074797"/>
            <a:ext cx="590550" cy="184150"/>
          </a:xfrm>
          <a:custGeom>
            <a:avLst/>
            <a:gdLst>
              <a:gd name="connsiteX0" fmla="*/ 590550 w 590550"/>
              <a:gd name="connsiteY0" fmla="*/ 0 h 184150"/>
              <a:gd name="connsiteX1" fmla="*/ 0 w 590550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 h="184150">
                <a:moveTo>
                  <a:pt x="590550" y="0"/>
                </a:moveTo>
                <a:lnTo>
                  <a:pt x="0" y="18415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2520950" y="28464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536825" y="2782947"/>
            <a:ext cx="323850" cy="79375"/>
          </a:xfrm>
          <a:custGeom>
            <a:avLst/>
            <a:gdLst>
              <a:gd name="connsiteX0" fmla="*/ 0 w 323850"/>
              <a:gd name="connsiteY0" fmla="*/ 79375 h 79375"/>
              <a:gd name="connsiteX1" fmla="*/ 323850 w 323850"/>
              <a:gd name="connsiteY1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79375">
                <a:moveTo>
                  <a:pt x="0" y="79375"/>
                </a:moveTo>
                <a:lnTo>
                  <a:pt x="32385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1698625" y="16685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2047875" y="197967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1812925" y="22908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 bwMode="auto">
          <a:xfrm>
            <a:off x="2914650" y="176377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 bwMode="auto">
          <a:xfrm>
            <a:off x="3011424" y="156527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187450" y="1674872"/>
            <a:ext cx="527050" cy="15875"/>
          </a:xfrm>
          <a:custGeom>
            <a:avLst/>
            <a:gdLst>
              <a:gd name="connsiteX0" fmla="*/ 527050 w 527050"/>
              <a:gd name="connsiteY0" fmla="*/ 15875 h 15875"/>
              <a:gd name="connsiteX1" fmla="*/ 0 w 527050"/>
              <a:gd name="connsiteY1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7050" h="15875">
                <a:moveTo>
                  <a:pt x="527050" y="15875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87450" y="1995547"/>
            <a:ext cx="876300" cy="193675"/>
          </a:xfrm>
          <a:custGeom>
            <a:avLst/>
            <a:gdLst>
              <a:gd name="connsiteX0" fmla="*/ 876300 w 876300"/>
              <a:gd name="connsiteY0" fmla="*/ 0 h 193675"/>
              <a:gd name="connsiteX1" fmla="*/ 0 w 876300"/>
              <a:gd name="connsiteY1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300" h="193675">
                <a:moveTo>
                  <a:pt x="876300" y="0"/>
                </a:moveTo>
                <a:lnTo>
                  <a:pt x="0" y="1936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247775" y="2309872"/>
            <a:ext cx="584200" cy="339725"/>
          </a:xfrm>
          <a:custGeom>
            <a:avLst/>
            <a:gdLst>
              <a:gd name="connsiteX0" fmla="*/ 584200 w 584200"/>
              <a:gd name="connsiteY0" fmla="*/ 0 h 339725"/>
              <a:gd name="connsiteX1" fmla="*/ 0 w 584200"/>
              <a:gd name="connsiteY1" fmla="*/ 33972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 h="339725">
                <a:moveTo>
                  <a:pt x="584200" y="0"/>
                </a:moveTo>
                <a:lnTo>
                  <a:pt x="0" y="3397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933700" y="1782822"/>
            <a:ext cx="85725" cy="492125"/>
          </a:xfrm>
          <a:custGeom>
            <a:avLst/>
            <a:gdLst>
              <a:gd name="connsiteX0" fmla="*/ 0 w 85725"/>
              <a:gd name="connsiteY0" fmla="*/ 0 h 492125"/>
              <a:gd name="connsiteX1" fmla="*/ 85725 w 85725"/>
              <a:gd name="connsiteY1" fmla="*/ 4921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492125">
                <a:moveTo>
                  <a:pt x="0" y="0"/>
                </a:moveTo>
                <a:lnTo>
                  <a:pt x="85725" y="4921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3028950" y="1354197"/>
            <a:ext cx="123825" cy="228600"/>
          </a:xfrm>
          <a:custGeom>
            <a:avLst/>
            <a:gdLst>
              <a:gd name="connsiteX0" fmla="*/ 0 w 123825"/>
              <a:gd name="connsiteY0" fmla="*/ 228600 h 228600"/>
              <a:gd name="connsiteX1" fmla="*/ 123825 w 123825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228600">
                <a:moveTo>
                  <a:pt x="0" y="228600"/>
                </a:moveTo>
                <a:lnTo>
                  <a:pt x="123825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3946525" y="152247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3975100" y="183679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4041775" y="7763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4422775" y="11478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 bwMode="auto">
          <a:xfrm>
            <a:off x="4518025" y="10589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867150" y="1541522"/>
            <a:ext cx="123825" cy="336550"/>
          </a:xfrm>
          <a:custGeom>
            <a:avLst/>
            <a:gdLst>
              <a:gd name="connsiteX0" fmla="*/ 95250 w 123825"/>
              <a:gd name="connsiteY0" fmla="*/ 0 h 336550"/>
              <a:gd name="connsiteX1" fmla="*/ 0 w 123825"/>
              <a:gd name="connsiteY1" fmla="*/ 336550 h 336550"/>
              <a:gd name="connsiteX2" fmla="*/ 123825 w 123825"/>
              <a:gd name="connsiteY2" fmla="*/ 3175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336550">
                <a:moveTo>
                  <a:pt x="95250" y="0"/>
                </a:moveTo>
                <a:lnTo>
                  <a:pt x="0" y="336550"/>
                </a:lnTo>
                <a:lnTo>
                  <a:pt x="123825" y="31750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3810000" y="681097"/>
            <a:ext cx="250825" cy="111125"/>
          </a:xfrm>
          <a:custGeom>
            <a:avLst/>
            <a:gdLst>
              <a:gd name="connsiteX0" fmla="*/ 0 w 250825"/>
              <a:gd name="connsiteY0" fmla="*/ 0 h 111125"/>
              <a:gd name="connsiteX1" fmla="*/ 117475 w 250825"/>
              <a:gd name="connsiteY1" fmla="*/ 0 h 111125"/>
              <a:gd name="connsiteX2" fmla="*/ 250825 w 250825"/>
              <a:gd name="connsiteY2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" h="111125">
                <a:moveTo>
                  <a:pt x="0" y="0"/>
                </a:moveTo>
                <a:lnTo>
                  <a:pt x="117475" y="0"/>
                </a:lnTo>
                <a:lnTo>
                  <a:pt x="250825" y="1111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441825" y="655697"/>
            <a:ext cx="12700" cy="511175"/>
          </a:xfrm>
          <a:custGeom>
            <a:avLst/>
            <a:gdLst>
              <a:gd name="connsiteX0" fmla="*/ 0 w 12700"/>
              <a:gd name="connsiteY0" fmla="*/ 511175 h 511175"/>
              <a:gd name="connsiteX1" fmla="*/ 12700 w 12700"/>
              <a:gd name="connsiteY1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511175">
                <a:moveTo>
                  <a:pt x="0" y="511175"/>
                </a:moveTo>
                <a:lnTo>
                  <a:pt x="127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4533900" y="544572"/>
            <a:ext cx="628650" cy="530225"/>
          </a:xfrm>
          <a:custGeom>
            <a:avLst/>
            <a:gdLst>
              <a:gd name="connsiteX0" fmla="*/ 0 w 628650"/>
              <a:gd name="connsiteY0" fmla="*/ 530225 h 530225"/>
              <a:gd name="connsiteX1" fmla="*/ 628650 w 628650"/>
              <a:gd name="connsiteY1" fmla="*/ 0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530225">
                <a:moveTo>
                  <a:pt x="0" y="530225"/>
                </a:moveTo>
                <a:lnTo>
                  <a:pt x="62865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 bwMode="auto">
          <a:xfrm>
            <a:off x="4279900" y="25956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5099050" y="295439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6467475" y="23289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 bwMode="auto">
          <a:xfrm>
            <a:off x="7029450" y="28877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 bwMode="auto">
          <a:xfrm>
            <a:off x="7648575" y="25924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 bwMode="auto">
          <a:xfrm>
            <a:off x="6064250" y="158279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6473825" y="129387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 bwMode="auto">
          <a:xfrm>
            <a:off x="6988175" y="129069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 bwMode="auto">
          <a:xfrm>
            <a:off x="7781925" y="12113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854700" y="1601847"/>
            <a:ext cx="225425" cy="219075"/>
          </a:xfrm>
          <a:custGeom>
            <a:avLst/>
            <a:gdLst>
              <a:gd name="connsiteX0" fmla="*/ 225425 w 225425"/>
              <a:gd name="connsiteY0" fmla="*/ 0 h 219075"/>
              <a:gd name="connsiteX1" fmla="*/ 0 w 22542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425" h="219075">
                <a:moveTo>
                  <a:pt x="225425" y="0"/>
                </a:moveTo>
                <a:lnTo>
                  <a:pt x="0" y="2190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369050" y="1093847"/>
            <a:ext cx="120650" cy="215900"/>
          </a:xfrm>
          <a:custGeom>
            <a:avLst/>
            <a:gdLst>
              <a:gd name="connsiteX0" fmla="*/ 120650 w 120650"/>
              <a:gd name="connsiteY0" fmla="*/ 215900 h 215900"/>
              <a:gd name="connsiteX1" fmla="*/ 0 w 120650"/>
              <a:gd name="connsiteY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50" h="215900">
                <a:moveTo>
                  <a:pt x="120650" y="215900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975475" y="1030347"/>
            <a:ext cx="34925" cy="282575"/>
          </a:xfrm>
          <a:custGeom>
            <a:avLst/>
            <a:gdLst>
              <a:gd name="connsiteX0" fmla="*/ 34925 w 34925"/>
              <a:gd name="connsiteY0" fmla="*/ 282575 h 282575"/>
              <a:gd name="connsiteX1" fmla="*/ 0 w 34925"/>
              <a:gd name="connsiteY1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282575">
                <a:moveTo>
                  <a:pt x="34925" y="282575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7693025" y="995422"/>
            <a:ext cx="107950" cy="231775"/>
          </a:xfrm>
          <a:custGeom>
            <a:avLst/>
            <a:gdLst>
              <a:gd name="connsiteX0" fmla="*/ 107950 w 107950"/>
              <a:gd name="connsiteY0" fmla="*/ 231775 h 231775"/>
              <a:gd name="connsiteX1" fmla="*/ 0 w 107950"/>
              <a:gd name="connsiteY1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231775">
                <a:moveTo>
                  <a:pt x="107950" y="231775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6175375" y="2347972"/>
            <a:ext cx="307975" cy="168275"/>
          </a:xfrm>
          <a:custGeom>
            <a:avLst/>
            <a:gdLst>
              <a:gd name="connsiteX0" fmla="*/ 307975 w 307975"/>
              <a:gd name="connsiteY0" fmla="*/ 0 h 168275"/>
              <a:gd name="connsiteX1" fmla="*/ 0 w 307975"/>
              <a:gd name="connsiteY1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975" h="168275">
                <a:moveTo>
                  <a:pt x="307975" y="0"/>
                </a:moveTo>
                <a:lnTo>
                  <a:pt x="0" y="1682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6718300" y="2903597"/>
            <a:ext cx="330200" cy="3175"/>
          </a:xfrm>
          <a:custGeom>
            <a:avLst/>
            <a:gdLst>
              <a:gd name="connsiteX0" fmla="*/ 330200 w 330200"/>
              <a:gd name="connsiteY0" fmla="*/ 0 h 3175"/>
              <a:gd name="connsiteX1" fmla="*/ 0 w 33020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3175">
                <a:moveTo>
                  <a:pt x="330200" y="0"/>
                </a:moveTo>
                <a:lnTo>
                  <a:pt x="0" y="31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7664450" y="2614672"/>
            <a:ext cx="63500" cy="365125"/>
          </a:xfrm>
          <a:custGeom>
            <a:avLst/>
            <a:gdLst>
              <a:gd name="connsiteX0" fmla="*/ 0 w 63500"/>
              <a:gd name="connsiteY0" fmla="*/ 0 h 365125"/>
              <a:gd name="connsiteX1" fmla="*/ 63500 w 63500"/>
              <a:gd name="connsiteY1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65125">
                <a:moveTo>
                  <a:pt x="0" y="0"/>
                </a:moveTo>
                <a:lnTo>
                  <a:pt x="63500" y="3651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4302125" y="2617847"/>
            <a:ext cx="269875" cy="390525"/>
          </a:xfrm>
          <a:custGeom>
            <a:avLst/>
            <a:gdLst>
              <a:gd name="connsiteX0" fmla="*/ 0 w 269875"/>
              <a:gd name="connsiteY0" fmla="*/ 0 h 390525"/>
              <a:gd name="connsiteX1" fmla="*/ 269875 w 269875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875" h="390525">
                <a:moveTo>
                  <a:pt x="0" y="0"/>
                </a:moveTo>
                <a:lnTo>
                  <a:pt x="269875" y="3905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5114925" y="2973447"/>
            <a:ext cx="231775" cy="130175"/>
          </a:xfrm>
          <a:custGeom>
            <a:avLst/>
            <a:gdLst>
              <a:gd name="connsiteX0" fmla="*/ 0 w 231775"/>
              <a:gd name="connsiteY0" fmla="*/ 0 h 130175"/>
              <a:gd name="connsiteX1" fmla="*/ 231775 w 231775"/>
              <a:gd name="connsiteY1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130175">
                <a:moveTo>
                  <a:pt x="0" y="0"/>
                </a:moveTo>
                <a:lnTo>
                  <a:pt x="231775" y="1301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978275" y="3052822"/>
            <a:ext cx="347472" cy="640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787775" y="3036947"/>
            <a:ext cx="190500" cy="50800"/>
          </a:xfrm>
          <a:custGeom>
            <a:avLst/>
            <a:gdLst>
              <a:gd name="connsiteX0" fmla="*/ 190500 w 190500"/>
              <a:gd name="connsiteY0" fmla="*/ 50800 h 50800"/>
              <a:gd name="connsiteX1" fmla="*/ 0 w 19050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50800">
                <a:moveTo>
                  <a:pt x="190500" y="5080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 bwMode="auto">
          <a:xfrm>
            <a:off x="5092700" y="450379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auto">
          <a:xfrm>
            <a:off x="5221224" y="489902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 bwMode="auto">
          <a:xfrm>
            <a:off x="5291074" y="514032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 bwMode="auto">
          <a:xfrm>
            <a:off x="5578475" y="545147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 bwMode="auto">
          <a:xfrm>
            <a:off x="5556250" y="56658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 bwMode="auto">
          <a:xfrm>
            <a:off x="5842000" y="58690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4352925" y="4856222"/>
            <a:ext cx="885825" cy="60325"/>
          </a:xfrm>
          <a:custGeom>
            <a:avLst/>
            <a:gdLst>
              <a:gd name="connsiteX0" fmla="*/ 885825 w 885825"/>
              <a:gd name="connsiteY0" fmla="*/ 60325 h 60325"/>
              <a:gd name="connsiteX1" fmla="*/ 0 w 885825"/>
              <a:gd name="connsiteY1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825" h="60325">
                <a:moveTo>
                  <a:pt x="885825" y="60325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4429125" y="5145147"/>
            <a:ext cx="879475" cy="12700"/>
          </a:xfrm>
          <a:custGeom>
            <a:avLst/>
            <a:gdLst>
              <a:gd name="connsiteX0" fmla="*/ 879475 w 879475"/>
              <a:gd name="connsiteY0" fmla="*/ 12700 h 12700"/>
              <a:gd name="connsiteX1" fmla="*/ 0 w 879475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9475" h="12700">
                <a:moveTo>
                  <a:pt x="879475" y="12700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391025" y="5468997"/>
            <a:ext cx="1203325" cy="76200"/>
          </a:xfrm>
          <a:custGeom>
            <a:avLst/>
            <a:gdLst>
              <a:gd name="connsiteX0" fmla="*/ 1203325 w 1203325"/>
              <a:gd name="connsiteY0" fmla="*/ 0 h 76200"/>
              <a:gd name="connsiteX1" fmla="*/ 0 w 1203325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325" h="76200">
                <a:moveTo>
                  <a:pt x="1203325" y="0"/>
                </a:moveTo>
                <a:lnTo>
                  <a:pt x="0" y="7620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308475" y="5684897"/>
            <a:ext cx="1263650" cy="158750"/>
          </a:xfrm>
          <a:custGeom>
            <a:avLst/>
            <a:gdLst>
              <a:gd name="connsiteX0" fmla="*/ 1263650 w 1263650"/>
              <a:gd name="connsiteY0" fmla="*/ 0 h 158750"/>
              <a:gd name="connsiteX1" fmla="*/ 0 w 1263650"/>
              <a:gd name="connsiteY1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650" h="158750">
                <a:moveTo>
                  <a:pt x="1263650" y="0"/>
                </a:moveTo>
                <a:lnTo>
                  <a:pt x="0" y="15875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5657850" y="5888097"/>
            <a:ext cx="200025" cy="473075"/>
          </a:xfrm>
          <a:custGeom>
            <a:avLst/>
            <a:gdLst>
              <a:gd name="connsiteX0" fmla="*/ 200025 w 200025"/>
              <a:gd name="connsiteY0" fmla="*/ 0 h 473075"/>
              <a:gd name="connsiteX1" fmla="*/ 0 w 200025"/>
              <a:gd name="connsiteY1" fmla="*/ 473075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473075">
                <a:moveTo>
                  <a:pt x="200025" y="0"/>
                </a:moveTo>
                <a:lnTo>
                  <a:pt x="0" y="4730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4397375" y="4522847"/>
            <a:ext cx="711200" cy="47625"/>
          </a:xfrm>
          <a:custGeom>
            <a:avLst/>
            <a:gdLst>
              <a:gd name="connsiteX0" fmla="*/ 711200 w 711200"/>
              <a:gd name="connsiteY0" fmla="*/ 0 h 47625"/>
              <a:gd name="connsiteX1" fmla="*/ 0 w 711200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200" h="47625">
                <a:moveTo>
                  <a:pt x="711200" y="0"/>
                </a:moveTo>
                <a:lnTo>
                  <a:pt x="0" y="476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 bwMode="auto">
          <a:xfrm>
            <a:off x="2070100" y="4573647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 bwMode="auto">
          <a:xfrm>
            <a:off x="2200275" y="4914896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 bwMode="auto">
          <a:xfrm>
            <a:off x="2384425" y="5173722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 bwMode="auto">
          <a:xfrm>
            <a:off x="2416175" y="535622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2398649" y="5597521"/>
            <a:ext cx="36576" cy="36576"/>
          </a:xfrm>
          <a:prstGeom prst="ellipse">
            <a:avLst/>
          </a:prstGeom>
          <a:solidFill>
            <a:schemeClr val="tx1"/>
          </a:solidFill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1330325" y="4592697"/>
            <a:ext cx="758825" cy="184150"/>
          </a:xfrm>
          <a:custGeom>
            <a:avLst/>
            <a:gdLst>
              <a:gd name="connsiteX0" fmla="*/ 758825 w 758825"/>
              <a:gd name="connsiteY0" fmla="*/ 0 h 184150"/>
              <a:gd name="connsiteX1" fmla="*/ 0 w 758825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8825" h="184150">
                <a:moveTo>
                  <a:pt x="758825" y="0"/>
                </a:moveTo>
                <a:lnTo>
                  <a:pt x="0" y="18415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1295400" y="4935597"/>
            <a:ext cx="920750" cy="155575"/>
          </a:xfrm>
          <a:custGeom>
            <a:avLst/>
            <a:gdLst>
              <a:gd name="connsiteX0" fmla="*/ 920750 w 920750"/>
              <a:gd name="connsiteY0" fmla="*/ 0 h 155575"/>
              <a:gd name="connsiteX1" fmla="*/ 0 w 920750"/>
              <a:gd name="connsiteY1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0" h="155575">
                <a:moveTo>
                  <a:pt x="920750" y="0"/>
                </a:moveTo>
                <a:lnTo>
                  <a:pt x="0" y="15557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1323975" y="5192772"/>
            <a:ext cx="1079500" cy="200025"/>
          </a:xfrm>
          <a:custGeom>
            <a:avLst/>
            <a:gdLst>
              <a:gd name="connsiteX0" fmla="*/ 1079500 w 1079500"/>
              <a:gd name="connsiteY0" fmla="*/ 0 h 200025"/>
              <a:gd name="connsiteX1" fmla="*/ 0 w 1079500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0" h="200025">
                <a:moveTo>
                  <a:pt x="1079500" y="0"/>
                </a:moveTo>
                <a:lnTo>
                  <a:pt x="0" y="2000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1343025" y="5373747"/>
            <a:ext cx="1092200" cy="288925"/>
          </a:xfrm>
          <a:custGeom>
            <a:avLst/>
            <a:gdLst>
              <a:gd name="connsiteX0" fmla="*/ 1092200 w 1092200"/>
              <a:gd name="connsiteY0" fmla="*/ 0 h 288925"/>
              <a:gd name="connsiteX1" fmla="*/ 0 w 1092200"/>
              <a:gd name="connsiteY1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200" h="288925">
                <a:moveTo>
                  <a:pt x="1092200" y="0"/>
                </a:moveTo>
                <a:lnTo>
                  <a:pt x="0" y="2889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1333500" y="5615047"/>
            <a:ext cx="1082675" cy="425450"/>
          </a:xfrm>
          <a:custGeom>
            <a:avLst/>
            <a:gdLst>
              <a:gd name="connsiteX0" fmla="*/ 1082675 w 1082675"/>
              <a:gd name="connsiteY0" fmla="*/ 0 h 425450"/>
              <a:gd name="connsiteX1" fmla="*/ 0 w 1082675"/>
              <a:gd name="connsiteY1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2675" h="425450">
                <a:moveTo>
                  <a:pt x="1082675" y="0"/>
                </a:moveTo>
                <a:lnTo>
                  <a:pt x="0" y="42545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 smtClean="0">
                <a:solidFill>
                  <a:srgbClr val="000000"/>
                </a:solidFill>
              </a:rPr>
              <a:t>24.1a-b  </a:t>
            </a:r>
            <a:r>
              <a:rPr lang="en-US" sz="1200" b="1" dirty="0">
                <a:solidFill>
                  <a:srgbClr val="000000"/>
                </a:solidFill>
              </a:rPr>
              <a:t>Urinary and reproductive systems.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24.6  The lesions of syphilis.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6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62000"/>
            <a:ext cx="8601456" cy="53096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90688"/>
            <a:ext cx="8537575" cy="478631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Syphilis</a:t>
            </a:r>
          </a:p>
          <a:p>
            <a:pPr lvl="1"/>
            <a:r>
              <a:rPr lang="en-US" sz="2800" dirty="0" smtClean="0"/>
              <a:t>Pathogen and virulence factors</a:t>
            </a:r>
          </a:p>
          <a:p>
            <a:pPr lvl="2"/>
            <a:r>
              <a:rPr lang="en-US" sz="2800" i="1" dirty="0" smtClean="0"/>
              <a:t>Treponema pallidum</a:t>
            </a:r>
            <a:r>
              <a:rPr lang="en-US" sz="2800" dirty="0" smtClean="0"/>
              <a:t> causes syphilis</a:t>
            </a:r>
          </a:p>
          <a:p>
            <a:pPr lvl="3"/>
            <a:r>
              <a:rPr lang="en-US" sz="2800" dirty="0" smtClean="0"/>
              <a:t>Lives only in humans</a:t>
            </a:r>
          </a:p>
          <a:p>
            <a:pPr lvl="2"/>
            <a:r>
              <a:rPr lang="en-US" sz="2800" dirty="0" smtClean="0"/>
              <a:t>Virulence factors have been difficult to identify</a:t>
            </a:r>
          </a:p>
          <a:p>
            <a:pPr lvl="1"/>
            <a:r>
              <a:rPr lang="en-US" sz="2800" dirty="0" smtClean="0"/>
              <a:t>Pathogenesis</a:t>
            </a:r>
          </a:p>
          <a:p>
            <a:pPr lvl="2"/>
            <a:r>
              <a:rPr lang="en-US" sz="2800" dirty="0" smtClean="0"/>
              <a:t>Transmitted mostly via sexual contact</a:t>
            </a:r>
          </a:p>
          <a:p>
            <a:pPr lvl="2"/>
            <a:r>
              <a:rPr lang="en-US" sz="2800" dirty="0" smtClean="0"/>
              <a:t>Sometimes transmitted from mother to child</a:t>
            </a:r>
          </a:p>
          <a:p>
            <a:pPr lvl="2"/>
            <a:r>
              <a:rPr lang="en-US" sz="2800" dirty="0" smtClean="0"/>
              <a:t>Most individuals do not develop tertiary syphilis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4000"/>
            <a:ext cx="8537575" cy="495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Syphilis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Epidemiology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Syphilis occurs worldwide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Endemic among sex workers, men who have sex with men, and users of illegal drugs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Antibody test is used to diagnose primary, secondary, and congenital syphilis 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Tertiary syphilis is difficult to diagnose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Penicillin G is used to treat all but tertiary syphilis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Prevented with safe sex practices</a:t>
            </a: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24.7  The incidence of syphilis in the United States.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7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387600" y="304800"/>
            <a:ext cx="4352544" cy="644122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/>
              <a:t>Chlamydial Infections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Women are usually asymptomatic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Men have painful urination and pus discharge from penis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Causes numerous diseases</a:t>
            </a:r>
          </a:p>
          <a:p>
            <a:pPr lvl="3">
              <a:lnSpc>
                <a:spcPct val="140000"/>
              </a:lnSpc>
            </a:pPr>
            <a:r>
              <a:rPr lang="en-US" sz="2400" dirty="0" smtClean="0"/>
              <a:t>Epididymitis: inflammation of the epididymis</a:t>
            </a:r>
          </a:p>
          <a:p>
            <a:pPr lvl="3">
              <a:lnSpc>
                <a:spcPct val="140000"/>
              </a:lnSpc>
            </a:pPr>
            <a:r>
              <a:rPr lang="en-US" sz="2400" dirty="0" smtClean="0"/>
              <a:t>Orchitis: inflammation of the testes</a:t>
            </a:r>
          </a:p>
          <a:p>
            <a:pPr lvl="3">
              <a:lnSpc>
                <a:spcPct val="140000"/>
              </a:lnSpc>
            </a:pPr>
            <a:r>
              <a:rPr lang="en-US" sz="2400" dirty="0" smtClean="0"/>
              <a:t>Trachoma: disease of the eye</a:t>
            </a:r>
          </a:p>
          <a:p>
            <a:pPr lvl="3">
              <a:lnSpc>
                <a:spcPct val="140000"/>
              </a:lnSpc>
            </a:pPr>
            <a:r>
              <a:rPr lang="en-US" sz="2400" dirty="0" smtClean="0"/>
              <a:t>Lymphogranuloma venereum: formation of a genital lesion and bubo in the groin 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24.8  An advanced case of lymphogranuloma venereum in a man.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8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11" y="381000"/>
            <a:ext cx="4809530" cy="62518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295400"/>
            <a:ext cx="7886700" cy="556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Chlamydial Infections</a:t>
            </a:r>
          </a:p>
          <a:p>
            <a:pPr lvl="1"/>
            <a:r>
              <a:rPr lang="en-US" sz="2800" dirty="0" smtClean="0"/>
              <a:t>Pathogens and virulence factors</a:t>
            </a:r>
          </a:p>
          <a:p>
            <a:pPr lvl="2"/>
            <a:r>
              <a:rPr lang="en-US" sz="2800" dirty="0" smtClean="0"/>
              <a:t>Caused by </a:t>
            </a:r>
            <a:r>
              <a:rPr lang="en-US" sz="2800" i="1" dirty="0" smtClean="0"/>
              <a:t>Chlamydia trachomatis</a:t>
            </a:r>
          </a:p>
          <a:p>
            <a:pPr lvl="3"/>
            <a:r>
              <a:rPr lang="en-US" sz="2800" dirty="0" smtClean="0"/>
              <a:t>All strains but one are pathogens of humans</a:t>
            </a:r>
          </a:p>
          <a:p>
            <a:pPr lvl="3"/>
            <a:r>
              <a:rPr lang="en-US" sz="2800" dirty="0" smtClean="0"/>
              <a:t>Grow only within vesicles inside host cells</a:t>
            </a:r>
          </a:p>
          <a:p>
            <a:pPr lvl="3"/>
            <a:r>
              <a:rPr lang="en-US" sz="2800" dirty="0" smtClean="0"/>
              <a:t>Developmental cycle </a:t>
            </a:r>
          </a:p>
          <a:p>
            <a:pPr lvl="4"/>
            <a:r>
              <a:rPr lang="en-US" sz="2800" dirty="0" smtClean="0"/>
              <a:t>Elementary bodies are the infective form</a:t>
            </a:r>
          </a:p>
          <a:p>
            <a:pPr lvl="4"/>
            <a:r>
              <a:rPr lang="en-US" sz="2800" dirty="0" smtClean="0"/>
              <a:t>Reticulate bodies are the reproductive 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24.9  The developmental forms and life cycle of </a:t>
            </a:r>
            <a:r>
              <a:rPr lang="en-US" sz="1200" b="1" i="1" dirty="0">
                <a:solidFill>
                  <a:srgbClr val="000000"/>
                </a:solidFill>
              </a:rPr>
              <a:t>Chlamydia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"/>
          <a:stretch/>
        </p:blipFill>
        <p:spPr>
          <a:xfrm>
            <a:off x="798314" y="323742"/>
            <a:ext cx="7479792" cy="6210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8136" y="332030"/>
            <a:ext cx="1317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Elementary body (EB)</a:t>
            </a:r>
          </a:p>
          <a:p>
            <a:pPr algn="l"/>
            <a:r>
              <a:rPr lang="en-US" sz="850" b="1" dirty="0"/>
              <a:t>attaches to receptor</a:t>
            </a:r>
          </a:p>
          <a:p>
            <a:pPr algn="l"/>
            <a:r>
              <a:rPr lang="en-US" sz="850" b="1" dirty="0"/>
              <a:t>on host cell</a:t>
            </a:r>
          </a:p>
          <a:p>
            <a:pPr algn="l"/>
            <a:r>
              <a:rPr lang="en-US" sz="850" b="1" dirty="0"/>
              <a:t>(0 hour).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8936" y="1722680"/>
            <a:ext cx="107617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EBs are released</a:t>
            </a:r>
          </a:p>
          <a:p>
            <a:pPr algn="l"/>
            <a:r>
              <a:rPr lang="en-US" sz="850" b="1" dirty="0"/>
              <a:t>from host cell</a:t>
            </a:r>
          </a:p>
          <a:p>
            <a:pPr algn="l"/>
            <a:r>
              <a:rPr lang="en-US" sz="850" b="1" dirty="0"/>
              <a:t>(40 hours).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9186" y="1576630"/>
            <a:ext cx="107617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EB triggers its </a:t>
            </a:r>
          </a:p>
          <a:p>
            <a:pPr algn="l"/>
            <a:r>
              <a:rPr lang="en-US" sz="850" b="1" dirty="0"/>
              <a:t>own endocytosis </a:t>
            </a:r>
          </a:p>
          <a:p>
            <a:pPr algn="l"/>
            <a:r>
              <a:rPr lang="en-US" sz="850" b="1" dirty="0"/>
              <a:t>by host cell.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9818" y="2783130"/>
            <a:ext cx="5544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Vesicle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5286" y="3394387"/>
            <a:ext cx="13416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Most IBs convert back</a:t>
            </a:r>
          </a:p>
          <a:p>
            <a:pPr algn="l"/>
            <a:r>
              <a:rPr lang="en-US" sz="850" b="1" dirty="0"/>
              <a:t>into EBs (21 hours).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486" y="3614980"/>
            <a:ext cx="70631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EB inside</a:t>
            </a:r>
          </a:p>
          <a:p>
            <a:pPr algn="l"/>
            <a:r>
              <a:rPr lang="en-US" sz="850" b="1" dirty="0"/>
              <a:t>endocytic</a:t>
            </a:r>
          </a:p>
          <a:p>
            <a:pPr algn="l"/>
            <a:r>
              <a:rPr lang="en-US" sz="850" b="1" dirty="0"/>
              <a:t>vesicle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39403" y="4275380"/>
            <a:ext cx="906283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EB converts</a:t>
            </a:r>
          </a:p>
          <a:p>
            <a:pPr algn="l"/>
            <a:r>
              <a:rPr lang="en-US" sz="850" b="1" dirty="0"/>
              <a:t>to initial</a:t>
            </a:r>
          </a:p>
          <a:p>
            <a:pPr algn="l"/>
            <a:r>
              <a:rPr lang="en-US" sz="850" b="1" dirty="0"/>
              <a:t>body (IB)</a:t>
            </a:r>
          </a:p>
          <a:p>
            <a:pPr algn="l"/>
            <a:r>
              <a:rPr lang="en-US" sz="850" b="1" dirty="0"/>
              <a:t>within vesicle</a:t>
            </a:r>
          </a:p>
          <a:p>
            <a:pPr algn="l"/>
            <a:r>
              <a:rPr lang="en-US" sz="850" b="1" dirty="0"/>
              <a:t>(10 hours).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0636" y="5784532"/>
            <a:ext cx="1026361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Inclusion</a:t>
            </a:r>
          </a:p>
          <a:p>
            <a:pPr algn="l"/>
            <a:r>
              <a:rPr lang="en-US" sz="850" b="1" dirty="0"/>
              <a:t>body containing</a:t>
            </a:r>
          </a:p>
          <a:p>
            <a:pPr algn="l"/>
            <a:r>
              <a:rPr lang="en-US" sz="850" b="1" dirty="0"/>
              <a:t>initial bodies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2176" y="5442892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4286" y="3353742"/>
            <a:ext cx="29367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IB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79886" y="3353742"/>
            <a:ext cx="33855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EB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6436" y="3353742"/>
            <a:ext cx="95410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Inclusion body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0636" y="4281730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536" y="3408087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6536" y="1735380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6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6786" y="1589330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3036" y="338380"/>
            <a:ext cx="26161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8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7164586" y="2891080"/>
            <a:ext cx="36576" cy="3657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7304286" y="3726105"/>
            <a:ext cx="36576" cy="3657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367161" y="3545130"/>
            <a:ext cx="6350" cy="330200"/>
          </a:xfrm>
          <a:custGeom>
            <a:avLst/>
            <a:gdLst>
              <a:gd name="connsiteX0" fmla="*/ 0 w 6350"/>
              <a:gd name="connsiteY0" fmla="*/ 330200 h 330200"/>
              <a:gd name="connsiteX1" fmla="*/ 6350 w 6350"/>
              <a:gd name="connsiteY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30200">
                <a:moveTo>
                  <a:pt x="0" y="330200"/>
                </a:moveTo>
                <a:lnTo>
                  <a:pt x="635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744986" y="3532430"/>
            <a:ext cx="0" cy="225425"/>
          </a:xfrm>
          <a:custGeom>
            <a:avLst/>
            <a:gdLst>
              <a:gd name="connsiteX0" fmla="*/ 0 w 0"/>
              <a:gd name="connsiteY0" fmla="*/ 225425 h 225425"/>
              <a:gd name="connsiteX1" fmla="*/ 0 w 0"/>
              <a:gd name="connsiteY1" fmla="*/ 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5425">
                <a:moveTo>
                  <a:pt x="0" y="225425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830586" y="3919780"/>
            <a:ext cx="174625" cy="212725"/>
          </a:xfrm>
          <a:custGeom>
            <a:avLst/>
            <a:gdLst>
              <a:gd name="connsiteX0" fmla="*/ 0 w 174625"/>
              <a:gd name="connsiteY0" fmla="*/ 212725 h 212725"/>
              <a:gd name="connsiteX1" fmla="*/ 174625 w 174625"/>
              <a:gd name="connsiteY1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25" h="212725">
                <a:moveTo>
                  <a:pt x="0" y="212725"/>
                </a:moveTo>
                <a:lnTo>
                  <a:pt x="17462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726061" y="5462830"/>
            <a:ext cx="174625" cy="212725"/>
          </a:xfrm>
          <a:custGeom>
            <a:avLst/>
            <a:gdLst>
              <a:gd name="connsiteX0" fmla="*/ 0 w 174625"/>
              <a:gd name="connsiteY0" fmla="*/ 212725 h 212725"/>
              <a:gd name="connsiteX1" fmla="*/ 174625 w 174625"/>
              <a:gd name="connsiteY1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25" h="212725">
                <a:moveTo>
                  <a:pt x="0" y="212725"/>
                </a:moveTo>
                <a:lnTo>
                  <a:pt x="17462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913136" y="4021380"/>
            <a:ext cx="1895475" cy="1549400"/>
          </a:xfrm>
          <a:custGeom>
            <a:avLst/>
            <a:gdLst>
              <a:gd name="connsiteX0" fmla="*/ 0 w 1895475"/>
              <a:gd name="connsiteY0" fmla="*/ 0 h 1549400"/>
              <a:gd name="connsiteX1" fmla="*/ 1895475 w 1895475"/>
              <a:gd name="connsiteY1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5475" h="1549400">
                <a:moveTo>
                  <a:pt x="0" y="0"/>
                </a:moveTo>
                <a:lnTo>
                  <a:pt x="1895475" y="154940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875161" y="3548305"/>
            <a:ext cx="517525" cy="1266825"/>
          </a:xfrm>
          <a:custGeom>
            <a:avLst/>
            <a:gdLst>
              <a:gd name="connsiteX0" fmla="*/ 0 w 517525"/>
              <a:gd name="connsiteY0" fmla="*/ 1266825 h 1266825"/>
              <a:gd name="connsiteX1" fmla="*/ 517525 w 517525"/>
              <a:gd name="connsiteY1" fmla="*/ 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525" h="1266825">
                <a:moveTo>
                  <a:pt x="0" y="1266825"/>
                </a:moveTo>
                <a:lnTo>
                  <a:pt x="51752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827411" y="3922955"/>
            <a:ext cx="174625" cy="212725"/>
          </a:xfrm>
          <a:custGeom>
            <a:avLst/>
            <a:gdLst>
              <a:gd name="connsiteX0" fmla="*/ 0 w 174625"/>
              <a:gd name="connsiteY0" fmla="*/ 212725 h 212725"/>
              <a:gd name="connsiteX1" fmla="*/ 174625 w 174625"/>
              <a:gd name="connsiteY1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25" h="212725">
                <a:moveTo>
                  <a:pt x="0" y="212725"/>
                </a:moveTo>
                <a:lnTo>
                  <a:pt x="174625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726061" y="5462830"/>
            <a:ext cx="174625" cy="212725"/>
          </a:xfrm>
          <a:custGeom>
            <a:avLst/>
            <a:gdLst>
              <a:gd name="connsiteX0" fmla="*/ 0 w 174625"/>
              <a:gd name="connsiteY0" fmla="*/ 212725 h 212725"/>
              <a:gd name="connsiteX1" fmla="*/ 174625 w 174625"/>
              <a:gd name="connsiteY1" fmla="*/ 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25" h="212725">
                <a:moveTo>
                  <a:pt x="0" y="212725"/>
                </a:moveTo>
                <a:lnTo>
                  <a:pt x="174625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916311" y="4024555"/>
            <a:ext cx="1895475" cy="1549400"/>
          </a:xfrm>
          <a:custGeom>
            <a:avLst/>
            <a:gdLst>
              <a:gd name="connsiteX0" fmla="*/ 0 w 1895475"/>
              <a:gd name="connsiteY0" fmla="*/ 0 h 1549400"/>
              <a:gd name="connsiteX1" fmla="*/ 1895475 w 1895475"/>
              <a:gd name="connsiteY1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5475" h="1549400">
                <a:moveTo>
                  <a:pt x="0" y="0"/>
                </a:moveTo>
                <a:lnTo>
                  <a:pt x="1895475" y="154940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875161" y="3551480"/>
            <a:ext cx="517525" cy="1266825"/>
          </a:xfrm>
          <a:custGeom>
            <a:avLst/>
            <a:gdLst>
              <a:gd name="connsiteX0" fmla="*/ 0 w 517525"/>
              <a:gd name="connsiteY0" fmla="*/ 1266825 h 1266825"/>
              <a:gd name="connsiteX1" fmla="*/ 517525 w 517525"/>
              <a:gd name="connsiteY1" fmla="*/ 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525" h="1266825">
                <a:moveTo>
                  <a:pt x="0" y="1266825"/>
                </a:moveTo>
                <a:lnTo>
                  <a:pt x="517525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2730635" y="3743504"/>
            <a:ext cx="36576" cy="36576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2352810" y="3859455"/>
            <a:ext cx="36576" cy="36576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367161" y="3548305"/>
            <a:ext cx="6350" cy="330200"/>
          </a:xfrm>
          <a:custGeom>
            <a:avLst/>
            <a:gdLst>
              <a:gd name="connsiteX0" fmla="*/ 0 w 6350"/>
              <a:gd name="connsiteY0" fmla="*/ 330200 h 330200"/>
              <a:gd name="connsiteX1" fmla="*/ 6350 w 6350"/>
              <a:gd name="connsiteY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30200">
                <a:moveTo>
                  <a:pt x="0" y="330200"/>
                </a:moveTo>
                <a:lnTo>
                  <a:pt x="635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44986" y="3535605"/>
            <a:ext cx="0" cy="225425"/>
          </a:xfrm>
          <a:custGeom>
            <a:avLst/>
            <a:gdLst>
              <a:gd name="connsiteX0" fmla="*/ 0 w 0"/>
              <a:gd name="connsiteY0" fmla="*/ 225425 h 225425"/>
              <a:gd name="connsiteX1" fmla="*/ 0 w 0"/>
              <a:gd name="connsiteY1" fmla="*/ 0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5425">
                <a:moveTo>
                  <a:pt x="0" y="225425"/>
                </a:moveTo>
                <a:lnTo>
                  <a:pt x="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961386" y="3741980"/>
            <a:ext cx="358775" cy="3175"/>
          </a:xfrm>
          <a:custGeom>
            <a:avLst/>
            <a:gdLst>
              <a:gd name="connsiteX0" fmla="*/ 358775 w 358775"/>
              <a:gd name="connsiteY0" fmla="*/ 3175 h 3175"/>
              <a:gd name="connsiteX1" fmla="*/ 0 w 35877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775" h="3175">
                <a:moveTo>
                  <a:pt x="358775" y="3175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834386" y="2906955"/>
            <a:ext cx="349250" cy="0"/>
          </a:xfrm>
          <a:custGeom>
            <a:avLst/>
            <a:gdLst>
              <a:gd name="connsiteX0" fmla="*/ 349250 w 349250"/>
              <a:gd name="connsiteY0" fmla="*/ 0 h 0"/>
              <a:gd name="connsiteX1" fmla="*/ 0 w 349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">
                <a:moveTo>
                  <a:pt x="349250" y="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5735836" y="5894630"/>
            <a:ext cx="36576" cy="3657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377061" y="5913680"/>
            <a:ext cx="377825" cy="3175"/>
          </a:xfrm>
          <a:custGeom>
            <a:avLst/>
            <a:gdLst>
              <a:gd name="connsiteX0" fmla="*/ 377825 w 377825"/>
              <a:gd name="connsiteY0" fmla="*/ 3175 h 3175"/>
              <a:gd name="connsiteX1" fmla="*/ 0 w 37782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825" h="3175">
                <a:moveTo>
                  <a:pt x="377825" y="3175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2677" y="5431726"/>
            <a:ext cx="1220259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50" b="1" dirty="0"/>
              <a:t>IB divides rapidly,</a:t>
            </a:r>
          </a:p>
          <a:p>
            <a:pPr algn="l"/>
            <a:r>
              <a:rPr lang="en-US" sz="850" b="1" dirty="0"/>
              <a:t>resulting in multiple</a:t>
            </a:r>
          </a:p>
          <a:p>
            <a:pPr algn="l"/>
            <a:r>
              <a:rPr lang="en-US" sz="850" b="1" dirty="0"/>
              <a:t>IBs. The vesicle is</a:t>
            </a:r>
          </a:p>
          <a:p>
            <a:pPr algn="l"/>
            <a:r>
              <a:rPr lang="en-US" sz="850" b="1" dirty="0"/>
              <a:t>now called an</a:t>
            </a:r>
          </a:p>
          <a:p>
            <a:pPr algn="l"/>
            <a:r>
              <a:rPr lang="en-US" sz="850" b="1" dirty="0"/>
              <a:t>inclusion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Chlamydial Infections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Pathogenesis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Microbes enter body through scrapes or cuts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Infect conjunctiva or cells lining mucous membranes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Spread to the lymphatic system causes proctitis 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Adolescent infection increases cervical cancer risk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Epidemiology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Most common reportable STD in the U.S.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Eye infections endemic in poor, crowded areas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Detection of chlamydial DNA by PCR is diagnostic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Treated with antimicrobial drugs</a:t>
            </a:r>
          </a:p>
          <a:p>
            <a:pPr lvl="2">
              <a:lnSpc>
                <a:spcPct val="100000"/>
              </a:lnSpc>
            </a:pPr>
            <a:r>
              <a:rPr lang="en-US" sz="2400" dirty="0" smtClean="0"/>
              <a:t>Prevented by abstinence or mutual monogamy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STDs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5610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/>
              <a:t>Chancroid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Soft chancres; in women, pain upon urination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Haemophilus ducreyi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Produces a toxin that kills epithelial cells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Most cases in the U.S. are due to foreign travel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Diagnosis based on presence of lesion and buboes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Treated with antimicrobial drugs</a:t>
            </a:r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Prevented by abstinence or mutual monogamy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of the Urinary and Reproductive Systems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Structures of the Reproductive System</a:t>
            </a:r>
          </a:p>
          <a:p>
            <a:pPr lvl="1"/>
            <a:r>
              <a:rPr lang="en-US" sz="2800" dirty="0" smtClean="0"/>
              <a:t>Structures of the female reproductive system</a:t>
            </a:r>
          </a:p>
          <a:p>
            <a:pPr lvl="2"/>
            <a:r>
              <a:rPr lang="en-US" sz="2800" dirty="0" smtClean="0"/>
              <a:t>Ovaries</a:t>
            </a:r>
          </a:p>
          <a:p>
            <a:pPr lvl="2"/>
            <a:r>
              <a:rPr lang="en-US" sz="2800" dirty="0" smtClean="0"/>
              <a:t>Uterine tubes</a:t>
            </a:r>
          </a:p>
          <a:p>
            <a:pPr lvl="2"/>
            <a:r>
              <a:rPr lang="en-US" sz="2800" dirty="0" smtClean="0"/>
              <a:t>Uterus </a:t>
            </a:r>
          </a:p>
          <a:p>
            <a:pPr lvl="2"/>
            <a:r>
              <a:rPr lang="en-US" sz="2800" dirty="0" smtClean="0"/>
              <a:t>Vagina </a:t>
            </a:r>
          </a:p>
          <a:p>
            <a:pPr lvl="2"/>
            <a:r>
              <a:rPr lang="en-US" sz="2800" dirty="0" smtClean="0"/>
              <a:t>External genitalia</a:t>
            </a:r>
          </a:p>
          <a:p>
            <a:pPr lvl="1"/>
            <a:r>
              <a:rPr lang="en-US" sz="2800" dirty="0" smtClean="0"/>
              <a:t>Microorganisms enter through the vagina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24.10  Soft chancres of chancroid.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10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96" y="457200"/>
            <a:ext cx="5048504" cy="62702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Genital Herpes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Small blisters on or around the genitals or rectum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sz="2400" i="1" dirty="0" smtClean="0"/>
              <a:t>Human herpesvirus 2</a:t>
            </a:r>
            <a:r>
              <a:rPr lang="en-US" sz="2400" dirty="0" smtClean="0"/>
              <a:t> causes most cases</a:t>
            </a:r>
          </a:p>
          <a:p>
            <a:pPr lvl="2">
              <a:lnSpc>
                <a:spcPct val="120000"/>
              </a:lnSpc>
            </a:pPr>
            <a:r>
              <a:rPr lang="en-US" sz="2400" i="1" dirty="0" smtClean="0"/>
              <a:t>Human herpesvirus 1</a:t>
            </a:r>
            <a:r>
              <a:rPr lang="en-US" sz="2400" dirty="0" smtClean="0"/>
              <a:t> causes remainder of cases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Virus can become latent in nerve cells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Herpesvirus kills epithelial cells at infection site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Blisters may form at sites far from initial infection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Babies can become infected during birth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24.11  Sites of events in genital herpesvirus infections.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42" name="Picture 41" descr="figure_24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"/>
          <a:stretch/>
        </p:blipFill>
        <p:spPr>
          <a:xfrm>
            <a:off x="2059513" y="328393"/>
            <a:ext cx="5029200" cy="620121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510738" y="2930655"/>
            <a:ext cx="152228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Sacral nerve ganglia</a:t>
            </a:r>
          </a:p>
          <a:p>
            <a:pPr algn="l"/>
            <a:r>
              <a:rPr lang="en-US" sz="1020" b="1" dirty="0"/>
              <a:t>(sites of viral latency)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9913" y="1801413"/>
            <a:ext cx="103534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Fever blisters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67812" y="1390782"/>
            <a:ext cx="135475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Mandibular </a:t>
            </a:r>
            <a:r>
              <a:rPr lang="en-US" sz="1020" b="1" dirty="0" smtClean="0"/>
              <a:t>branch</a:t>
            </a:r>
            <a:endParaRPr lang="en-US" sz="102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967812" y="1060578"/>
            <a:ext cx="1216989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Maxillary </a:t>
            </a:r>
            <a:r>
              <a:rPr lang="en-US" sz="1020" b="1" dirty="0" smtClean="0"/>
              <a:t>branch</a:t>
            </a:r>
            <a:endParaRPr lang="en-US" sz="102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972045" y="704982"/>
            <a:ext cx="137660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Ophthalmic </a:t>
            </a:r>
            <a:r>
              <a:rPr lang="en-US" sz="1020" b="1" dirty="0" smtClean="0"/>
              <a:t>branch</a:t>
            </a:r>
            <a:endParaRPr lang="en-US" sz="102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967812" y="409114"/>
            <a:ext cx="106434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Ocular herpes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92167" y="1048012"/>
            <a:ext cx="83888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Trigeminal</a:t>
            </a:r>
          </a:p>
          <a:p>
            <a:pPr algn="l"/>
            <a:r>
              <a:rPr lang="en-US" sz="1020" b="1" dirty="0"/>
              <a:t>nerve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25649" y="379011"/>
            <a:ext cx="1522285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Trigeminal (V)</a:t>
            </a:r>
          </a:p>
          <a:p>
            <a:pPr algn="l"/>
            <a:r>
              <a:rPr lang="en-US" sz="1020" b="1" dirty="0"/>
              <a:t>nerve ganglion</a:t>
            </a:r>
          </a:p>
          <a:p>
            <a:pPr algn="l"/>
            <a:r>
              <a:rPr lang="en-US" sz="1020" b="1" dirty="0"/>
              <a:t>(sites of viral latency)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12950" y="1251081"/>
            <a:ext cx="1144241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Brachial nerve</a:t>
            </a:r>
          </a:p>
          <a:p>
            <a:pPr algn="l"/>
            <a:r>
              <a:rPr lang="en-US" sz="1020" b="1" dirty="0"/>
              <a:t>ganglia (sites </a:t>
            </a:r>
          </a:p>
          <a:p>
            <a:pPr algn="l"/>
            <a:r>
              <a:rPr lang="en-US" sz="1020" b="1" dirty="0"/>
              <a:t>of viral latency)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50668" y="6039115"/>
            <a:ext cx="62804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Genital</a:t>
            </a:r>
          </a:p>
          <a:p>
            <a:pPr algn="l"/>
            <a:r>
              <a:rPr lang="en-US" sz="1020" b="1" dirty="0"/>
              <a:t>herpes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5713" y="6179972"/>
            <a:ext cx="697627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20" b="1" dirty="0"/>
              <a:t>Whitlow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774013" y="19495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024713" y="479555"/>
            <a:ext cx="1104900" cy="650875"/>
          </a:xfrm>
          <a:custGeom>
            <a:avLst/>
            <a:gdLst>
              <a:gd name="connsiteX0" fmla="*/ 1104900 w 1104900"/>
              <a:gd name="connsiteY0" fmla="*/ 650875 h 650875"/>
              <a:gd name="connsiteX1" fmla="*/ 0 w 1104900"/>
              <a:gd name="connsiteY1" fmla="*/ 0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650875">
                <a:moveTo>
                  <a:pt x="1104900" y="650875"/>
                </a:moveTo>
                <a:lnTo>
                  <a:pt x="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043763" y="1397130"/>
            <a:ext cx="768350" cy="815975"/>
          </a:xfrm>
          <a:custGeom>
            <a:avLst/>
            <a:gdLst>
              <a:gd name="connsiteX0" fmla="*/ 768350 w 768350"/>
              <a:gd name="connsiteY0" fmla="*/ 815975 h 815975"/>
              <a:gd name="connsiteX1" fmla="*/ 0 w 768350"/>
              <a:gd name="connsiteY1" fmla="*/ 0 h 815975"/>
              <a:gd name="connsiteX2" fmla="*/ 765175 w 768350"/>
              <a:gd name="connsiteY2" fmla="*/ 35242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815975">
                <a:moveTo>
                  <a:pt x="768350" y="815975"/>
                </a:moveTo>
                <a:lnTo>
                  <a:pt x="0" y="0"/>
                </a:lnTo>
                <a:lnTo>
                  <a:pt x="765175" y="352425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043763" y="1400305"/>
            <a:ext cx="768350" cy="695325"/>
          </a:xfrm>
          <a:custGeom>
            <a:avLst/>
            <a:gdLst>
              <a:gd name="connsiteX0" fmla="*/ 768350 w 768350"/>
              <a:gd name="connsiteY0" fmla="*/ 695325 h 695325"/>
              <a:gd name="connsiteX1" fmla="*/ 0 w 768350"/>
              <a:gd name="connsiteY1" fmla="*/ 0 h 695325"/>
              <a:gd name="connsiteX2" fmla="*/ 755650 w 768350"/>
              <a:gd name="connsiteY2" fmla="*/ 4603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695325">
                <a:moveTo>
                  <a:pt x="768350" y="695325"/>
                </a:moveTo>
                <a:lnTo>
                  <a:pt x="0" y="0"/>
                </a:lnTo>
                <a:lnTo>
                  <a:pt x="755650" y="460375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43763" y="1397130"/>
            <a:ext cx="749300" cy="574675"/>
          </a:xfrm>
          <a:custGeom>
            <a:avLst/>
            <a:gdLst>
              <a:gd name="connsiteX0" fmla="*/ 749300 w 749300"/>
              <a:gd name="connsiteY0" fmla="*/ 574675 h 574675"/>
              <a:gd name="connsiteX1" fmla="*/ 0 w 749300"/>
              <a:gd name="connsiteY1" fmla="*/ 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574675">
                <a:moveTo>
                  <a:pt x="749300" y="574675"/>
                </a:moveTo>
                <a:lnTo>
                  <a:pt x="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307413" y="860555"/>
            <a:ext cx="733425" cy="339725"/>
          </a:xfrm>
          <a:custGeom>
            <a:avLst/>
            <a:gdLst>
              <a:gd name="connsiteX0" fmla="*/ 0 w 733425"/>
              <a:gd name="connsiteY0" fmla="*/ 339725 h 339725"/>
              <a:gd name="connsiteX1" fmla="*/ 733425 w 733425"/>
              <a:gd name="connsiteY1" fmla="*/ 0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425" h="339725">
                <a:moveTo>
                  <a:pt x="0" y="339725"/>
                </a:moveTo>
                <a:lnTo>
                  <a:pt x="733425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405838" y="549405"/>
            <a:ext cx="628650" cy="692150"/>
          </a:xfrm>
          <a:custGeom>
            <a:avLst/>
            <a:gdLst>
              <a:gd name="connsiteX0" fmla="*/ 0 w 628650"/>
              <a:gd name="connsiteY0" fmla="*/ 692150 h 692150"/>
              <a:gd name="connsiteX1" fmla="*/ 628650 w 628650"/>
              <a:gd name="connsiteY1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92150">
                <a:moveTo>
                  <a:pt x="0" y="692150"/>
                </a:moveTo>
                <a:lnTo>
                  <a:pt x="62865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259788" y="1206630"/>
            <a:ext cx="774700" cy="168275"/>
          </a:xfrm>
          <a:custGeom>
            <a:avLst/>
            <a:gdLst>
              <a:gd name="connsiteX0" fmla="*/ 0 w 774700"/>
              <a:gd name="connsiteY0" fmla="*/ 168275 h 168275"/>
              <a:gd name="connsiteX1" fmla="*/ 774700 w 774700"/>
              <a:gd name="connsiteY1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700" h="168275">
                <a:moveTo>
                  <a:pt x="0" y="168275"/>
                </a:moveTo>
                <a:lnTo>
                  <a:pt x="774700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97863" y="1413005"/>
            <a:ext cx="933450" cy="111125"/>
          </a:xfrm>
          <a:custGeom>
            <a:avLst/>
            <a:gdLst>
              <a:gd name="connsiteX0" fmla="*/ 0 w 933450"/>
              <a:gd name="connsiteY0" fmla="*/ 0 h 111125"/>
              <a:gd name="connsiteX1" fmla="*/ 933450 w 933450"/>
              <a:gd name="connsiteY1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450" h="111125">
                <a:moveTo>
                  <a:pt x="0" y="0"/>
                </a:moveTo>
                <a:lnTo>
                  <a:pt x="933450" y="111125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4320113" y="1727330"/>
            <a:ext cx="1012825" cy="212725"/>
          </a:xfrm>
          <a:custGeom>
            <a:avLst/>
            <a:gdLst>
              <a:gd name="connsiteX0" fmla="*/ 0 w 1012825"/>
              <a:gd name="connsiteY0" fmla="*/ 0 h 212725"/>
              <a:gd name="connsiteX1" fmla="*/ 1012825 w 1012825"/>
              <a:gd name="connsiteY1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2825" h="212725">
                <a:moveTo>
                  <a:pt x="0" y="0"/>
                </a:moveTo>
                <a:lnTo>
                  <a:pt x="1012825" y="212725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247088" y="3054480"/>
            <a:ext cx="1314450" cy="1311275"/>
          </a:xfrm>
          <a:custGeom>
            <a:avLst/>
            <a:gdLst>
              <a:gd name="connsiteX0" fmla="*/ 15875 w 1314450"/>
              <a:gd name="connsiteY0" fmla="*/ 1174750 h 1311275"/>
              <a:gd name="connsiteX1" fmla="*/ 1314450 w 1314450"/>
              <a:gd name="connsiteY1" fmla="*/ 0 h 1311275"/>
              <a:gd name="connsiteX2" fmla="*/ 0 w 1314450"/>
              <a:gd name="connsiteY2" fmla="*/ 1311275 h 13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1311275">
                <a:moveTo>
                  <a:pt x="15875" y="1174750"/>
                </a:moveTo>
                <a:lnTo>
                  <a:pt x="1314450" y="0"/>
                </a:lnTo>
                <a:lnTo>
                  <a:pt x="0" y="1311275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259788" y="3054480"/>
            <a:ext cx="1298575" cy="1247775"/>
          </a:xfrm>
          <a:custGeom>
            <a:avLst/>
            <a:gdLst>
              <a:gd name="connsiteX0" fmla="*/ 0 w 1298575"/>
              <a:gd name="connsiteY0" fmla="*/ 1247775 h 1247775"/>
              <a:gd name="connsiteX1" fmla="*/ 1298575 w 1298575"/>
              <a:gd name="connsiteY1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8575" h="1247775">
                <a:moveTo>
                  <a:pt x="0" y="1247775"/>
                </a:moveTo>
                <a:lnTo>
                  <a:pt x="1298575" y="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4320113" y="5505580"/>
            <a:ext cx="1000125" cy="654050"/>
          </a:xfrm>
          <a:custGeom>
            <a:avLst/>
            <a:gdLst>
              <a:gd name="connsiteX0" fmla="*/ 0 w 1000125"/>
              <a:gd name="connsiteY0" fmla="*/ 0 h 654050"/>
              <a:gd name="connsiteX1" fmla="*/ 1000125 w 1000125"/>
              <a:gd name="connsiteY1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5" h="654050">
                <a:moveTo>
                  <a:pt x="0" y="0"/>
                </a:moveTo>
                <a:lnTo>
                  <a:pt x="1000125" y="65405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183838" y="5946905"/>
            <a:ext cx="88900" cy="298450"/>
          </a:xfrm>
          <a:custGeom>
            <a:avLst/>
            <a:gdLst>
              <a:gd name="connsiteX0" fmla="*/ 0 w 88900"/>
              <a:gd name="connsiteY0" fmla="*/ 0 h 298450"/>
              <a:gd name="connsiteX1" fmla="*/ 88900 w 88900"/>
              <a:gd name="connsiteY1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298450">
                <a:moveTo>
                  <a:pt x="0" y="0"/>
                </a:moveTo>
                <a:lnTo>
                  <a:pt x="88900" y="29845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flipH="1">
            <a:off x="6269561" y="787529"/>
            <a:ext cx="76201" cy="804672"/>
          </a:xfrm>
          <a:prstGeom prst="leftBrace">
            <a:avLst>
              <a:gd name="adj1" fmla="val 8124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4301063" y="5483355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6158438" y="59246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323288" y="5508755"/>
            <a:ext cx="1000125" cy="654050"/>
          </a:xfrm>
          <a:custGeom>
            <a:avLst/>
            <a:gdLst>
              <a:gd name="connsiteX0" fmla="*/ 0 w 1000125"/>
              <a:gd name="connsiteY0" fmla="*/ 0 h 654050"/>
              <a:gd name="connsiteX1" fmla="*/ 1000125 w 1000125"/>
              <a:gd name="connsiteY1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5" h="654050">
                <a:moveTo>
                  <a:pt x="0" y="0"/>
                </a:moveTo>
                <a:lnTo>
                  <a:pt x="1000125" y="65405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183838" y="5950080"/>
            <a:ext cx="88900" cy="298450"/>
          </a:xfrm>
          <a:custGeom>
            <a:avLst/>
            <a:gdLst>
              <a:gd name="connsiteX0" fmla="*/ 0 w 88900"/>
              <a:gd name="connsiteY0" fmla="*/ 0 h 298450"/>
              <a:gd name="connsiteX1" fmla="*/ 88900 w 88900"/>
              <a:gd name="connsiteY1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298450">
                <a:moveTo>
                  <a:pt x="0" y="0"/>
                </a:moveTo>
                <a:lnTo>
                  <a:pt x="88900" y="29845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0865" y="42101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240865" y="428003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4228165" y="4343657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247088" y="3057655"/>
            <a:ext cx="1314450" cy="1311275"/>
          </a:xfrm>
          <a:custGeom>
            <a:avLst/>
            <a:gdLst>
              <a:gd name="connsiteX0" fmla="*/ 15875 w 1314450"/>
              <a:gd name="connsiteY0" fmla="*/ 1174750 h 1311275"/>
              <a:gd name="connsiteX1" fmla="*/ 1314450 w 1314450"/>
              <a:gd name="connsiteY1" fmla="*/ 0 h 1311275"/>
              <a:gd name="connsiteX2" fmla="*/ 0 w 1314450"/>
              <a:gd name="connsiteY2" fmla="*/ 1311275 h 13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1311275">
                <a:moveTo>
                  <a:pt x="15875" y="1174750"/>
                </a:moveTo>
                <a:lnTo>
                  <a:pt x="1314450" y="0"/>
                </a:lnTo>
                <a:lnTo>
                  <a:pt x="0" y="131127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262963" y="3054480"/>
            <a:ext cx="1298575" cy="1247775"/>
          </a:xfrm>
          <a:custGeom>
            <a:avLst/>
            <a:gdLst>
              <a:gd name="connsiteX0" fmla="*/ 0 w 1298575"/>
              <a:gd name="connsiteY0" fmla="*/ 1247775 h 1247775"/>
              <a:gd name="connsiteX1" fmla="*/ 1298575 w 1298575"/>
              <a:gd name="connsiteY1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8575" h="1247775">
                <a:moveTo>
                  <a:pt x="0" y="1247775"/>
                </a:moveTo>
                <a:lnTo>
                  <a:pt x="1298575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793063" y="21908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93063" y="2070357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3780490" y="1838582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 bwMode="auto">
          <a:xfrm>
            <a:off x="3789888" y="172733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4301063" y="17082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4075638" y="1390907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 bwMode="auto">
          <a:xfrm>
            <a:off x="4240738" y="13526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 bwMode="auto">
          <a:xfrm>
            <a:off x="4389963" y="1222505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 bwMode="auto">
          <a:xfrm>
            <a:off x="4291538" y="118123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4110563" y="1111380"/>
            <a:ext cx="41148" cy="41148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3031063" y="482730"/>
            <a:ext cx="1104900" cy="650875"/>
          </a:xfrm>
          <a:custGeom>
            <a:avLst/>
            <a:gdLst>
              <a:gd name="connsiteX0" fmla="*/ 1104900 w 1104900"/>
              <a:gd name="connsiteY0" fmla="*/ 650875 h 650875"/>
              <a:gd name="connsiteX1" fmla="*/ 0 w 1104900"/>
              <a:gd name="connsiteY1" fmla="*/ 0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650875">
                <a:moveTo>
                  <a:pt x="1104900" y="650875"/>
                </a:moveTo>
                <a:lnTo>
                  <a:pt x="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046938" y="1400305"/>
            <a:ext cx="768350" cy="815975"/>
          </a:xfrm>
          <a:custGeom>
            <a:avLst/>
            <a:gdLst>
              <a:gd name="connsiteX0" fmla="*/ 768350 w 768350"/>
              <a:gd name="connsiteY0" fmla="*/ 815975 h 815975"/>
              <a:gd name="connsiteX1" fmla="*/ 0 w 768350"/>
              <a:gd name="connsiteY1" fmla="*/ 0 h 815975"/>
              <a:gd name="connsiteX2" fmla="*/ 765175 w 768350"/>
              <a:gd name="connsiteY2" fmla="*/ 35242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815975">
                <a:moveTo>
                  <a:pt x="768350" y="815975"/>
                </a:moveTo>
                <a:lnTo>
                  <a:pt x="0" y="0"/>
                </a:lnTo>
                <a:lnTo>
                  <a:pt x="765175" y="35242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3046938" y="1403480"/>
            <a:ext cx="768350" cy="695325"/>
          </a:xfrm>
          <a:custGeom>
            <a:avLst/>
            <a:gdLst>
              <a:gd name="connsiteX0" fmla="*/ 768350 w 768350"/>
              <a:gd name="connsiteY0" fmla="*/ 695325 h 695325"/>
              <a:gd name="connsiteX1" fmla="*/ 0 w 768350"/>
              <a:gd name="connsiteY1" fmla="*/ 0 h 695325"/>
              <a:gd name="connsiteX2" fmla="*/ 755650 w 768350"/>
              <a:gd name="connsiteY2" fmla="*/ 4603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350" h="695325">
                <a:moveTo>
                  <a:pt x="768350" y="695325"/>
                </a:moveTo>
                <a:lnTo>
                  <a:pt x="0" y="0"/>
                </a:lnTo>
                <a:lnTo>
                  <a:pt x="755650" y="46037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046938" y="1400305"/>
            <a:ext cx="749300" cy="574675"/>
          </a:xfrm>
          <a:custGeom>
            <a:avLst/>
            <a:gdLst>
              <a:gd name="connsiteX0" fmla="*/ 749300 w 749300"/>
              <a:gd name="connsiteY0" fmla="*/ 574675 h 574675"/>
              <a:gd name="connsiteX1" fmla="*/ 0 w 749300"/>
              <a:gd name="connsiteY1" fmla="*/ 0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574675">
                <a:moveTo>
                  <a:pt x="749300" y="574675"/>
                </a:moveTo>
                <a:lnTo>
                  <a:pt x="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304238" y="863730"/>
            <a:ext cx="733425" cy="339725"/>
          </a:xfrm>
          <a:custGeom>
            <a:avLst/>
            <a:gdLst>
              <a:gd name="connsiteX0" fmla="*/ 0 w 733425"/>
              <a:gd name="connsiteY0" fmla="*/ 339725 h 339725"/>
              <a:gd name="connsiteX1" fmla="*/ 733425 w 733425"/>
              <a:gd name="connsiteY1" fmla="*/ 0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425" h="339725">
                <a:moveTo>
                  <a:pt x="0" y="339725"/>
                </a:moveTo>
                <a:lnTo>
                  <a:pt x="733425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4402663" y="555755"/>
            <a:ext cx="628650" cy="692150"/>
          </a:xfrm>
          <a:custGeom>
            <a:avLst/>
            <a:gdLst>
              <a:gd name="connsiteX0" fmla="*/ 0 w 628650"/>
              <a:gd name="connsiteY0" fmla="*/ 692150 h 692150"/>
              <a:gd name="connsiteX1" fmla="*/ 628650 w 628650"/>
              <a:gd name="connsiteY1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 h="692150">
                <a:moveTo>
                  <a:pt x="0" y="692150"/>
                </a:moveTo>
                <a:lnTo>
                  <a:pt x="62865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259788" y="1206630"/>
            <a:ext cx="774700" cy="168275"/>
          </a:xfrm>
          <a:custGeom>
            <a:avLst/>
            <a:gdLst>
              <a:gd name="connsiteX0" fmla="*/ 0 w 774700"/>
              <a:gd name="connsiteY0" fmla="*/ 168275 h 168275"/>
              <a:gd name="connsiteX1" fmla="*/ 774700 w 774700"/>
              <a:gd name="connsiteY1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700" h="168275">
                <a:moveTo>
                  <a:pt x="0" y="168275"/>
                </a:moveTo>
                <a:lnTo>
                  <a:pt x="774700" y="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4097863" y="1413005"/>
            <a:ext cx="933450" cy="111125"/>
          </a:xfrm>
          <a:custGeom>
            <a:avLst/>
            <a:gdLst>
              <a:gd name="connsiteX0" fmla="*/ 0 w 933450"/>
              <a:gd name="connsiteY0" fmla="*/ 0 h 111125"/>
              <a:gd name="connsiteX1" fmla="*/ 933450 w 933450"/>
              <a:gd name="connsiteY1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450" h="111125">
                <a:moveTo>
                  <a:pt x="0" y="0"/>
                </a:moveTo>
                <a:lnTo>
                  <a:pt x="933450" y="11112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320113" y="1727330"/>
            <a:ext cx="1012825" cy="212725"/>
          </a:xfrm>
          <a:custGeom>
            <a:avLst/>
            <a:gdLst>
              <a:gd name="connsiteX0" fmla="*/ 0 w 1012825"/>
              <a:gd name="connsiteY0" fmla="*/ 0 h 212725"/>
              <a:gd name="connsiteX1" fmla="*/ 1012825 w 1012825"/>
              <a:gd name="connsiteY1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2825" h="212725">
                <a:moveTo>
                  <a:pt x="0" y="0"/>
                </a:moveTo>
                <a:lnTo>
                  <a:pt x="1012825" y="212725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24.12  Herpes lesions of the eyes and skin.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12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7400"/>
            <a:ext cx="860145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Genital Herpes</a:t>
            </a:r>
          </a:p>
          <a:p>
            <a:pPr lvl="1"/>
            <a:r>
              <a:rPr lang="en-US" sz="2800" dirty="0" smtClean="0"/>
              <a:t>Epidemiology</a:t>
            </a:r>
          </a:p>
          <a:p>
            <a:pPr lvl="2"/>
            <a:r>
              <a:rPr lang="en-US" sz="2800" dirty="0" smtClean="0"/>
              <a:t>Genital herpes quadruples the risk of HIV infection</a:t>
            </a:r>
          </a:p>
          <a:p>
            <a:pPr lvl="1"/>
            <a:r>
              <a:rPr lang="en-US" sz="2800" dirty="0" smtClean="0"/>
              <a:t>Diagnosis, treatment, and prevention</a:t>
            </a:r>
          </a:p>
          <a:p>
            <a:pPr lvl="2"/>
            <a:r>
              <a:rPr lang="en-US" sz="2800" dirty="0" smtClean="0"/>
              <a:t>Diagnosis is based on characteristic lesions</a:t>
            </a:r>
          </a:p>
          <a:p>
            <a:pPr lvl="2"/>
            <a:r>
              <a:rPr lang="en-US" sz="2800" dirty="0" smtClean="0"/>
              <a:t>Acyclovir or other antiviral agents can lessen symptoms</a:t>
            </a:r>
          </a:p>
          <a:p>
            <a:pPr lvl="2"/>
            <a:r>
              <a:rPr lang="en-US" sz="2800" dirty="0" smtClean="0"/>
              <a:t>Circumcised males are at lower risk of infection</a:t>
            </a:r>
          </a:p>
          <a:p>
            <a:pPr lvl="2"/>
            <a:r>
              <a:rPr lang="en-US" sz="2800" dirty="0" smtClean="0"/>
              <a:t>Condoms often provide little protection</a:t>
            </a:r>
          </a:p>
          <a:p>
            <a:pPr lvl="2"/>
            <a:r>
              <a:rPr lang="en-US" sz="2800" dirty="0" smtClean="0"/>
              <a:t>Infected pregnant women should deliver by C-section</a:t>
            </a: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Genital Warts</a:t>
            </a:r>
          </a:p>
          <a:p>
            <a:pPr lvl="1"/>
            <a:r>
              <a:rPr lang="en-US" sz="2800" dirty="0" smtClean="0"/>
              <a:t>Signs and symptoms</a:t>
            </a:r>
          </a:p>
          <a:p>
            <a:pPr lvl="2"/>
            <a:r>
              <a:rPr lang="en-US" sz="2800" dirty="0" smtClean="0"/>
              <a:t>Warts on the genitalia and surrounding areas</a:t>
            </a:r>
          </a:p>
          <a:p>
            <a:pPr lvl="3"/>
            <a:r>
              <a:rPr lang="en-US" sz="2800" dirty="0" smtClean="0"/>
              <a:t>Large growths called condylomata acuminata may form</a:t>
            </a:r>
          </a:p>
          <a:p>
            <a:pPr lvl="1"/>
            <a:r>
              <a:rPr lang="en-US" sz="2800" dirty="0" smtClean="0"/>
              <a:t>Pathogens</a:t>
            </a:r>
          </a:p>
          <a:p>
            <a:pPr lvl="2"/>
            <a:r>
              <a:rPr lang="en-US" sz="2800" dirty="0" smtClean="0"/>
              <a:t>Caused by human papillomaviruses (HPV)</a:t>
            </a:r>
          </a:p>
          <a:p>
            <a:pPr lvl="2"/>
            <a:r>
              <a:rPr lang="en-US" sz="2800" dirty="0" smtClean="0"/>
              <a:t>Viral proteins can trigger cancer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24.13  Genital warts.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13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96900"/>
            <a:ext cx="8601456" cy="565708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STDs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5610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/>
              <a:t>Genital Warts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HPVs invade skin or mucous membranes during sex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Most common STD in the U.S.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Diagnosis, treatment, and prevention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Diagnosis is made by presence of warts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Variety of methods available to remove warts</a:t>
            </a:r>
          </a:p>
          <a:p>
            <a:pPr lvl="2">
              <a:lnSpc>
                <a:spcPct val="140000"/>
              </a:lnSpc>
            </a:pPr>
            <a:r>
              <a:rPr lang="en-US" sz="2400" dirty="0" smtClean="0"/>
              <a:t>Vaccine is available against HPV strain associated with cervical cancer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 STDs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Trichomoniasis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Females have vaginal discharge and irritation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Males are typically asymptomatic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Caused by </a:t>
            </a:r>
            <a:r>
              <a:rPr lang="en-US" sz="2400" i="1" dirty="0" smtClean="0"/>
              <a:t>Trichomonas vaginalis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Transmitted primarily via sexual intercourse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Most common curable STD in women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Trichomoniasis increases risk of infection by HIV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Various virulence factors contribute to disease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Disease a</a:t>
            </a:r>
            <a:r>
              <a:rPr lang="en-US" sz="1200" b="1" dirty="0" smtClean="0">
                <a:solidFill>
                  <a:srgbClr val="000000"/>
                </a:solidFill>
              </a:rPr>
              <a:t>t a </a:t>
            </a:r>
            <a:r>
              <a:rPr lang="en-US" sz="1200" b="1" dirty="0">
                <a:solidFill>
                  <a:srgbClr val="000000"/>
                </a:solidFill>
              </a:rPr>
              <a:t>Glance 24.8</a:t>
            </a:r>
          </a:p>
        </p:txBody>
      </p:sp>
      <p:pic>
        <p:nvPicPr>
          <p:cNvPr id="3" name="Picture 2" descr="dis_gla_24_08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/>
        </p:blipFill>
        <p:spPr>
          <a:xfrm>
            <a:off x="737616" y="381000"/>
            <a:ext cx="7644384" cy="5996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24.1c  Urinary and reproductive systems.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>
          <a:xfrm>
            <a:off x="263141" y="785760"/>
            <a:ext cx="8601456" cy="528648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5793991" y="4278260"/>
            <a:ext cx="1892300" cy="184150"/>
          </a:xfrm>
          <a:custGeom>
            <a:avLst/>
            <a:gdLst>
              <a:gd name="connsiteX0" fmla="*/ 0 w 1892300"/>
              <a:gd name="connsiteY0" fmla="*/ 184150 h 184150"/>
              <a:gd name="connsiteX1" fmla="*/ 1892300 w 1892300"/>
              <a:gd name="connsiteY1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2300" h="184150">
                <a:moveTo>
                  <a:pt x="0" y="184150"/>
                </a:moveTo>
                <a:lnTo>
                  <a:pt x="18923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6613" y="4757167"/>
            <a:ext cx="918791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Labium</a:t>
            </a:r>
          </a:p>
          <a:p>
            <a:pPr algn="l"/>
            <a:r>
              <a:rPr lang="en-US" sz="1610" b="1" dirty="0"/>
              <a:t>majus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3462" y="4125409"/>
            <a:ext cx="918791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Labium</a:t>
            </a:r>
          </a:p>
          <a:p>
            <a:pPr algn="l"/>
            <a:r>
              <a:rPr lang="en-US" sz="1610" b="1" dirty="0"/>
              <a:t>minus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462" y="3721532"/>
            <a:ext cx="895907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Clitoris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3462" y="3300360"/>
            <a:ext cx="918993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Urethra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3462" y="2668602"/>
            <a:ext cx="930385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Urinary</a:t>
            </a:r>
          </a:p>
          <a:p>
            <a:pPr algn="l"/>
            <a:r>
              <a:rPr lang="en-US" sz="1610" b="1" dirty="0"/>
              <a:t>bladder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43462" y="2260581"/>
            <a:ext cx="838645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Uterus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462" y="1785367"/>
            <a:ext cx="787395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Ovary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2469" y="983195"/>
            <a:ext cx="1228390" cy="83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Uterine</a:t>
            </a:r>
          </a:p>
          <a:p>
            <a:pPr algn="l"/>
            <a:r>
              <a:rPr lang="en-US" sz="1610" b="1" dirty="0"/>
              <a:t>(Fallopian)</a:t>
            </a:r>
          </a:p>
          <a:p>
            <a:pPr algn="l"/>
            <a:r>
              <a:rPr lang="en-US" sz="1610" b="1" dirty="0"/>
              <a:t>tube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446" y="1274860"/>
            <a:ext cx="787395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Ureter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634" y="2068009"/>
            <a:ext cx="815961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Cervix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648" y="2879907"/>
            <a:ext cx="941878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Rectum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634" y="3766567"/>
            <a:ext cx="864339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Vagina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648" y="4694118"/>
            <a:ext cx="700832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0" b="1" dirty="0"/>
              <a:t>Anus</a:t>
            </a:r>
          </a:p>
        </p:txBody>
      </p:sp>
      <p:sp>
        <p:nvSpPr>
          <p:cNvPr id="31" name="Freeform 30"/>
          <p:cNvSpPr/>
          <p:nvPr/>
        </p:nvSpPr>
        <p:spPr>
          <a:xfrm>
            <a:off x="1241041" y="1484260"/>
            <a:ext cx="3295650" cy="215900"/>
          </a:xfrm>
          <a:custGeom>
            <a:avLst/>
            <a:gdLst>
              <a:gd name="connsiteX0" fmla="*/ 3295650 w 3295650"/>
              <a:gd name="connsiteY0" fmla="*/ 215900 h 215900"/>
              <a:gd name="connsiteX1" fmla="*/ 0 w 3295650"/>
              <a:gd name="connsiteY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5650" h="215900">
                <a:moveTo>
                  <a:pt x="3295650" y="215900"/>
                </a:moveTo>
                <a:lnTo>
                  <a:pt x="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202941" y="2271660"/>
            <a:ext cx="3600450" cy="482600"/>
          </a:xfrm>
          <a:custGeom>
            <a:avLst/>
            <a:gdLst>
              <a:gd name="connsiteX0" fmla="*/ 3600450 w 3600450"/>
              <a:gd name="connsiteY0" fmla="*/ 482600 h 482600"/>
              <a:gd name="connsiteX1" fmla="*/ 0 w 3600450"/>
              <a:gd name="connsiteY1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450" h="482600">
                <a:moveTo>
                  <a:pt x="3600450" y="482600"/>
                </a:moveTo>
                <a:lnTo>
                  <a:pt x="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36291" y="3014610"/>
            <a:ext cx="2952750" cy="63500"/>
          </a:xfrm>
          <a:custGeom>
            <a:avLst/>
            <a:gdLst>
              <a:gd name="connsiteX0" fmla="*/ 2952750 w 2952750"/>
              <a:gd name="connsiteY0" fmla="*/ 0 h 63500"/>
              <a:gd name="connsiteX1" fmla="*/ 0 w 2952750"/>
              <a:gd name="connsiteY1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0" h="63500">
                <a:moveTo>
                  <a:pt x="2952750" y="0"/>
                </a:moveTo>
                <a:lnTo>
                  <a:pt x="0" y="635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234691" y="3376560"/>
            <a:ext cx="3606800" cy="596900"/>
          </a:xfrm>
          <a:custGeom>
            <a:avLst/>
            <a:gdLst>
              <a:gd name="connsiteX0" fmla="*/ 3606800 w 3606800"/>
              <a:gd name="connsiteY0" fmla="*/ 0 h 596900"/>
              <a:gd name="connsiteX1" fmla="*/ 0 w 3606800"/>
              <a:gd name="connsiteY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6800" h="596900">
                <a:moveTo>
                  <a:pt x="3606800" y="0"/>
                </a:moveTo>
                <a:lnTo>
                  <a:pt x="0" y="5969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120391" y="4583060"/>
            <a:ext cx="2927350" cy="292100"/>
          </a:xfrm>
          <a:custGeom>
            <a:avLst/>
            <a:gdLst>
              <a:gd name="connsiteX0" fmla="*/ 2927350 w 2927350"/>
              <a:gd name="connsiteY0" fmla="*/ 0 h 292100"/>
              <a:gd name="connsiteX1" fmla="*/ 0 w 2927350"/>
              <a:gd name="connsiteY1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7350" h="292100">
                <a:moveTo>
                  <a:pt x="2927350" y="0"/>
                </a:moveTo>
                <a:lnTo>
                  <a:pt x="0" y="2921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457441" y="1141360"/>
            <a:ext cx="2241550" cy="628650"/>
          </a:xfrm>
          <a:custGeom>
            <a:avLst/>
            <a:gdLst>
              <a:gd name="connsiteX0" fmla="*/ 0 w 2241550"/>
              <a:gd name="connsiteY0" fmla="*/ 628650 h 628650"/>
              <a:gd name="connsiteX1" fmla="*/ 2241550 w 2241550"/>
              <a:gd name="connsiteY1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1550" h="628650">
                <a:moveTo>
                  <a:pt x="0" y="628650"/>
                </a:moveTo>
                <a:lnTo>
                  <a:pt x="224155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362191" y="1960510"/>
            <a:ext cx="2349500" cy="82550"/>
          </a:xfrm>
          <a:custGeom>
            <a:avLst/>
            <a:gdLst>
              <a:gd name="connsiteX0" fmla="*/ 0 w 2349500"/>
              <a:gd name="connsiteY0" fmla="*/ 82550 h 82550"/>
              <a:gd name="connsiteX1" fmla="*/ 2349500 w 2349500"/>
              <a:gd name="connsiteY1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0" h="82550">
                <a:moveTo>
                  <a:pt x="0" y="82550"/>
                </a:moveTo>
                <a:lnTo>
                  <a:pt x="23495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679691" y="2443110"/>
            <a:ext cx="2025650" cy="50800"/>
          </a:xfrm>
          <a:custGeom>
            <a:avLst/>
            <a:gdLst>
              <a:gd name="connsiteX0" fmla="*/ 0 w 2025650"/>
              <a:gd name="connsiteY0" fmla="*/ 50800 h 50800"/>
              <a:gd name="connsiteX1" fmla="*/ 2025650 w 20256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650" h="50800">
                <a:moveTo>
                  <a:pt x="0" y="50800"/>
                </a:moveTo>
                <a:lnTo>
                  <a:pt x="202565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724141" y="2830460"/>
            <a:ext cx="1955800" cy="76200"/>
          </a:xfrm>
          <a:custGeom>
            <a:avLst/>
            <a:gdLst>
              <a:gd name="connsiteX0" fmla="*/ 0 w 1955800"/>
              <a:gd name="connsiteY0" fmla="*/ 76200 h 76200"/>
              <a:gd name="connsiteX1" fmla="*/ 1955800 w 1955800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5800" h="76200">
                <a:moveTo>
                  <a:pt x="0" y="76200"/>
                </a:moveTo>
                <a:lnTo>
                  <a:pt x="19558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184391" y="3484510"/>
            <a:ext cx="2501900" cy="361950"/>
          </a:xfrm>
          <a:custGeom>
            <a:avLst/>
            <a:gdLst>
              <a:gd name="connsiteX0" fmla="*/ 0 w 2501900"/>
              <a:gd name="connsiteY0" fmla="*/ 361950 h 361950"/>
              <a:gd name="connsiteX1" fmla="*/ 2501900 w 2501900"/>
              <a:gd name="connsiteY1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1900" h="361950">
                <a:moveTo>
                  <a:pt x="0" y="361950"/>
                </a:moveTo>
                <a:lnTo>
                  <a:pt x="25019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168641" y="3897260"/>
            <a:ext cx="1524000" cy="101600"/>
          </a:xfrm>
          <a:custGeom>
            <a:avLst/>
            <a:gdLst>
              <a:gd name="connsiteX0" fmla="*/ 0 w 1524000"/>
              <a:gd name="connsiteY0" fmla="*/ 101600 h 101600"/>
              <a:gd name="connsiteX1" fmla="*/ 1524000 w 1524000"/>
              <a:gd name="connsiteY1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101600">
                <a:moveTo>
                  <a:pt x="0" y="101600"/>
                </a:moveTo>
                <a:lnTo>
                  <a:pt x="15240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819391" y="4767210"/>
            <a:ext cx="1860550" cy="152400"/>
          </a:xfrm>
          <a:custGeom>
            <a:avLst/>
            <a:gdLst>
              <a:gd name="connsiteX0" fmla="*/ 0 w 1860550"/>
              <a:gd name="connsiteY0" fmla="*/ 0 h 152400"/>
              <a:gd name="connsiteX1" fmla="*/ 1860550 w 186055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0550" h="152400">
                <a:moveTo>
                  <a:pt x="0" y="0"/>
                </a:moveTo>
                <a:lnTo>
                  <a:pt x="1860550" y="1524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4257291" y="2982352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333116" y="3014610"/>
            <a:ext cx="2952750" cy="63500"/>
          </a:xfrm>
          <a:custGeom>
            <a:avLst/>
            <a:gdLst>
              <a:gd name="connsiteX0" fmla="*/ 2952750 w 2952750"/>
              <a:gd name="connsiteY0" fmla="*/ 0 h 63500"/>
              <a:gd name="connsiteX1" fmla="*/ 0 w 2952750"/>
              <a:gd name="connsiteY1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0" h="63500">
                <a:moveTo>
                  <a:pt x="2952750" y="0"/>
                </a:moveTo>
                <a:lnTo>
                  <a:pt x="0" y="63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781166" y="272568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806058" y="334163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199766" y="2271660"/>
            <a:ext cx="3600450" cy="482600"/>
          </a:xfrm>
          <a:custGeom>
            <a:avLst/>
            <a:gdLst>
              <a:gd name="connsiteX0" fmla="*/ 3600450 w 3600450"/>
              <a:gd name="connsiteY0" fmla="*/ 482600 h 482600"/>
              <a:gd name="connsiteX1" fmla="*/ 0 w 3600450"/>
              <a:gd name="connsiteY1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450" h="482600">
                <a:moveTo>
                  <a:pt x="3600450" y="482600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231516" y="3376560"/>
            <a:ext cx="3606800" cy="596900"/>
          </a:xfrm>
          <a:custGeom>
            <a:avLst/>
            <a:gdLst>
              <a:gd name="connsiteX0" fmla="*/ 3606800 w 3606800"/>
              <a:gd name="connsiteY0" fmla="*/ 0 h 596900"/>
              <a:gd name="connsiteX1" fmla="*/ 0 w 3606800"/>
              <a:gd name="connsiteY1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6800" h="596900">
                <a:moveTo>
                  <a:pt x="3606800" y="0"/>
                </a:moveTo>
                <a:lnTo>
                  <a:pt x="0" y="5969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5148958" y="3814202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181216" y="3484510"/>
            <a:ext cx="2501900" cy="361950"/>
          </a:xfrm>
          <a:custGeom>
            <a:avLst/>
            <a:gdLst>
              <a:gd name="connsiteX0" fmla="*/ 0 w 2501900"/>
              <a:gd name="connsiteY0" fmla="*/ 361950 h 361950"/>
              <a:gd name="connsiteX1" fmla="*/ 2501900 w 2501900"/>
              <a:gd name="connsiteY1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1900" h="361950">
                <a:moveTo>
                  <a:pt x="0" y="361950"/>
                </a:moveTo>
                <a:lnTo>
                  <a:pt x="25019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6136891" y="396393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6165466" y="3897260"/>
            <a:ext cx="1524000" cy="101600"/>
          </a:xfrm>
          <a:custGeom>
            <a:avLst/>
            <a:gdLst>
              <a:gd name="connsiteX0" fmla="*/ 0 w 1524000"/>
              <a:gd name="connsiteY0" fmla="*/ 101600 h 101600"/>
              <a:gd name="connsiteX1" fmla="*/ 1524000 w 1524000"/>
              <a:gd name="connsiteY1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101600">
                <a:moveTo>
                  <a:pt x="0" y="101600"/>
                </a:moveTo>
                <a:lnTo>
                  <a:pt x="15240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5336791" y="201448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5647433" y="2464827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691883" y="2880244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359016" y="1960510"/>
            <a:ext cx="2349500" cy="82550"/>
          </a:xfrm>
          <a:custGeom>
            <a:avLst/>
            <a:gdLst>
              <a:gd name="connsiteX0" fmla="*/ 0 w 2349500"/>
              <a:gd name="connsiteY0" fmla="*/ 82550 h 82550"/>
              <a:gd name="connsiteX1" fmla="*/ 2349500 w 2349500"/>
              <a:gd name="connsiteY1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0" h="82550">
                <a:moveTo>
                  <a:pt x="0" y="82550"/>
                </a:moveTo>
                <a:lnTo>
                  <a:pt x="23495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676516" y="2443110"/>
            <a:ext cx="2025650" cy="50800"/>
          </a:xfrm>
          <a:custGeom>
            <a:avLst/>
            <a:gdLst>
              <a:gd name="connsiteX0" fmla="*/ 0 w 2025650"/>
              <a:gd name="connsiteY0" fmla="*/ 50800 h 50800"/>
              <a:gd name="connsiteX1" fmla="*/ 2025650 w 2025650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5650" h="50800">
                <a:moveTo>
                  <a:pt x="0" y="50800"/>
                </a:moveTo>
                <a:lnTo>
                  <a:pt x="2025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5720966" y="2830460"/>
            <a:ext cx="1955800" cy="76200"/>
          </a:xfrm>
          <a:custGeom>
            <a:avLst/>
            <a:gdLst>
              <a:gd name="connsiteX0" fmla="*/ 0 w 1955800"/>
              <a:gd name="connsiteY0" fmla="*/ 76200 h 76200"/>
              <a:gd name="connsiteX1" fmla="*/ 1955800 w 1955800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5800" h="76200">
                <a:moveTo>
                  <a:pt x="0" y="76200"/>
                </a:moveTo>
                <a:lnTo>
                  <a:pt x="19558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4015991" y="4550802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5780783" y="473228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117216" y="4583060"/>
            <a:ext cx="2927350" cy="292100"/>
          </a:xfrm>
          <a:custGeom>
            <a:avLst/>
            <a:gdLst>
              <a:gd name="connsiteX0" fmla="*/ 2927350 w 2927350"/>
              <a:gd name="connsiteY0" fmla="*/ 0 h 292100"/>
              <a:gd name="connsiteX1" fmla="*/ 0 w 2927350"/>
              <a:gd name="connsiteY1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7350" h="292100">
                <a:moveTo>
                  <a:pt x="2927350" y="0"/>
                </a:moveTo>
                <a:lnTo>
                  <a:pt x="0" y="2921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816216" y="4767210"/>
            <a:ext cx="1860550" cy="152400"/>
          </a:xfrm>
          <a:custGeom>
            <a:avLst/>
            <a:gdLst>
              <a:gd name="connsiteX0" fmla="*/ 0 w 1860550"/>
              <a:gd name="connsiteY0" fmla="*/ 0 h 152400"/>
              <a:gd name="connsiteX1" fmla="*/ 1860550 w 186055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0550" h="152400">
                <a:moveTo>
                  <a:pt x="0" y="0"/>
                </a:moveTo>
                <a:lnTo>
                  <a:pt x="1860550" y="152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5762241" y="4427485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790816" y="4278260"/>
            <a:ext cx="1892300" cy="184150"/>
          </a:xfrm>
          <a:custGeom>
            <a:avLst/>
            <a:gdLst>
              <a:gd name="connsiteX0" fmla="*/ 0 w 1892300"/>
              <a:gd name="connsiteY0" fmla="*/ 184150 h 184150"/>
              <a:gd name="connsiteX1" fmla="*/ 1892300 w 1892300"/>
              <a:gd name="connsiteY1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2300" h="184150">
                <a:moveTo>
                  <a:pt x="0" y="184150"/>
                </a:moveTo>
                <a:lnTo>
                  <a:pt x="18923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4498591" y="1668410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428358" y="1738260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237866" y="1484260"/>
            <a:ext cx="3295650" cy="215900"/>
          </a:xfrm>
          <a:custGeom>
            <a:avLst/>
            <a:gdLst>
              <a:gd name="connsiteX0" fmla="*/ 3295650 w 3295650"/>
              <a:gd name="connsiteY0" fmla="*/ 215900 h 215900"/>
              <a:gd name="connsiteX1" fmla="*/ 0 w 3295650"/>
              <a:gd name="connsiteY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5650" h="215900">
                <a:moveTo>
                  <a:pt x="3295650" y="215900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454266" y="1141360"/>
            <a:ext cx="2241550" cy="628650"/>
          </a:xfrm>
          <a:custGeom>
            <a:avLst/>
            <a:gdLst>
              <a:gd name="connsiteX0" fmla="*/ 0 w 2241550"/>
              <a:gd name="connsiteY0" fmla="*/ 628650 h 628650"/>
              <a:gd name="connsiteX1" fmla="*/ 2241550 w 2241550"/>
              <a:gd name="connsiteY1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1550" h="628650">
                <a:moveTo>
                  <a:pt x="0" y="628650"/>
                </a:moveTo>
                <a:lnTo>
                  <a:pt x="22415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Protozoan STDs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Trichomoniasis</a:t>
            </a:r>
          </a:p>
          <a:p>
            <a:pPr lvl="1"/>
            <a:r>
              <a:rPr lang="en-US" sz="2400" dirty="0" smtClean="0"/>
              <a:t>Diagnosis, treatment, and prevention</a:t>
            </a:r>
          </a:p>
          <a:p>
            <a:pPr lvl="2"/>
            <a:r>
              <a:rPr lang="en-US" sz="2400" dirty="0" smtClean="0"/>
              <a:t>Diagnosed by presence of </a:t>
            </a:r>
            <a:r>
              <a:rPr lang="en-US" sz="2400" i="1" dirty="0" smtClean="0"/>
              <a:t>Trichomonas</a:t>
            </a:r>
            <a:r>
              <a:rPr lang="en-US" sz="2400" dirty="0" smtClean="0"/>
              <a:t> in clinical samples</a:t>
            </a:r>
          </a:p>
          <a:p>
            <a:pPr lvl="2"/>
            <a:r>
              <a:rPr lang="en-US" sz="2400" dirty="0" smtClean="0"/>
              <a:t>Treated with a single dose of oral metronidazole</a:t>
            </a:r>
          </a:p>
          <a:p>
            <a:pPr lvl="2"/>
            <a:r>
              <a:rPr lang="en-US" sz="2400" dirty="0" smtClean="0"/>
              <a:t>Prevented by avoiding sexual intercourse with infected persons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of the Urinary and Reproductive Systems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Structures of the Reproductive System</a:t>
            </a:r>
          </a:p>
          <a:p>
            <a:pPr lvl="1"/>
            <a:r>
              <a:rPr lang="en-US" sz="2800" dirty="0" smtClean="0"/>
              <a:t>Structures of the male reproductive system</a:t>
            </a:r>
          </a:p>
          <a:p>
            <a:pPr lvl="2"/>
            <a:r>
              <a:rPr lang="en-US" sz="2800" dirty="0" smtClean="0"/>
              <a:t>Testes</a:t>
            </a:r>
          </a:p>
          <a:p>
            <a:pPr lvl="2"/>
            <a:r>
              <a:rPr lang="en-US" sz="2800" dirty="0" smtClean="0"/>
              <a:t>Scrotum</a:t>
            </a:r>
          </a:p>
          <a:p>
            <a:pPr lvl="2"/>
            <a:r>
              <a:rPr lang="en-US" sz="2800" dirty="0" smtClean="0"/>
              <a:t>System of ducts</a:t>
            </a:r>
          </a:p>
          <a:p>
            <a:pPr lvl="2"/>
            <a:r>
              <a:rPr lang="en-US" sz="2800" dirty="0" smtClean="0"/>
              <a:t>Accessory glands</a:t>
            </a:r>
          </a:p>
          <a:p>
            <a:pPr lvl="2"/>
            <a:r>
              <a:rPr lang="en-US" sz="2800" dirty="0" smtClean="0"/>
              <a:t>Penis</a:t>
            </a:r>
          </a:p>
          <a:p>
            <a:pPr lvl="1"/>
            <a:r>
              <a:rPr lang="en-US" sz="2800" dirty="0" smtClean="0"/>
              <a:t>Microorganisms enter through the urethra and skin of the penis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24.1d  Urinary and reproductive systems.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figure_24_01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/>
        </p:blipFill>
        <p:spPr>
          <a:xfrm>
            <a:off x="271272" y="593886"/>
            <a:ext cx="8601456" cy="5670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00375" y="909631"/>
            <a:ext cx="987943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Ureter</a:t>
            </a:r>
          </a:p>
          <a:p>
            <a:pPr algn="l"/>
            <a:r>
              <a:rPr lang="en-US" sz="1611" b="1" dirty="0"/>
              <a:t>opening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0375" y="1625170"/>
            <a:ext cx="930848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Urinary</a:t>
            </a:r>
          </a:p>
          <a:p>
            <a:pPr algn="l"/>
            <a:r>
              <a:rPr lang="en-US" sz="1611" b="1" dirty="0"/>
              <a:t>bladder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00375" y="2384586"/>
            <a:ext cx="1045847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Ductus</a:t>
            </a:r>
          </a:p>
          <a:p>
            <a:pPr algn="l"/>
            <a:r>
              <a:rPr lang="en-US" sz="1611" b="1" dirty="0"/>
              <a:t>deferens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8781" y="3146586"/>
            <a:ext cx="976948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Seminal</a:t>
            </a:r>
          </a:p>
          <a:p>
            <a:pPr algn="l"/>
            <a:r>
              <a:rPr lang="en-US" sz="1611" b="1" dirty="0"/>
              <a:t>vesicle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8781" y="3908586"/>
            <a:ext cx="919449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Urethra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8781" y="4508984"/>
            <a:ext cx="735854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Penis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8781" y="5005576"/>
            <a:ext cx="1045746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Foreskin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765" y="5244739"/>
            <a:ext cx="766419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Testis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1599" y="4889984"/>
            <a:ext cx="1286739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Epididymis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55426" y="4137186"/>
            <a:ext cx="701152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Anus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5542" y="3432982"/>
            <a:ext cx="1011347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Prostate</a:t>
            </a:r>
          </a:p>
          <a:p>
            <a:pPr algn="l"/>
            <a:r>
              <a:rPr lang="en-US" sz="1611" b="1" dirty="0"/>
              <a:t>gland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572" y="2555390"/>
            <a:ext cx="942348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11" b="1" dirty="0"/>
              <a:t>Rectum</a:t>
            </a:r>
          </a:p>
        </p:txBody>
      </p:sp>
      <p:sp>
        <p:nvSpPr>
          <p:cNvPr id="29" name="Freeform 28"/>
          <p:cNvSpPr/>
          <p:nvPr/>
        </p:nvSpPr>
        <p:spPr>
          <a:xfrm>
            <a:off x="1642872" y="2744419"/>
            <a:ext cx="2281767" cy="254000"/>
          </a:xfrm>
          <a:custGeom>
            <a:avLst/>
            <a:gdLst>
              <a:gd name="connsiteX0" fmla="*/ 2281767 w 2281767"/>
              <a:gd name="connsiteY0" fmla="*/ 254000 h 254000"/>
              <a:gd name="connsiteX1" fmla="*/ 0 w 2281767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1767" h="254000">
                <a:moveTo>
                  <a:pt x="2281767" y="254000"/>
                </a:moveTo>
                <a:lnTo>
                  <a:pt x="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006939" y="3129653"/>
            <a:ext cx="2328333" cy="491066"/>
          </a:xfrm>
          <a:custGeom>
            <a:avLst/>
            <a:gdLst>
              <a:gd name="connsiteX0" fmla="*/ 2328333 w 2328333"/>
              <a:gd name="connsiteY0" fmla="*/ 0 h 491066"/>
              <a:gd name="connsiteX1" fmla="*/ 0 w 2328333"/>
              <a:gd name="connsiteY1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333" h="491066">
                <a:moveTo>
                  <a:pt x="2328333" y="0"/>
                </a:moveTo>
                <a:lnTo>
                  <a:pt x="0" y="491066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091605" y="3764653"/>
            <a:ext cx="1638300" cy="558800"/>
          </a:xfrm>
          <a:custGeom>
            <a:avLst/>
            <a:gdLst>
              <a:gd name="connsiteX0" fmla="*/ 1638300 w 1638300"/>
              <a:gd name="connsiteY0" fmla="*/ 0 h 558800"/>
              <a:gd name="connsiteX1" fmla="*/ 0 w 1638300"/>
              <a:gd name="connsiteY1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0" h="558800">
                <a:moveTo>
                  <a:pt x="1638300" y="0"/>
                </a:moveTo>
                <a:lnTo>
                  <a:pt x="0" y="5588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208272" y="2685153"/>
            <a:ext cx="2963333" cy="622300"/>
          </a:xfrm>
          <a:custGeom>
            <a:avLst/>
            <a:gdLst>
              <a:gd name="connsiteX0" fmla="*/ 0 w 2963333"/>
              <a:gd name="connsiteY0" fmla="*/ 0 h 622300"/>
              <a:gd name="connsiteX1" fmla="*/ 2963333 w 2963333"/>
              <a:gd name="connsiteY1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3" h="622300">
                <a:moveTo>
                  <a:pt x="0" y="0"/>
                </a:moveTo>
                <a:lnTo>
                  <a:pt x="2963333" y="62230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452872" y="1800386"/>
            <a:ext cx="1710267" cy="347133"/>
          </a:xfrm>
          <a:custGeom>
            <a:avLst/>
            <a:gdLst>
              <a:gd name="connsiteX0" fmla="*/ 0 w 1710267"/>
              <a:gd name="connsiteY0" fmla="*/ 347133 h 347133"/>
              <a:gd name="connsiteX1" fmla="*/ 1710267 w 1710267"/>
              <a:gd name="connsiteY1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0267" h="347133">
                <a:moveTo>
                  <a:pt x="0" y="347133"/>
                </a:moveTo>
                <a:lnTo>
                  <a:pt x="1710267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49205" y="2541219"/>
            <a:ext cx="1405467" cy="143934"/>
          </a:xfrm>
          <a:custGeom>
            <a:avLst/>
            <a:gdLst>
              <a:gd name="connsiteX0" fmla="*/ 0 w 1405467"/>
              <a:gd name="connsiteY0" fmla="*/ 143934 h 143934"/>
              <a:gd name="connsiteX1" fmla="*/ 1405467 w 1405467"/>
              <a:gd name="connsiteY1" fmla="*/ 0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5467" h="143934">
                <a:moveTo>
                  <a:pt x="0" y="143934"/>
                </a:moveTo>
                <a:lnTo>
                  <a:pt x="1405467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176772" y="4090619"/>
            <a:ext cx="982133" cy="80434"/>
          </a:xfrm>
          <a:custGeom>
            <a:avLst/>
            <a:gdLst>
              <a:gd name="connsiteX0" fmla="*/ 0 w 982133"/>
              <a:gd name="connsiteY0" fmla="*/ 80434 h 80434"/>
              <a:gd name="connsiteX1" fmla="*/ 982133 w 982133"/>
              <a:gd name="connsiteY1" fmla="*/ 0 h 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2133" h="80434">
                <a:moveTo>
                  <a:pt x="0" y="80434"/>
                </a:moveTo>
                <a:lnTo>
                  <a:pt x="982133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470739" y="4585919"/>
            <a:ext cx="914400" cy="499534"/>
          </a:xfrm>
          <a:custGeom>
            <a:avLst/>
            <a:gdLst>
              <a:gd name="connsiteX0" fmla="*/ 914400 w 914400"/>
              <a:gd name="connsiteY0" fmla="*/ 0 h 499534"/>
              <a:gd name="connsiteX1" fmla="*/ 0 w 914400"/>
              <a:gd name="connsiteY1" fmla="*/ 499534 h 49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499534">
                <a:moveTo>
                  <a:pt x="914400" y="0"/>
                </a:moveTo>
                <a:lnTo>
                  <a:pt x="0" y="499534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456172" y="4674819"/>
            <a:ext cx="711200" cy="16934"/>
          </a:xfrm>
          <a:custGeom>
            <a:avLst/>
            <a:gdLst>
              <a:gd name="connsiteX0" fmla="*/ 0 w 711200"/>
              <a:gd name="connsiteY0" fmla="*/ 16934 h 16934"/>
              <a:gd name="connsiteX1" fmla="*/ 711200 w 711200"/>
              <a:gd name="connsiteY1" fmla="*/ 0 h 1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200" h="16934">
                <a:moveTo>
                  <a:pt x="0" y="16934"/>
                </a:moveTo>
                <a:lnTo>
                  <a:pt x="711200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474972" y="4852619"/>
            <a:ext cx="1113367" cy="579967"/>
          </a:xfrm>
          <a:custGeom>
            <a:avLst/>
            <a:gdLst>
              <a:gd name="connsiteX0" fmla="*/ 1113367 w 1113367"/>
              <a:gd name="connsiteY0" fmla="*/ 0 h 579967"/>
              <a:gd name="connsiteX1" fmla="*/ 0 w 1113367"/>
              <a:gd name="connsiteY1" fmla="*/ 579967 h 5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3367" h="579967">
                <a:moveTo>
                  <a:pt x="1113367" y="0"/>
                </a:moveTo>
                <a:lnTo>
                  <a:pt x="0" y="579967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312239" y="5195519"/>
            <a:ext cx="859366" cy="50800"/>
          </a:xfrm>
          <a:custGeom>
            <a:avLst/>
            <a:gdLst>
              <a:gd name="connsiteX0" fmla="*/ 0 w 859366"/>
              <a:gd name="connsiteY0" fmla="*/ 50800 h 50800"/>
              <a:gd name="connsiteX1" fmla="*/ 859366 w 859366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366" h="50800">
                <a:moveTo>
                  <a:pt x="0" y="50800"/>
                </a:moveTo>
                <a:lnTo>
                  <a:pt x="859366" y="0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449697" y="1800386"/>
            <a:ext cx="1710267" cy="347133"/>
          </a:xfrm>
          <a:custGeom>
            <a:avLst/>
            <a:gdLst>
              <a:gd name="connsiteX0" fmla="*/ 0 w 1710267"/>
              <a:gd name="connsiteY0" fmla="*/ 347133 h 347133"/>
              <a:gd name="connsiteX1" fmla="*/ 1710267 w 1710267"/>
              <a:gd name="connsiteY1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0267" h="347133">
                <a:moveTo>
                  <a:pt x="0" y="347133"/>
                </a:moveTo>
                <a:lnTo>
                  <a:pt x="17102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746030" y="2541219"/>
            <a:ext cx="1405467" cy="143934"/>
          </a:xfrm>
          <a:custGeom>
            <a:avLst/>
            <a:gdLst>
              <a:gd name="connsiteX0" fmla="*/ 0 w 1405467"/>
              <a:gd name="connsiteY0" fmla="*/ 143934 h 143934"/>
              <a:gd name="connsiteX1" fmla="*/ 1405467 w 1405467"/>
              <a:gd name="connsiteY1" fmla="*/ 0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5467" h="143934">
                <a:moveTo>
                  <a:pt x="0" y="143934"/>
                </a:moveTo>
                <a:lnTo>
                  <a:pt x="14054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309064" y="5195519"/>
            <a:ext cx="859366" cy="50800"/>
          </a:xfrm>
          <a:custGeom>
            <a:avLst/>
            <a:gdLst>
              <a:gd name="connsiteX0" fmla="*/ 0 w 859366"/>
              <a:gd name="connsiteY0" fmla="*/ 50800 h 50800"/>
              <a:gd name="connsiteX1" fmla="*/ 859366 w 859366"/>
              <a:gd name="connsiteY1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366" h="50800">
                <a:moveTo>
                  <a:pt x="0" y="50800"/>
                </a:moveTo>
                <a:lnTo>
                  <a:pt x="85936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3893947" y="2971961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299839" y="3104803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3697097" y="3730786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639697" y="2744419"/>
            <a:ext cx="2281767" cy="254000"/>
          </a:xfrm>
          <a:custGeom>
            <a:avLst/>
            <a:gdLst>
              <a:gd name="connsiteX0" fmla="*/ 2281767 w 2281767"/>
              <a:gd name="connsiteY0" fmla="*/ 254000 h 254000"/>
              <a:gd name="connsiteX1" fmla="*/ 0 w 2281767"/>
              <a:gd name="connsiteY1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1767" h="254000">
                <a:moveTo>
                  <a:pt x="2281767" y="254000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003764" y="3129653"/>
            <a:ext cx="2328333" cy="491066"/>
          </a:xfrm>
          <a:custGeom>
            <a:avLst/>
            <a:gdLst>
              <a:gd name="connsiteX0" fmla="*/ 2328333 w 2328333"/>
              <a:gd name="connsiteY0" fmla="*/ 0 h 491066"/>
              <a:gd name="connsiteX1" fmla="*/ 0 w 2328333"/>
              <a:gd name="connsiteY1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333" h="491066">
                <a:moveTo>
                  <a:pt x="2328333" y="0"/>
                </a:moveTo>
                <a:lnTo>
                  <a:pt x="0" y="4910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088430" y="3764653"/>
            <a:ext cx="1638300" cy="558800"/>
          </a:xfrm>
          <a:custGeom>
            <a:avLst/>
            <a:gdLst>
              <a:gd name="connsiteX0" fmla="*/ 1638300 w 1638300"/>
              <a:gd name="connsiteY0" fmla="*/ 0 h 558800"/>
              <a:gd name="connsiteX1" fmla="*/ 0 w 1638300"/>
              <a:gd name="connsiteY1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0" h="558800">
                <a:moveTo>
                  <a:pt x="1638300" y="0"/>
                </a:moveTo>
                <a:lnTo>
                  <a:pt x="0" y="5588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5421122" y="2117886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719572" y="2654461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176014" y="2653953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205097" y="2685153"/>
            <a:ext cx="2963333" cy="622300"/>
          </a:xfrm>
          <a:custGeom>
            <a:avLst/>
            <a:gdLst>
              <a:gd name="connsiteX0" fmla="*/ 0 w 2963333"/>
              <a:gd name="connsiteY0" fmla="*/ 0 h 622300"/>
              <a:gd name="connsiteX1" fmla="*/ 2963333 w 2963333"/>
              <a:gd name="connsiteY1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3" h="622300">
                <a:moveTo>
                  <a:pt x="0" y="0"/>
                </a:moveTo>
                <a:lnTo>
                  <a:pt x="2963333" y="622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5348097" y="4556286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6145022" y="4140361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557647" y="4813461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6421247" y="4664236"/>
            <a:ext cx="64008" cy="6400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173597" y="4090619"/>
            <a:ext cx="982133" cy="80434"/>
          </a:xfrm>
          <a:custGeom>
            <a:avLst/>
            <a:gdLst>
              <a:gd name="connsiteX0" fmla="*/ 0 w 982133"/>
              <a:gd name="connsiteY0" fmla="*/ 80434 h 80434"/>
              <a:gd name="connsiteX1" fmla="*/ 982133 w 982133"/>
              <a:gd name="connsiteY1" fmla="*/ 0 h 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2133" h="80434">
                <a:moveTo>
                  <a:pt x="0" y="80434"/>
                </a:moveTo>
                <a:lnTo>
                  <a:pt x="9821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467564" y="4585919"/>
            <a:ext cx="914400" cy="499534"/>
          </a:xfrm>
          <a:custGeom>
            <a:avLst/>
            <a:gdLst>
              <a:gd name="connsiteX0" fmla="*/ 914400 w 914400"/>
              <a:gd name="connsiteY0" fmla="*/ 0 h 499534"/>
              <a:gd name="connsiteX1" fmla="*/ 0 w 914400"/>
              <a:gd name="connsiteY1" fmla="*/ 499534 h 49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499534">
                <a:moveTo>
                  <a:pt x="914400" y="0"/>
                </a:moveTo>
                <a:lnTo>
                  <a:pt x="0" y="49953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452997" y="4674819"/>
            <a:ext cx="711200" cy="16934"/>
          </a:xfrm>
          <a:custGeom>
            <a:avLst/>
            <a:gdLst>
              <a:gd name="connsiteX0" fmla="*/ 0 w 711200"/>
              <a:gd name="connsiteY0" fmla="*/ 16934 h 16934"/>
              <a:gd name="connsiteX1" fmla="*/ 711200 w 711200"/>
              <a:gd name="connsiteY1" fmla="*/ 0 h 1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200" h="16934">
                <a:moveTo>
                  <a:pt x="0" y="16934"/>
                </a:moveTo>
                <a:lnTo>
                  <a:pt x="7112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471797" y="4852619"/>
            <a:ext cx="1113367" cy="579967"/>
          </a:xfrm>
          <a:custGeom>
            <a:avLst/>
            <a:gdLst>
              <a:gd name="connsiteX0" fmla="*/ 1113367 w 1113367"/>
              <a:gd name="connsiteY0" fmla="*/ 0 h 579967"/>
              <a:gd name="connsiteX1" fmla="*/ 0 w 1113367"/>
              <a:gd name="connsiteY1" fmla="*/ 579967 h 5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3367" h="579967">
                <a:moveTo>
                  <a:pt x="1113367" y="0"/>
                </a:moveTo>
                <a:lnTo>
                  <a:pt x="0" y="5799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of the Urinary and Reproductive Systems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4848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Normal Microbiota of the Urinary and Reproductive Systems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Urinary system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Urethra supports colonization by some microorganisms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/>
              <a:t>Include </a:t>
            </a:r>
            <a:r>
              <a:rPr lang="en-US" sz="2400" i="1" dirty="0" smtClean="0"/>
              <a:t>Lactobacillus</a:t>
            </a:r>
            <a:r>
              <a:rPr lang="en-US" sz="2400" dirty="0" smtClean="0"/>
              <a:t> and </a:t>
            </a:r>
            <a:r>
              <a:rPr lang="en-US" sz="2400" i="1" dirty="0" smtClean="0"/>
              <a:t>Staphylococcus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The other urinary organs are sterile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Male reproductive system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Regions above the prostate are sterile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Female reproductive system 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The vagina is colonized by various microorganisms, depending on hormone levels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90488"/>
            <a:ext cx="8861425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of the Urinary and Reproductive Systems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Normal Microbiota of the Urinary and Reproductive Systems</a:t>
            </a:r>
          </a:p>
          <a:p>
            <a:pPr lvl="1"/>
            <a:r>
              <a:rPr lang="en-US" sz="3200" dirty="0" smtClean="0"/>
              <a:t>Microorganisms in the urethra can move up to infect the kidneys</a:t>
            </a:r>
          </a:p>
          <a:p>
            <a:pPr lvl="1"/>
            <a:r>
              <a:rPr lang="en-US" sz="3200" dirty="0" smtClean="0"/>
              <a:t>Opportunistic and sexually transmitted microbes can infect the reproductive system</a:t>
            </a:r>
            <a:endParaRPr lang="en-US" sz="3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2038</Words>
  <Application>Microsoft Office PowerPoint</Application>
  <PresentationFormat>On-screen Show (4:3)</PresentationFormat>
  <Paragraphs>477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Arial Black</vt:lpstr>
      <vt:lpstr>Calibri</vt:lpstr>
      <vt:lpstr>Calibri Light</vt:lpstr>
      <vt:lpstr>Office Theme</vt:lpstr>
      <vt:lpstr>Microbial Diseases of the Urinary and Reproductive Systems</vt:lpstr>
      <vt:lpstr>Structures of the Urinary and Reproductive Systems</vt:lpstr>
      <vt:lpstr>Figure 24.1a-b  Urinary and reproductive systems.</vt:lpstr>
      <vt:lpstr>Structures of the Urinary and Reproductive Systems</vt:lpstr>
      <vt:lpstr>Figure 24.1c  Urinary and reproductive systems.</vt:lpstr>
      <vt:lpstr>Structures of the Urinary and Reproductive Systems</vt:lpstr>
      <vt:lpstr>Figure 24.1d  Urinary and reproductive systems.</vt:lpstr>
      <vt:lpstr>Structures of the Urinary and Reproductive Systems</vt:lpstr>
      <vt:lpstr>Structures of the Urinary and Reproductive Systems</vt:lpstr>
      <vt:lpstr>Bacterial Diseases of the Urinary Systems</vt:lpstr>
      <vt:lpstr>Bacterial Diseases of the Urinary Systems</vt:lpstr>
      <vt:lpstr>Bacterial Diseases of the Urinary Systems</vt:lpstr>
      <vt:lpstr>Figure 24.2  Leptospira interrogans.</vt:lpstr>
      <vt:lpstr>Bacterial Diseases of the Urinary Systems</vt:lpstr>
      <vt:lpstr>Bacterial Diseases of the Urinary Systems</vt:lpstr>
      <vt:lpstr>Nonvenereal Diseases of the Reproductive Systems</vt:lpstr>
      <vt:lpstr>Nonvenereal Diseases of the Reproductive Systems</vt:lpstr>
      <vt:lpstr>Figure 24.3  The incidence of staphylococcal toxic shock syndrome in the United States, 1979–2012.</vt:lpstr>
      <vt:lpstr>Nonvenereal Diseases of the Reproductive Systems</vt:lpstr>
      <vt:lpstr>Figure 24.4  Clue cell.</vt:lpstr>
      <vt:lpstr>Nonvenereal Diseases of the Reproductive Systems</vt:lpstr>
      <vt:lpstr>Nonvenereal Diseases of the Reproductive Systems</vt:lpstr>
      <vt:lpstr>Sexually Transmitted Infections (STIs) and Diseases (STDs)</vt:lpstr>
      <vt:lpstr>Sexually Transmitted Infections (STIs) and Diseases (STDs)</vt:lpstr>
      <vt:lpstr>Bacterial STDs</vt:lpstr>
      <vt:lpstr>Bacterial STDs</vt:lpstr>
      <vt:lpstr>Figure 24.5  The incidence of civilian gonorrhea in the United States.</vt:lpstr>
      <vt:lpstr>Bacterial STDs</vt:lpstr>
      <vt:lpstr>Bacterial STDs</vt:lpstr>
      <vt:lpstr>Figure 24.6  The lesions of syphilis.</vt:lpstr>
      <vt:lpstr>Bacterial STDs</vt:lpstr>
      <vt:lpstr>Bacterial STDs</vt:lpstr>
      <vt:lpstr>Figure 24.7  The incidence of syphilis in the United States.</vt:lpstr>
      <vt:lpstr>Bacterial STDs</vt:lpstr>
      <vt:lpstr>Figure 24.8  An advanced case of lymphogranuloma venereum in a man.</vt:lpstr>
      <vt:lpstr>Bacterial STDs</vt:lpstr>
      <vt:lpstr>Figure 24.9  The developmental forms and life cycle of Chlamydia.</vt:lpstr>
      <vt:lpstr>Bacterial STDs</vt:lpstr>
      <vt:lpstr>Bacterial STDs</vt:lpstr>
      <vt:lpstr>Figure 24.10  Soft chancres of chancroid.</vt:lpstr>
      <vt:lpstr>Viral STDs</vt:lpstr>
      <vt:lpstr>Figure 24.11  Sites of events in genital herpesvirus infections.</vt:lpstr>
      <vt:lpstr>Figure 24.12  Herpes lesions of the eyes and skin.</vt:lpstr>
      <vt:lpstr>Viral STDs</vt:lpstr>
      <vt:lpstr>Viral STDs</vt:lpstr>
      <vt:lpstr>Figure 24.13  Genital warts.</vt:lpstr>
      <vt:lpstr>Viral STDs</vt:lpstr>
      <vt:lpstr>Protozoan STDs</vt:lpstr>
      <vt:lpstr>Disease at a Glance 24.8</vt:lpstr>
      <vt:lpstr>Protozoan STDs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Melanie Meyer</cp:lastModifiedBy>
  <cp:revision>27</cp:revision>
  <dcterms:created xsi:type="dcterms:W3CDTF">2012-07-13T15:05:13Z</dcterms:created>
  <dcterms:modified xsi:type="dcterms:W3CDTF">2016-07-19T21:53:55Z</dcterms:modified>
</cp:coreProperties>
</file>