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5" r:id="rId1"/>
  </p:sldMasterIdLst>
  <p:notesMasterIdLst>
    <p:notesMasterId r:id="rId53"/>
  </p:notesMasterIdLst>
  <p:sldIdLst>
    <p:sldId id="256" r:id="rId2"/>
    <p:sldId id="257" r:id="rId3"/>
    <p:sldId id="258" r:id="rId4"/>
    <p:sldId id="261" r:id="rId5"/>
    <p:sldId id="32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6" r:id="rId27"/>
    <p:sldId id="288" r:id="rId28"/>
    <p:sldId id="289" r:id="rId29"/>
    <p:sldId id="290" r:id="rId30"/>
    <p:sldId id="291" r:id="rId31"/>
    <p:sldId id="293" r:id="rId32"/>
    <p:sldId id="294" r:id="rId33"/>
    <p:sldId id="295" r:id="rId34"/>
    <p:sldId id="296" r:id="rId35"/>
    <p:sldId id="297" r:id="rId36"/>
    <p:sldId id="299" r:id="rId37"/>
    <p:sldId id="300" r:id="rId38"/>
    <p:sldId id="305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7" r:id="rId49"/>
    <p:sldId id="318" r:id="rId50"/>
    <p:sldId id="319" r:id="rId51"/>
    <p:sldId id="321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833FF-D26C-44F8-AE9C-63945A928669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296F1-464B-4172-8373-E581C7C52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73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4B795B64-1A1E-2B4C-AA35-27FB80B5F22E}" type="slidenum">
              <a:rPr lang="en-US">
                <a:solidFill>
                  <a:schemeClr val="tx2"/>
                </a:solidFill>
              </a:rPr>
              <a:pPr/>
              <a:t>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cap="flat"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49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BA46FF-420A-0749-B56E-F878A960E0F1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9820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895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75280259-985E-DA45-AFBD-D9F22CE5A230}" type="slidenum">
              <a:rPr lang="en-US">
                <a:solidFill>
                  <a:schemeClr val="tx2"/>
                </a:solidFill>
              </a:rPr>
              <a:pPr/>
              <a:t>13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90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90040557-E40F-C64C-ABF9-3BF128250DEC}" type="slidenum">
              <a:rPr lang="en-US">
                <a:solidFill>
                  <a:schemeClr val="tx2"/>
                </a:solidFill>
              </a:rPr>
              <a:pPr/>
              <a:t>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01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5E4BFC-4525-E54A-AEA6-360A91CF6EFE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0229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29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297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72E530-F87F-F04D-A80B-57405CAFE34F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0250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50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29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44114F97-46C5-724C-AE34-BC4F34745344}" type="slidenum">
              <a:rPr lang="en-US">
                <a:solidFill>
                  <a:schemeClr val="tx2"/>
                </a:solidFill>
              </a:rPr>
              <a:pPr/>
              <a:t>17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cap="flat"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348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95640439-6804-E84A-8B62-C413ADCFCBE2}" type="slidenum">
              <a:rPr lang="en-US">
                <a:solidFill>
                  <a:schemeClr val="tx2"/>
                </a:solidFill>
              </a:rPr>
              <a:pPr/>
              <a:t>18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754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F2BD2AD3-CB9A-B84C-A0C8-247EEC3657AE}" type="slidenum">
              <a:rPr lang="en-US">
                <a:solidFill>
                  <a:schemeClr val="tx2"/>
                </a:solidFill>
              </a:rPr>
              <a:pPr/>
              <a:t>19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7376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F82CDD-30E7-7C49-B6EC-641CFD6AF708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9840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01592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6BA0A06C-02F5-344C-A2C5-0ACB7F091113}" type="slidenum">
              <a:rPr lang="en-US">
                <a:solidFill>
                  <a:schemeClr val="tx2"/>
                </a:solidFill>
              </a:rPr>
              <a:pPr/>
              <a:t>21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cap="flat"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224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656F67C8-DDDB-4644-8463-551FF35F9BFF}" type="slidenum">
              <a:rPr lang="en-US">
                <a:solidFill>
                  <a:schemeClr val="tx2"/>
                </a:solidFill>
              </a:rPr>
              <a:pPr/>
              <a:t>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cap="flat"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5502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7305F0D9-D966-5949-A057-E715C304937E}" type="slidenum">
              <a:rPr lang="en-US">
                <a:solidFill>
                  <a:schemeClr val="tx2"/>
                </a:solidFill>
              </a:rPr>
              <a:pPr/>
              <a:t>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cap="flat"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9986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207E42-7996-2341-A532-5B713F84D502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986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3701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5CF5F1E9-C630-8F41-B2ED-5887CC144F94}" type="slidenum">
              <a:rPr lang="en-US">
                <a:solidFill>
                  <a:schemeClr val="tx2"/>
                </a:solidFill>
              </a:rPr>
              <a:pPr/>
              <a:t>24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5760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55E9F0C3-E0D3-674A-A0AA-C88489DAE5C2}" type="slidenum">
              <a:rPr lang="en-US">
                <a:solidFill>
                  <a:schemeClr val="tx2"/>
                </a:solidFill>
              </a:rPr>
              <a:pPr/>
              <a:t>25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cap="flat"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6453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296E2E-E6EA-9B45-8980-653463BF2050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9922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0595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3096E29B-1E1A-8441-BE73-79B94EB54F23}" type="slidenum">
              <a:rPr lang="en-US">
                <a:solidFill>
                  <a:schemeClr val="tx2"/>
                </a:solidFill>
              </a:rPr>
              <a:pPr/>
              <a:t>27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1489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65436F4B-137F-D243-B41F-E7E3C8423175}" type="slidenum">
              <a:rPr lang="en-US">
                <a:solidFill>
                  <a:schemeClr val="tx2"/>
                </a:solidFill>
              </a:rPr>
              <a:pPr/>
              <a:t>28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7567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77CDEE85-9950-C440-8E3B-AE19A58BC379}" type="slidenum">
              <a:rPr lang="en-US">
                <a:solidFill>
                  <a:schemeClr val="tx2"/>
                </a:solidFill>
              </a:rPr>
              <a:pPr/>
              <a:t>29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784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C8EC4114-BF23-0749-9D18-E9D82DBF2EAF}" type="slidenum">
              <a:rPr lang="en-US">
                <a:solidFill>
                  <a:schemeClr val="tx2"/>
                </a:solidFill>
              </a:rPr>
              <a:pPr/>
              <a:t>30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8013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9AC0066-B5EB-2C4C-947F-28DCC9E4BEAA}" type="slidenum">
              <a:rPr lang="en-US">
                <a:solidFill>
                  <a:schemeClr val="tx2"/>
                </a:solidFill>
              </a:rPr>
              <a:pPr/>
              <a:t>31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955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025D733B-0868-1345-A812-0CE86F1C4CA7}" type="slidenum">
              <a:rPr lang="en-US">
                <a:solidFill>
                  <a:schemeClr val="tx2"/>
                </a:solidFill>
              </a:rPr>
              <a:pPr/>
              <a:t>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cap="flat"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9376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F2ACB255-33CE-EF49-BD0F-ED74EE6A2F31}" type="slidenum">
              <a:rPr lang="en-US">
                <a:solidFill>
                  <a:schemeClr val="tx2"/>
                </a:solidFill>
              </a:rPr>
              <a:pPr/>
              <a:t>32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cap="flat"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6320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3E591D-6B66-0D40-9745-27091388BA73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9943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6987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AA401-8790-EF42-90F3-861B0EDEFA6E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10291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91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9336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3DAC02B6-1C1C-2648-8AAF-116099FD037C}" type="slidenum">
              <a:rPr lang="en-US">
                <a:solidFill>
                  <a:schemeClr val="tx2"/>
                </a:solidFill>
              </a:rPr>
              <a:pPr/>
              <a:t>35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3527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E78BF4-D889-D141-AFFB-E8BBB486968C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996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5087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9A0258-6861-784F-A2C2-5F4123267AD4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9984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3568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77D5B2EF-0103-D445-AC27-88595A5E599D}" type="slidenum">
              <a:rPr lang="en-US">
                <a:solidFill>
                  <a:schemeClr val="tx2"/>
                </a:solidFill>
              </a:rPr>
              <a:pPr/>
              <a:t>38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cap="flat"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8874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BA0F50F-01F1-B744-9A59-B39843971781}" type="slidenum">
              <a:rPr lang="en-US">
                <a:solidFill>
                  <a:schemeClr val="tx2"/>
                </a:solidFill>
              </a:rPr>
              <a:pPr/>
              <a:t>39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8434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41AB5B2F-880F-8C4F-95BB-70A4833B11C1}" type="slidenum">
              <a:rPr lang="en-US">
                <a:solidFill>
                  <a:schemeClr val="tx2"/>
                </a:solidFill>
              </a:rPr>
              <a:pPr/>
              <a:t>40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4777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3D6224-3B5A-2544-A51F-AB8B76E44D12}" type="slidenum">
              <a:rPr lang="en-US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1002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705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D847E77-3B3D-574B-A24F-617C8111B259}" type="slidenum">
              <a:rPr lang="en-US">
                <a:solidFill>
                  <a:schemeClr val="tx2"/>
                </a:solidFill>
              </a:rPr>
              <a:pPr/>
              <a:t>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0073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8B570A-0C5D-994F-924F-61AEB3B895B0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10045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045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378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882102-C5F3-304B-BCD6-7170B619A17A}" type="slidenum">
              <a:rPr lang="en-US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10065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065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5593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9BD0B7B1-DD65-DF46-A425-3BE2D5476FA1}" type="slidenum">
              <a:rPr lang="en-US">
                <a:solidFill>
                  <a:schemeClr val="tx2"/>
                </a:solidFill>
              </a:rPr>
              <a:pPr/>
              <a:t>44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8575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7D3C18E7-5CFB-0948-BE4C-8C867F692DB7}" type="slidenum">
              <a:rPr lang="en-US">
                <a:solidFill>
                  <a:schemeClr val="tx2"/>
                </a:solidFill>
              </a:rPr>
              <a:pPr/>
              <a:t>45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6368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00AAA2-83C5-834F-9A65-0DA28DE98327}" type="slidenum">
              <a:rPr lang="en-US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10086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086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4352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6DB015-0D76-5A42-916F-9944D738F151}" type="slidenum">
              <a:rPr lang="en-US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10311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311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1637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F615EA77-6C3A-F244-A8D1-AA42B380CF98}" type="slidenum">
              <a:rPr lang="en-US">
                <a:solidFill>
                  <a:schemeClr val="tx2"/>
                </a:solidFill>
              </a:rPr>
              <a:pPr/>
              <a:t>48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cap="flat"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4280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6087D7-D442-9947-9C6E-2D58E97F37CB}" type="slidenum">
              <a:rPr lang="en-US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10188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9962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8A6A3A20-F8EF-034F-A34B-07500B77A621}" type="slidenum">
              <a:rPr lang="en-US">
                <a:solidFill>
                  <a:schemeClr val="tx2"/>
                </a:solidFill>
              </a:rPr>
              <a:pPr/>
              <a:t>50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cap="flat"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8084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87DF3B-1837-D34C-9622-7E962D0D2461}" type="slidenum">
              <a:rPr lang="en-US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1033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526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08C4AFF6-0670-074C-B5D5-841FE9CE2F05}" type="slidenum">
              <a:rPr lang="en-US">
                <a:solidFill>
                  <a:schemeClr val="tx2"/>
                </a:solidFill>
              </a:rPr>
              <a:pPr/>
              <a:t>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456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94B6210-D001-B74C-8469-069A95AFC35E}" type="slidenum">
              <a:rPr lang="en-US" sz="1200"/>
              <a:pPr eaLnBrk="1" hangingPunct="1"/>
              <a:t>8</a:t>
            </a:fld>
            <a:endParaRPr lang="en-US" sz="1200" dirty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084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53AF6E-FB57-F346-9AC5-52C846E73B83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799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482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D74D0-1F6A-B74C-A0A0-07FC3EF72C0A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0209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018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3CC8F37D-A0C6-D945-8AB0-B4C41E114E68}" type="slidenum">
              <a:rPr lang="en-US">
                <a:solidFill>
                  <a:schemeClr val="tx2"/>
                </a:solidFill>
              </a:rPr>
              <a:pPr/>
              <a:t>11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368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05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38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441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463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663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49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46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57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00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307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9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6/24/2018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1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Innate Immunity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CCV</a:t>
            </a:r>
          </a:p>
          <a:p>
            <a:r>
              <a:rPr lang="en-US" dirty="0"/>
              <a:t>Microbiology</a:t>
            </a:r>
          </a:p>
          <a:p>
            <a:r>
              <a:rPr lang="en-US" dirty="0"/>
              <a:t>Ch. 15 </a:t>
            </a:r>
          </a:p>
        </p:txBody>
      </p:sp>
    </p:spTree>
    <p:extLst>
      <p:ext uri="{BB962C8B-B14F-4D97-AF65-F5344CB8AC3E}">
        <p14:creationId xmlns:p14="http://schemas.microsoft.com/office/powerpoint/2010/main" val="68517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1" descr="table_15_01_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4"/>
          <a:stretch>
            <a:fillRect/>
          </a:stretch>
        </p:blipFill>
        <p:spPr bwMode="auto">
          <a:xfrm>
            <a:off x="2940018" y="466271"/>
            <a:ext cx="6292914" cy="604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561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Body</a:t>
            </a:r>
            <a:r>
              <a:rPr lang="fr-FR" dirty="0"/>
              <a:t>'</a:t>
            </a:r>
            <a:r>
              <a:rPr lang="en-US" dirty="0"/>
              <a:t>s First Line of Defense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Role of the Lacrimal Apparatus in Innate Immunity</a:t>
            </a:r>
          </a:p>
          <a:p>
            <a:pPr lvl="1"/>
            <a:r>
              <a:rPr lang="en-US" dirty="0"/>
              <a:t>Lacrimal apparatus</a:t>
            </a:r>
          </a:p>
          <a:p>
            <a:pPr lvl="2"/>
            <a:r>
              <a:rPr lang="en-US" dirty="0"/>
              <a:t>Produces and drains tears</a:t>
            </a:r>
          </a:p>
          <a:p>
            <a:pPr lvl="2"/>
            <a:r>
              <a:rPr lang="en-US" dirty="0"/>
              <a:t>Blinking spreads tears and washes surface of the eye</a:t>
            </a:r>
          </a:p>
          <a:p>
            <a:pPr lvl="2"/>
            <a:r>
              <a:rPr lang="en-US" dirty="0"/>
              <a:t>Lysozyme in tears destroys bacteria</a:t>
            </a:r>
          </a:p>
        </p:txBody>
      </p:sp>
    </p:spTree>
    <p:extLst>
      <p:ext uri="{BB962C8B-B14F-4D97-AF65-F5344CB8AC3E}">
        <p14:creationId xmlns:p14="http://schemas.microsoft.com/office/powerpoint/2010/main" val="1287756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figure_15_03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6"/>
          <a:stretch>
            <a:fillRect/>
          </a:stretch>
        </p:blipFill>
        <p:spPr bwMode="auto">
          <a:xfrm>
            <a:off x="1790701" y="431800"/>
            <a:ext cx="8601075" cy="579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1024" name="Rectangle 32"/>
          <p:cNvSpPr>
            <a:spLocks noChangeArrowheads="1"/>
          </p:cNvSpPr>
          <p:nvPr/>
        </p:nvSpPr>
        <p:spPr bwMode="auto">
          <a:xfrm>
            <a:off x="1727200" y="3373438"/>
            <a:ext cx="182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400" b="1" dirty="0"/>
              <a:t>Nasolacrimal duct</a:t>
            </a:r>
          </a:p>
        </p:txBody>
      </p:sp>
      <p:sp>
        <p:nvSpPr>
          <p:cNvPr id="981025" name="Rectangle 33"/>
          <p:cNvSpPr>
            <a:spLocks noChangeArrowheads="1"/>
          </p:cNvSpPr>
          <p:nvPr/>
        </p:nvSpPr>
        <p:spPr bwMode="auto">
          <a:xfrm>
            <a:off x="2506664" y="2066573"/>
            <a:ext cx="965329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1400" b="1" dirty="0"/>
              <a:t>Lacrimal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 b="1" dirty="0"/>
              <a:t>apparatus</a:t>
            </a:r>
          </a:p>
        </p:txBody>
      </p:sp>
      <p:sp>
        <p:nvSpPr>
          <p:cNvPr id="981026" name="Rectangle 34"/>
          <p:cNvSpPr>
            <a:spLocks noChangeArrowheads="1"/>
          </p:cNvSpPr>
          <p:nvPr/>
        </p:nvSpPr>
        <p:spPr bwMode="auto">
          <a:xfrm>
            <a:off x="4611689" y="2128485"/>
            <a:ext cx="849913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1400" b="1" dirty="0"/>
              <a:t>Lacrimal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 b="1" dirty="0"/>
              <a:t>glands</a:t>
            </a:r>
          </a:p>
        </p:txBody>
      </p:sp>
      <p:sp>
        <p:nvSpPr>
          <p:cNvPr id="981027" name="Rectangle 35"/>
          <p:cNvSpPr>
            <a:spLocks noChangeArrowheads="1"/>
          </p:cNvSpPr>
          <p:nvPr/>
        </p:nvSpPr>
        <p:spPr bwMode="auto">
          <a:xfrm>
            <a:off x="3808414" y="2485673"/>
            <a:ext cx="1000595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1400" b="1" dirty="0"/>
              <a:t>Lacrimal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 b="1" dirty="0"/>
              <a:t>gland duct</a:t>
            </a:r>
          </a:p>
        </p:txBody>
      </p:sp>
      <p:sp>
        <p:nvSpPr>
          <p:cNvPr id="981028" name="Rectangle 36"/>
          <p:cNvSpPr>
            <a:spLocks noChangeArrowheads="1"/>
          </p:cNvSpPr>
          <p:nvPr/>
        </p:nvSpPr>
        <p:spPr bwMode="auto">
          <a:xfrm>
            <a:off x="2971801" y="2887310"/>
            <a:ext cx="849913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1400" b="1" dirty="0"/>
              <a:t>Lacrimal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 b="1" dirty="0"/>
              <a:t>canal</a:t>
            </a:r>
          </a:p>
        </p:txBody>
      </p:sp>
      <p:sp>
        <p:nvSpPr>
          <p:cNvPr id="981029" name="Rectangle 37"/>
          <p:cNvSpPr>
            <a:spLocks noChangeArrowheads="1"/>
          </p:cNvSpPr>
          <p:nvPr/>
        </p:nvSpPr>
        <p:spPr bwMode="auto">
          <a:xfrm>
            <a:off x="7740650" y="615598"/>
            <a:ext cx="123303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1400" b="1" dirty="0"/>
              <a:t>Nasolacrimal 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 b="1" dirty="0"/>
              <a:t>duct</a:t>
            </a:r>
          </a:p>
        </p:txBody>
      </p:sp>
      <p:sp>
        <p:nvSpPr>
          <p:cNvPr id="981030" name="Rectangle 38"/>
          <p:cNvSpPr>
            <a:spLocks noChangeArrowheads="1"/>
          </p:cNvSpPr>
          <p:nvPr/>
        </p:nvSpPr>
        <p:spPr bwMode="auto">
          <a:xfrm>
            <a:off x="9296401" y="1826860"/>
            <a:ext cx="946093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1400" b="1" dirty="0"/>
              <a:t>Paranasal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 b="1" dirty="0"/>
              <a:t>sinus</a:t>
            </a:r>
          </a:p>
        </p:txBody>
      </p:sp>
      <p:sp>
        <p:nvSpPr>
          <p:cNvPr id="981031" name="Rectangle 39"/>
          <p:cNvSpPr>
            <a:spLocks noChangeArrowheads="1"/>
          </p:cNvSpPr>
          <p:nvPr/>
        </p:nvSpPr>
        <p:spPr bwMode="auto">
          <a:xfrm>
            <a:off x="9296401" y="2457551"/>
            <a:ext cx="8338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400" b="1" dirty="0"/>
              <a:t>Pharynx</a:t>
            </a:r>
          </a:p>
        </p:txBody>
      </p:sp>
      <p:sp>
        <p:nvSpPr>
          <p:cNvPr id="981032" name="Rectangle 40"/>
          <p:cNvSpPr>
            <a:spLocks noChangeArrowheads="1"/>
          </p:cNvSpPr>
          <p:nvPr/>
        </p:nvSpPr>
        <p:spPr bwMode="auto">
          <a:xfrm>
            <a:off x="6743700" y="4494313"/>
            <a:ext cx="7952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400" b="1" dirty="0"/>
              <a:t>Trachea</a:t>
            </a:r>
          </a:p>
        </p:txBody>
      </p:sp>
      <p:sp>
        <p:nvSpPr>
          <p:cNvPr id="981034" name="Rectangle 42"/>
          <p:cNvSpPr>
            <a:spLocks noChangeArrowheads="1"/>
          </p:cNvSpPr>
          <p:nvPr/>
        </p:nvSpPr>
        <p:spPr bwMode="auto">
          <a:xfrm>
            <a:off x="9296401" y="4527651"/>
            <a:ext cx="10278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400" b="1" dirty="0"/>
              <a:t>Esophagus</a:t>
            </a:r>
          </a:p>
        </p:txBody>
      </p:sp>
      <p:sp>
        <p:nvSpPr>
          <p:cNvPr id="981035" name="Rectangle 43"/>
          <p:cNvSpPr>
            <a:spLocks noChangeArrowheads="1"/>
          </p:cNvSpPr>
          <p:nvPr/>
        </p:nvSpPr>
        <p:spPr bwMode="auto">
          <a:xfrm>
            <a:off x="6789738" y="5950051"/>
            <a:ext cx="14029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400" dirty="0">
                <a:latin typeface="Arial Black" charset="0"/>
              </a:rPr>
              <a:t>Lateral view</a:t>
            </a:r>
          </a:p>
        </p:txBody>
      </p:sp>
      <p:sp>
        <p:nvSpPr>
          <p:cNvPr id="981036" name="Rectangle 44"/>
          <p:cNvSpPr>
            <a:spLocks noChangeArrowheads="1"/>
          </p:cNvSpPr>
          <p:nvPr/>
        </p:nvSpPr>
        <p:spPr bwMode="auto">
          <a:xfrm>
            <a:off x="2930525" y="5965926"/>
            <a:ext cx="15023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400" dirty="0">
                <a:latin typeface="Arial Black" charset="0"/>
              </a:rPr>
              <a:t>Anterior view</a:t>
            </a:r>
          </a:p>
        </p:txBody>
      </p:sp>
      <p:sp>
        <p:nvSpPr>
          <p:cNvPr id="981037" name="Oval 45"/>
          <p:cNvSpPr>
            <a:spLocks noChangeArrowheads="1"/>
          </p:cNvSpPr>
          <p:nvPr/>
        </p:nvSpPr>
        <p:spPr bwMode="auto">
          <a:xfrm>
            <a:off x="8558214" y="4953001"/>
            <a:ext cx="53975" cy="539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981038" name="Oval 46"/>
          <p:cNvSpPr>
            <a:spLocks noChangeArrowheads="1"/>
          </p:cNvSpPr>
          <p:nvPr/>
        </p:nvSpPr>
        <p:spPr bwMode="auto">
          <a:xfrm>
            <a:off x="8958264" y="4852989"/>
            <a:ext cx="53975" cy="539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981039" name="Freeform 47"/>
          <p:cNvSpPr>
            <a:spLocks/>
          </p:cNvSpPr>
          <p:nvPr/>
        </p:nvSpPr>
        <p:spPr bwMode="auto">
          <a:xfrm>
            <a:off x="7518401" y="4695825"/>
            <a:ext cx="1076325" cy="285750"/>
          </a:xfrm>
          <a:custGeom>
            <a:avLst/>
            <a:gdLst>
              <a:gd name="T0" fmla="*/ 678 w 678"/>
              <a:gd name="T1" fmla="*/ 180 h 180"/>
              <a:gd name="T2" fmla="*/ 0 w 678"/>
              <a:gd name="T3" fmla="*/ 0 h 1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78" h="180">
                <a:moveTo>
                  <a:pt x="678" y="18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981040" name="Freeform 48"/>
          <p:cNvSpPr>
            <a:spLocks/>
          </p:cNvSpPr>
          <p:nvPr/>
        </p:nvSpPr>
        <p:spPr bwMode="auto">
          <a:xfrm>
            <a:off x="8983664" y="4729164"/>
            <a:ext cx="371475" cy="149225"/>
          </a:xfrm>
          <a:custGeom>
            <a:avLst/>
            <a:gdLst>
              <a:gd name="T0" fmla="*/ 0 w 234"/>
              <a:gd name="T1" fmla="*/ 94 h 94"/>
              <a:gd name="T2" fmla="*/ 234 w 234"/>
              <a:gd name="T3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34" h="94">
                <a:moveTo>
                  <a:pt x="0" y="94"/>
                </a:moveTo>
                <a:lnTo>
                  <a:pt x="234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981041" name="Oval 49"/>
          <p:cNvSpPr>
            <a:spLocks noChangeArrowheads="1"/>
          </p:cNvSpPr>
          <p:nvPr/>
        </p:nvSpPr>
        <p:spPr bwMode="auto">
          <a:xfrm>
            <a:off x="8509001" y="2614614"/>
            <a:ext cx="53975" cy="539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981042" name="Oval 50"/>
          <p:cNvSpPr>
            <a:spLocks noChangeArrowheads="1"/>
          </p:cNvSpPr>
          <p:nvPr/>
        </p:nvSpPr>
        <p:spPr bwMode="auto">
          <a:xfrm>
            <a:off x="7604126" y="2217739"/>
            <a:ext cx="53975" cy="539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981043" name="Oval 51"/>
          <p:cNvSpPr>
            <a:spLocks noChangeArrowheads="1"/>
          </p:cNvSpPr>
          <p:nvPr/>
        </p:nvSpPr>
        <p:spPr bwMode="auto">
          <a:xfrm>
            <a:off x="6746876" y="1706564"/>
            <a:ext cx="53975" cy="539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981044" name="Oval 52"/>
          <p:cNvSpPr>
            <a:spLocks noChangeArrowheads="1"/>
          </p:cNvSpPr>
          <p:nvPr/>
        </p:nvSpPr>
        <p:spPr bwMode="auto">
          <a:xfrm>
            <a:off x="4886326" y="3948114"/>
            <a:ext cx="53975" cy="539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981045" name="Freeform 53"/>
          <p:cNvSpPr>
            <a:spLocks/>
          </p:cNvSpPr>
          <p:nvPr/>
        </p:nvSpPr>
        <p:spPr bwMode="auto">
          <a:xfrm>
            <a:off x="6772276" y="773113"/>
            <a:ext cx="1025525" cy="958850"/>
          </a:xfrm>
          <a:custGeom>
            <a:avLst/>
            <a:gdLst>
              <a:gd name="T0" fmla="*/ 0 w 646"/>
              <a:gd name="T1" fmla="*/ 604 h 604"/>
              <a:gd name="T2" fmla="*/ 646 w 646"/>
              <a:gd name="T3" fmla="*/ 0 h 60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46" h="604">
                <a:moveTo>
                  <a:pt x="0" y="604"/>
                </a:moveTo>
                <a:lnTo>
                  <a:pt x="646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981046" name="Freeform 54"/>
          <p:cNvSpPr>
            <a:spLocks/>
          </p:cNvSpPr>
          <p:nvPr/>
        </p:nvSpPr>
        <p:spPr bwMode="auto">
          <a:xfrm>
            <a:off x="7629525" y="1979614"/>
            <a:ext cx="1727200" cy="263525"/>
          </a:xfrm>
          <a:custGeom>
            <a:avLst/>
            <a:gdLst>
              <a:gd name="T0" fmla="*/ 0 w 1088"/>
              <a:gd name="T1" fmla="*/ 166 h 166"/>
              <a:gd name="T2" fmla="*/ 1088 w 1088"/>
              <a:gd name="T3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88" h="166">
                <a:moveTo>
                  <a:pt x="0" y="166"/>
                </a:moveTo>
                <a:lnTo>
                  <a:pt x="1088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981047" name="Freeform 55"/>
          <p:cNvSpPr>
            <a:spLocks/>
          </p:cNvSpPr>
          <p:nvPr/>
        </p:nvSpPr>
        <p:spPr bwMode="auto">
          <a:xfrm>
            <a:off x="8534400" y="2630488"/>
            <a:ext cx="819150" cy="12700"/>
          </a:xfrm>
          <a:custGeom>
            <a:avLst/>
            <a:gdLst>
              <a:gd name="T0" fmla="*/ 0 w 516"/>
              <a:gd name="T1" fmla="*/ 8 h 8"/>
              <a:gd name="T2" fmla="*/ 516 w 516"/>
              <a:gd name="T3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16" h="8">
                <a:moveTo>
                  <a:pt x="0" y="8"/>
                </a:moveTo>
                <a:lnTo>
                  <a:pt x="516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981048" name="Oval 56"/>
          <p:cNvSpPr>
            <a:spLocks noChangeArrowheads="1"/>
          </p:cNvSpPr>
          <p:nvPr/>
        </p:nvSpPr>
        <p:spPr bwMode="auto">
          <a:xfrm>
            <a:off x="4699001" y="4011614"/>
            <a:ext cx="53975" cy="539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981049" name="Oval 57"/>
          <p:cNvSpPr>
            <a:spLocks noChangeArrowheads="1"/>
          </p:cNvSpPr>
          <p:nvPr/>
        </p:nvSpPr>
        <p:spPr bwMode="auto">
          <a:xfrm>
            <a:off x="3895726" y="4303714"/>
            <a:ext cx="53975" cy="539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981050" name="Oval 58"/>
          <p:cNvSpPr>
            <a:spLocks noChangeArrowheads="1"/>
          </p:cNvSpPr>
          <p:nvPr/>
        </p:nvSpPr>
        <p:spPr bwMode="auto">
          <a:xfrm>
            <a:off x="3778251" y="4786314"/>
            <a:ext cx="53975" cy="539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981051" name="Freeform 59"/>
          <p:cNvSpPr>
            <a:spLocks/>
          </p:cNvSpPr>
          <p:nvPr/>
        </p:nvSpPr>
        <p:spPr bwMode="auto">
          <a:xfrm>
            <a:off x="4727575" y="2570164"/>
            <a:ext cx="274638" cy="1457325"/>
          </a:xfrm>
          <a:custGeom>
            <a:avLst/>
            <a:gdLst>
              <a:gd name="T0" fmla="*/ 0 w 173"/>
              <a:gd name="T1" fmla="*/ 918 h 918"/>
              <a:gd name="T2" fmla="*/ 173 w 173"/>
              <a:gd name="T3" fmla="*/ 0 h 918"/>
              <a:gd name="T4" fmla="*/ 116 w 173"/>
              <a:gd name="T5" fmla="*/ 888 h 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3" h="918">
                <a:moveTo>
                  <a:pt x="0" y="918"/>
                </a:moveTo>
                <a:lnTo>
                  <a:pt x="173" y="0"/>
                </a:lnTo>
                <a:lnTo>
                  <a:pt x="116" y="888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981052" name="Line 60"/>
          <p:cNvSpPr>
            <a:spLocks noChangeShapeType="1"/>
          </p:cNvSpPr>
          <p:nvPr/>
        </p:nvSpPr>
        <p:spPr bwMode="auto">
          <a:xfrm>
            <a:off x="3346451" y="3341689"/>
            <a:ext cx="574675" cy="987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981053" name="Freeform 61"/>
          <p:cNvSpPr>
            <a:spLocks/>
          </p:cNvSpPr>
          <p:nvPr/>
        </p:nvSpPr>
        <p:spPr bwMode="auto">
          <a:xfrm>
            <a:off x="2600325" y="3656014"/>
            <a:ext cx="1206500" cy="1158875"/>
          </a:xfrm>
          <a:custGeom>
            <a:avLst/>
            <a:gdLst>
              <a:gd name="T0" fmla="*/ 0 w 760"/>
              <a:gd name="T1" fmla="*/ 0 h 730"/>
              <a:gd name="T2" fmla="*/ 760 w 760"/>
              <a:gd name="T3" fmla="*/ 730 h 73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60" h="730">
                <a:moveTo>
                  <a:pt x="0" y="0"/>
                </a:moveTo>
                <a:lnTo>
                  <a:pt x="760" y="73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981054" name="AutoShape 62"/>
          <p:cNvSpPr>
            <a:spLocks/>
          </p:cNvSpPr>
          <p:nvPr/>
        </p:nvSpPr>
        <p:spPr bwMode="auto">
          <a:xfrm rot="3984483">
            <a:off x="3326607" y="902495"/>
            <a:ext cx="190500" cy="3341687"/>
          </a:xfrm>
          <a:prstGeom prst="leftBrace">
            <a:avLst>
              <a:gd name="adj1" fmla="val 33203"/>
              <a:gd name="adj2" fmla="val 50773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981057" name="Freeform 65"/>
          <p:cNvSpPr>
            <a:spLocks/>
          </p:cNvSpPr>
          <p:nvPr/>
        </p:nvSpPr>
        <p:spPr bwMode="auto">
          <a:xfrm>
            <a:off x="4295775" y="2928938"/>
            <a:ext cx="323850" cy="1092200"/>
          </a:xfrm>
          <a:custGeom>
            <a:avLst/>
            <a:gdLst>
              <a:gd name="T0" fmla="*/ 0 w 204"/>
              <a:gd name="T1" fmla="*/ 0 h 688"/>
              <a:gd name="T2" fmla="*/ 204 w 204"/>
              <a:gd name="T3" fmla="*/ 688 h 6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4" h="688">
                <a:moveTo>
                  <a:pt x="0" y="0"/>
                </a:moveTo>
                <a:lnTo>
                  <a:pt x="204" y="688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127000"/>
            <a:ext cx="8861425" cy="274638"/>
          </a:xfrm>
          <a:noFill/>
        </p:spPr>
        <p:txBody>
          <a:bodyPr/>
          <a:lstStyle/>
          <a:p>
            <a:pPr eaLnBrk="1" hangingPunct="1"/>
            <a:r>
              <a:rPr lang="en-US" sz="12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Figure 15.3  The lacrimal apparatus.</a:t>
            </a:r>
          </a:p>
        </p:txBody>
      </p:sp>
    </p:spTree>
    <p:extLst>
      <p:ext uri="{BB962C8B-B14F-4D97-AF65-F5344CB8AC3E}">
        <p14:creationId xmlns:p14="http://schemas.microsoft.com/office/powerpoint/2010/main" val="661657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703263"/>
          </a:xfrm>
        </p:spPr>
        <p:txBody>
          <a:bodyPr/>
          <a:lstStyle/>
          <a:p>
            <a:r>
              <a:rPr lang="en-US" dirty="0"/>
              <a:t>The Body</a:t>
            </a:r>
            <a:r>
              <a:rPr lang="fr-FR" dirty="0"/>
              <a:t>'</a:t>
            </a:r>
            <a:r>
              <a:rPr lang="en-US" dirty="0"/>
              <a:t>s First Line of Defense</a:t>
            </a:r>
          </a:p>
        </p:txBody>
      </p:sp>
      <p:sp>
        <p:nvSpPr>
          <p:cNvPr id="18435" name="Rectangle 11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713412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b="1" dirty="0"/>
              <a:t>The Role of Normal Microbiota in Innate Immunity</a:t>
            </a:r>
          </a:p>
          <a:p>
            <a:pPr lvl="1">
              <a:lnSpc>
                <a:spcPct val="125000"/>
              </a:lnSpc>
            </a:pPr>
            <a:r>
              <a:rPr lang="en-US" dirty="0"/>
              <a:t>Microbial antagonism </a:t>
            </a:r>
          </a:p>
          <a:p>
            <a:pPr lvl="2">
              <a:lnSpc>
                <a:spcPct val="125000"/>
              </a:lnSpc>
            </a:pPr>
            <a:r>
              <a:rPr lang="en-US" dirty="0"/>
              <a:t>Normal microbiota compete with potential pathogens</a:t>
            </a:r>
          </a:p>
          <a:p>
            <a:pPr lvl="1">
              <a:lnSpc>
                <a:spcPct val="125000"/>
              </a:lnSpc>
            </a:pPr>
            <a:r>
              <a:rPr lang="en-US" dirty="0"/>
              <a:t>Activities of normal microbiota make it hard for pathogens to compete</a:t>
            </a:r>
          </a:p>
          <a:p>
            <a:pPr lvl="2">
              <a:lnSpc>
                <a:spcPct val="125000"/>
              </a:lnSpc>
            </a:pPr>
            <a:r>
              <a:rPr lang="en-US" dirty="0"/>
              <a:t>Consume nutrients</a:t>
            </a:r>
          </a:p>
          <a:p>
            <a:pPr lvl="2">
              <a:lnSpc>
                <a:spcPct val="125000"/>
              </a:lnSpc>
            </a:pPr>
            <a:r>
              <a:rPr lang="en-US" dirty="0"/>
              <a:t>Create an environment unfavorable to other microorganisms</a:t>
            </a:r>
          </a:p>
          <a:p>
            <a:pPr lvl="2">
              <a:lnSpc>
                <a:spcPct val="125000"/>
              </a:lnSpc>
            </a:pPr>
            <a:r>
              <a:rPr lang="en-US" dirty="0"/>
              <a:t>Help stimulate the body</a:t>
            </a:r>
            <a:r>
              <a:rPr lang="fr-FR" dirty="0"/>
              <a:t>'</a:t>
            </a:r>
            <a:r>
              <a:rPr lang="en-US" dirty="0"/>
              <a:t>s second line of defense</a:t>
            </a:r>
          </a:p>
          <a:p>
            <a:pPr lvl="2">
              <a:lnSpc>
                <a:spcPct val="125000"/>
              </a:lnSpc>
            </a:pPr>
            <a:r>
              <a:rPr lang="en-US" dirty="0"/>
              <a:t>Promote overall health by providing vitamins to host</a:t>
            </a:r>
          </a:p>
        </p:txBody>
      </p:sp>
    </p:spTree>
    <p:extLst>
      <p:ext uri="{BB962C8B-B14F-4D97-AF65-F5344CB8AC3E}">
        <p14:creationId xmlns:p14="http://schemas.microsoft.com/office/powerpoint/2010/main" val="993854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Body</a:t>
            </a:r>
            <a:r>
              <a:rPr lang="fr-FR" dirty="0"/>
              <a:t>'</a:t>
            </a:r>
            <a:r>
              <a:rPr lang="en-US" dirty="0"/>
              <a:t>s First Line of Defense</a:t>
            </a:r>
          </a:p>
        </p:txBody>
      </p:sp>
      <p:sp>
        <p:nvSpPr>
          <p:cNvPr id="1945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Other First-Line Defenses</a:t>
            </a:r>
          </a:p>
          <a:p>
            <a:pPr lvl="1"/>
            <a:r>
              <a:rPr lang="en-US" dirty="0"/>
              <a:t>Antimicrobial peptides</a:t>
            </a:r>
          </a:p>
          <a:p>
            <a:pPr lvl="2"/>
            <a:r>
              <a:rPr lang="en-US" dirty="0"/>
              <a:t>Present in skin, mucous membranes, neutrophils</a:t>
            </a:r>
          </a:p>
          <a:p>
            <a:pPr lvl="2"/>
            <a:r>
              <a:rPr lang="en-US" dirty="0"/>
              <a:t>Act against a variety of microbes</a:t>
            </a:r>
          </a:p>
          <a:p>
            <a:pPr lvl="2"/>
            <a:r>
              <a:rPr lang="en-US" dirty="0"/>
              <a:t>Work in several ways</a:t>
            </a:r>
          </a:p>
          <a:p>
            <a:pPr lvl="1"/>
            <a:r>
              <a:rPr lang="en-US" dirty="0"/>
              <a:t>Other processes and chemicals</a:t>
            </a:r>
          </a:p>
          <a:p>
            <a:pPr lvl="2"/>
            <a:r>
              <a:rPr lang="en-US" dirty="0"/>
              <a:t>Many organs secrete chemicals with antimicrobial properties</a:t>
            </a:r>
          </a:p>
        </p:txBody>
      </p:sp>
    </p:spTree>
    <p:extLst>
      <p:ext uri="{BB962C8B-B14F-4D97-AF65-F5344CB8AC3E}">
        <p14:creationId xmlns:p14="http://schemas.microsoft.com/office/powerpoint/2010/main" val="3231955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1" descr="table_15_02_1_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6"/>
          <a:stretch>
            <a:fillRect/>
          </a:stretch>
        </p:blipFill>
        <p:spPr bwMode="auto">
          <a:xfrm>
            <a:off x="3114675" y="457200"/>
            <a:ext cx="5953126" cy="606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658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1" descr="table_15_02_2_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6"/>
          <a:stretch>
            <a:fillRect/>
          </a:stretch>
        </p:blipFill>
        <p:spPr bwMode="auto">
          <a:xfrm>
            <a:off x="2895600" y="920866"/>
            <a:ext cx="6400800" cy="501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134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Body</a:t>
            </a:r>
            <a:r>
              <a:rPr lang="fr-FR" dirty="0"/>
              <a:t>'</a:t>
            </a:r>
            <a:r>
              <a:rPr lang="en-US" dirty="0"/>
              <a:t>s Second Line of Defense</a:t>
            </a:r>
          </a:p>
        </p:txBody>
      </p:sp>
      <p:sp>
        <p:nvSpPr>
          <p:cNvPr id="2355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Operates when pathogens penetrate the skin or mucous membranes</a:t>
            </a:r>
          </a:p>
          <a:p>
            <a:r>
              <a:rPr lang="en-US" dirty="0"/>
              <a:t>Composed of cells, antimicrobial chemicals, and processes</a:t>
            </a:r>
          </a:p>
          <a:p>
            <a:pPr lvl="1"/>
            <a:r>
              <a:rPr lang="en-US" dirty="0"/>
              <a:t>Many of these components are contained or originate in the blood</a:t>
            </a:r>
          </a:p>
        </p:txBody>
      </p:sp>
    </p:spTree>
    <p:extLst>
      <p:ext uri="{BB962C8B-B14F-4D97-AF65-F5344CB8AC3E}">
        <p14:creationId xmlns:p14="http://schemas.microsoft.com/office/powerpoint/2010/main" val="3358864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Body</a:t>
            </a:r>
            <a:r>
              <a:rPr lang="fr-FR" dirty="0"/>
              <a:t>'</a:t>
            </a:r>
            <a:r>
              <a:rPr lang="en-US" dirty="0"/>
              <a:t>s Second Line of Defense</a:t>
            </a:r>
          </a:p>
        </p:txBody>
      </p:sp>
      <p:sp>
        <p:nvSpPr>
          <p:cNvPr id="24579" name="Rectangle 15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637212"/>
          </a:xfrm>
        </p:spPr>
        <p:txBody>
          <a:bodyPr/>
          <a:lstStyle/>
          <a:p>
            <a:pPr>
              <a:lnSpc>
                <a:spcPct val="119000"/>
              </a:lnSpc>
            </a:pPr>
            <a:r>
              <a:rPr lang="en-US" b="1" dirty="0"/>
              <a:t>Defense Components of Blood</a:t>
            </a:r>
          </a:p>
          <a:p>
            <a:pPr lvl="1">
              <a:lnSpc>
                <a:spcPct val="119000"/>
              </a:lnSpc>
            </a:pPr>
            <a:r>
              <a:rPr lang="en-US" dirty="0"/>
              <a:t>Plasma</a:t>
            </a:r>
          </a:p>
          <a:p>
            <a:pPr lvl="2">
              <a:lnSpc>
                <a:spcPct val="119000"/>
              </a:lnSpc>
            </a:pPr>
            <a:r>
              <a:rPr lang="en-US" dirty="0"/>
              <a:t>Mostly water containing electrolytes, dissolved gases, nutrients, and proteins</a:t>
            </a:r>
          </a:p>
          <a:p>
            <a:pPr lvl="2">
              <a:lnSpc>
                <a:spcPct val="119000"/>
              </a:lnSpc>
            </a:pPr>
            <a:r>
              <a:rPr lang="en-US" dirty="0"/>
              <a:t>Serum is the fluid remaining when clotting factors are removed</a:t>
            </a:r>
          </a:p>
          <a:p>
            <a:pPr lvl="2">
              <a:lnSpc>
                <a:spcPct val="119000"/>
              </a:lnSpc>
            </a:pPr>
            <a:r>
              <a:rPr lang="en-US" dirty="0"/>
              <a:t>Contains iron-binding compounds</a:t>
            </a:r>
          </a:p>
          <a:p>
            <a:pPr lvl="3">
              <a:lnSpc>
                <a:spcPct val="119000"/>
              </a:lnSpc>
            </a:pPr>
            <a:r>
              <a:rPr lang="en-US" dirty="0"/>
              <a:t>Iron is needed for metabolism</a:t>
            </a:r>
          </a:p>
          <a:p>
            <a:pPr lvl="3">
              <a:lnSpc>
                <a:spcPct val="119000"/>
              </a:lnSpc>
            </a:pPr>
            <a:r>
              <a:rPr lang="en-US" dirty="0"/>
              <a:t>Some microbes produce iron-binding proteins (siderophores) </a:t>
            </a:r>
          </a:p>
          <a:p>
            <a:pPr lvl="2">
              <a:lnSpc>
                <a:spcPct val="119000"/>
              </a:lnSpc>
            </a:pPr>
            <a:r>
              <a:rPr lang="en-US" dirty="0"/>
              <a:t>Complement proteins and antibodies are also found in plasma</a:t>
            </a:r>
          </a:p>
        </p:txBody>
      </p:sp>
    </p:spTree>
    <p:extLst>
      <p:ext uri="{BB962C8B-B14F-4D97-AF65-F5344CB8AC3E}">
        <p14:creationId xmlns:p14="http://schemas.microsoft.com/office/powerpoint/2010/main" val="1484879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Body</a:t>
            </a:r>
            <a:r>
              <a:rPr lang="fr-FR" dirty="0"/>
              <a:t>'</a:t>
            </a:r>
            <a:r>
              <a:rPr lang="en-US" dirty="0"/>
              <a:t>s Second Line of Defense</a:t>
            </a:r>
          </a:p>
        </p:txBody>
      </p:sp>
      <p:sp>
        <p:nvSpPr>
          <p:cNvPr id="25603" name="Rectangle 7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561012"/>
          </a:xfrm>
        </p:spPr>
        <p:txBody>
          <a:bodyPr>
            <a:normAutofit lnSpcReduction="10000"/>
          </a:bodyPr>
          <a:lstStyle/>
          <a:p>
            <a:pPr>
              <a:lnSpc>
                <a:spcPct val="140000"/>
              </a:lnSpc>
            </a:pPr>
            <a:r>
              <a:rPr lang="en-US" sz="2400" b="1" dirty="0"/>
              <a:t>Defense Components of Blood</a:t>
            </a:r>
          </a:p>
          <a:p>
            <a:pPr lvl="1">
              <a:lnSpc>
                <a:spcPct val="140000"/>
              </a:lnSpc>
            </a:pPr>
            <a:r>
              <a:rPr lang="en-US" dirty="0"/>
              <a:t>Defensive blood cells: leukocytes</a:t>
            </a:r>
          </a:p>
          <a:p>
            <a:pPr lvl="2">
              <a:lnSpc>
                <a:spcPct val="140000"/>
              </a:lnSpc>
            </a:pPr>
            <a:r>
              <a:rPr lang="en-US" sz="2000" dirty="0"/>
              <a:t>Cells and cell fragments in plasma are called </a:t>
            </a:r>
            <a:r>
              <a:rPr lang="en-US" sz="2000" i="1" dirty="0"/>
              <a:t>formed elements</a:t>
            </a:r>
          </a:p>
          <a:p>
            <a:pPr lvl="2">
              <a:lnSpc>
                <a:spcPct val="140000"/>
              </a:lnSpc>
            </a:pPr>
            <a:r>
              <a:rPr lang="en-US" sz="2000" dirty="0"/>
              <a:t>Three types of formed elements</a:t>
            </a:r>
          </a:p>
          <a:p>
            <a:pPr lvl="3">
              <a:lnSpc>
                <a:spcPct val="140000"/>
              </a:lnSpc>
            </a:pPr>
            <a:r>
              <a:rPr lang="en-US" sz="2000" dirty="0"/>
              <a:t>Erythrocytes</a:t>
            </a:r>
          </a:p>
          <a:p>
            <a:pPr lvl="4">
              <a:lnSpc>
                <a:spcPct val="140000"/>
              </a:lnSpc>
            </a:pPr>
            <a:r>
              <a:rPr lang="en-US" sz="2000" dirty="0"/>
              <a:t>Carry oxygen and carbon dioxide in the blood</a:t>
            </a:r>
          </a:p>
          <a:p>
            <a:pPr lvl="3">
              <a:lnSpc>
                <a:spcPct val="140000"/>
              </a:lnSpc>
            </a:pPr>
            <a:r>
              <a:rPr lang="en-US" sz="2000" dirty="0"/>
              <a:t>Platelets</a:t>
            </a:r>
          </a:p>
          <a:p>
            <a:pPr lvl="4">
              <a:lnSpc>
                <a:spcPct val="140000"/>
              </a:lnSpc>
            </a:pPr>
            <a:r>
              <a:rPr lang="en-US" sz="2000" dirty="0"/>
              <a:t>Involved in blood clotting</a:t>
            </a:r>
          </a:p>
          <a:p>
            <a:pPr lvl="3">
              <a:lnSpc>
                <a:spcPct val="140000"/>
              </a:lnSpc>
            </a:pPr>
            <a:r>
              <a:rPr lang="en-US" sz="2000" dirty="0"/>
              <a:t>Leukocytes</a:t>
            </a:r>
          </a:p>
          <a:p>
            <a:pPr lvl="4">
              <a:lnSpc>
                <a:spcPct val="140000"/>
              </a:lnSpc>
            </a:pPr>
            <a:r>
              <a:rPr lang="en-US" sz="2000" dirty="0"/>
              <a:t>Involved in defending the body against invaders</a:t>
            </a:r>
          </a:p>
          <a:p>
            <a:pPr lvl="4">
              <a:lnSpc>
                <a:spcPct val="140000"/>
              </a:lnSpc>
            </a:pPr>
            <a:r>
              <a:rPr lang="en-US" sz="2000" dirty="0"/>
              <a:t>Classified as granulocytes and agranulocytes</a:t>
            </a:r>
          </a:p>
        </p:txBody>
      </p:sp>
    </p:spTree>
    <p:extLst>
      <p:ext uri="{BB962C8B-B14F-4D97-AF65-F5344CB8AC3E}">
        <p14:creationId xmlns:p14="http://schemas.microsoft.com/office/powerpoint/2010/main" val="1354448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9875520" cy="803564"/>
          </a:xfrm>
        </p:spPr>
        <p:txBody>
          <a:bodyPr/>
          <a:lstStyle/>
          <a:p>
            <a:r>
              <a:rPr lang="en-US" dirty="0"/>
              <a:t>An Overview of the Body</a:t>
            </a:r>
            <a:r>
              <a:rPr lang="fr-FR" dirty="0"/>
              <a:t>'</a:t>
            </a:r>
            <a:r>
              <a:rPr lang="en-US" dirty="0"/>
              <a:t>s Defenses</a:t>
            </a:r>
          </a:p>
        </p:txBody>
      </p:sp>
      <p:sp>
        <p:nvSpPr>
          <p:cNvPr id="4099" name="Rectangle 7"/>
          <p:cNvSpPr>
            <a:spLocks noGrp="1" noChangeArrowheads="1"/>
          </p:cNvSpPr>
          <p:nvPr>
            <p:ph idx="1"/>
          </p:nvPr>
        </p:nvSpPr>
        <p:spPr>
          <a:xfrm>
            <a:off x="1825626" y="1565564"/>
            <a:ext cx="8537575" cy="4911436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dirty="0"/>
              <a:t>Resistance to most plant and animal pathogens</a:t>
            </a:r>
          </a:p>
          <a:p>
            <a:pPr>
              <a:lnSpc>
                <a:spcPct val="130000"/>
              </a:lnSpc>
            </a:pPr>
            <a:r>
              <a:rPr lang="en-US" dirty="0"/>
              <a:t>Species resistance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Due to physiological processes of humans that are incompatible with those of the pathogen</a:t>
            </a:r>
          </a:p>
          <a:p>
            <a:pPr lvl="2">
              <a:lnSpc>
                <a:spcPct val="130000"/>
              </a:lnSpc>
            </a:pPr>
            <a:r>
              <a:rPr lang="en-US" dirty="0"/>
              <a:t>Correct chemical receptors are not present on human cells</a:t>
            </a:r>
          </a:p>
          <a:p>
            <a:pPr lvl="2">
              <a:lnSpc>
                <a:spcPct val="130000"/>
              </a:lnSpc>
            </a:pPr>
            <a:r>
              <a:rPr lang="en-US" dirty="0"/>
              <a:t>Conditions may be incompatible with those needed for pathogen</a:t>
            </a:r>
            <a:r>
              <a:rPr lang="fr-FR" dirty="0"/>
              <a:t>'</a:t>
            </a:r>
            <a:r>
              <a:rPr lang="en-US" dirty="0"/>
              <a:t>s survival</a:t>
            </a:r>
          </a:p>
          <a:p>
            <a:pPr>
              <a:lnSpc>
                <a:spcPct val="130000"/>
              </a:lnSpc>
            </a:pPr>
            <a:r>
              <a:rPr lang="en-US" dirty="0"/>
              <a:t>Humans do not have innate resistance to a number of pathogens</a:t>
            </a:r>
          </a:p>
        </p:txBody>
      </p:sp>
    </p:spTree>
    <p:extLst>
      <p:ext uri="{BB962C8B-B14F-4D97-AF65-F5344CB8AC3E}">
        <p14:creationId xmlns:p14="http://schemas.microsoft.com/office/powerpoint/2010/main" val="631770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figure_15_04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4"/>
          <a:stretch>
            <a:fillRect/>
          </a:stretch>
        </p:blipFill>
        <p:spPr bwMode="auto">
          <a:xfrm>
            <a:off x="2056630" y="453568"/>
            <a:ext cx="8077970" cy="60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5" name="Rectangle 35"/>
          <p:cNvSpPr>
            <a:spLocks noChangeArrowheads="1"/>
          </p:cNvSpPr>
          <p:nvPr/>
        </p:nvSpPr>
        <p:spPr bwMode="auto">
          <a:xfrm>
            <a:off x="6509469" y="6276093"/>
            <a:ext cx="8787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100" b="1" dirty="0"/>
              <a:t>Leukocytes</a:t>
            </a:r>
          </a:p>
        </p:txBody>
      </p:sp>
      <p:sp>
        <p:nvSpPr>
          <p:cNvPr id="983076" name="Rectangle 36"/>
          <p:cNvSpPr>
            <a:spLocks noChangeArrowheads="1"/>
          </p:cNvSpPr>
          <p:nvPr/>
        </p:nvSpPr>
        <p:spPr bwMode="auto">
          <a:xfrm>
            <a:off x="8591448" y="5782165"/>
            <a:ext cx="135485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100" b="1" dirty="0"/>
              <a:t>Adaptive immunity</a:t>
            </a:r>
          </a:p>
        </p:txBody>
      </p:sp>
      <p:sp>
        <p:nvSpPr>
          <p:cNvPr id="983077" name="Rectangle 37"/>
          <p:cNvSpPr>
            <a:spLocks noChangeArrowheads="1"/>
          </p:cNvSpPr>
          <p:nvPr/>
        </p:nvSpPr>
        <p:spPr bwMode="auto">
          <a:xfrm>
            <a:off x="2079081" y="5799021"/>
            <a:ext cx="1072730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100" b="1" dirty="0"/>
              <a:t>Gas</a:t>
            </a:r>
          </a:p>
          <a:p>
            <a:pPr>
              <a:lnSpc>
                <a:spcPct val="90000"/>
              </a:lnSpc>
              <a:defRPr/>
            </a:pPr>
            <a:r>
              <a:rPr lang="en-US" sz="1100" b="1" dirty="0"/>
              <a:t>transportation</a:t>
            </a:r>
          </a:p>
        </p:txBody>
      </p:sp>
      <p:sp>
        <p:nvSpPr>
          <p:cNvPr id="983078" name="Rectangle 38"/>
          <p:cNvSpPr>
            <a:spLocks noChangeArrowheads="1"/>
          </p:cNvSpPr>
          <p:nvPr/>
        </p:nvSpPr>
        <p:spPr bwMode="auto">
          <a:xfrm>
            <a:off x="4590631" y="5776178"/>
            <a:ext cx="261321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b="1" dirty="0"/>
              <a:t>Innate immunity, second line of defense</a:t>
            </a:r>
          </a:p>
        </p:txBody>
      </p:sp>
      <p:sp>
        <p:nvSpPr>
          <p:cNvPr id="983079" name="Rectangle 39"/>
          <p:cNvSpPr>
            <a:spLocks noChangeArrowheads="1"/>
          </p:cNvSpPr>
          <p:nvPr/>
        </p:nvSpPr>
        <p:spPr bwMode="auto">
          <a:xfrm>
            <a:off x="6446604" y="5274766"/>
            <a:ext cx="99578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100" b="1" dirty="0"/>
              <a:t>Phagocytosis</a:t>
            </a:r>
          </a:p>
        </p:txBody>
      </p:sp>
      <p:sp>
        <p:nvSpPr>
          <p:cNvPr id="983080" name="Rectangle 40"/>
          <p:cNvSpPr>
            <a:spLocks noChangeArrowheads="1"/>
          </p:cNvSpPr>
          <p:nvPr/>
        </p:nvSpPr>
        <p:spPr bwMode="auto">
          <a:xfrm>
            <a:off x="3991931" y="5274766"/>
            <a:ext cx="101341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100" b="1" dirty="0"/>
              <a:t>Inflammation</a:t>
            </a:r>
          </a:p>
        </p:txBody>
      </p:sp>
      <p:sp>
        <p:nvSpPr>
          <p:cNvPr id="983081" name="Rectangle 41"/>
          <p:cNvSpPr>
            <a:spLocks noChangeArrowheads="1"/>
          </p:cNvSpPr>
          <p:nvPr/>
        </p:nvSpPr>
        <p:spPr bwMode="auto">
          <a:xfrm>
            <a:off x="2986114" y="5276193"/>
            <a:ext cx="10102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b="1" dirty="0"/>
              <a:t>Clotting,</a:t>
            </a:r>
          </a:p>
          <a:p>
            <a:pPr>
              <a:defRPr/>
            </a:pPr>
            <a:r>
              <a:rPr lang="en-US" sz="1100" b="1" dirty="0"/>
              <a:t>inflammation</a:t>
            </a:r>
          </a:p>
        </p:txBody>
      </p:sp>
      <p:sp>
        <p:nvSpPr>
          <p:cNvPr id="983082" name="Rectangle 42"/>
          <p:cNvSpPr>
            <a:spLocks noChangeArrowheads="1"/>
          </p:cNvSpPr>
          <p:nvPr/>
        </p:nvSpPr>
        <p:spPr bwMode="auto">
          <a:xfrm>
            <a:off x="5500657" y="2239746"/>
            <a:ext cx="723275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100" b="1" dirty="0"/>
              <a:t>Myeloid</a:t>
            </a:r>
          </a:p>
          <a:p>
            <a:pPr>
              <a:lnSpc>
                <a:spcPct val="90000"/>
              </a:lnSpc>
              <a:defRPr/>
            </a:pPr>
            <a:r>
              <a:rPr lang="en-US" sz="1100" b="1" dirty="0"/>
              <a:t>stem cell</a:t>
            </a:r>
          </a:p>
        </p:txBody>
      </p:sp>
      <p:sp>
        <p:nvSpPr>
          <p:cNvPr id="983083" name="Rectangle 43"/>
          <p:cNvSpPr>
            <a:spLocks noChangeArrowheads="1"/>
          </p:cNvSpPr>
          <p:nvPr/>
        </p:nvSpPr>
        <p:spPr bwMode="auto">
          <a:xfrm>
            <a:off x="9074900" y="2241240"/>
            <a:ext cx="800219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100" b="1" dirty="0"/>
              <a:t>Lymphoid</a:t>
            </a:r>
          </a:p>
          <a:p>
            <a:pPr>
              <a:lnSpc>
                <a:spcPct val="90000"/>
              </a:lnSpc>
              <a:defRPr/>
            </a:pPr>
            <a:r>
              <a:rPr lang="en-US" sz="1100" b="1" dirty="0"/>
              <a:t>stem cell</a:t>
            </a:r>
          </a:p>
        </p:txBody>
      </p:sp>
      <p:sp>
        <p:nvSpPr>
          <p:cNvPr id="983084" name="Rectangle 44"/>
          <p:cNvSpPr>
            <a:spLocks noChangeArrowheads="1"/>
          </p:cNvSpPr>
          <p:nvPr/>
        </p:nvSpPr>
        <p:spPr bwMode="auto">
          <a:xfrm>
            <a:off x="2243724" y="2239746"/>
            <a:ext cx="760144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1100" b="1" dirty="0"/>
              <a:t>Erythroid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100" b="1" dirty="0"/>
              <a:t>stem cell</a:t>
            </a:r>
          </a:p>
        </p:txBody>
      </p:sp>
      <p:sp>
        <p:nvSpPr>
          <p:cNvPr id="983085" name="Rectangle 45"/>
          <p:cNvSpPr>
            <a:spLocks noChangeArrowheads="1"/>
          </p:cNvSpPr>
          <p:nvPr/>
        </p:nvSpPr>
        <p:spPr bwMode="auto">
          <a:xfrm>
            <a:off x="4734320" y="1347290"/>
            <a:ext cx="209544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b="1" dirty="0"/>
              <a:t>Blood stem cell in bone marrow</a:t>
            </a:r>
          </a:p>
        </p:txBody>
      </p:sp>
      <p:sp>
        <p:nvSpPr>
          <p:cNvPr id="983087" name="Rectangle 47"/>
          <p:cNvSpPr>
            <a:spLocks noChangeArrowheads="1"/>
          </p:cNvSpPr>
          <p:nvPr/>
        </p:nvSpPr>
        <p:spPr bwMode="auto">
          <a:xfrm>
            <a:off x="2017715" y="4943984"/>
            <a:ext cx="109373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latin typeface="Arial Black" charset="0"/>
              </a:rPr>
              <a:t>Erythrocyte</a:t>
            </a:r>
          </a:p>
        </p:txBody>
      </p:sp>
      <p:sp>
        <p:nvSpPr>
          <p:cNvPr id="983088" name="Rectangle 48"/>
          <p:cNvSpPr>
            <a:spLocks noChangeArrowheads="1"/>
          </p:cNvSpPr>
          <p:nvPr/>
        </p:nvSpPr>
        <p:spPr bwMode="auto">
          <a:xfrm>
            <a:off x="3077415" y="4963442"/>
            <a:ext cx="87173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latin typeface="Arial Black" charset="0"/>
              </a:rPr>
              <a:t>Platelets</a:t>
            </a:r>
          </a:p>
        </p:txBody>
      </p:sp>
      <p:sp>
        <p:nvSpPr>
          <p:cNvPr id="983089" name="Rectangle 49"/>
          <p:cNvSpPr>
            <a:spLocks noChangeArrowheads="1"/>
          </p:cNvSpPr>
          <p:nvPr/>
        </p:nvSpPr>
        <p:spPr bwMode="auto">
          <a:xfrm>
            <a:off x="4110173" y="4958952"/>
            <a:ext cx="85086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latin typeface="Arial Black" charset="0"/>
              </a:rPr>
              <a:t>Basophil</a:t>
            </a:r>
          </a:p>
        </p:txBody>
      </p:sp>
      <p:sp>
        <p:nvSpPr>
          <p:cNvPr id="983090" name="Rectangle 50"/>
          <p:cNvSpPr>
            <a:spLocks noChangeArrowheads="1"/>
          </p:cNvSpPr>
          <p:nvPr/>
        </p:nvSpPr>
        <p:spPr bwMode="auto">
          <a:xfrm>
            <a:off x="5249203" y="4963442"/>
            <a:ext cx="99406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latin typeface="Arial Black" charset="0"/>
              </a:rPr>
              <a:t>Neutrophil</a:t>
            </a:r>
          </a:p>
        </p:txBody>
      </p:sp>
      <p:sp>
        <p:nvSpPr>
          <p:cNvPr id="983091" name="Rectangle 51"/>
          <p:cNvSpPr>
            <a:spLocks noChangeArrowheads="1"/>
          </p:cNvSpPr>
          <p:nvPr/>
        </p:nvSpPr>
        <p:spPr bwMode="auto">
          <a:xfrm>
            <a:off x="6497493" y="4981402"/>
            <a:ext cx="98407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latin typeface="Arial Black" charset="0"/>
              </a:rPr>
              <a:t>Eosinophil</a:t>
            </a:r>
          </a:p>
        </p:txBody>
      </p:sp>
      <p:sp>
        <p:nvSpPr>
          <p:cNvPr id="983092" name="Rectangle 52"/>
          <p:cNvSpPr>
            <a:spLocks noChangeArrowheads="1"/>
          </p:cNvSpPr>
          <p:nvPr/>
        </p:nvSpPr>
        <p:spPr bwMode="auto">
          <a:xfrm>
            <a:off x="7883486" y="4963442"/>
            <a:ext cx="93462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latin typeface="Arial Black" charset="0"/>
              </a:rPr>
              <a:t>Monocyte</a:t>
            </a:r>
          </a:p>
        </p:txBody>
      </p:sp>
      <p:sp>
        <p:nvSpPr>
          <p:cNvPr id="983093" name="Rectangle 53"/>
          <p:cNvSpPr>
            <a:spLocks noChangeArrowheads="1"/>
          </p:cNvSpPr>
          <p:nvPr/>
        </p:nvSpPr>
        <p:spPr bwMode="auto">
          <a:xfrm>
            <a:off x="8842903" y="4952966"/>
            <a:ext cx="112142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latin typeface="Arial Black" charset="0"/>
              </a:rPr>
              <a:t>Lymphocyte</a:t>
            </a:r>
          </a:p>
        </p:txBody>
      </p:sp>
      <p:sp>
        <p:nvSpPr>
          <p:cNvPr id="983094" name="AutoShape 54"/>
          <p:cNvSpPr>
            <a:spLocks/>
          </p:cNvSpPr>
          <p:nvPr/>
        </p:nvSpPr>
        <p:spPr bwMode="auto">
          <a:xfrm rot="16200000">
            <a:off x="3451603" y="4813607"/>
            <a:ext cx="119740" cy="859136"/>
          </a:xfrm>
          <a:prstGeom prst="leftBrace">
            <a:avLst>
              <a:gd name="adj1" fmla="val 7125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100" dirty="0"/>
          </a:p>
        </p:txBody>
      </p:sp>
      <p:sp>
        <p:nvSpPr>
          <p:cNvPr id="983095" name="AutoShape 55"/>
          <p:cNvSpPr>
            <a:spLocks/>
          </p:cNvSpPr>
          <p:nvPr/>
        </p:nvSpPr>
        <p:spPr bwMode="auto">
          <a:xfrm rot="16200000">
            <a:off x="4475381" y="4669916"/>
            <a:ext cx="119740" cy="1140525"/>
          </a:xfrm>
          <a:prstGeom prst="leftBrace">
            <a:avLst>
              <a:gd name="adj1" fmla="val 7871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100" dirty="0"/>
          </a:p>
        </p:txBody>
      </p:sp>
      <p:sp>
        <p:nvSpPr>
          <p:cNvPr id="983096" name="AutoShape 56"/>
          <p:cNvSpPr>
            <a:spLocks/>
          </p:cNvSpPr>
          <p:nvPr/>
        </p:nvSpPr>
        <p:spPr bwMode="auto">
          <a:xfrm rot="16200000">
            <a:off x="6936041" y="3391692"/>
            <a:ext cx="119740" cy="3702964"/>
          </a:xfrm>
          <a:prstGeom prst="leftBrace">
            <a:avLst>
              <a:gd name="adj1" fmla="val 6900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100" dirty="0"/>
          </a:p>
        </p:txBody>
      </p:sp>
      <p:sp>
        <p:nvSpPr>
          <p:cNvPr id="983097" name="AutoShape 57"/>
          <p:cNvSpPr>
            <a:spLocks/>
          </p:cNvSpPr>
          <p:nvPr/>
        </p:nvSpPr>
        <p:spPr bwMode="auto">
          <a:xfrm rot="16200000">
            <a:off x="5902534" y="2894023"/>
            <a:ext cx="119740" cy="5725076"/>
          </a:xfrm>
          <a:prstGeom prst="leftBrace">
            <a:avLst>
              <a:gd name="adj1" fmla="val 96122"/>
              <a:gd name="adj2" fmla="val 5135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100" b="1" dirty="0"/>
          </a:p>
        </p:txBody>
      </p:sp>
      <p:sp>
        <p:nvSpPr>
          <p:cNvPr id="983098" name="AutoShape 58"/>
          <p:cNvSpPr>
            <a:spLocks/>
          </p:cNvSpPr>
          <p:nvPr/>
        </p:nvSpPr>
        <p:spPr bwMode="auto">
          <a:xfrm rot="16200000">
            <a:off x="2571513" y="5340463"/>
            <a:ext cx="119740" cy="829200"/>
          </a:xfrm>
          <a:prstGeom prst="leftBrace">
            <a:avLst>
              <a:gd name="adj1" fmla="val 68769"/>
              <a:gd name="adj2" fmla="val 5217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100" b="1" dirty="0"/>
          </a:p>
        </p:txBody>
      </p:sp>
      <p:sp>
        <p:nvSpPr>
          <p:cNvPr id="983099" name="AutoShape 59"/>
          <p:cNvSpPr>
            <a:spLocks/>
          </p:cNvSpPr>
          <p:nvPr/>
        </p:nvSpPr>
        <p:spPr bwMode="auto">
          <a:xfrm rot="16200000">
            <a:off x="9279954" y="5255149"/>
            <a:ext cx="127224" cy="992346"/>
          </a:xfrm>
          <a:prstGeom prst="leftBrace">
            <a:avLst>
              <a:gd name="adj1" fmla="val 62328"/>
              <a:gd name="adj2" fmla="val 4826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100" b="1" dirty="0"/>
          </a:p>
        </p:txBody>
      </p:sp>
      <p:sp>
        <p:nvSpPr>
          <p:cNvPr id="983100" name="AutoShape 60"/>
          <p:cNvSpPr>
            <a:spLocks/>
          </p:cNvSpPr>
          <p:nvPr/>
        </p:nvSpPr>
        <p:spPr bwMode="auto">
          <a:xfrm rot="16200000">
            <a:off x="6885900" y="3344531"/>
            <a:ext cx="119740" cy="5784947"/>
          </a:xfrm>
          <a:prstGeom prst="leftBrace">
            <a:avLst>
              <a:gd name="adj1" fmla="val 96849"/>
              <a:gd name="adj2" fmla="val 5099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100" b="1" dirty="0"/>
          </a:p>
        </p:txBody>
      </p:sp>
      <p:sp>
        <p:nvSpPr>
          <p:cNvPr id="33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127000"/>
            <a:ext cx="8861425" cy="274638"/>
          </a:xfrm>
          <a:noFill/>
        </p:spPr>
        <p:txBody>
          <a:bodyPr/>
          <a:lstStyle/>
          <a:p>
            <a:pPr eaLnBrk="1" hangingPunct="1"/>
            <a:r>
              <a:rPr lang="en-US" sz="12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Figure 15.4  A schematic representation of hematopoiesis.</a:t>
            </a:r>
          </a:p>
        </p:txBody>
      </p:sp>
    </p:spTree>
    <p:extLst>
      <p:ext uri="{BB962C8B-B14F-4D97-AF65-F5344CB8AC3E}">
        <p14:creationId xmlns:p14="http://schemas.microsoft.com/office/powerpoint/2010/main" val="449437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Body</a:t>
            </a:r>
            <a:r>
              <a:rPr lang="fr-FR" dirty="0"/>
              <a:t>'</a:t>
            </a:r>
            <a:r>
              <a:rPr lang="en-US" dirty="0"/>
              <a:t>s Second Line of Defense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689975" cy="5561012"/>
          </a:xfrm>
        </p:spPr>
        <p:txBody>
          <a:bodyPr>
            <a:normAutofit lnSpcReduction="10000"/>
          </a:bodyPr>
          <a:lstStyle/>
          <a:p>
            <a:pPr>
              <a:lnSpc>
                <a:spcPct val="140000"/>
              </a:lnSpc>
            </a:pPr>
            <a:r>
              <a:rPr lang="en-US" sz="2400" b="1" dirty="0"/>
              <a:t>Defense Components of Blood</a:t>
            </a:r>
          </a:p>
          <a:p>
            <a:pPr lvl="1">
              <a:lnSpc>
                <a:spcPct val="140000"/>
              </a:lnSpc>
            </a:pPr>
            <a:r>
              <a:rPr lang="en-US" dirty="0"/>
              <a:t>Defensive blood cells: leukocytes</a:t>
            </a:r>
          </a:p>
          <a:p>
            <a:pPr lvl="2">
              <a:lnSpc>
                <a:spcPct val="140000"/>
              </a:lnSpc>
            </a:pPr>
            <a:r>
              <a:rPr lang="en-US" sz="2000" dirty="0"/>
              <a:t>Granulocytes</a:t>
            </a:r>
          </a:p>
          <a:p>
            <a:pPr lvl="3">
              <a:lnSpc>
                <a:spcPct val="140000"/>
              </a:lnSpc>
            </a:pPr>
            <a:r>
              <a:rPr lang="en-US" sz="2000" dirty="0"/>
              <a:t>Contain large granules that stain different colors</a:t>
            </a:r>
          </a:p>
          <a:p>
            <a:pPr lvl="3">
              <a:lnSpc>
                <a:spcPct val="140000"/>
              </a:lnSpc>
            </a:pPr>
            <a:r>
              <a:rPr lang="en-US" sz="2000" dirty="0"/>
              <a:t>Three types</a:t>
            </a:r>
          </a:p>
          <a:p>
            <a:pPr lvl="4">
              <a:lnSpc>
                <a:spcPct val="140000"/>
              </a:lnSpc>
            </a:pPr>
            <a:r>
              <a:rPr lang="en-US" sz="2000" dirty="0"/>
              <a:t>Basophils – stain blue with basic dye methylene blue</a:t>
            </a:r>
          </a:p>
          <a:p>
            <a:pPr lvl="4">
              <a:lnSpc>
                <a:spcPct val="140000"/>
              </a:lnSpc>
            </a:pPr>
            <a:r>
              <a:rPr lang="en-US" sz="2000" dirty="0"/>
              <a:t>Eosinophils – stain red/orange with acidic dye eosin</a:t>
            </a:r>
          </a:p>
          <a:p>
            <a:pPr lvl="4">
              <a:lnSpc>
                <a:spcPct val="140000"/>
              </a:lnSpc>
            </a:pPr>
            <a:r>
              <a:rPr lang="en-US" sz="2000" dirty="0"/>
              <a:t>Neutrophils – stain lilac with mix of acidic and basic dyes</a:t>
            </a:r>
          </a:p>
          <a:p>
            <a:pPr lvl="3">
              <a:lnSpc>
                <a:spcPct val="140000"/>
              </a:lnSpc>
            </a:pPr>
            <a:r>
              <a:rPr lang="en-US" sz="2000" dirty="0"/>
              <a:t>Neutrophils and eosinophils</a:t>
            </a:r>
          </a:p>
          <a:p>
            <a:pPr lvl="4">
              <a:lnSpc>
                <a:spcPct val="140000"/>
              </a:lnSpc>
            </a:pPr>
            <a:r>
              <a:rPr lang="en-US" sz="2000" dirty="0"/>
              <a:t>Phagocytize pathogens</a:t>
            </a:r>
          </a:p>
          <a:p>
            <a:pPr lvl="4">
              <a:lnSpc>
                <a:spcPct val="140000"/>
              </a:lnSpc>
            </a:pPr>
            <a:r>
              <a:rPr lang="en-US" sz="2000" dirty="0"/>
              <a:t>Capable of diapedesis</a:t>
            </a:r>
          </a:p>
        </p:txBody>
      </p:sp>
    </p:spTree>
    <p:extLst>
      <p:ext uri="{BB962C8B-B14F-4D97-AF65-F5344CB8AC3E}">
        <p14:creationId xmlns:p14="http://schemas.microsoft.com/office/powerpoint/2010/main" val="2550311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Body</a:t>
            </a:r>
            <a:r>
              <a:rPr lang="fr-FR" dirty="0"/>
              <a:t>'</a:t>
            </a:r>
            <a:r>
              <a:rPr lang="en-US" dirty="0"/>
              <a:t>s Second Line of Defense</a:t>
            </a:r>
          </a:p>
        </p:txBody>
      </p:sp>
      <p:sp>
        <p:nvSpPr>
          <p:cNvPr id="28675" name="Rectangle 9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561012"/>
          </a:xfrm>
        </p:spPr>
        <p:txBody>
          <a:bodyPr>
            <a:normAutofit lnSpcReduction="10000"/>
          </a:bodyPr>
          <a:lstStyle/>
          <a:p>
            <a:pPr>
              <a:lnSpc>
                <a:spcPct val="140000"/>
              </a:lnSpc>
            </a:pPr>
            <a:r>
              <a:rPr lang="en-US" sz="2400" b="1" dirty="0"/>
              <a:t>Defense Components of Blood</a:t>
            </a:r>
          </a:p>
          <a:p>
            <a:pPr lvl="1">
              <a:lnSpc>
                <a:spcPct val="140000"/>
              </a:lnSpc>
            </a:pPr>
            <a:r>
              <a:rPr lang="en-US" dirty="0"/>
              <a:t>Defensive blood cells: leukocytes</a:t>
            </a:r>
          </a:p>
          <a:p>
            <a:pPr lvl="2">
              <a:lnSpc>
                <a:spcPct val="140000"/>
              </a:lnSpc>
            </a:pPr>
            <a:r>
              <a:rPr lang="en-US" sz="2000" dirty="0"/>
              <a:t>Agranulocytes</a:t>
            </a:r>
          </a:p>
          <a:p>
            <a:pPr lvl="3">
              <a:lnSpc>
                <a:spcPct val="140000"/>
              </a:lnSpc>
            </a:pPr>
            <a:r>
              <a:rPr lang="en-US" sz="2000" dirty="0"/>
              <a:t>Cytoplasm appears uniform under a light microscope</a:t>
            </a:r>
          </a:p>
          <a:p>
            <a:pPr lvl="3">
              <a:lnSpc>
                <a:spcPct val="140000"/>
              </a:lnSpc>
            </a:pPr>
            <a:r>
              <a:rPr lang="en-US" sz="2000" dirty="0"/>
              <a:t>Two types</a:t>
            </a:r>
          </a:p>
          <a:p>
            <a:pPr lvl="4">
              <a:lnSpc>
                <a:spcPct val="140000"/>
              </a:lnSpc>
            </a:pPr>
            <a:r>
              <a:rPr lang="en-US" sz="2000" dirty="0"/>
              <a:t>Lymphocytes</a:t>
            </a:r>
          </a:p>
          <a:p>
            <a:pPr lvl="5">
              <a:lnSpc>
                <a:spcPct val="140000"/>
              </a:lnSpc>
            </a:pPr>
            <a:r>
              <a:rPr lang="en-US" sz="2000" dirty="0"/>
              <a:t>	Most involved in adaptive immunity</a:t>
            </a:r>
          </a:p>
          <a:p>
            <a:pPr lvl="5">
              <a:lnSpc>
                <a:spcPct val="140000"/>
              </a:lnSpc>
            </a:pPr>
            <a:r>
              <a:rPr lang="en-US" sz="2000" dirty="0"/>
              <a:t>	Natural killer lymphocytes</a:t>
            </a:r>
          </a:p>
          <a:p>
            <a:pPr lvl="4">
              <a:lnSpc>
                <a:spcPct val="140000"/>
              </a:lnSpc>
            </a:pPr>
            <a:r>
              <a:rPr lang="en-US" sz="2000" dirty="0"/>
              <a:t>Monocytes</a:t>
            </a:r>
          </a:p>
          <a:p>
            <a:pPr lvl="5">
              <a:lnSpc>
                <a:spcPct val="140000"/>
              </a:lnSpc>
            </a:pPr>
            <a:r>
              <a:rPr lang="en-US" sz="2000" dirty="0"/>
              <a:t>Leave the blood and mature into macrophages</a:t>
            </a:r>
          </a:p>
          <a:p>
            <a:pPr lvl="5">
              <a:lnSpc>
                <a:spcPct val="140000"/>
              </a:lnSpc>
            </a:pPr>
            <a:r>
              <a:rPr lang="en-US" sz="2000" dirty="0"/>
              <a:t>Phagocytic cells that devour foreign objects</a:t>
            </a:r>
          </a:p>
        </p:txBody>
      </p:sp>
    </p:spTree>
    <p:extLst>
      <p:ext uri="{BB962C8B-B14F-4D97-AF65-F5344CB8AC3E}">
        <p14:creationId xmlns:p14="http://schemas.microsoft.com/office/powerpoint/2010/main" val="1614585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figure_15_05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4"/>
          <a:stretch>
            <a:fillRect/>
          </a:stretch>
        </p:blipFill>
        <p:spPr bwMode="auto">
          <a:xfrm>
            <a:off x="1956191" y="404841"/>
            <a:ext cx="8183114" cy="613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5118" name="Rectangle 30"/>
          <p:cNvSpPr>
            <a:spLocks noChangeArrowheads="1"/>
          </p:cNvSpPr>
          <p:nvPr/>
        </p:nvSpPr>
        <p:spPr bwMode="auto">
          <a:xfrm>
            <a:off x="1931323" y="1976907"/>
            <a:ext cx="1402948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350" b="1" dirty="0"/>
              <a:t>Basophil 0.5–1%</a:t>
            </a:r>
          </a:p>
        </p:txBody>
      </p:sp>
      <p:sp>
        <p:nvSpPr>
          <p:cNvPr id="985119" name="Rectangle 31"/>
          <p:cNvSpPr>
            <a:spLocks noChangeArrowheads="1"/>
          </p:cNvSpPr>
          <p:nvPr/>
        </p:nvSpPr>
        <p:spPr bwMode="auto">
          <a:xfrm>
            <a:off x="1909563" y="3991211"/>
            <a:ext cx="1406154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350" b="1" dirty="0"/>
              <a:t>Eosinophil 2–4%</a:t>
            </a:r>
          </a:p>
        </p:txBody>
      </p:sp>
      <p:sp>
        <p:nvSpPr>
          <p:cNvPr id="985120" name="Rectangle 32"/>
          <p:cNvSpPr>
            <a:spLocks noChangeArrowheads="1"/>
          </p:cNvSpPr>
          <p:nvPr/>
        </p:nvSpPr>
        <p:spPr bwMode="auto">
          <a:xfrm>
            <a:off x="1900238" y="5986865"/>
            <a:ext cx="1616148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350" b="1" dirty="0"/>
              <a:t>Neutrophil 60–70%</a:t>
            </a:r>
          </a:p>
        </p:txBody>
      </p:sp>
      <p:sp>
        <p:nvSpPr>
          <p:cNvPr id="985121" name="Rectangle 33"/>
          <p:cNvSpPr>
            <a:spLocks noChangeArrowheads="1"/>
          </p:cNvSpPr>
          <p:nvPr/>
        </p:nvSpPr>
        <p:spPr bwMode="auto">
          <a:xfrm>
            <a:off x="5903980" y="3950801"/>
            <a:ext cx="17122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350" b="1" dirty="0"/>
              <a:t>Lymphocyte 20–25%</a:t>
            </a:r>
          </a:p>
        </p:txBody>
      </p:sp>
      <p:sp>
        <p:nvSpPr>
          <p:cNvPr id="985122" name="Rectangle 34"/>
          <p:cNvSpPr>
            <a:spLocks noChangeArrowheads="1"/>
          </p:cNvSpPr>
          <p:nvPr/>
        </p:nvSpPr>
        <p:spPr bwMode="auto">
          <a:xfrm>
            <a:off x="5944391" y="5986865"/>
            <a:ext cx="1378904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350" b="1" dirty="0"/>
              <a:t>Monocyte 3–8%</a:t>
            </a:r>
          </a:p>
        </p:txBody>
      </p:sp>
      <p:sp>
        <p:nvSpPr>
          <p:cNvPr id="985124" name="Rectangle 36"/>
          <p:cNvSpPr>
            <a:spLocks noChangeArrowheads="1"/>
          </p:cNvSpPr>
          <p:nvPr/>
        </p:nvSpPr>
        <p:spPr bwMode="auto">
          <a:xfrm>
            <a:off x="4631052" y="3084364"/>
            <a:ext cx="1447005" cy="29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350" dirty="0">
                <a:latin typeface="Arial Black" charset="0"/>
              </a:rPr>
              <a:t>Granulocytes</a:t>
            </a:r>
          </a:p>
        </p:txBody>
      </p:sp>
      <p:sp>
        <p:nvSpPr>
          <p:cNvPr id="985125" name="Rectangle 37"/>
          <p:cNvSpPr>
            <a:spLocks noChangeArrowheads="1"/>
          </p:cNvSpPr>
          <p:nvPr/>
        </p:nvSpPr>
        <p:spPr bwMode="auto">
          <a:xfrm>
            <a:off x="8683963" y="4058878"/>
            <a:ext cx="1554248" cy="29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350" dirty="0">
                <a:latin typeface="Arial Black" charset="0"/>
              </a:rPr>
              <a:t>Agranulocytes</a:t>
            </a:r>
          </a:p>
        </p:txBody>
      </p:sp>
      <p:sp>
        <p:nvSpPr>
          <p:cNvPr id="985126" name="AutoShape 38"/>
          <p:cNvSpPr>
            <a:spLocks/>
          </p:cNvSpPr>
          <p:nvPr/>
        </p:nvSpPr>
        <p:spPr bwMode="auto">
          <a:xfrm>
            <a:off x="8594383" y="2451787"/>
            <a:ext cx="141437" cy="3563889"/>
          </a:xfrm>
          <a:prstGeom prst="rightBrace">
            <a:avLst>
              <a:gd name="adj1" fmla="val 3002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85129" name="AutoShape 41"/>
          <p:cNvSpPr>
            <a:spLocks/>
          </p:cNvSpPr>
          <p:nvPr/>
        </p:nvSpPr>
        <p:spPr bwMode="auto">
          <a:xfrm>
            <a:off x="4567327" y="462349"/>
            <a:ext cx="141436" cy="5548664"/>
          </a:xfrm>
          <a:prstGeom prst="rightBrace">
            <a:avLst>
              <a:gd name="adj1" fmla="val 4486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127000"/>
            <a:ext cx="8861425" cy="274638"/>
          </a:xfrm>
          <a:noFill/>
        </p:spPr>
        <p:txBody>
          <a:bodyPr/>
          <a:lstStyle/>
          <a:p>
            <a:pPr eaLnBrk="1" hangingPunct="1"/>
            <a:r>
              <a:rPr lang="en-US" sz="12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Figure 15.5  Leukocytes as seen in stained blood smears.</a:t>
            </a:r>
          </a:p>
        </p:txBody>
      </p:sp>
    </p:spTree>
    <p:extLst>
      <p:ext uri="{BB962C8B-B14F-4D97-AF65-F5344CB8AC3E}">
        <p14:creationId xmlns:p14="http://schemas.microsoft.com/office/powerpoint/2010/main" val="2517242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Body</a:t>
            </a:r>
            <a:r>
              <a:rPr lang="fr-FR" dirty="0"/>
              <a:t>'</a:t>
            </a:r>
            <a:r>
              <a:rPr lang="en-US" dirty="0"/>
              <a:t>s Second Line of Defense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Defense Components of Blood</a:t>
            </a:r>
          </a:p>
          <a:p>
            <a:pPr lvl="1"/>
            <a:r>
              <a:rPr lang="en-US" dirty="0"/>
              <a:t>Defensive blood cells: leukocytes</a:t>
            </a:r>
          </a:p>
          <a:p>
            <a:pPr lvl="2"/>
            <a:r>
              <a:rPr lang="en-US" dirty="0"/>
              <a:t>Lab analysis of leukocytes</a:t>
            </a:r>
          </a:p>
          <a:p>
            <a:pPr lvl="3"/>
            <a:r>
              <a:rPr lang="en-US" dirty="0"/>
              <a:t>Differential white blood cell count can signal disease</a:t>
            </a:r>
          </a:p>
          <a:p>
            <a:pPr lvl="4"/>
            <a:r>
              <a:rPr lang="en-US" dirty="0"/>
              <a:t>Increased eosinophils indicate allergies or parasitic worm infection</a:t>
            </a:r>
          </a:p>
          <a:p>
            <a:pPr lvl="4"/>
            <a:r>
              <a:rPr lang="en-US" dirty="0"/>
              <a:t>Bacterial diseases often show increase in leukocytes and neutrophils</a:t>
            </a:r>
          </a:p>
          <a:p>
            <a:pPr lvl="4"/>
            <a:r>
              <a:rPr lang="en-US" dirty="0"/>
              <a:t>Viral infections show increase in lymphocytes</a:t>
            </a:r>
          </a:p>
        </p:txBody>
      </p:sp>
    </p:spTree>
    <p:extLst>
      <p:ext uri="{BB962C8B-B14F-4D97-AF65-F5344CB8AC3E}">
        <p14:creationId xmlns:p14="http://schemas.microsoft.com/office/powerpoint/2010/main" val="1700124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Body</a:t>
            </a:r>
            <a:r>
              <a:rPr lang="fr-FR" dirty="0"/>
              <a:t>'</a:t>
            </a:r>
            <a:r>
              <a:rPr lang="en-US" dirty="0"/>
              <a:t>s Second Line of Defense</a:t>
            </a:r>
          </a:p>
        </p:txBody>
      </p:sp>
      <p:sp>
        <p:nvSpPr>
          <p:cNvPr id="31747" name="Rectangle 7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561012"/>
          </a:xfrm>
        </p:spPr>
        <p:txBody>
          <a:bodyPr/>
          <a:lstStyle/>
          <a:p>
            <a:pPr>
              <a:lnSpc>
                <a:spcPct val="135000"/>
              </a:lnSpc>
            </a:pPr>
            <a:r>
              <a:rPr lang="en-US" b="1" dirty="0"/>
              <a:t>Phagocytosis</a:t>
            </a:r>
          </a:p>
          <a:p>
            <a:pPr lvl="1">
              <a:lnSpc>
                <a:spcPct val="135000"/>
              </a:lnSpc>
            </a:pPr>
            <a:r>
              <a:rPr lang="en-US" dirty="0"/>
              <a:t>Cells capable of phagocytosis are called </a:t>
            </a:r>
            <a:r>
              <a:rPr lang="en-US" i="1" dirty="0"/>
              <a:t>phagocytes</a:t>
            </a:r>
          </a:p>
          <a:p>
            <a:pPr lvl="1">
              <a:lnSpc>
                <a:spcPct val="135000"/>
              </a:lnSpc>
            </a:pPr>
            <a:r>
              <a:rPr lang="en-US" dirty="0"/>
              <a:t>Phagocytosis is not completely understood</a:t>
            </a:r>
          </a:p>
          <a:p>
            <a:pPr lvl="1">
              <a:lnSpc>
                <a:spcPct val="135000"/>
              </a:lnSpc>
            </a:pPr>
            <a:r>
              <a:rPr lang="en-US" dirty="0"/>
              <a:t>Can be divided into six stages</a:t>
            </a:r>
          </a:p>
          <a:p>
            <a:pPr lvl="2">
              <a:lnSpc>
                <a:spcPct val="135000"/>
              </a:lnSpc>
            </a:pPr>
            <a:r>
              <a:rPr lang="en-US" dirty="0"/>
              <a:t>Chemotaxis </a:t>
            </a:r>
          </a:p>
          <a:p>
            <a:pPr lvl="2">
              <a:lnSpc>
                <a:spcPct val="135000"/>
              </a:lnSpc>
            </a:pPr>
            <a:r>
              <a:rPr lang="en-US" dirty="0"/>
              <a:t>Adherence</a:t>
            </a:r>
          </a:p>
          <a:p>
            <a:pPr lvl="2">
              <a:lnSpc>
                <a:spcPct val="135000"/>
              </a:lnSpc>
            </a:pPr>
            <a:r>
              <a:rPr lang="en-US" dirty="0"/>
              <a:t>Ingestion</a:t>
            </a:r>
          </a:p>
          <a:p>
            <a:pPr lvl="2">
              <a:lnSpc>
                <a:spcPct val="135000"/>
              </a:lnSpc>
            </a:pPr>
            <a:r>
              <a:rPr lang="en-US" dirty="0"/>
              <a:t>Maturation</a:t>
            </a:r>
          </a:p>
          <a:p>
            <a:pPr lvl="2">
              <a:lnSpc>
                <a:spcPct val="135000"/>
              </a:lnSpc>
            </a:pPr>
            <a:r>
              <a:rPr lang="en-US" dirty="0"/>
              <a:t>Killing </a:t>
            </a:r>
          </a:p>
          <a:p>
            <a:pPr lvl="2">
              <a:lnSpc>
                <a:spcPct val="135000"/>
              </a:lnSpc>
            </a:pPr>
            <a:r>
              <a:rPr lang="en-US" dirty="0"/>
              <a:t>Elimination</a:t>
            </a:r>
          </a:p>
        </p:txBody>
      </p:sp>
    </p:spTree>
    <p:extLst>
      <p:ext uri="{BB962C8B-B14F-4D97-AF65-F5344CB8AC3E}">
        <p14:creationId xmlns:p14="http://schemas.microsoft.com/office/powerpoint/2010/main" val="4174179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 descr="figure_15_06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2"/>
          <a:stretch>
            <a:fillRect/>
          </a:stretch>
        </p:blipFill>
        <p:spPr bwMode="auto">
          <a:xfrm>
            <a:off x="1790701" y="533401"/>
            <a:ext cx="8601075" cy="596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1282" name="Freeform 50"/>
          <p:cNvSpPr>
            <a:spLocks/>
          </p:cNvSpPr>
          <p:nvPr/>
        </p:nvSpPr>
        <p:spPr bwMode="auto">
          <a:xfrm>
            <a:off x="4981575" y="1238251"/>
            <a:ext cx="641350" cy="536575"/>
          </a:xfrm>
          <a:custGeom>
            <a:avLst/>
            <a:gdLst>
              <a:gd name="T0" fmla="*/ 404 w 404"/>
              <a:gd name="T1" fmla="*/ 0 h 338"/>
              <a:gd name="T2" fmla="*/ 0 w 404"/>
              <a:gd name="T3" fmla="*/ 338 h 33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04" h="338">
                <a:moveTo>
                  <a:pt x="404" y="0"/>
                </a:moveTo>
                <a:lnTo>
                  <a:pt x="0" y="338"/>
                </a:ln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91280" name="Freeform 48"/>
          <p:cNvSpPr>
            <a:spLocks/>
          </p:cNvSpPr>
          <p:nvPr/>
        </p:nvSpPr>
        <p:spPr bwMode="auto">
          <a:xfrm>
            <a:off x="3886201" y="1055689"/>
            <a:ext cx="638175" cy="263525"/>
          </a:xfrm>
          <a:custGeom>
            <a:avLst/>
            <a:gdLst>
              <a:gd name="T0" fmla="*/ 423 w 423"/>
              <a:gd name="T1" fmla="*/ 2 h 166"/>
              <a:gd name="T2" fmla="*/ 0 w 423"/>
              <a:gd name="T3" fmla="*/ 0 h 166"/>
              <a:gd name="T4" fmla="*/ 209 w 423"/>
              <a:gd name="T5" fmla="*/ 16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3" h="166">
                <a:moveTo>
                  <a:pt x="423" y="2"/>
                </a:moveTo>
                <a:lnTo>
                  <a:pt x="0" y="0"/>
                </a:lnTo>
                <a:lnTo>
                  <a:pt x="209" y="166"/>
                </a:ln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91278" name="Freeform 46"/>
          <p:cNvSpPr>
            <a:spLocks/>
          </p:cNvSpPr>
          <p:nvPr/>
        </p:nvSpPr>
        <p:spPr bwMode="auto">
          <a:xfrm>
            <a:off x="3838575" y="1341438"/>
            <a:ext cx="782638" cy="355600"/>
          </a:xfrm>
          <a:custGeom>
            <a:avLst/>
            <a:gdLst>
              <a:gd name="T0" fmla="*/ 493 w 493"/>
              <a:gd name="T1" fmla="*/ 224 h 224"/>
              <a:gd name="T2" fmla="*/ 0 w 493"/>
              <a:gd name="T3" fmla="*/ 0 h 224"/>
              <a:gd name="T4" fmla="*/ 259 w 493"/>
              <a:gd name="T5" fmla="*/ 20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93" h="224">
                <a:moveTo>
                  <a:pt x="493" y="224"/>
                </a:moveTo>
                <a:lnTo>
                  <a:pt x="0" y="0"/>
                </a:lnTo>
                <a:lnTo>
                  <a:pt x="259" y="206"/>
                </a:ln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91241" name="Rectangle 9"/>
          <p:cNvSpPr>
            <a:spLocks noChangeArrowheads="1"/>
          </p:cNvSpPr>
          <p:nvPr/>
        </p:nvSpPr>
        <p:spPr bwMode="auto">
          <a:xfrm>
            <a:off x="2406651" y="563649"/>
            <a:ext cx="906017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900" b="1" dirty="0"/>
              <a:t>Chemotaxis of</a:t>
            </a:r>
          </a:p>
          <a:p>
            <a:pPr algn="l">
              <a:defRPr/>
            </a:pPr>
            <a:r>
              <a:rPr lang="en-US" sz="900" b="1" dirty="0"/>
              <a:t>phagocyte </a:t>
            </a:r>
          </a:p>
          <a:p>
            <a:pPr algn="l">
              <a:defRPr/>
            </a:pPr>
            <a:r>
              <a:rPr lang="en-US" sz="900" b="1" dirty="0"/>
              <a:t>to microbes</a:t>
            </a:r>
          </a:p>
        </p:txBody>
      </p:sp>
      <p:sp>
        <p:nvSpPr>
          <p:cNvPr id="991242" name="Rectangle 10"/>
          <p:cNvSpPr>
            <a:spLocks noChangeArrowheads="1"/>
          </p:cNvSpPr>
          <p:nvPr/>
        </p:nvSpPr>
        <p:spPr bwMode="auto">
          <a:xfrm>
            <a:off x="3140076" y="787678"/>
            <a:ext cx="7104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900" b="1" i="1" dirty="0"/>
              <a:t>Neisseria</a:t>
            </a:r>
          </a:p>
          <a:p>
            <a:pPr algn="l">
              <a:defRPr/>
            </a:pPr>
            <a:r>
              <a:rPr lang="en-US" sz="900" b="1" dirty="0"/>
              <a:t>(microbes)</a:t>
            </a:r>
          </a:p>
        </p:txBody>
      </p:sp>
      <p:sp>
        <p:nvSpPr>
          <p:cNvPr id="991243" name="Rectangle 11"/>
          <p:cNvSpPr>
            <a:spLocks noChangeArrowheads="1"/>
          </p:cNvSpPr>
          <p:nvPr/>
        </p:nvSpPr>
        <p:spPr bwMode="auto">
          <a:xfrm>
            <a:off x="2651126" y="1217097"/>
            <a:ext cx="11352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900" b="1" dirty="0"/>
              <a:t>Pseudopodia move</a:t>
            </a:r>
          </a:p>
          <a:p>
            <a:pPr algn="l">
              <a:defRPr/>
            </a:pPr>
            <a:r>
              <a:rPr lang="en-US" sz="900" b="1" dirty="0"/>
              <a:t>(chemotaxis)</a:t>
            </a:r>
          </a:p>
        </p:txBody>
      </p:sp>
      <p:sp>
        <p:nvSpPr>
          <p:cNvPr id="991244" name="Rectangle 12"/>
          <p:cNvSpPr>
            <a:spLocks noChangeArrowheads="1"/>
          </p:cNvSpPr>
          <p:nvPr/>
        </p:nvSpPr>
        <p:spPr bwMode="auto">
          <a:xfrm>
            <a:off x="5253038" y="1052984"/>
            <a:ext cx="72167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900" b="1" dirty="0"/>
              <a:t>Adherence</a:t>
            </a:r>
          </a:p>
        </p:txBody>
      </p:sp>
      <p:sp>
        <p:nvSpPr>
          <p:cNvPr id="991245" name="Rectangle 13"/>
          <p:cNvSpPr>
            <a:spLocks noChangeArrowheads="1"/>
          </p:cNvSpPr>
          <p:nvPr/>
        </p:nvSpPr>
        <p:spPr bwMode="auto">
          <a:xfrm>
            <a:off x="6704014" y="1352035"/>
            <a:ext cx="12602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900" b="1" dirty="0"/>
              <a:t>Ingestion of microbes</a:t>
            </a:r>
          </a:p>
          <a:p>
            <a:pPr algn="l">
              <a:defRPr/>
            </a:pPr>
            <a:r>
              <a:rPr lang="en-US" sz="900" b="1" dirty="0"/>
              <a:t>by phagocytes</a:t>
            </a:r>
          </a:p>
        </p:txBody>
      </p:sp>
      <p:sp>
        <p:nvSpPr>
          <p:cNvPr id="991246" name="Rectangle 14"/>
          <p:cNvSpPr>
            <a:spLocks noChangeArrowheads="1"/>
          </p:cNvSpPr>
          <p:nvPr/>
        </p:nvSpPr>
        <p:spPr bwMode="auto">
          <a:xfrm>
            <a:off x="8969375" y="2215579"/>
            <a:ext cx="1188146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900" b="1" dirty="0"/>
              <a:t>Fusion of a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900" b="1" dirty="0"/>
              <a:t>series of vesicles,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900" b="1" dirty="0"/>
              <a:t>including lysosomes</a:t>
            </a:r>
          </a:p>
        </p:txBody>
      </p:sp>
      <p:sp>
        <p:nvSpPr>
          <p:cNvPr id="991247" name="Rectangle 15"/>
          <p:cNvSpPr>
            <a:spLocks noChangeArrowheads="1"/>
          </p:cNvSpPr>
          <p:nvPr/>
        </p:nvSpPr>
        <p:spPr bwMode="auto">
          <a:xfrm>
            <a:off x="5840414" y="2553172"/>
            <a:ext cx="77617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900" b="1" dirty="0"/>
              <a:t>Phagosome</a:t>
            </a:r>
          </a:p>
        </p:txBody>
      </p:sp>
      <p:sp>
        <p:nvSpPr>
          <p:cNvPr id="991248" name="Rectangle 16"/>
          <p:cNvSpPr>
            <a:spLocks noChangeArrowheads="1"/>
          </p:cNvSpPr>
          <p:nvPr/>
        </p:nvSpPr>
        <p:spPr bwMode="auto">
          <a:xfrm>
            <a:off x="9374189" y="3397936"/>
            <a:ext cx="9701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900" b="1" dirty="0"/>
              <a:t>Killing of</a:t>
            </a:r>
          </a:p>
          <a:p>
            <a:pPr algn="l">
              <a:defRPr/>
            </a:pPr>
            <a:r>
              <a:rPr lang="en-US" sz="900" b="1" dirty="0"/>
              <a:t>microbes by</a:t>
            </a:r>
          </a:p>
          <a:p>
            <a:pPr algn="l">
              <a:defRPr/>
            </a:pPr>
            <a:r>
              <a:rPr lang="en-US" sz="900" b="1" dirty="0"/>
              <a:t>enzymes and</a:t>
            </a:r>
          </a:p>
          <a:p>
            <a:pPr algn="l">
              <a:defRPr/>
            </a:pPr>
            <a:r>
              <a:rPr lang="en-US" sz="900" b="1" dirty="0"/>
              <a:t>other chemicals</a:t>
            </a:r>
          </a:p>
        </p:txBody>
      </p:sp>
      <p:sp>
        <p:nvSpPr>
          <p:cNvPr id="991249" name="Rectangle 17"/>
          <p:cNvSpPr>
            <a:spLocks noChangeArrowheads="1"/>
          </p:cNvSpPr>
          <p:nvPr/>
        </p:nvSpPr>
        <p:spPr bwMode="auto">
          <a:xfrm>
            <a:off x="9312276" y="5801797"/>
            <a:ext cx="8627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900" b="1" dirty="0"/>
              <a:t>Elimination </a:t>
            </a:r>
          </a:p>
          <a:p>
            <a:pPr algn="l">
              <a:defRPr/>
            </a:pPr>
            <a:r>
              <a:rPr lang="en-US" sz="900" b="1" dirty="0"/>
              <a:t>by exocytosis</a:t>
            </a:r>
          </a:p>
        </p:txBody>
      </p:sp>
      <p:sp>
        <p:nvSpPr>
          <p:cNvPr id="991250" name="Rectangle 18"/>
          <p:cNvSpPr>
            <a:spLocks noChangeArrowheads="1"/>
          </p:cNvSpPr>
          <p:nvPr/>
        </p:nvSpPr>
        <p:spPr bwMode="auto">
          <a:xfrm>
            <a:off x="7696200" y="4755197"/>
            <a:ext cx="609462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900" b="1" dirty="0"/>
              <a:t>Residual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900" b="1" dirty="0"/>
              <a:t>body</a:t>
            </a:r>
          </a:p>
        </p:txBody>
      </p:sp>
      <p:sp>
        <p:nvSpPr>
          <p:cNvPr id="991251" name="Rectangle 19"/>
          <p:cNvSpPr>
            <a:spLocks noChangeArrowheads="1"/>
          </p:cNvSpPr>
          <p:nvPr/>
        </p:nvSpPr>
        <p:spPr bwMode="auto">
          <a:xfrm>
            <a:off x="7175501" y="4113684"/>
            <a:ext cx="97815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900" b="1" dirty="0"/>
              <a:t>Phagolysosome</a:t>
            </a:r>
          </a:p>
        </p:txBody>
      </p:sp>
      <p:sp>
        <p:nvSpPr>
          <p:cNvPr id="991252" name="Rectangle 20"/>
          <p:cNvSpPr>
            <a:spLocks noChangeArrowheads="1"/>
          </p:cNvSpPr>
          <p:nvPr/>
        </p:nvSpPr>
        <p:spPr bwMode="auto">
          <a:xfrm>
            <a:off x="5595939" y="3889847"/>
            <a:ext cx="58221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900" b="1" dirty="0"/>
              <a:t>Nucleus</a:t>
            </a:r>
          </a:p>
        </p:txBody>
      </p:sp>
      <p:sp>
        <p:nvSpPr>
          <p:cNvPr id="991253" name="Rectangle 21"/>
          <p:cNvSpPr>
            <a:spLocks noChangeArrowheads="1"/>
          </p:cNvSpPr>
          <p:nvPr/>
        </p:nvSpPr>
        <p:spPr bwMode="auto">
          <a:xfrm>
            <a:off x="5126039" y="3558059"/>
            <a:ext cx="69121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900" b="1" dirty="0"/>
              <a:t>Lysosome</a:t>
            </a:r>
          </a:p>
        </p:txBody>
      </p:sp>
      <p:sp>
        <p:nvSpPr>
          <p:cNvPr id="991254" name="Rectangle 22"/>
          <p:cNvSpPr>
            <a:spLocks noChangeArrowheads="1"/>
          </p:cNvSpPr>
          <p:nvPr/>
        </p:nvSpPr>
        <p:spPr bwMode="auto">
          <a:xfrm>
            <a:off x="3875089" y="3389784"/>
            <a:ext cx="72327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900" b="1" dirty="0"/>
              <a:t>Golgi body</a:t>
            </a:r>
          </a:p>
        </p:txBody>
      </p:sp>
      <p:sp>
        <p:nvSpPr>
          <p:cNvPr id="991255" name="Rectangle 23"/>
          <p:cNvSpPr>
            <a:spLocks noChangeArrowheads="1"/>
          </p:cNvSpPr>
          <p:nvPr/>
        </p:nvSpPr>
        <p:spPr bwMode="auto">
          <a:xfrm>
            <a:off x="6292850" y="5888038"/>
            <a:ext cx="844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900" dirty="0">
                <a:latin typeface="Arial Black" charset="0"/>
              </a:rPr>
              <a:t>Phagocyte</a:t>
            </a:r>
          </a:p>
        </p:txBody>
      </p:sp>
      <p:sp>
        <p:nvSpPr>
          <p:cNvPr id="991256" name="Rectangle 24"/>
          <p:cNvSpPr>
            <a:spLocks noChangeArrowheads="1"/>
          </p:cNvSpPr>
          <p:nvPr/>
        </p:nvSpPr>
        <p:spPr bwMode="auto">
          <a:xfrm>
            <a:off x="3613151" y="5605934"/>
            <a:ext cx="74571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900" b="1" dirty="0"/>
              <a:t>Pseudopod</a:t>
            </a:r>
          </a:p>
        </p:txBody>
      </p:sp>
      <p:sp>
        <p:nvSpPr>
          <p:cNvPr id="991257" name="Oval 25"/>
          <p:cNvSpPr>
            <a:spLocks noChangeArrowheads="1"/>
          </p:cNvSpPr>
          <p:nvPr/>
        </p:nvSpPr>
        <p:spPr bwMode="auto">
          <a:xfrm>
            <a:off x="8247063" y="3787776"/>
            <a:ext cx="36512" cy="3651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91258" name="Oval 26"/>
          <p:cNvSpPr>
            <a:spLocks noChangeArrowheads="1"/>
          </p:cNvSpPr>
          <p:nvPr/>
        </p:nvSpPr>
        <p:spPr bwMode="auto">
          <a:xfrm>
            <a:off x="8424863" y="4016376"/>
            <a:ext cx="36512" cy="3651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91259" name="Freeform 27"/>
          <p:cNvSpPr>
            <a:spLocks/>
          </p:cNvSpPr>
          <p:nvPr/>
        </p:nvSpPr>
        <p:spPr bwMode="auto">
          <a:xfrm>
            <a:off x="8264525" y="2673351"/>
            <a:ext cx="1250950" cy="1133475"/>
          </a:xfrm>
          <a:custGeom>
            <a:avLst/>
            <a:gdLst>
              <a:gd name="T0" fmla="*/ 0 w 788"/>
              <a:gd name="T1" fmla="*/ 714 h 714"/>
              <a:gd name="T2" fmla="*/ 788 w 788"/>
              <a:gd name="T3" fmla="*/ 0 h 71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88" h="714">
                <a:moveTo>
                  <a:pt x="0" y="714"/>
                </a:moveTo>
                <a:lnTo>
                  <a:pt x="78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91260" name="Freeform 28"/>
          <p:cNvSpPr>
            <a:spLocks/>
          </p:cNvSpPr>
          <p:nvPr/>
        </p:nvSpPr>
        <p:spPr bwMode="auto">
          <a:xfrm>
            <a:off x="8178801" y="4035426"/>
            <a:ext cx="263525" cy="206375"/>
          </a:xfrm>
          <a:custGeom>
            <a:avLst/>
            <a:gdLst>
              <a:gd name="T0" fmla="*/ 0 w 166"/>
              <a:gd name="T1" fmla="*/ 130 h 130"/>
              <a:gd name="T2" fmla="*/ 166 w 166"/>
              <a:gd name="T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6" h="130">
                <a:moveTo>
                  <a:pt x="0" y="130"/>
                </a:moveTo>
                <a:lnTo>
                  <a:pt x="166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91261" name="Oval 29"/>
          <p:cNvSpPr>
            <a:spLocks noChangeArrowheads="1"/>
          </p:cNvSpPr>
          <p:nvPr/>
        </p:nvSpPr>
        <p:spPr bwMode="auto">
          <a:xfrm>
            <a:off x="8491538" y="4692651"/>
            <a:ext cx="36512" cy="3651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91262" name="Freeform 30"/>
          <p:cNvSpPr>
            <a:spLocks/>
          </p:cNvSpPr>
          <p:nvPr/>
        </p:nvSpPr>
        <p:spPr bwMode="auto">
          <a:xfrm>
            <a:off x="8299450" y="4708525"/>
            <a:ext cx="209550" cy="158750"/>
          </a:xfrm>
          <a:custGeom>
            <a:avLst/>
            <a:gdLst>
              <a:gd name="T0" fmla="*/ 0 w 132"/>
              <a:gd name="T1" fmla="*/ 100 h 100"/>
              <a:gd name="T2" fmla="*/ 132 w 132"/>
              <a:gd name="T3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2" h="100">
                <a:moveTo>
                  <a:pt x="0" y="100"/>
                </a:moveTo>
                <a:lnTo>
                  <a:pt x="13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91264" name="Oval 32"/>
          <p:cNvSpPr>
            <a:spLocks noChangeArrowheads="1"/>
          </p:cNvSpPr>
          <p:nvPr/>
        </p:nvSpPr>
        <p:spPr bwMode="auto">
          <a:xfrm>
            <a:off x="6918326" y="2805113"/>
            <a:ext cx="36513" cy="3651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91265" name="Line 33"/>
          <p:cNvSpPr>
            <a:spLocks noChangeShapeType="1"/>
          </p:cNvSpPr>
          <p:nvPr/>
        </p:nvSpPr>
        <p:spPr bwMode="auto">
          <a:xfrm flipH="1" flipV="1">
            <a:off x="6613526" y="2686051"/>
            <a:ext cx="320675" cy="13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91266" name="Oval 34"/>
          <p:cNvSpPr>
            <a:spLocks noChangeArrowheads="1"/>
          </p:cNvSpPr>
          <p:nvPr/>
        </p:nvSpPr>
        <p:spPr bwMode="auto">
          <a:xfrm>
            <a:off x="4733926" y="5729288"/>
            <a:ext cx="36513" cy="3651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91267" name="Line 35"/>
          <p:cNvSpPr>
            <a:spLocks noChangeShapeType="1"/>
          </p:cNvSpPr>
          <p:nvPr/>
        </p:nvSpPr>
        <p:spPr bwMode="auto">
          <a:xfrm flipH="1">
            <a:off x="4343401" y="5746750"/>
            <a:ext cx="409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91268" name="Oval 36"/>
          <p:cNvSpPr>
            <a:spLocks noChangeArrowheads="1"/>
          </p:cNvSpPr>
          <p:nvPr/>
        </p:nvSpPr>
        <p:spPr bwMode="auto">
          <a:xfrm>
            <a:off x="4951413" y="3482976"/>
            <a:ext cx="36512" cy="3651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91269" name="Line 37"/>
          <p:cNvSpPr>
            <a:spLocks noChangeShapeType="1"/>
          </p:cNvSpPr>
          <p:nvPr/>
        </p:nvSpPr>
        <p:spPr bwMode="auto">
          <a:xfrm>
            <a:off x="4972050" y="3505200"/>
            <a:ext cx="21590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91270" name="Oval 38"/>
          <p:cNvSpPr>
            <a:spLocks noChangeArrowheads="1"/>
          </p:cNvSpPr>
          <p:nvPr/>
        </p:nvSpPr>
        <p:spPr bwMode="auto">
          <a:xfrm>
            <a:off x="3702051" y="3333751"/>
            <a:ext cx="36513" cy="3651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91271" name="Line 39"/>
          <p:cNvSpPr>
            <a:spLocks noChangeShapeType="1"/>
          </p:cNvSpPr>
          <p:nvPr/>
        </p:nvSpPr>
        <p:spPr bwMode="auto">
          <a:xfrm>
            <a:off x="3717926" y="3349625"/>
            <a:ext cx="212725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91272" name="Oval 40"/>
          <p:cNvSpPr>
            <a:spLocks noChangeArrowheads="1"/>
          </p:cNvSpPr>
          <p:nvPr/>
        </p:nvSpPr>
        <p:spPr bwMode="auto">
          <a:xfrm>
            <a:off x="4238626" y="1652588"/>
            <a:ext cx="36513" cy="36512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91273" name="Oval 41"/>
          <p:cNvSpPr>
            <a:spLocks noChangeArrowheads="1"/>
          </p:cNvSpPr>
          <p:nvPr/>
        </p:nvSpPr>
        <p:spPr bwMode="auto">
          <a:xfrm>
            <a:off x="4618038" y="1687513"/>
            <a:ext cx="36512" cy="36512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91274" name="Oval 42"/>
          <p:cNvSpPr>
            <a:spLocks noChangeArrowheads="1"/>
          </p:cNvSpPr>
          <p:nvPr/>
        </p:nvSpPr>
        <p:spPr bwMode="auto">
          <a:xfrm>
            <a:off x="4502151" y="1038226"/>
            <a:ext cx="36513" cy="365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91275" name="Oval 43"/>
          <p:cNvSpPr>
            <a:spLocks noChangeArrowheads="1"/>
          </p:cNvSpPr>
          <p:nvPr/>
        </p:nvSpPr>
        <p:spPr bwMode="auto">
          <a:xfrm>
            <a:off x="4168776" y="1300163"/>
            <a:ext cx="36513" cy="36512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91276" name="Oval 44"/>
          <p:cNvSpPr>
            <a:spLocks noChangeArrowheads="1"/>
          </p:cNvSpPr>
          <p:nvPr/>
        </p:nvSpPr>
        <p:spPr bwMode="auto">
          <a:xfrm>
            <a:off x="4956176" y="1762126"/>
            <a:ext cx="36513" cy="3651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91277" name="Freeform 45"/>
          <p:cNvSpPr>
            <a:spLocks/>
          </p:cNvSpPr>
          <p:nvPr/>
        </p:nvSpPr>
        <p:spPr bwMode="auto">
          <a:xfrm>
            <a:off x="3849689" y="1347788"/>
            <a:ext cx="782637" cy="355600"/>
          </a:xfrm>
          <a:custGeom>
            <a:avLst/>
            <a:gdLst>
              <a:gd name="T0" fmla="*/ 493 w 493"/>
              <a:gd name="T1" fmla="*/ 224 h 224"/>
              <a:gd name="T2" fmla="*/ 0 w 493"/>
              <a:gd name="T3" fmla="*/ 0 h 224"/>
              <a:gd name="T4" fmla="*/ 259 w 493"/>
              <a:gd name="T5" fmla="*/ 20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93" h="224">
                <a:moveTo>
                  <a:pt x="493" y="224"/>
                </a:moveTo>
                <a:lnTo>
                  <a:pt x="0" y="0"/>
                </a:lnTo>
                <a:lnTo>
                  <a:pt x="259" y="20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91281" name="Freeform 49"/>
          <p:cNvSpPr>
            <a:spLocks/>
          </p:cNvSpPr>
          <p:nvPr/>
        </p:nvSpPr>
        <p:spPr bwMode="auto">
          <a:xfrm>
            <a:off x="4975225" y="1241426"/>
            <a:ext cx="641350" cy="536575"/>
          </a:xfrm>
          <a:custGeom>
            <a:avLst/>
            <a:gdLst>
              <a:gd name="T0" fmla="*/ 404 w 404"/>
              <a:gd name="T1" fmla="*/ 0 h 338"/>
              <a:gd name="T2" fmla="*/ 0 w 404"/>
              <a:gd name="T3" fmla="*/ 338 h 33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04" h="338">
                <a:moveTo>
                  <a:pt x="404" y="0"/>
                </a:moveTo>
                <a:lnTo>
                  <a:pt x="0" y="33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91283" name="Rectangle 51"/>
          <p:cNvSpPr>
            <a:spLocks noChangeArrowheads="1"/>
          </p:cNvSpPr>
          <p:nvPr/>
        </p:nvSpPr>
        <p:spPr bwMode="auto">
          <a:xfrm>
            <a:off x="5116513" y="1055688"/>
            <a:ext cx="2603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900" dirty="0">
                <a:solidFill>
                  <a:schemeClr val="bg1"/>
                </a:solidFill>
                <a:latin typeface="Arial Black" charset="0"/>
              </a:rPr>
              <a:t>2</a:t>
            </a:r>
          </a:p>
        </p:txBody>
      </p:sp>
      <p:sp>
        <p:nvSpPr>
          <p:cNvPr id="991284" name="Rectangle 52"/>
          <p:cNvSpPr>
            <a:spLocks noChangeArrowheads="1"/>
          </p:cNvSpPr>
          <p:nvPr/>
        </p:nvSpPr>
        <p:spPr bwMode="auto">
          <a:xfrm>
            <a:off x="2260600" y="565150"/>
            <a:ext cx="2603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900" dirty="0">
                <a:solidFill>
                  <a:schemeClr val="bg1"/>
                </a:solidFill>
                <a:latin typeface="Arial Black" charset="0"/>
              </a:rPr>
              <a:t>1</a:t>
            </a:r>
          </a:p>
        </p:txBody>
      </p:sp>
      <p:sp>
        <p:nvSpPr>
          <p:cNvPr id="991285" name="Rectangle 53"/>
          <p:cNvSpPr>
            <a:spLocks noChangeArrowheads="1"/>
          </p:cNvSpPr>
          <p:nvPr/>
        </p:nvSpPr>
        <p:spPr bwMode="auto">
          <a:xfrm>
            <a:off x="6559550" y="1358900"/>
            <a:ext cx="2603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900" dirty="0">
                <a:solidFill>
                  <a:schemeClr val="bg1"/>
                </a:solidFill>
                <a:latin typeface="Arial Black" charset="0"/>
              </a:rPr>
              <a:t>3</a:t>
            </a:r>
          </a:p>
        </p:txBody>
      </p:sp>
      <p:sp>
        <p:nvSpPr>
          <p:cNvPr id="991286" name="Rectangle 54"/>
          <p:cNvSpPr>
            <a:spLocks noChangeArrowheads="1"/>
          </p:cNvSpPr>
          <p:nvPr/>
        </p:nvSpPr>
        <p:spPr bwMode="auto">
          <a:xfrm>
            <a:off x="8826500" y="2197100"/>
            <a:ext cx="2603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900" dirty="0">
                <a:solidFill>
                  <a:schemeClr val="bg1"/>
                </a:solidFill>
                <a:latin typeface="Arial Black" charset="0"/>
              </a:rPr>
              <a:t>4</a:t>
            </a:r>
          </a:p>
        </p:txBody>
      </p:sp>
      <p:sp>
        <p:nvSpPr>
          <p:cNvPr id="991287" name="Rectangle 55"/>
          <p:cNvSpPr>
            <a:spLocks noChangeArrowheads="1"/>
          </p:cNvSpPr>
          <p:nvPr/>
        </p:nvSpPr>
        <p:spPr bwMode="auto">
          <a:xfrm>
            <a:off x="9232900" y="3406775"/>
            <a:ext cx="2603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900" dirty="0">
                <a:solidFill>
                  <a:schemeClr val="bg1"/>
                </a:solidFill>
                <a:latin typeface="Arial Black" charset="0"/>
              </a:rPr>
              <a:t>5</a:t>
            </a:r>
          </a:p>
        </p:txBody>
      </p:sp>
      <p:sp>
        <p:nvSpPr>
          <p:cNvPr id="991288" name="Rectangle 56"/>
          <p:cNvSpPr>
            <a:spLocks noChangeArrowheads="1"/>
          </p:cNvSpPr>
          <p:nvPr/>
        </p:nvSpPr>
        <p:spPr bwMode="auto">
          <a:xfrm>
            <a:off x="9166225" y="5792788"/>
            <a:ext cx="2603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900" dirty="0">
                <a:solidFill>
                  <a:schemeClr val="bg1"/>
                </a:solidFill>
                <a:latin typeface="Arial Black" charset="0"/>
              </a:rPr>
              <a:t>6</a:t>
            </a:r>
          </a:p>
        </p:txBody>
      </p:sp>
      <p:sp>
        <p:nvSpPr>
          <p:cNvPr id="54" name="Freeform 47"/>
          <p:cNvSpPr>
            <a:spLocks/>
          </p:cNvSpPr>
          <p:nvPr/>
        </p:nvSpPr>
        <p:spPr bwMode="auto">
          <a:xfrm>
            <a:off x="3886201" y="1052514"/>
            <a:ext cx="638175" cy="263525"/>
          </a:xfrm>
          <a:custGeom>
            <a:avLst/>
            <a:gdLst>
              <a:gd name="T0" fmla="*/ 423 w 423"/>
              <a:gd name="T1" fmla="*/ 2 h 166"/>
              <a:gd name="T2" fmla="*/ 0 w 423"/>
              <a:gd name="T3" fmla="*/ 0 h 166"/>
              <a:gd name="T4" fmla="*/ 209 w 423"/>
              <a:gd name="T5" fmla="*/ 16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3" h="166">
                <a:moveTo>
                  <a:pt x="423" y="2"/>
                </a:moveTo>
                <a:lnTo>
                  <a:pt x="0" y="0"/>
                </a:lnTo>
                <a:lnTo>
                  <a:pt x="209" y="16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3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127000"/>
            <a:ext cx="8861425" cy="274638"/>
          </a:xfrm>
          <a:noFill/>
        </p:spPr>
        <p:txBody>
          <a:bodyPr/>
          <a:lstStyle/>
          <a:p>
            <a:pPr eaLnBrk="1" hangingPunct="1"/>
            <a:r>
              <a:rPr lang="en-US" sz="12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Figure 15.6  The events in phagocytosis.</a:t>
            </a:r>
          </a:p>
        </p:txBody>
      </p:sp>
    </p:spTree>
    <p:extLst>
      <p:ext uri="{BB962C8B-B14F-4D97-AF65-F5344CB8AC3E}">
        <p14:creationId xmlns:p14="http://schemas.microsoft.com/office/powerpoint/2010/main" val="604163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Body</a:t>
            </a:r>
            <a:r>
              <a:rPr lang="fr-FR" dirty="0"/>
              <a:t>'</a:t>
            </a:r>
            <a:r>
              <a:rPr lang="en-US" dirty="0"/>
              <a:t>s Second Line of Defense</a:t>
            </a:r>
          </a:p>
        </p:txBody>
      </p:sp>
      <p:sp>
        <p:nvSpPr>
          <p:cNvPr id="35843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Nonphagocytic Killing</a:t>
            </a:r>
          </a:p>
          <a:p>
            <a:pPr lvl="1"/>
            <a:r>
              <a:rPr lang="en-US" dirty="0"/>
              <a:t>Killing by eosinophils</a:t>
            </a:r>
          </a:p>
          <a:p>
            <a:pPr lvl="2"/>
            <a:r>
              <a:rPr lang="en-US" dirty="0"/>
              <a:t>Attack parasitic helminths by attaching to their surface</a:t>
            </a:r>
          </a:p>
          <a:p>
            <a:pPr lvl="3"/>
            <a:r>
              <a:rPr lang="en-US" dirty="0"/>
              <a:t>Secrete toxins that weaken or kill the helminth</a:t>
            </a:r>
          </a:p>
          <a:p>
            <a:pPr lvl="3"/>
            <a:r>
              <a:rPr lang="en-US" dirty="0"/>
              <a:t>Eosinophilia is often indicative of a helminth infestation or allergies</a:t>
            </a:r>
          </a:p>
          <a:p>
            <a:pPr lvl="2"/>
            <a:r>
              <a:rPr lang="en-US" dirty="0"/>
              <a:t>Eosinophil mitochondrial DNA and proteins form structure that kills some bacteria</a:t>
            </a:r>
          </a:p>
        </p:txBody>
      </p:sp>
    </p:spTree>
    <p:extLst>
      <p:ext uri="{BB962C8B-B14F-4D97-AF65-F5344CB8AC3E}">
        <p14:creationId xmlns:p14="http://schemas.microsoft.com/office/powerpoint/2010/main" val="6859273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Body</a:t>
            </a:r>
            <a:r>
              <a:rPr lang="fr-FR" dirty="0"/>
              <a:t>'</a:t>
            </a:r>
            <a:r>
              <a:rPr lang="en-US" dirty="0"/>
              <a:t>s Second Line of Defense</a:t>
            </a:r>
          </a:p>
        </p:txBody>
      </p:sp>
      <p:sp>
        <p:nvSpPr>
          <p:cNvPr id="3686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Nonphagocytic Killing</a:t>
            </a:r>
          </a:p>
          <a:p>
            <a:pPr lvl="1"/>
            <a:r>
              <a:rPr lang="en-US" dirty="0"/>
              <a:t>Killing by natural killer lymphocytes</a:t>
            </a:r>
          </a:p>
          <a:p>
            <a:pPr lvl="2"/>
            <a:r>
              <a:rPr lang="en-US" dirty="0"/>
              <a:t>Secrete toxins onto surface of virally infected cells and tumors</a:t>
            </a:r>
          </a:p>
          <a:p>
            <a:pPr lvl="2"/>
            <a:r>
              <a:rPr lang="en-US" dirty="0"/>
              <a:t>Differentiate normal body cells because they have membrane proteins similar to the NK cells</a:t>
            </a:r>
          </a:p>
        </p:txBody>
      </p:sp>
    </p:spTree>
    <p:extLst>
      <p:ext uri="{BB962C8B-B14F-4D97-AF65-F5344CB8AC3E}">
        <p14:creationId xmlns:p14="http://schemas.microsoft.com/office/powerpoint/2010/main" val="3370120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Body</a:t>
            </a:r>
            <a:r>
              <a:rPr lang="fr-FR" dirty="0"/>
              <a:t>'</a:t>
            </a:r>
            <a:r>
              <a:rPr lang="en-US" dirty="0"/>
              <a:t>s Second Line of Defense</a:t>
            </a:r>
          </a:p>
        </p:txBody>
      </p:sp>
      <p:sp>
        <p:nvSpPr>
          <p:cNvPr id="37891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Nonphagocytic Killing</a:t>
            </a:r>
          </a:p>
          <a:p>
            <a:pPr lvl="1"/>
            <a:r>
              <a:rPr lang="en-US" dirty="0"/>
              <a:t>Killing by neutrophils</a:t>
            </a:r>
          </a:p>
          <a:p>
            <a:pPr lvl="2"/>
            <a:r>
              <a:rPr lang="en-US" dirty="0"/>
              <a:t>Can destroy microbes without phagocytosis</a:t>
            </a:r>
          </a:p>
          <a:p>
            <a:pPr lvl="2"/>
            <a:r>
              <a:rPr lang="en-US" dirty="0"/>
              <a:t>Produce chemicals that kill nearby invaders</a:t>
            </a:r>
          </a:p>
          <a:p>
            <a:pPr lvl="2"/>
            <a:r>
              <a:rPr lang="en-US" dirty="0"/>
              <a:t>Generate extracellular fibers called </a:t>
            </a:r>
            <a:r>
              <a:rPr lang="en-US" i="1" dirty="0"/>
              <a:t>neutrophil extracellular</a:t>
            </a:r>
            <a:r>
              <a:rPr lang="en-US" dirty="0"/>
              <a:t> </a:t>
            </a:r>
            <a:r>
              <a:rPr lang="en-US" i="1" dirty="0"/>
              <a:t>traps (NETs) </a:t>
            </a:r>
            <a:r>
              <a:rPr lang="en-US" dirty="0"/>
              <a:t>that bind to and kill bacteria</a:t>
            </a:r>
          </a:p>
        </p:txBody>
      </p:sp>
    </p:spTree>
    <p:extLst>
      <p:ext uri="{BB962C8B-B14F-4D97-AF65-F5344CB8AC3E}">
        <p14:creationId xmlns:p14="http://schemas.microsoft.com/office/powerpoint/2010/main" val="3910600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Overview of the Body</a:t>
            </a:r>
            <a:r>
              <a:rPr lang="fr-FR" dirty="0"/>
              <a:t>'</a:t>
            </a:r>
            <a:r>
              <a:rPr lang="en-US" dirty="0"/>
              <a:t>s Defenses</a:t>
            </a:r>
          </a:p>
        </p:txBody>
      </p:sp>
      <p:sp>
        <p:nvSpPr>
          <p:cNvPr id="512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main lines of defense</a:t>
            </a:r>
          </a:p>
          <a:p>
            <a:pPr lvl="1"/>
            <a:r>
              <a:rPr lang="en-US" dirty="0"/>
              <a:t>Innate immunity — first two lines of defense</a:t>
            </a:r>
          </a:p>
          <a:p>
            <a:pPr lvl="2"/>
            <a:r>
              <a:rPr lang="en-US" dirty="0"/>
              <a:t>External physical barriers to pathogens</a:t>
            </a:r>
          </a:p>
          <a:p>
            <a:pPr lvl="2"/>
            <a:r>
              <a:rPr lang="en-US" dirty="0"/>
              <a:t>Protective cells, bloodborne chemicals, and processes</a:t>
            </a:r>
          </a:p>
          <a:p>
            <a:pPr lvl="1"/>
            <a:r>
              <a:rPr lang="en-US" dirty="0"/>
              <a:t>Adaptive immunity</a:t>
            </a:r>
          </a:p>
        </p:txBody>
      </p:sp>
    </p:spTree>
    <p:extLst>
      <p:ext uri="{BB962C8B-B14F-4D97-AF65-F5344CB8AC3E}">
        <p14:creationId xmlns:p14="http://schemas.microsoft.com/office/powerpoint/2010/main" val="1632450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Body</a:t>
            </a:r>
            <a:r>
              <a:rPr lang="fr-FR" dirty="0"/>
              <a:t>'</a:t>
            </a:r>
            <a:r>
              <a:rPr lang="en-US" dirty="0"/>
              <a:t>s Second Line of Defense</a:t>
            </a:r>
          </a:p>
        </p:txBody>
      </p:sp>
      <p:sp>
        <p:nvSpPr>
          <p:cNvPr id="38915" name="Rectangle 11"/>
          <p:cNvSpPr>
            <a:spLocks noGrp="1" noChangeArrowheads="1"/>
          </p:cNvSpPr>
          <p:nvPr>
            <p:ph idx="1"/>
          </p:nvPr>
        </p:nvSpPr>
        <p:spPr>
          <a:xfrm>
            <a:off x="1825626" y="1690688"/>
            <a:ext cx="8537575" cy="4862512"/>
          </a:xfrm>
        </p:spPr>
        <p:txBody>
          <a:bodyPr/>
          <a:lstStyle/>
          <a:p>
            <a:r>
              <a:rPr lang="en-US" b="1" dirty="0"/>
              <a:t>Nonspecific Chemical Defenses Against Pathogens</a:t>
            </a:r>
          </a:p>
          <a:p>
            <a:pPr lvl="1"/>
            <a:r>
              <a:rPr lang="en-US" dirty="0"/>
              <a:t>Toll-like receptors (TLRs)</a:t>
            </a:r>
          </a:p>
          <a:p>
            <a:pPr lvl="2"/>
            <a:r>
              <a:rPr lang="en-US" dirty="0"/>
              <a:t>Integral membrane proteins produced by phagocytic cells</a:t>
            </a:r>
          </a:p>
          <a:p>
            <a:pPr lvl="2"/>
            <a:r>
              <a:rPr lang="en-US" dirty="0"/>
              <a:t>Bind pathogen-associated molecular patterns (PAMPs)</a:t>
            </a:r>
          </a:p>
          <a:p>
            <a:pPr lvl="2"/>
            <a:r>
              <a:rPr lang="en-US" dirty="0"/>
              <a:t>Initiate defensive responses</a:t>
            </a:r>
          </a:p>
          <a:p>
            <a:pPr lvl="3"/>
            <a:r>
              <a:rPr lang="en-US" dirty="0"/>
              <a:t>Apoptosis</a:t>
            </a:r>
          </a:p>
          <a:p>
            <a:pPr lvl="3"/>
            <a:r>
              <a:rPr lang="en-US" dirty="0"/>
              <a:t>Secretion of inflammatory mediators</a:t>
            </a:r>
          </a:p>
          <a:p>
            <a:pPr lvl="3"/>
            <a:r>
              <a:rPr lang="en-US" dirty="0"/>
              <a:t>Stimulate adaptive immune response</a:t>
            </a:r>
          </a:p>
        </p:txBody>
      </p:sp>
    </p:spTree>
    <p:extLst>
      <p:ext uri="{BB962C8B-B14F-4D97-AF65-F5344CB8AC3E}">
        <p14:creationId xmlns:p14="http://schemas.microsoft.com/office/powerpoint/2010/main" val="3790813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604693"/>
          </a:xfrm>
        </p:spPr>
        <p:txBody>
          <a:bodyPr>
            <a:normAutofit fontScale="90000"/>
          </a:bodyPr>
          <a:lstStyle/>
          <a:p>
            <a:r>
              <a:rPr lang="en-US" dirty="0"/>
              <a:t>The Body</a:t>
            </a:r>
            <a:r>
              <a:rPr lang="fr-FR" dirty="0"/>
              <a:t>'</a:t>
            </a:r>
            <a:r>
              <a:rPr lang="en-US" dirty="0"/>
              <a:t>s Second Line of Defense</a:t>
            </a:r>
          </a:p>
        </p:txBody>
      </p:sp>
      <p:sp>
        <p:nvSpPr>
          <p:cNvPr id="40963" name="Rectangle 11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408612"/>
          </a:xfrm>
        </p:spPr>
        <p:txBody>
          <a:bodyPr/>
          <a:lstStyle/>
          <a:p>
            <a:r>
              <a:rPr lang="en-US" b="1" dirty="0"/>
              <a:t>Nonspecific Chemical Defenses Against Pathogens</a:t>
            </a:r>
          </a:p>
          <a:p>
            <a:pPr lvl="1"/>
            <a:r>
              <a:rPr lang="en-US" dirty="0"/>
              <a:t>NOD proteins</a:t>
            </a:r>
          </a:p>
          <a:p>
            <a:pPr lvl="2"/>
            <a:r>
              <a:rPr lang="en-US" dirty="0"/>
              <a:t>Cytosolic proteins that bind PAMPs</a:t>
            </a:r>
          </a:p>
          <a:p>
            <a:pPr lvl="2"/>
            <a:r>
              <a:rPr lang="en-US" dirty="0"/>
              <a:t>Trigger inflammation, apoptosis, and other innate responses</a:t>
            </a:r>
          </a:p>
          <a:p>
            <a:pPr lvl="2"/>
            <a:r>
              <a:rPr lang="en-US" dirty="0"/>
              <a:t>Mechanism of action still being researched</a:t>
            </a:r>
          </a:p>
          <a:p>
            <a:pPr lvl="2"/>
            <a:r>
              <a:rPr lang="en-US" dirty="0"/>
              <a:t>Mutations in NOD genes associated with some inflammatory bowel diseases</a:t>
            </a:r>
          </a:p>
        </p:txBody>
      </p:sp>
    </p:spTree>
    <p:extLst>
      <p:ext uri="{BB962C8B-B14F-4D97-AF65-F5344CB8AC3E}">
        <p14:creationId xmlns:p14="http://schemas.microsoft.com/office/powerpoint/2010/main" val="937081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4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703263"/>
          </a:xfrm>
        </p:spPr>
        <p:txBody>
          <a:bodyPr/>
          <a:lstStyle/>
          <a:p>
            <a:r>
              <a:rPr lang="en-US" dirty="0"/>
              <a:t>The Body</a:t>
            </a:r>
            <a:r>
              <a:rPr lang="fr-FR" dirty="0"/>
              <a:t>'</a:t>
            </a:r>
            <a:r>
              <a:rPr lang="en-US" dirty="0"/>
              <a:t>s Second Line of Defense</a:t>
            </a:r>
          </a:p>
        </p:txBody>
      </p:sp>
      <p:sp>
        <p:nvSpPr>
          <p:cNvPr id="41987" name="Rectangle 15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408612"/>
          </a:xfrm>
        </p:spPr>
        <p:txBody>
          <a:bodyPr/>
          <a:lstStyle/>
          <a:p>
            <a:r>
              <a:rPr lang="en-US" b="1" dirty="0"/>
              <a:t>Nonspecific Chemical Defenses Against Pathogens</a:t>
            </a:r>
          </a:p>
          <a:p>
            <a:pPr lvl="1"/>
            <a:r>
              <a:rPr lang="en-US" dirty="0"/>
              <a:t>Interferons</a:t>
            </a:r>
          </a:p>
          <a:p>
            <a:pPr lvl="2"/>
            <a:r>
              <a:rPr lang="en-US" dirty="0"/>
              <a:t>Protein molecules released by host cells to nonspecifically inhibit the spread of viral infections</a:t>
            </a:r>
          </a:p>
          <a:p>
            <a:pPr lvl="2"/>
            <a:r>
              <a:rPr lang="en-US" dirty="0"/>
              <a:t>Cause many symptoms associated with viral infections</a:t>
            </a:r>
          </a:p>
          <a:p>
            <a:pPr lvl="2"/>
            <a:r>
              <a:rPr lang="en-US" dirty="0"/>
              <a:t>Two types</a:t>
            </a:r>
          </a:p>
          <a:p>
            <a:pPr lvl="3"/>
            <a:r>
              <a:rPr lang="en-US" dirty="0"/>
              <a:t>Types I (alpha and beta)</a:t>
            </a:r>
          </a:p>
          <a:p>
            <a:pPr lvl="3"/>
            <a:r>
              <a:rPr lang="en-US" dirty="0"/>
              <a:t>Type II (gamma)</a:t>
            </a:r>
          </a:p>
        </p:txBody>
      </p:sp>
    </p:spTree>
    <p:extLst>
      <p:ext uri="{BB962C8B-B14F-4D97-AF65-F5344CB8AC3E}">
        <p14:creationId xmlns:p14="http://schemas.microsoft.com/office/powerpoint/2010/main" val="37592957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figure_15_07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8"/>
          <a:stretch>
            <a:fillRect/>
          </a:stretch>
        </p:blipFill>
        <p:spPr bwMode="auto">
          <a:xfrm>
            <a:off x="2562841" y="417585"/>
            <a:ext cx="7089169" cy="609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2" name="Rectangle 52"/>
          <p:cNvSpPr>
            <a:spLocks noChangeArrowheads="1"/>
          </p:cNvSpPr>
          <p:nvPr/>
        </p:nvSpPr>
        <p:spPr bwMode="auto">
          <a:xfrm>
            <a:off x="4209466" y="5095752"/>
            <a:ext cx="954107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780" b="1" dirty="0"/>
              <a:t>Binding triggers</a:t>
            </a:r>
          </a:p>
          <a:p>
            <a:pPr algn="l">
              <a:defRPr/>
            </a:pPr>
            <a:r>
              <a:rPr lang="en-US" sz="780" b="1" dirty="0"/>
              <a:t>transcription</a:t>
            </a:r>
          </a:p>
          <a:p>
            <a:pPr algn="l">
              <a:defRPr/>
            </a:pPr>
            <a:r>
              <a:rPr lang="en-US" sz="780" b="1" dirty="0"/>
              <a:t>and translation of</a:t>
            </a:r>
          </a:p>
          <a:p>
            <a:pPr algn="l">
              <a:defRPr/>
            </a:pPr>
            <a:r>
              <a:rPr lang="en-US" sz="780" b="1" dirty="0"/>
              <a:t>inactive antiviral</a:t>
            </a:r>
          </a:p>
          <a:p>
            <a:pPr algn="l">
              <a:defRPr/>
            </a:pPr>
            <a:r>
              <a:rPr lang="en-US" sz="780" b="1" dirty="0"/>
              <a:t>proteins (AVPs).</a:t>
            </a:r>
          </a:p>
        </p:txBody>
      </p:sp>
      <p:sp>
        <p:nvSpPr>
          <p:cNvPr id="993333" name="Rectangle 53"/>
          <p:cNvSpPr>
            <a:spLocks noChangeArrowheads="1"/>
          </p:cNvSpPr>
          <p:nvPr/>
        </p:nvSpPr>
        <p:spPr bwMode="auto">
          <a:xfrm>
            <a:off x="6491282" y="5979079"/>
            <a:ext cx="1212582" cy="57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780" dirty="0">
                <a:latin typeface="Arial Black" charset="0"/>
              </a:rPr>
              <a:t>Same</a:t>
            </a:r>
          </a:p>
          <a:p>
            <a:pPr algn="l">
              <a:defRPr/>
            </a:pPr>
            <a:r>
              <a:rPr lang="en-US" sz="780" dirty="0">
                <a:latin typeface="Arial Black" charset="0"/>
              </a:rPr>
              <a:t>neighboring</a:t>
            </a:r>
          </a:p>
          <a:p>
            <a:pPr algn="l">
              <a:defRPr/>
            </a:pPr>
            <a:r>
              <a:rPr lang="en-US" sz="780" dirty="0">
                <a:latin typeface="Arial Black" charset="0"/>
              </a:rPr>
              <a:t>cell now protected</a:t>
            </a:r>
          </a:p>
          <a:p>
            <a:pPr algn="l">
              <a:defRPr/>
            </a:pPr>
            <a:r>
              <a:rPr lang="en-US" sz="780" dirty="0">
                <a:latin typeface="Arial Black" charset="0"/>
              </a:rPr>
              <a:t>at the later time</a:t>
            </a:r>
          </a:p>
        </p:txBody>
      </p:sp>
      <p:sp>
        <p:nvSpPr>
          <p:cNvPr id="993334" name="Rectangle 54"/>
          <p:cNvSpPr>
            <a:spLocks noChangeArrowheads="1"/>
          </p:cNvSpPr>
          <p:nvPr/>
        </p:nvSpPr>
        <p:spPr bwMode="auto">
          <a:xfrm>
            <a:off x="8020618" y="5239697"/>
            <a:ext cx="1488207" cy="69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780" b="1" dirty="0"/>
              <a:t>Active AVPs degrade</a:t>
            </a:r>
          </a:p>
          <a:p>
            <a:pPr algn="l">
              <a:defRPr/>
            </a:pPr>
            <a:r>
              <a:rPr lang="en-US" sz="780" b="1" dirty="0"/>
              <a:t>mRNA and bind to ribosomes, which stops protein synthesis and</a:t>
            </a:r>
          </a:p>
          <a:p>
            <a:pPr algn="l">
              <a:defRPr/>
            </a:pPr>
            <a:r>
              <a:rPr lang="en-US" sz="780" b="1" dirty="0"/>
              <a:t>viral replication.</a:t>
            </a:r>
          </a:p>
        </p:txBody>
      </p:sp>
      <p:sp>
        <p:nvSpPr>
          <p:cNvPr id="993335" name="Rectangle 55"/>
          <p:cNvSpPr>
            <a:spLocks noChangeArrowheads="1"/>
          </p:cNvSpPr>
          <p:nvPr/>
        </p:nvSpPr>
        <p:spPr bwMode="auto">
          <a:xfrm>
            <a:off x="7722063" y="4312956"/>
            <a:ext cx="1116011" cy="81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780" b="1" dirty="0"/>
              <a:t>When the second</a:t>
            </a:r>
          </a:p>
          <a:p>
            <a:pPr algn="l">
              <a:defRPr/>
            </a:pPr>
            <a:r>
              <a:rPr lang="en-US" sz="780" b="1" dirty="0"/>
              <a:t>cell becomes infected</a:t>
            </a:r>
          </a:p>
          <a:p>
            <a:pPr algn="l">
              <a:defRPr/>
            </a:pPr>
            <a:r>
              <a:rPr lang="en-US" sz="780" b="1" dirty="0"/>
              <a:t>with viruses, double-</a:t>
            </a:r>
          </a:p>
          <a:p>
            <a:pPr algn="l">
              <a:defRPr/>
            </a:pPr>
            <a:r>
              <a:rPr lang="en-US" sz="780" b="1" dirty="0"/>
              <a:t>stranded RNA </a:t>
            </a:r>
          </a:p>
          <a:p>
            <a:pPr algn="l">
              <a:defRPr/>
            </a:pPr>
            <a:r>
              <a:rPr lang="en-US" sz="780" b="1" dirty="0"/>
              <a:t>of the virus </a:t>
            </a:r>
          </a:p>
          <a:p>
            <a:pPr algn="l">
              <a:defRPr/>
            </a:pPr>
            <a:r>
              <a:rPr lang="en-US" sz="780" b="1" dirty="0"/>
              <a:t>activates AVP.</a:t>
            </a:r>
          </a:p>
        </p:txBody>
      </p:sp>
      <p:sp>
        <p:nvSpPr>
          <p:cNvPr id="993336" name="Rectangle 56"/>
          <p:cNvSpPr>
            <a:spLocks noChangeArrowheads="1"/>
          </p:cNvSpPr>
          <p:nvPr/>
        </p:nvSpPr>
        <p:spPr bwMode="auto">
          <a:xfrm>
            <a:off x="7447879" y="2045916"/>
            <a:ext cx="936475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780" b="1" dirty="0"/>
              <a:t>Meanwhile, the</a:t>
            </a:r>
          </a:p>
          <a:p>
            <a:pPr algn="l">
              <a:defRPr/>
            </a:pPr>
            <a:r>
              <a:rPr lang="en-US" sz="780" b="1" dirty="0"/>
              <a:t>infected cell dies,</a:t>
            </a:r>
          </a:p>
          <a:p>
            <a:pPr algn="l">
              <a:defRPr/>
            </a:pPr>
            <a:r>
              <a:rPr lang="en-US" sz="780" b="1" dirty="0"/>
              <a:t>releasing viruses.</a:t>
            </a:r>
          </a:p>
        </p:txBody>
      </p:sp>
      <p:sp>
        <p:nvSpPr>
          <p:cNvPr id="993338" name="Rectangle 58"/>
          <p:cNvSpPr>
            <a:spLocks noChangeArrowheads="1"/>
          </p:cNvSpPr>
          <p:nvPr/>
        </p:nvSpPr>
        <p:spPr bwMode="auto">
          <a:xfrm>
            <a:off x="4447092" y="3468776"/>
            <a:ext cx="1183337" cy="57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780" b="1" dirty="0"/>
              <a:t>Interferon is released,</a:t>
            </a:r>
          </a:p>
          <a:p>
            <a:pPr algn="l">
              <a:defRPr/>
            </a:pPr>
            <a:r>
              <a:rPr lang="en-US" sz="780" b="1" dirty="0"/>
              <a:t>diffuses to neighboring</a:t>
            </a:r>
          </a:p>
          <a:p>
            <a:pPr algn="l">
              <a:defRPr/>
            </a:pPr>
            <a:r>
              <a:rPr lang="en-US" sz="780" b="1" dirty="0"/>
              <a:t>uninfected cells, and</a:t>
            </a:r>
          </a:p>
          <a:p>
            <a:pPr algn="l">
              <a:defRPr/>
            </a:pPr>
            <a:r>
              <a:rPr lang="en-US" sz="780" b="1" dirty="0"/>
              <a:t>binds to receptors.</a:t>
            </a:r>
          </a:p>
        </p:txBody>
      </p:sp>
      <p:sp>
        <p:nvSpPr>
          <p:cNvPr id="993339" name="Rectangle 59"/>
          <p:cNvSpPr>
            <a:spLocks noChangeArrowheads="1"/>
          </p:cNvSpPr>
          <p:nvPr/>
        </p:nvSpPr>
        <p:spPr bwMode="auto">
          <a:xfrm>
            <a:off x="4425767" y="1437227"/>
            <a:ext cx="928459" cy="93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780" b="1" dirty="0"/>
              <a:t>Viral replication</a:t>
            </a:r>
          </a:p>
          <a:p>
            <a:pPr algn="l">
              <a:defRPr/>
            </a:pPr>
            <a:r>
              <a:rPr lang="en-US" sz="780" b="1" dirty="0"/>
              <a:t>in cell triggers</a:t>
            </a:r>
          </a:p>
          <a:p>
            <a:pPr algn="l">
              <a:defRPr/>
            </a:pPr>
            <a:r>
              <a:rPr lang="en-US" sz="780" b="1" dirty="0"/>
              <a:t>transcription and</a:t>
            </a:r>
          </a:p>
          <a:p>
            <a:pPr algn="l">
              <a:defRPr/>
            </a:pPr>
            <a:r>
              <a:rPr lang="en-US" sz="780" b="1" dirty="0"/>
              <a:t>translation of </a:t>
            </a:r>
          </a:p>
          <a:p>
            <a:pPr algn="l">
              <a:defRPr/>
            </a:pPr>
            <a:r>
              <a:rPr lang="en-US" sz="780" b="1" dirty="0"/>
              <a:t>IFN-</a:t>
            </a:r>
            <a:r>
              <a:rPr lang="en-US" sz="780" b="1" dirty="0">
                <a:sym typeface="SymbolBold" charset="0"/>
              </a:rPr>
              <a:t>α</a:t>
            </a:r>
            <a:r>
              <a:rPr lang="en-US" sz="780" b="1" dirty="0"/>
              <a:t> or IFN-β,</a:t>
            </a:r>
          </a:p>
          <a:p>
            <a:pPr algn="l">
              <a:defRPr/>
            </a:pPr>
            <a:r>
              <a:rPr lang="en-US" sz="780" b="1" dirty="0"/>
              <a:t>depending on</a:t>
            </a:r>
          </a:p>
          <a:p>
            <a:pPr algn="l">
              <a:defRPr/>
            </a:pPr>
            <a:r>
              <a:rPr lang="en-US" sz="780" b="1" dirty="0"/>
              <a:t>type of host cell.</a:t>
            </a:r>
          </a:p>
        </p:txBody>
      </p:sp>
      <p:sp>
        <p:nvSpPr>
          <p:cNvPr id="993340" name="Rectangle 60"/>
          <p:cNvSpPr>
            <a:spLocks noChangeArrowheads="1"/>
          </p:cNvSpPr>
          <p:nvPr/>
        </p:nvSpPr>
        <p:spPr bwMode="auto">
          <a:xfrm>
            <a:off x="3146242" y="5200248"/>
            <a:ext cx="470000" cy="21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780" b="1" dirty="0"/>
              <a:t>mRNA</a:t>
            </a:r>
          </a:p>
        </p:txBody>
      </p:sp>
      <p:sp>
        <p:nvSpPr>
          <p:cNvPr id="993341" name="Rectangle 61"/>
          <p:cNvSpPr>
            <a:spLocks noChangeArrowheads="1"/>
          </p:cNvSpPr>
          <p:nvPr/>
        </p:nvSpPr>
        <p:spPr bwMode="auto">
          <a:xfrm>
            <a:off x="3284857" y="5402990"/>
            <a:ext cx="557178" cy="33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780" b="1" dirty="0"/>
              <a:t>Inactive </a:t>
            </a:r>
          </a:p>
          <a:p>
            <a:pPr algn="l">
              <a:defRPr/>
            </a:pPr>
            <a:r>
              <a:rPr lang="en-US" sz="780" b="1" dirty="0"/>
              <a:t>AVPs</a:t>
            </a:r>
          </a:p>
        </p:txBody>
      </p:sp>
      <p:sp>
        <p:nvSpPr>
          <p:cNvPr id="993342" name="Rectangle 62"/>
          <p:cNvSpPr>
            <a:spLocks noChangeArrowheads="1"/>
          </p:cNvSpPr>
          <p:nvPr/>
        </p:nvSpPr>
        <p:spPr bwMode="auto">
          <a:xfrm>
            <a:off x="2611584" y="5820359"/>
            <a:ext cx="1062834" cy="33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780" dirty="0">
                <a:latin typeface="Arial Black" charset="0"/>
              </a:rPr>
              <a:t>Uninfected</a:t>
            </a:r>
          </a:p>
          <a:p>
            <a:pPr algn="l">
              <a:defRPr/>
            </a:pPr>
            <a:r>
              <a:rPr lang="en-US" sz="780" dirty="0">
                <a:latin typeface="Arial Black" charset="0"/>
              </a:rPr>
              <a:t>neighboring cell</a:t>
            </a:r>
          </a:p>
        </p:txBody>
      </p:sp>
      <p:sp>
        <p:nvSpPr>
          <p:cNvPr id="993343" name="Rectangle 63"/>
          <p:cNvSpPr>
            <a:spLocks noChangeArrowheads="1"/>
          </p:cNvSpPr>
          <p:nvPr/>
        </p:nvSpPr>
        <p:spPr bwMode="auto">
          <a:xfrm>
            <a:off x="2616154" y="3302287"/>
            <a:ext cx="872206" cy="21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780" dirty="0">
                <a:latin typeface="Arial Black" charset="0"/>
              </a:rPr>
              <a:t>Infected cell</a:t>
            </a:r>
          </a:p>
        </p:txBody>
      </p:sp>
      <p:sp>
        <p:nvSpPr>
          <p:cNvPr id="993344" name="Rectangle 64"/>
          <p:cNvSpPr>
            <a:spLocks noChangeArrowheads="1"/>
          </p:cNvSpPr>
          <p:nvPr/>
        </p:nvSpPr>
        <p:spPr bwMode="auto">
          <a:xfrm>
            <a:off x="2539993" y="3996886"/>
            <a:ext cx="1011815" cy="21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780" b="1" dirty="0"/>
              <a:t>Interferon receptor</a:t>
            </a:r>
          </a:p>
        </p:txBody>
      </p:sp>
      <p:sp>
        <p:nvSpPr>
          <p:cNvPr id="993345" name="Rectangle 65"/>
          <p:cNvSpPr>
            <a:spLocks noChangeArrowheads="1"/>
          </p:cNvSpPr>
          <p:nvPr/>
        </p:nvSpPr>
        <p:spPr bwMode="auto">
          <a:xfrm>
            <a:off x="2548210" y="1823372"/>
            <a:ext cx="397866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780" b="1" dirty="0"/>
              <a:t>IFN</a:t>
            </a:r>
          </a:p>
          <a:p>
            <a:pPr algn="l">
              <a:defRPr/>
            </a:pPr>
            <a:r>
              <a:rPr lang="en-US" sz="780" b="1" dirty="0"/>
              <a:t>gene</a:t>
            </a:r>
          </a:p>
        </p:txBody>
      </p:sp>
      <p:sp>
        <p:nvSpPr>
          <p:cNvPr id="993346" name="Rectangle 66"/>
          <p:cNvSpPr>
            <a:spLocks noChangeArrowheads="1"/>
          </p:cNvSpPr>
          <p:nvPr/>
        </p:nvSpPr>
        <p:spPr bwMode="auto">
          <a:xfrm>
            <a:off x="2585689" y="949182"/>
            <a:ext cx="570990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780" b="1" dirty="0"/>
              <a:t>Double-</a:t>
            </a:r>
          </a:p>
          <a:p>
            <a:pPr algn="l">
              <a:defRPr/>
            </a:pPr>
            <a:r>
              <a:rPr lang="en-US" sz="780" b="1" dirty="0"/>
              <a:t>stranded</a:t>
            </a:r>
          </a:p>
          <a:p>
            <a:pPr algn="l">
              <a:defRPr/>
            </a:pPr>
            <a:r>
              <a:rPr lang="en-US" sz="780" b="1" dirty="0"/>
              <a:t>RNA</a:t>
            </a:r>
          </a:p>
        </p:txBody>
      </p:sp>
      <p:sp>
        <p:nvSpPr>
          <p:cNvPr id="993347" name="Rectangle 67"/>
          <p:cNvSpPr>
            <a:spLocks noChangeArrowheads="1"/>
          </p:cNvSpPr>
          <p:nvPr/>
        </p:nvSpPr>
        <p:spPr bwMode="auto">
          <a:xfrm>
            <a:off x="2579596" y="728008"/>
            <a:ext cx="405880" cy="21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780" b="1" dirty="0"/>
              <a:t>Virus</a:t>
            </a:r>
          </a:p>
        </p:txBody>
      </p:sp>
      <p:sp>
        <p:nvSpPr>
          <p:cNvPr id="993348" name="Rectangle 68"/>
          <p:cNvSpPr>
            <a:spLocks noChangeArrowheads="1"/>
          </p:cNvSpPr>
          <p:nvPr/>
        </p:nvSpPr>
        <p:spPr bwMode="auto">
          <a:xfrm>
            <a:off x="2770002" y="435545"/>
            <a:ext cx="914033" cy="21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780" b="1" dirty="0"/>
              <a:t>Virus infects cell.</a:t>
            </a:r>
          </a:p>
        </p:txBody>
      </p:sp>
      <p:sp>
        <p:nvSpPr>
          <p:cNvPr id="993349" name="Rectangle 69"/>
          <p:cNvSpPr>
            <a:spLocks noChangeArrowheads="1"/>
          </p:cNvSpPr>
          <p:nvPr/>
        </p:nvSpPr>
        <p:spPr bwMode="auto">
          <a:xfrm>
            <a:off x="3504204" y="2231448"/>
            <a:ext cx="529312" cy="21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780" b="1" dirty="0"/>
              <a:t>Nucleus</a:t>
            </a:r>
          </a:p>
        </p:txBody>
      </p:sp>
      <p:sp>
        <p:nvSpPr>
          <p:cNvPr id="993350" name="Rectangle 70"/>
          <p:cNvSpPr>
            <a:spLocks noChangeArrowheads="1"/>
          </p:cNvSpPr>
          <p:nvPr/>
        </p:nvSpPr>
        <p:spPr bwMode="auto">
          <a:xfrm>
            <a:off x="3377775" y="2636631"/>
            <a:ext cx="470000" cy="21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780" b="1" dirty="0"/>
              <a:t>mRNA</a:t>
            </a:r>
          </a:p>
        </p:txBody>
      </p:sp>
      <p:sp>
        <p:nvSpPr>
          <p:cNvPr id="993351" name="Rectangle 71"/>
          <p:cNvSpPr>
            <a:spLocks noChangeArrowheads="1"/>
          </p:cNvSpPr>
          <p:nvPr/>
        </p:nvSpPr>
        <p:spPr bwMode="auto">
          <a:xfrm>
            <a:off x="3377775" y="2944326"/>
            <a:ext cx="345794" cy="21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780" b="1" dirty="0"/>
              <a:t>IFN</a:t>
            </a:r>
          </a:p>
        </p:txBody>
      </p:sp>
      <p:sp>
        <p:nvSpPr>
          <p:cNvPr id="993352" name="Rectangle 72"/>
          <p:cNvSpPr>
            <a:spLocks noChangeArrowheads="1"/>
          </p:cNvSpPr>
          <p:nvPr/>
        </p:nvSpPr>
        <p:spPr bwMode="auto">
          <a:xfrm>
            <a:off x="6491283" y="3302441"/>
            <a:ext cx="968535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780" dirty="0">
                <a:latin typeface="Arial Black" charset="0"/>
              </a:rPr>
              <a:t>Infected cell</a:t>
            </a:r>
          </a:p>
          <a:p>
            <a:pPr algn="l">
              <a:defRPr/>
            </a:pPr>
            <a:r>
              <a:rPr lang="en-US" sz="780" dirty="0">
                <a:latin typeface="Arial Black" charset="0"/>
              </a:rPr>
              <a:t>at a later time</a:t>
            </a:r>
          </a:p>
        </p:txBody>
      </p:sp>
      <p:sp>
        <p:nvSpPr>
          <p:cNvPr id="993353" name="Rectangle 73"/>
          <p:cNvSpPr>
            <a:spLocks noChangeArrowheads="1"/>
          </p:cNvSpPr>
          <p:nvPr/>
        </p:nvSpPr>
        <p:spPr bwMode="auto">
          <a:xfrm>
            <a:off x="6060204" y="5160796"/>
            <a:ext cx="466794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780" b="1" dirty="0"/>
              <a:t>Time</a:t>
            </a:r>
          </a:p>
          <a:p>
            <a:pPr algn="l">
              <a:defRPr/>
            </a:pPr>
            <a:r>
              <a:rPr lang="en-US" sz="780" b="1" dirty="0"/>
              <a:t>passes</a:t>
            </a:r>
          </a:p>
        </p:txBody>
      </p:sp>
      <p:sp>
        <p:nvSpPr>
          <p:cNvPr id="993354" name="Rectangle 74"/>
          <p:cNvSpPr>
            <a:spLocks noChangeArrowheads="1"/>
          </p:cNvSpPr>
          <p:nvPr/>
        </p:nvSpPr>
        <p:spPr bwMode="auto">
          <a:xfrm>
            <a:off x="7313833" y="5518605"/>
            <a:ext cx="470000" cy="21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780" b="1" dirty="0"/>
              <a:t>mRNA</a:t>
            </a:r>
          </a:p>
        </p:txBody>
      </p:sp>
      <p:sp>
        <p:nvSpPr>
          <p:cNvPr id="993355" name="Rectangle 75"/>
          <p:cNvSpPr>
            <a:spLocks noChangeArrowheads="1"/>
          </p:cNvSpPr>
          <p:nvPr/>
        </p:nvSpPr>
        <p:spPr bwMode="auto">
          <a:xfrm>
            <a:off x="6412074" y="4447765"/>
            <a:ext cx="739305" cy="21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780" b="1" dirty="0"/>
              <a:t>Inactive AVP</a:t>
            </a:r>
          </a:p>
        </p:txBody>
      </p:sp>
      <p:sp>
        <p:nvSpPr>
          <p:cNvPr id="993356" name="Rectangle 76"/>
          <p:cNvSpPr>
            <a:spLocks noChangeArrowheads="1"/>
          </p:cNvSpPr>
          <p:nvPr/>
        </p:nvSpPr>
        <p:spPr bwMode="auto">
          <a:xfrm>
            <a:off x="6421213" y="4627811"/>
            <a:ext cx="593432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780" b="1" dirty="0"/>
              <a:t>Double-</a:t>
            </a:r>
          </a:p>
          <a:p>
            <a:pPr algn="l">
              <a:defRPr/>
            </a:pPr>
            <a:r>
              <a:rPr lang="en-US" sz="780" b="1" dirty="0"/>
              <a:t>stranded</a:t>
            </a:r>
          </a:p>
          <a:p>
            <a:pPr algn="l">
              <a:defRPr/>
            </a:pPr>
            <a:r>
              <a:rPr lang="en-US" sz="780" b="1" dirty="0"/>
              <a:t>viral RNA</a:t>
            </a:r>
          </a:p>
        </p:txBody>
      </p:sp>
      <p:sp>
        <p:nvSpPr>
          <p:cNvPr id="993357" name="Rectangle 77"/>
          <p:cNvSpPr>
            <a:spLocks noChangeArrowheads="1"/>
          </p:cNvSpPr>
          <p:nvPr/>
        </p:nvSpPr>
        <p:spPr bwMode="auto">
          <a:xfrm>
            <a:off x="6415120" y="5041830"/>
            <a:ext cx="712054" cy="21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780" b="1" dirty="0"/>
              <a:t>Active AVPs</a:t>
            </a:r>
          </a:p>
        </p:txBody>
      </p:sp>
      <p:sp>
        <p:nvSpPr>
          <p:cNvPr id="993358" name="Rectangle 78"/>
          <p:cNvSpPr>
            <a:spLocks noChangeArrowheads="1"/>
          </p:cNvSpPr>
          <p:nvPr/>
        </p:nvSpPr>
        <p:spPr bwMode="auto">
          <a:xfrm>
            <a:off x="6055635" y="1986360"/>
            <a:ext cx="466794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780" b="1" dirty="0"/>
              <a:t>Time</a:t>
            </a:r>
          </a:p>
          <a:p>
            <a:pPr algn="l">
              <a:defRPr/>
            </a:pPr>
            <a:r>
              <a:rPr lang="en-US" sz="780" b="1" dirty="0"/>
              <a:t>passes</a:t>
            </a:r>
          </a:p>
        </p:txBody>
      </p:sp>
      <p:sp>
        <p:nvSpPr>
          <p:cNvPr id="993359" name="Rectangle 79"/>
          <p:cNvSpPr>
            <a:spLocks noChangeArrowheads="1"/>
          </p:cNvSpPr>
          <p:nvPr/>
        </p:nvSpPr>
        <p:spPr bwMode="auto">
          <a:xfrm>
            <a:off x="6413596" y="5328200"/>
            <a:ext cx="619080" cy="21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780" b="1" dirty="0"/>
              <a:t>Ribosome</a:t>
            </a:r>
          </a:p>
        </p:txBody>
      </p:sp>
      <p:sp>
        <p:nvSpPr>
          <p:cNvPr id="993360" name="Oval 80"/>
          <p:cNvSpPr>
            <a:spLocks noChangeArrowheads="1"/>
          </p:cNvSpPr>
          <p:nvPr/>
        </p:nvSpPr>
        <p:spPr bwMode="auto">
          <a:xfrm>
            <a:off x="7533180" y="5406203"/>
            <a:ext cx="35034" cy="3503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780" dirty="0"/>
          </a:p>
        </p:txBody>
      </p:sp>
      <p:sp>
        <p:nvSpPr>
          <p:cNvPr id="993361" name="Line 81"/>
          <p:cNvSpPr>
            <a:spLocks noChangeShapeType="1"/>
          </p:cNvSpPr>
          <p:nvPr/>
        </p:nvSpPr>
        <p:spPr bwMode="auto">
          <a:xfrm flipH="1">
            <a:off x="7016801" y="5422958"/>
            <a:ext cx="52399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780" dirty="0"/>
          </a:p>
        </p:txBody>
      </p:sp>
      <p:sp>
        <p:nvSpPr>
          <p:cNvPr id="993362" name="Oval 82"/>
          <p:cNvSpPr>
            <a:spLocks noChangeArrowheads="1"/>
          </p:cNvSpPr>
          <p:nvPr/>
        </p:nvSpPr>
        <p:spPr bwMode="auto">
          <a:xfrm>
            <a:off x="7412844" y="4763394"/>
            <a:ext cx="33511" cy="3503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780" dirty="0"/>
          </a:p>
        </p:txBody>
      </p:sp>
      <p:sp>
        <p:nvSpPr>
          <p:cNvPr id="993364" name="Freeform 84"/>
          <p:cNvSpPr>
            <a:spLocks/>
          </p:cNvSpPr>
          <p:nvPr/>
        </p:nvSpPr>
        <p:spPr bwMode="auto">
          <a:xfrm>
            <a:off x="6943685" y="4739024"/>
            <a:ext cx="482868" cy="42651"/>
          </a:xfrm>
          <a:custGeom>
            <a:avLst/>
            <a:gdLst>
              <a:gd name="T0" fmla="*/ 324 w 324"/>
              <a:gd name="T1" fmla="*/ 28 h 28"/>
              <a:gd name="T2" fmla="*/ 0 w 324"/>
              <a:gd name="T3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24" h="28">
                <a:moveTo>
                  <a:pt x="324" y="28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780" dirty="0"/>
          </a:p>
        </p:txBody>
      </p:sp>
      <p:sp>
        <p:nvSpPr>
          <p:cNvPr id="993365" name="Freeform 85"/>
          <p:cNvSpPr>
            <a:spLocks/>
          </p:cNvSpPr>
          <p:nvPr/>
        </p:nvSpPr>
        <p:spPr bwMode="auto">
          <a:xfrm>
            <a:off x="7114289" y="4542524"/>
            <a:ext cx="298555" cy="89872"/>
          </a:xfrm>
          <a:custGeom>
            <a:avLst/>
            <a:gdLst>
              <a:gd name="T0" fmla="*/ 200 w 200"/>
              <a:gd name="T1" fmla="*/ 60 h 60"/>
              <a:gd name="T2" fmla="*/ 0 w 200"/>
              <a:gd name="T3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0" h="60">
                <a:moveTo>
                  <a:pt x="200" y="6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780" dirty="0"/>
          </a:p>
        </p:txBody>
      </p:sp>
      <p:sp>
        <p:nvSpPr>
          <p:cNvPr id="993366" name="Oval 86"/>
          <p:cNvSpPr>
            <a:spLocks noChangeArrowheads="1"/>
          </p:cNvSpPr>
          <p:nvPr/>
        </p:nvSpPr>
        <p:spPr bwMode="auto">
          <a:xfrm>
            <a:off x="3533146" y="822767"/>
            <a:ext cx="35034" cy="3503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780" dirty="0"/>
          </a:p>
        </p:txBody>
      </p:sp>
      <p:sp>
        <p:nvSpPr>
          <p:cNvPr id="993367" name="Line 87"/>
          <p:cNvSpPr>
            <a:spLocks noChangeShapeType="1"/>
          </p:cNvSpPr>
          <p:nvPr/>
        </p:nvSpPr>
        <p:spPr bwMode="auto">
          <a:xfrm flipH="1">
            <a:off x="2923849" y="841045"/>
            <a:ext cx="6306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780" dirty="0"/>
          </a:p>
        </p:txBody>
      </p:sp>
      <p:sp>
        <p:nvSpPr>
          <p:cNvPr id="993368" name="Oval 88"/>
          <p:cNvSpPr>
            <a:spLocks noChangeArrowheads="1"/>
          </p:cNvSpPr>
          <p:nvPr/>
        </p:nvSpPr>
        <p:spPr bwMode="auto">
          <a:xfrm>
            <a:off x="3638250" y="892837"/>
            <a:ext cx="33511" cy="3351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780" dirty="0"/>
          </a:p>
        </p:txBody>
      </p:sp>
      <p:sp>
        <p:nvSpPr>
          <p:cNvPr id="993369" name="Freeform 89"/>
          <p:cNvSpPr>
            <a:spLocks/>
          </p:cNvSpPr>
          <p:nvPr/>
        </p:nvSpPr>
        <p:spPr bwMode="auto">
          <a:xfrm>
            <a:off x="3070080" y="912638"/>
            <a:ext cx="581878" cy="149278"/>
          </a:xfrm>
          <a:custGeom>
            <a:avLst/>
            <a:gdLst>
              <a:gd name="T0" fmla="*/ 390 w 390"/>
              <a:gd name="T1" fmla="*/ 0 h 100"/>
              <a:gd name="T2" fmla="*/ 0 w 390"/>
              <a:gd name="T3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90" h="100">
                <a:moveTo>
                  <a:pt x="390" y="0"/>
                </a:moveTo>
                <a:lnTo>
                  <a:pt x="0" y="10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780" dirty="0"/>
          </a:p>
        </p:txBody>
      </p:sp>
      <p:sp>
        <p:nvSpPr>
          <p:cNvPr id="993370" name="Oval 90"/>
          <p:cNvSpPr>
            <a:spLocks noChangeArrowheads="1"/>
          </p:cNvSpPr>
          <p:nvPr/>
        </p:nvSpPr>
        <p:spPr bwMode="auto">
          <a:xfrm>
            <a:off x="3868260" y="2173883"/>
            <a:ext cx="33511" cy="3503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780" dirty="0"/>
          </a:p>
        </p:txBody>
      </p:sp>
      <p:sp>
        <p:nvSpPr>
          <p:cNvPr id="993371" name="Freeform 91"/>
          <p:cNvSpPr>
            <a:spLocks/>
          </p:cNvSpPr>
          <p:nvPr/>
        </p:nvSpPr>
        <p:spPr bwMode="auto">
          <a:xfrm>
            <a:off x="2824839" y="1939303"/>
            <a:ext cx="1060177" cy="251334"/>
          </a:xfrm>
          <a:custGeom>
            <a:avLst/>
            <a:gdLst>
              <a:gd name="T0" fmla="*/ 710 w 710"/>
              <a:gd name="T1" fmla="*/ 168 h 168"/>
              <a:gd name="T2" fmla="*/ 0 w 710"/>
              <a:gd name="T3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10" h="168">
                <a:moveTo>
                  <a:pt x="710" y="168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780" dirty="0"/>
          </a:p>
        </p:txBody>
      </p:sp>
      <p:sp>
        <p:nvSpPr>
          <p:cNvPr id="993372" name="Freeform 92"/>
          <p:cNvSpPr>
            <a:spLocks/>
          </p:cNvSpPr>
          <p:nvPr/>
        </p:nvSpPr>
        <p:spPr bwMode="auto">
          <a:xfrm>
            <a:off x="3641297" y="2940074"/>
            <a:ext cx="280277" cy="560553"/>
          </a:xfrm>
          <a:custGeom>
            <a:avLst/>
            <a:gdLst>
              <a:gd name="T0" fmla="*/ 188 w 188"/>
              <a:gd name="T1" fmla="*/ 376 h 376"/>
              <a:gd name="T2" fmla="*/ 0 w 188"/>
              <a:gd name="T3" fmla="*/ 77 h 376"/>
              <a:gd name="T4" fmla="*/ 179 w 188"/>
              <a:gd name="T5" fmla="*/ 0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8" h="376">
                <a:moveTo>
                  <a:pt x="188" y="376"/>
                </a:moveTo>
                <a:lnTo>
                  <a:pt x="0" y="77"/>
                </a:lnTo>
                <a:lnTo>
                  <a:pt x="179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780" dirty="0"/>
          </a:p>
        </p:txBody>
      </p:sp>
      <p:sp>
        <p:nvSpPr>
          <p:cNvPr id="993373" name="Freeform 93"/>
          <p:cNvSpPr>
            <a:spLocks/>
          </p:cNvSpPr>
          <p:nvPr/>
        </p:nvSpPr>
        <p:spPr bwMode="auto">
          <a:xfrm>
            <a:off x="3641296" y="3055839"/>
            <a:ext cx="507240" cy="53314"/>
          </a:xfrm>
          <a:custGeom>
            <a:avLst/>
            <a:gdLst>
              <a:gd name="T0" fmla="*/ 340 w 340"/>
              <a:gd name="T1" fmla="*/ 36 h 36"/>
              <a:gd name="T2" fmla="*/ 0 w 340"/>
              <a:gd name="T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40" h="36">
                <a:moveTo>
                  <a:pt x="340" y="36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780" dirty="0"/>
          </a:p>
        </p:txBody>
      </p:sp>
      <p:sp>
        <p:nvSpPr>
          <p:cNvPr id="993376" name="Oval 96"/>
          <p:cNvSpPr>
            <a:spLocks noChangeArrowheads="1"/>
          </p:cNvSpPr>
          <p:nvPr/>
        </p:nvSpPr>
        <p:spPr bwMode="auto">
          <a:xfrm>
            <a:off x="3883492" y="4079459"/>
            <a:ext cx="35034" cy="3503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780" dirty="0"/>
          </a:p>
        </p:txBody>
      </p:sp>
      <p:sp>
        <p:nvSpPr>
          <p:cNvPr id="993377" name="Freeform 97"/>
          <p:cNvSpPr>
            <a:spLocks/>
          </p:cNvSpPr>
          <p:nvPr/>
        </p:nvSpPr>
        <p:spPr bwMode="auto">
          <a:xfrm>
            <a:off x="3572750" y="4096215"/>
            <a:ext cx="329020" cy="1523"/>
          </a:xfrm>
          <a:custGeom>
            <a:avLst/>
            <a:gdLst>
              <a:gd name="T0" fmla="*/ 221 w 221"/>
              <a:gd name="T1" fmla="*/ 0 h 1"/>
              <a:gd name="T2" fmla="*/ 0 w 22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1" h="1">
                <a:moveTo>
                  <a:pt x="221" y="0"/>
                </a:moveTo>
                <a:lnTo>
                  <a:pt x="0" y="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780" dirty="0"/>
          </a:p>
        </p:txBody>
      </p:sp>
      <p:sp>
        <p:nvSpPr>
          <p:cNvPr id="993378" name="Oval 98"/>
          <p:cNvSpPr>
            <a:spLocks noChangeArrowheads="1"/>
          </p:cNvSpPr>
          <p:nvPr/>
        </p:nvSpPr>
        <p:spPr bwMode="auto">
          <a:xfrm>
            <a:off x="4629880" y="4687232"/>
            <a:ext cx="35034" cy="3503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780" dirty="0"/>
          </a:p>
        </p:txBody>
      </p:sp>
      <p:sp>
        <p:nvSpPr>
          <p:cNvPr id="993379" name="Freeform 99"/>
          <p:cNvSpPr>
            <a:spLocks/>
          </p:cNvSpPr>
          <p:nvPr/>
        </p:nvSpPr>
        <p:spPr bwMode="auto">
          <a:xfrm>
            <a:off x="4092175" y="4576035"/>
            <a:ext cx="555984" cy="127952"/>
          </a:xfrm>
          <a:custGeom>
            <a:avLst/>
            <a:gdLst>
              <a:gd name="T0" fmla="*/ 373 w 373"/>
              <a:gd name="T1" fmla="*/ 86 h 86"/>
              <a:gd name="T2" fmla="*/ 0 w 373"/>
              <a:gd name="T3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73" h="86">
                <a:moveTo>
                  <a:pt x="373" y="86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780" dirty="0"/>
          </a:p>
        </p:txBody>
      </p:sp>
      <p:sp>
        <p:nvSpPr>
          <p:cNvPr id="993381" name="Rectangle 101"/>
          <p:cNvSpPr>
            <a:spLocks noChangeArrowheads="1"/>
          </p:cNvSpPr>
          <p:nvPr/>
        </p:nvSpPr>
        <p:spPr bwMode="auto">
          <a:xfrm>
            <a:off x="3790573" y="4485802"/>
            <a:ext cx="397866" cy="308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780" b="1" dirty="0"/>
              <a:t>AVP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780" b="1" dirty="0"/>
              <a:t>gene</a:t>
            </a:r>
          </a:p>
        </p:txBody>
      </p:sp>
      <p:sp>
        <p:nvSpPr>
          <p:cNvPr id="993382" name="Freeform 102"/>
          <p:cNvSpPr>
            <a:spLocks/>
          </p:cNvSpPr>
          <p:nvPr/>
        </p:nvSpPr>
        <p:spPr bwMode="auto">
          <a:xfrm>
            <a:off x="3750969" y="5553957"/>
            <a:ext cx="92918" cy="185836"/>
          </a:xfrm>
          <a:custGeom>
            <a:avLst/>
            <a:gdLst>
              <a:gd name="T0" fmla="*/ 62 w 62"/>
              <a:gd name="T1" fmla="*/ 84 h 124"/>
              <a:gd name="T2" fmla="*/ 0 w 62"/>
              <a:gd name="T3" fmla="*/ 0 h 124"/>
              <a:gd name="T4" fmla="*/ 30 w 62"/>
              <a:gd name="T5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" h="124">
                <a:moveTo>
                  <a:pt x="62" y="84"/>
                </a:moveTo>
                <a:lnTo>
                  <a:pt x="0" y="0"/>
                </a:lnTo>
                <a:lnTo>
                  <a:pt x="30" y="12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780" dirty="0"/>
          </a:p>
        </p:txBody>
      </p:sp>
      <p:sp>
        <p:nvSpPr>
          <p:cNvPr id="993383" name="Freeform 103"/>
          <p:cNvSpPr>
            <a:spLocks/>
          </p:cNvSpPr>
          <p:nvPr/>
        </p:nvSpPr>
        <p:spPr bwMode="auto">
          <a:xfrm>
            <a:off x="7096009" y="4853266"/>
            <a:ext cx="519426" cy="540751"/>
          </a:xfrm>
          <a:custGeom>
            <a:avLst/>
            <a:gdLst>
              <a:gd name="T0" fmla="*/ 348 w 348"/>
              <a:gd name="T1" fmla="*/ 362 h 362"/>
              <a:gd name="T2" fmla="*/ 0 w 348"/>
              <a:gd name="T3" fmla="*/ 196 h 362"/>
              <a:gd name="T4" fmla="*/ 316 w 348"/>
              <a:gd name="T5" fmla="*/ 0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8" h="362">
                <a:moveTo>
                  <a:pt x="348" y="362"/>
                </a:moveTo>
                <a:lnTo>
                  <a:pt x="0" y="196"/>
                </a:lnTo>
                <a:lnTo>
                  <a:pt x="316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780" dirty="0"/>
          </a:p>
        </p:txBody>
      </p:sp>
      <p:sp>
        <p:nvSpPr>
          <p:cNvPr id="993384" name="Freeform 104"/>
          <p:cNvSpPr>
            <a:spLocks/>
          </p:cNvSpPr>
          <p:nvPr/>
        </p:nvSpPr>
        <p:spPr bwMode="auto">
          <a:xfrm>
            <a:off x="7102103" y="5145728"/>
            <a:ext cx="364055" cy="15232"/>
          </a:xfrm>
          <a:custGeom>
            <a:avLst/>
            <a:gdLst>
              <a:gd name="T0" fmla="*/ 244 w 244"/>
              <a:gd name="T1" fmla="*/ 10 h 10"/>
              <a:gd name="T2" fmla="*/ 0 w 244"/>
              <a:gd name="T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4" h="10">
                <a:moveTo>
                  <a:pt x="244" y="1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780" dirty="0"/>
          </a:p>
        </p:txBody>
      </p:sp>
      <p:sp>
        <p:nvSpPr>
          <p:cNvPr id="993385" name="Rectangle 105"/>
          <p:cNvSpPr>
            <a:spLocks noChangeArrowheads="1"/>
          </p:cNvSpPr>
          <p:nvPr/>
        </p:nvSpPr>
        <p:spPr bwMode="auto">
          <a:xfrm>
            <a:off x="2634434" y="434023"/>
            <a:ext cx="251383" cy="21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780" dirty="0">
                <a:solidFill>
                  <a:schemeClr val="bg1"/>
                </a:solidFill>
                <a:latin typeface="Arial Black" charset="0"/>
              </a:rPr>
              <a:t>1</a:t>
            </a:r>
          </a:p>
        </p:txBody>
      </p:sp>
      <p:sp>
        <p:nvSpPr>
          <p:cNvPr id="993386" name="Rectangle 106"/>
          <p:cNvSpPr>
            <a:spLocks noChangeArrowheads="1"/>
          </p:cNvSpPr>
          <p:nvPr/>
        </p:nvSpPr>
        <p:spPr bwMode="auto">
          <a:xfrm>
            <a:off x="4310000" y="1455341"/>
            <a:ext cx="251383" cy="21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780" dirty="0">
                <a:solidFill>
                  <a:schemeClr val="bg1"/>
                </a:solidFill>
                <a:latin typeface="Arial Black" charset="0"/>
              </a:rPr>
              <a:t>2</a:t>
            </a:r>
          </a:p>
        </p:txBody>
      </p:sp>
      <p:sp>
        <p:nvSpPr>
          <p:cNvPr id="993387" name="Rectangle 107"/>
          <p:cNvSpPr>
            <a:spLocks noChangeArrowheads="1"/>
          </p:cNvSpPr>
          <p:nvPr/>
        </p:nvSpPr>
        <p:spPr bwMode="auto">
          <a:xfrm>
            <a:off x="7297078" y="2059322"/>
            <a:ext cx="251383" cy="21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780" dirty="0">
                <a:solidFill>
                  <a:schemeClr val="bg1"/>
                </a:solidFill>
                <a:latin typeface="Arial Black" charset="0"/>
              </a:rPr>
              <a:t>5</a:t>
            </a:r>
          </a:p>
        </p:txBody>
      </p:sp>
      <p:sp>
        <p:nvSpPr>
          <p:cNvPr id="993388" name="Rectangle 108"/>
          <p:cNvSpPr>
            <a:spLocks noChangeArrowheads="1"/>
          </p:cNvSpPr>
          <p:nvPr/>
        </p:nvSpPr>
        <p:spPr bwMode="auto">
          <a:xfrm>
            <a:off x="4305430" y="3474414"/>
            <a:ext cx="251383" cy="21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780" dirty="0">
                <a:solidFill>
                  <a:schemeClr val="bg1"/>
                </a:solidFill>
                <a:latin typeface="Arial Black" charset="0"/>
              </a:rPr>
              <a:t>3</a:t>
            </a:r>
          </a:p>
        </p:txBody>
      </p:sp>
      <p:sp>
        <p:nvSpPr>
          <p:cNvPr id="993389" name="Rectangle 109"/>
          <p:cNvSpPr>
            <a:spLocks noChangeArrowheads="1"/>
          </p:cNvSpPr>
          <p:nvPr/>
        </p:nvSpPr>
        <p:spPr bwMode="auto">
          <a:xfrm>
            <a:off x="4083037" y="5110376"/>
            <a:ext cx="251383" cy="21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780" dirty="0">
                <a:solidFill>
                  <a:schemeClr val="bg1"/>
                </a:solidFill>
                <a:latin typeface="Arial Black" charset="0"/>
              </a:rPr>
              <a:t>4</a:t>
            </a:r>
          </a:p>
        </p:txBody>
      </p:sp>
      <p:sp>
        <p:nvSpPr>
          <p:cNvPr id="993390" name="Rectangle 110"/>
          <p:cNvSpPr>
            <a:spLocks noChangeArrowheads="1"/>
          </p:cNvSpPr>
          <p:nvPr/>
        </p:nvSpPr>
        <p:spPr bwMode="auto">
          <a:xfrm>
            <a:off x="7871340" y="5241375"/>
            <a:ext cx="251383" cy="21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780" dirty="0">
                <a:solidFill>
                  <a:schemeClr val="bg1"/>
                </a:solidFill>
                <a:latin typeface="Arial Black" charset="0"/>
              </a:rPr>
              <a:t>7</a:t>
            </a:r>
          </a:p>
        </p:txBody>
      </p:sp>
      <p:sp>
        <p:nvSpPr>
          <p:cNvPr id="993391" name="Rectangle 111"/>
          <p:cNvSpPr>
            <a:spLocks noChangeArrowheads="1"/>
          </p:cNvSpPr>
          <p:nvPr/>
        </p:nvSpPr>
        <p:spPr bwMode="auto">
          <a:xfrm>
            <a:off x="7580401" y="4321337"/>
            <a:ext cx="251383" cy="21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780" dirty="0">
                <a:solidFill>
                  <a:schemeClr val="bg1"/>
                </a:solidFill>
                <a:latin typeface="Arial Black" charset="0"/>
              </a:rPr>
              <a:t>6</a:t>
            </a:r>
          </a:p>
        </p:txBody>
      </p:sp>
      <p:sp>
        <p:nvSpPr>
          <p:cNvPr id="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127000"/>
            <a:ext cx="8861425" cy="274638"/>
          </a:xfrm>
          <a:noFill/>
        </p:spPr>
        <p:txBody>
          <a:bodyPr/>
          <a:lstStyle/>
          <a:p>
            <a:pPr eaLnBrk="1" hangingPunct="1"/>
            <a:r>
              <a:rPr lang="en-US" sz="12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Figure 15.7  The actions of alpha and beta interferons.</a:t>
            </a:r>
          </a:p>
        </p:txBody>
      </p:sp>
    </p:spTree>
    <p:extLst>
      <p:ext uri="{BB962C8B-B14F-4D97-AF65-F5344CB8AC3E}">
        <p14:creationId xmlns:p14="http://schemas.microsoft.com/office/powerpoint/2010/main" val="12067703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1" descr="table_15_04_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8"/>
          <a:stretch>
            <a:fillRect/>
          </a:stretch>
        </p:blipFill>
        <p:spPr bwMode="auto">
          <a:xfrm>
            <a:off x="1790701" y="665018"/>
            <a:ext cx="8601075" cy="451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7770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4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493857"/>
          </a:xfrm>
        </p:spPr>
        <p:txBody>
          <a:bodyPr>
            <a:normAutofit fontScale="90000"/>
          </a:bodyPr>
          <a:lstStyle/>
          <a:p>
            <a:r>
              <a:rPr lang="en-US" dirty="0"/>
              <a:t>The Body</a:t>
            </a:r>
            <a:r>
              <a:rPr lang="fr-FR" dirty="0"/>
              <a:t>'</a:t>
            </a:r>
            <a:r>
              <a:rPr lang="en-US" dirty="0"/>
              <a:t>s Second Line of Defense</a:t>
            </a:r>
          </a:p>
        </p:txBody>
      </p:sp>
      <p:sp>
        <p:nvSpPr>
          <p:cNvPr id="45059" name="Rectangle 15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637212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b="1" dirty="0"/>
              <a:t>Nonspecific Chemical Defenses Against Pathogens</a:t>
            </a:r>
          </a:p>
          <a:p>
            <a:pPr lvl="1">
              <a:lnSpc>
                <a:spcPct val="125000"/>
              </a:lnSpc>
            </a:pPr>
            <a:r>
              <a:rPr lang="en-US" dirty="0"/>
              <a:t>Complement</a:t>
            </a:r>
          </a:p>
          <a:p>
            <a:pPr lvl="2">
              <a:lnSpc>
                <a:spcPct val="125000"/>
              </a:lnSpc>
            </a:pPr>
            <a:r>
              <a:rPr lang="en-US" dirty="0"/>
              <a:t>Set of serum proteins designated numerically according to their order of discovery</a:t>
            </a:r>
          </a:p>
          <a:p>
            <a:pPr lvl="2">
              <a:lnSpc>
                <a:spcPct val="125000"/>
              </a:lnSpc>
            </a:pPr>
            <a:r>
              <a:rPr lang="en-US" dirty="0"/>
              <a:t>Complement activation results in lysis of the foreign cell</a:t>
            </a:r>
          </a:p>
          <a:p>
            <a:pPr lvl="2">
              <a:lnSpc>
                <a:spcPct val="125000"/>
              </a:lnSpc>
            </a:pPr>
            <a:r>
              <a:rPr lang="en-US" dirty="0"/>
              <a:t>Indirectly trigger inflammation and fever</a:t>
            </a:r>
          </a:p>
          <a:p>
            <a:pPr lvl="2">
              <a:lnSpc>
                <a:spcPct val="125000"/>
              </a:lnSpc>
            </a:pPr>
            <a:r>
              <a:rPr lang="en-US" dirty="0"/>
              <a:t>Complement can be activated in three ways</a:t>
            </a:r>
          </a:p>
          <a:p>
            <a:pPr lvl="3">
              <a:lnSpc>
                <a:spcPct val="125000"/>
              </a:lnSpc>
            </a:pPr>
            <a:r>
              <a:rPr lang="en-US" dirty="0"/>
              <a:t>Classical pathway</a:t>
            </a:r>
          </a:p>
          <a:p>
            <a:pPr lvl="3">
              <a:lnSpc>
                <a:spcPct val="125000"/>
              </a:lnSpc>
            </a:pPr>
            <a:r>
              <a:rPr lang="en-US" dirty="0"/>
              <a:t>Alternative pathway</a:t>
            </a:r>
          </a:p>
          <a:p>
            <a:pPr lvl="3">
              <a:lnSpc>
                <a:spcPct val="125000"/>
              </a:lnSpc>
            </a:pPr>
            <a:r>
              <a:rPr lang="en-US" dirty="0"/>
              <a:t>Lectin pathway</a:t>
            </a:r>
          </a:p>
        </p:txBody>
      </p:sp>
    </p:spTree>
    <p:extLst>
      <p:ext uri="{BB962C8B-B14F-4D97-AF65-F5344CB8AC3E}">
        <p14:creationId xmlns:p14="http://schemas.microsoft.com/office/powerpoint/2010/main" val="4161147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figure_15_08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4"/>
          <a:stretch>
            <a:fillRect/>
          </a:stretch>
        </p:blipFill>
        <p:spPr bwMode="auto">
          <a:xfrm>
            <a:off x="2312455" y="461997"/>
            <a:ext cx="7552853" cy="59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5388" name="Rectangle 60"/>
          <p:cNvSpPr>
            <a:spLocks noChangeArrowheads="1"/>
          </p:cNvSpPr>
          <p:nvPr/>
        </p:nvSpPr>
        <p:spPr bwMode="auto">
          <a:xfrm>
            <a:off x="4521503" y="5937676"/>
            <a:ext cx="1880643" cy="53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30" b="1" dirty="0"/>
              <a:t>Membrane attack</a:t>
            </a:r>
          </a:p>
          <a:p>
            <a:pPr>
              <a:defRPr/>
            </a:pPr>
            <a:r>
              <a:rPr lang="en-US" sz="1430" b="1" dirty="0"/>
              <a:t>complex and cell lysis</a:t>
            </a:r>
          </a:p>
        </p:txBody>
      </p:sp>
      <p:sp>
        <p:nvSpPr>
          <p:cNvPr id="995389" name="Rectangle 61"/>
          <p:cNvSpPr>
            <a:spLocks noChangeArrowheads="1"/>
          </p:cNvSpPr>
          <p:nvPr/>
        </p:nvSpPr>
        <p:spPr bwMode="auto">
          <a:xfrm>
            <a:off x="6453868" y="4990277"/>
            <a:ext cx="1260281" cy="31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30" b="1" dirty="0"/>
              <a:t>Inflammation</a:t>
            </a:r>
          </a:p>
        </p:txBody>
      </p:sp>
      <p:sp>
        <p:nvSpPr>
          <p:cNvPr id="995390" name="Rectangle 62"/>
          <p:cNvSpPr>
            <a:spLocks noChangeArrowheads="1"/>
          </p:cNvSpPr>
          <p:nvPr/>
        </p:nvSpPr>
        <p:spPr bwMode="auto">
          <a:xfrm>
            <a:off x="4764336" y="4885398"/>
            <a:ext cx="1362937" cy="53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30" b="1" dirty="0"/>
              <a:t>C5 convertase</a:t>
            </a:r>
          </a:p>
          <a:p>
            <a:pPr>
              <a:defRPr/>
            </a:pPr>
            <a:r>
              <a:rPr lang="en-US" sz="1430" b="1" dirty="0"/>
              <a:t>C5      C5a + C5b</a:t>
            </a:r>
          </a:p>
        </p:txBody>
      </p:sp>
      <p:sp>
        <p:nvSpPr>
          <p:cNvPr id="995391" name="Rectangle 63"/>
          <p:cNvSpPr>
            <a:spLocks noChangeArrowheads="1"/>
          </p:cNvSpPr>
          <p:nvPr/>
        </p:nvSpPr>
        <p:spPr bwMode="auto">
          <a:xfrm>
            <a:off x="6442093" y="3915537"/>
            <a:ext cx="1260281" cy="53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30" b="1" dirty="0"/>
              <a:t>Opsonization</a:t>
            </a:r>
          </a:p>
          <a:p>
            <a:pPr>
              <a:defRPr/>
            </a:pPr>
            <a:r>
              <a:rPr lang="en-US" sz="1430" b="1" dirty="0"/>
              <a:t>Inflammation</a:t>
            </a:r>
          </a:p>
        </p:txBody>
      </p:sp>
      <p:sp>
        <p:nvSpPr>
          <p:cNvPr id="995392" name="Rectangle 64"/>
          <p:cNvSpPr>
            <a:spLocks noChangeArrowheads="1"/>
          </p:cNvSpPr>
          <p:nvPr/>
        </p:nvSpPr>
        <p:spPr bwMode="auto">
          <a:xfrm>
            <a:off x="4698109" y="3915537"/>
            <a:ext cx="1464375" cy="53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30" b="1" dirty="0"/>
              <a:t>Activation</a:t>
            </a:r>
          </a:p>
          <a:p>
            <a:pPr>
              <a:defRPr/>
            </a:pPr>
            <a:r>
              <a:rPr lang="en-US" sz="1430" b="1" dirty="0"/>
              <a:t>(C3      C3a + C3b)</a:t>
            </a:r>
          </a:p>
        </p:txBody>
      </p:sp>
      <p:sp>
        <p:nvSpPr>
          <p:cNvPr id="995393" name="Rectangle 65"/>
          <p:cNvSpPr>
            <a:spLocks noChangeArrowheads="1"/>
          </p:cNvSpPr>
          <p:nvPr/>
        </p:nvSpPr>
        <p:spPr bwMode="auto">
          <a:xfrm>
            <a:off x="4570551" y="3568598"/>
            <a:ext cx="1872629" cy="31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30" b="1" dirty="0"/>
              <a:t>Complement cascade</a:t>
            </a:r>
          </a:p>
        </p:txBody>
      </p:sp>
      <p:sp>
        <p:nvSpPr>
          <p:cNvPr id="995394" name="Rectangle 66"/>
          <p:cNvSpPr>
            <a:spLocks noChangeArrowheads="1"/>
          </p:cNvSpPr>
          <p:nvPr/>
        </p:nvSpPr>
        <p:spPr bwMode="auto">
          <a:xfrm>
            <a:off x="2687743" y="2912909"/>
            <a:ext cx="1210588" cy="75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430" b="1" dirty="0"/>
              <a:t>Complement</a:t>
            </a:r>
          </a:p>
          <a:p>
            <a:pPr algn="l">
              <a:defRPr/>
            </a:pPr>
            <a:r>
              <a:rPr lang="en-US" sz="1430" b="1" dirty="0"/>
              <a:t>proteins</a:t>
            </a:r>
          </a:p>
          <a:p>
            <a:pPr algn="l">
              <a:defRPr/>
            </a:pPr>
            <a:r>
              <a:rPr lang="en-US" sz="1430" b="1" dirty="0"/>
              <a:t>1, 2, 4</a:t>
            </a:r>
          </a:p>
        </p:txBody>
      </p:sp>
      <p:sp>
        <p:nvSpPr>
          <p:cNvPr id="995395" name="Rectangle 67"/>
          <p:cNvSpPr>
            <a:spLocks noChangeArrowheads="1"/>
          </p:cNvSpPr>
          <p:nvPr/>
        </p:nvSpPr>
        <p:spPr bwMode="auto">
          <a:xfrm>
            <a:off x="6403829" y="2028796"/>
            <a:ext cx="976549" cy="53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430" b="1" dirty="0"/>
              <a:t>Factors B,</a:t>
            </a:r>
          </a:p>
          <a:p>
            <a:pPr algn="l">
              <a:defRPr/>
            </a:pPr>
            <a:r>
              <a:rPr lang="en-US" sz="1430" b="1" dirty="0"/>
              <a:t>D, and P</a:t>
            </a:r>
          </a:p>
        </p:txBody>
      </p:sp>
      <p:sp>
        <p:nvSpPr>
          <p:cNvPr id="995396" name="Rectangle 68"/>
          <p:cNvSpPr>
            <a:spLocks noChangeArrowheads="1"/>
          </p:cNvSpPr>
          <p:nvPr/>
        </p:nvSpPr>
        <p:spPr bwMode="auto">
          <a:xfrm>
            <a:off x="5821029" y="2040956"/>
            <a:ext cx="484428" cy="31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30" b="1" dirty="0"/>
              <a:t>C3b</a:t>
            </a:r>
          </a:p>
        </p:txBody>
      </p:sp>
      <p:sp>
        <p:nvSpPr>
          <p:cNvPr id="995397" name="Rectangle 69"/>
          <p:cNvSpPr>
            <a:spLocks noChangeArrowheads="1"/>
          </p:cNvSpPr>
          <p:nvPr/>
        </p:nvSpPr>
        <p:spPr bwMode="auto">
          <a:xfrm>
            <a:off x="3740021" y="1937935"/>
            <a:ext cx="920445" cy="31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30" b="1" dirty="0"/>
              <a:t>Antibody</a:t>
            </a:r>
          </a:p>
        </p:txBody>
      </p:sp>
      <p:sp>
        <p:nvSpPr>
          <p:cNvPr id="995398" name="Rectangle 70"/>
          <p:cNvSpPr>
            <a:spLocks noChangeArrowheads="1"/>
          </p:cNvSpPr>
          <p:nvPr/>
        </p:nvSpPr>
        <p:spPr bwMode="auto">
          <a:xfrm>
            <a:off x="8924880" y="1496421"/>
            <a:ext cx="750526" cy="31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30" b="1" dirty="0"/>
              <a:t>Lectins</a:t>
            </a:r>
          </a:p>
        </p:txBody>
      </p:sp>
      <p:sp>
        <p:nvSpPr>
          <p:cNvPr id="995399" name="Rectangle 71"/>
          <p:cNvSpPr>
            <a:spLocks noChangeArrowheads="1"/>
          </p:cNvSpPr>
          <p:nvPr/>
        </p:nvSpPr>
        <p:spPr bwMode="auto">
          <a:xfrm>
            <a:off x="6284621" y="1304710"/>
            <a:ext cx="1339341" cy="53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430" b="1" dirty="0"/>
              <a:t>Endotoxin and</a:t>
            </a:r>
          </a:p>
          <a:p>
            <a:pPr algn="l">
              <a:defRPr/>
            </a:pPr>
            <a:r>
              <a:rPr lang="en-US" sz="1430" b="1" dirty="0"/>
              <a:t>glycoproteins</a:t>
            </a:r>
          </a:p>
        </p:txBody>
      </p:sp>
      <p:sp>
        <p:nvSpPr>
          <p:cNvPr id="995400" name="Rectangle 72"/>
          <p:cNvSpPr>
            <a:spLocks noChangeArrowheads="1"/>
          </p:cNvSpPr>
          <p:nvPr/>
        </p:nvSpPr>
        <p:spPr bwMode="auto">
          <a:xfrm>
            <a:off x="5840161" y="800297"/>
            <a:ext cx="484428" cy="31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30" b="1" dirty="0"/>
              <a:t>C3b</a:t>
            </a:r>
          </a:p>
        </p:txBody>
      </p:sp>
      <p:sp>
        <p:nvSpPr>
          <p:cNvPr id="995401" name="Rectangle 73"/>
          <p:cNvSpPr>
            <a:spLocks noChangeArrowheads="1"/>
          </p:cNvSpPr>
          <p:nvPr/>
        </p:nvSpPr>
        <p:spPr bwMode="auto">
          <a:xfrm>
            <a:off x="4041723" y="845921"/>
            <a:ext cx="816249" cy="31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30" b="1" dirty="0"/>
              <a:t>Antigen</a:t>
            </a:r>
          </a:p>
        </p:txBody>
      </p:sp>
      <p:sp>
        <p:nvSpPr>
          <p:cNvPr id="995402" name="Rectangle 74"/>
          <p:cNvSpPr>
            <a:spLocks noChangeArrowheads="1"/>
          </p:cNvSpPr>
          <p:nvPr/>
        </p:nvSpPr>
        <p:spPr bwMode="auto">
          <a:xfrm>
            <a:off x="8917522" y="770863"/>
            <a:ext cx="906017" cy="31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30" b="1" dirty="0"/>
              <a:t>Mannose</a:t>
            </a:r>
          </a:p>
        </p:txBody>
      </p:sp>
      <p:sp>
        <p:nvSpPr>
          <p:cNvPr id="995403" name="Rectangle 75"/>
          <p:cNvSpPr>
            <a:spLocks noChangeArrowheads="1"/>
          </p:cNvSpPr>
          <p:nvPr/>
        </p:nvSpPr>
        <p:spPr bwMode="auto">
          <a:xfrm>
            <a:off x="7697469" y="433841"/>
            <a:ext cx="1736373" cy="31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30" dirty="0">
                <a:latin typeface="Arial Black" charset="0"/>
              </a:rPr>
              <a:t>Lectin pathway</a:t>
            </a:r>
          </a:p>
        </p:txBody>
      </p:sp>
      <p:sp>
        <p:nvSpPr>
          <p:cNvPr id="995404" name="Rectangle 76"/>
          <p:cNvSpPr>
            <a:spLocks noChangeArrowheads="1"/>
          </p:cNvSpPr>
          <p:nvPr/>
        </p:nvSpPr>
        <p:spPr bwMode="auto">
          <a:xfrm>
            <a:off x="5038074" y="430897"/>
            <a:ext cx="2210862" cy="31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30" dirty="0">
                <a:latin typeface="Arial Black" charset="0"/>
              </a:rPr>
              <a:t>Alternative pathway</a:t>
            </a:r>
          </a:p>
        </p:txBody>
      </p:sp>
      <p:sp>
        <p:nvSpPr>
          <p:cNvPr id="995405" name="Rectangle 77"/>
          <p:cNvSpPr>
            <a:spLocks noChangeArrowheads="1"/>
          </p:cNvSpPr>
          <p:nvPr/>
        </p:nvSpPr>
        <p:spPr bwMode="auto">
          <a:xfrm>
            <a:off x="2284493" y="429425"/>
            <a:ext cx="2018501" cy="31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30" dirty="0">
                <a:latin typeface="Arial Black" charset="0"/>
              </a:rPr>
              <a:t>Classical pathway</a:t>
            </a:r>
          </a:p>
        </p:txBody>
      </p:sp>
      <p:sp>
        <p:nvSpPr>
          <p:cNvPr id="995407" name="Freeform 79"/>
          <p:cNvSpPr>
            <a:spLocks/>
          </p:cNvSpPr>
          <p:nvPr/>
        </p:nvSpPr>
        <p:spPr bwMode="auto">
          <a:xfrm>
            <a:off x="5164643" y="4312008"/>
            <a:ext cx="173663" cy="1472"/>
          </a:xfrm>
          <a:custGeom>
            <a:avLst/>
            <a:gdLst>
              <a:gd name="T0" fmla="*/ 0 w 118"/>
              <a:gd name="T1" fmla="*/ 0 h 1"/>
              <a:gd name="T2" fmla="*/ 118 w 118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8" h="1">
                <a:moveTo>
                  <a:pt x="0" y="0"/>
                </a:moveTo>
                <a:lnTo>
                  <a:pt x="118" y="1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30" dirty="0"/>
          </a:p>
        </p:txBody>
      </p:sp>
      <p:sp>
        <p:nvSpPr>
          <p:cNvPr id="995408" name="Freeform 80"/>
          <p:cNvSpPr>
            <a:spLocks/>
          </p:cNvSpPr>
          <p:nvPr/>
        </p:nvSpPr>
        <p:spPr bwMode="auto">
          <a:xfrm>
            <a:off x="5164643" y="5286285"/>
            <a:ext cx="173663" cy="1472"/>
          </a:xfrm>
          <a:custGeom>
            <a:avLst/>
            <a:gdLst>
              <a:gd name="T0" fmla="*/ 0 w 118"/>
              <a:gd name="T1" fmla="*/ 0 h 1"/>
              <a:gd name="T2" fmla="*/ 118 w 118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8" h="1">
                <a:moveTo>
                  <a:pt x="0" y="0"/>
                </a:moveTo>
                <a:lnTo>
                  <a:pt x="118" y="1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30" dirty="0"/>
          </a:p>
        </p:txBody>
      </p:sp>
      <p:sp>
        <p:nvSpPr>
          <p:cNvPr id="995409" name="Line 81"/>
          <p:cNvSpPr>
            <a:spLocks noChangeShapeType="1"/>
          </p:cNvSpPr>
          <p:nvPr/>
        </p:nvSpPr>
        <p:spPr bwMode="auto">
          <a:xfrm flipV="1">
            <a:off x="3748852" y="1006532"/>
            <a:ext cx="379703" cy="470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30" dirty="0"/>
          </a:p>
        </p:txBody>
      </p:sp>
      <p:sp>
        <p:nvSpPr>
          <p:cNvPr id="995410" name="Freeform 82"/>
          <p:cNvSpPr>
            <a:spLocks/>
          </p:cNvSpPr>
          <p:nvPr/>
        </p:nvSpPr>
        <p:spPr bwMode="auto">
          <a:xfrm>
            <a:off x="3316165" y="2095602"/>
            <a:ext cx="488610" cy="1472"/>
          </a:xfrm>
          <a:custGeom>
            <a:avLst/>
            <a:gdLst>
              <a:gd name="T0" fmla="*/ 0 w 332"/>
              <a:gd name="T1" fmla="*/ 0 h 1"/>
              <a:gd name="T2" fmla="*/ 332 w 332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32" h="1">
                <a:moveTo>
                  <a:pt x="0" y="0"/>
                </a:moveTo>
                <a:lnTo>
                  <a:pt x="33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30" dirty="0"/>
          </a:p>
        </p:txBody>
      </p:sp>
      <p:sp>
        <p:nvSpPr>
          <p:cNvPr id="995412" name="Freeform 84"/>
          <p:cNvSpPr>
            <a:spLocks/>
          </p:cNvSpPr>
          <p:nvPr/>
        </p:nvSpPr>
        <p:spPr bwMode="auto">
          <a:xfrm>
            <a:off x="6062391" y="1474539"/>
            <a:ext cx="259023" cy="2943"/>
          </a:xfrm>
          <a:custGeom>
            <a:avLst/>
            <a:gdLst>
              <a:gd name="T0" fmla="*/ 0 w 176"/>
              <a:gd name="T1" fmla="*/ 0 h 2"/>
              <a:gd name="T2" fmla="*/ 176 w 176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76" h="2">
                <a:moveTo>
                  <a:pt x="0" y="0"/>
                </a:moveTo>
                <a:lnTo>
                  <a:pt x="176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30" dirty="0"/>
          </a:p>
        </p:txBody>
      </p:sp>
      <p:sp>
        <p:nvSpPr>
          <p:cNvPr id="995413" name="Freeform 85"/>
          <p:cNvSpPr>
            <a:spLocks/>
          </p:cNvSpPr>
          <p:nvPr/>
        </p:nvSpPr>
        <p:spPr bwMode="auto">
          <a:xfrm>
            <a:off x="6274318" y="2200095"/>
            <a:ext cx="182493" cy="1472"/>
          </a:xfrm>
          <a:custGeom>
            <a:avLst/>
            <a:gdLst>
              <a:gd name="T0" fmla="*/ 0 w 124"/>
              <a:gd name="T1" fmla="*/ 0 h 1"/>
              <a:gd name="T2" fmla="*/ 124 w 124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4" h="1">
                <a:moveTo>
                  <a:pt x="0" y="0"/>
                </a:moveTo>
                <a:lnTo>
                  <a:pt x="124" y="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30" dirty="0"/>
          </a:p>
        </p:txBody>
      </p:sp>
      <p:sp>
        <p:nvSpPr>
          <p:cNvPr id="995414" name="Freeform 86"/>
          <p:cNvSpPr>
            <a:spLocks/>
          </p:cNvSpPr>
          <p:nvPr/>
        </p:nvSpPr>
        <p:spPr bwMode="auto">
          <a:xfrm>
            <a:off x="8634951" y="938832"/>
            <a:ext cx="323778" cy="73586"/>
          </a:xfrm>
          <a:custGeom>
            <a:avLst/>
            <a:gdLst>
              <a:gd name="T0" fmla="*/ 0 w 220"/>
              <a:gd name="T1" fmla="*/ 0 h 50"/>
              <a:gd name="T2" fmla="*/ 220 w 220"/>
              <a:gd name="T3" fmla="*/ 2 h 50"/>
              <a:gd name="T4" fmla="*/ 92 w 220"/>
              <a:gd name="T5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" h="50">
                <a:moveTo>
                  <a:pt x="0" y="0"/>
                </a:moveTo>
                <a:lnTo>
                  <a:pt x="220" y="2"/>
                </a:lnTo>
                <a:lnTo>
                  <a:pt x="92" y="5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30" dirty="0"/>
          </a:p>
        </p:txBody>
      </p:sp>
      <p:sp>
        <p:nvSpPr>
          <p:cNvPr id="995415" name="Freeform 87"/>
          <p:cNvSpPr>
            <a:spLocks/>
          </p:cNvSpPr>
          <p:nvPr/>
        </p:nvSpPr>
        <p:spPr bwMode="auto">
          <a:xfrm>
            <a:off x="8761520" y="1568727"/>
            <a:ext cx="211927" cy="91246"/>
          </a:xfrm>
          <a:custGeom>
            <a:avLst/>
            <a:gdLst>
              <a:gd name="T0" fmla="*/ 0 w 144"/>
              <a:gd name="T1" fmla="*/ 0 h 62"/>
              <a:gd name="T2" fmla="*/ 144 w 144"/>
              <a:gd name="T3" fmla="*/ 60 h 62"/>
              <a:gd name="T4" fmla="*/ 16 w 144"/>
              <a:gd name="T5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4" h="62">
                <a:moveTo>
                  <a:pt x="0" y="0"/>
                </a:moveTo>
                <a:lnTo>
                  <a:pt x="144" y="60"/>
                </a:lnTo>
                <a:lnTo>
                  <a:pt x="16" y="6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30" dirty="0"/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127000"/>
            <a:ext cx="8861425" cy="274638"/>
          </a:xfrm>
          <a:noFill/>
        </p:spPr>
        <p:txBody>
          <a:bodyPr/>
          <a:lstStyle/>
          <a:p>
            <a:pPr eaLnBrk="1" hangingPunct="1"/>
            <a:r>
              <a:rPr lang="en-US" sz="12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Figure 15.8  Pathways by which complement is activated.</a:t>
            </a:r>
          </a:p>
        </p:txBody>
      </p:sp>
    </p:spTree>
    <p:extLst>
      <p:ext uri="{BB962C8B-B14F-4D97-AF65-F5344CB8AC3E}">
        <p14:creationId xmlns:p14="http://schemas.microsoft.com/office/powerpoint/2010/main" val="36799545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figure_15_09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6"/>
          <a:stretch>
            <a:fillRect/>
          </a:stretch>
        </p:blipFill>
        <p:spPr bwMode="auto">
          <a:xfrm>
            <a:off x="2868614" y="321906"/>
            <a:ext cx="6529387" cy="624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7407" name="Rectangle 31"/>
          <p:cNvSpPr>
            <a:spLocks noChangeArrowheads="1"/>
          </p:cNvSpPr>
          <p:nvPr/>
        </p:nvSpPr>
        <p:spPr bwMode="auto">
          <a:xfrm>
            <a:off x="5772150" y="625268"/>
            <a:ext cx="6671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800" b="1" dirty="0"/>
              <a:t>Membrane</a:t>
            </a:r>
          </a:p>
          <a:p>
            <a:pPr algn="l">
              <a:defRPr/>
            </a:pPr>
            <a:r>
              <a:rPr lang="en-US" sz="800" b="1" dirty="0"/>
              <a:t>attack</a:t>
            </a:r>
          </a:p>
          <a:p>
            <a:pPr algn="l">
              <a:defRPr/>
            </a:pPr>
            <a:r>
              <a:rPr lang="en-US" sz="800" b="1" dirty="0"/>
              <a:t>complex</a:t>
            </a:r>
          </a:p>
        </p:txBody>
      </p:sp>
      <p:sp>
        <p:nvSpPr>
          <p:cNvPr id="997408" name="Rectangle 32"/>
          <p:cNvSpPr>
            <a:spLocks noChangeArrowheads="1"/>
          </p:cNvSpPr>
          <p:nvPr/>
        </p:nvSpPr>
        <p:spPr bwMode="auto">
          <a:xfrm>
            <a:off x="8020050" y="613003"/>
            <a:ext cx="7280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800" b="1" dirty="0"/>
              <a:t>Cytoplasmic</a:t>
            </a:r>
          </a:p>
          <a:p>
            <a:pPr algn="l">
              <a:defRPr/>
            </a:pPr>
            <a:r>
              <a:rPr lang="en-US" sz="800" b="1" dirty="0"/>
              <a:t>membrane</a:t>
            </a:r>
          </a:p>
        </p:txBody>
      </p:sp>
      <p:sp>
        <p:nvSpPr>
          <p:cNvPr id="997409" name="Rectangle 33"/>
          <p:cNvSpPr>
            <a:spLocks noChangeArrowheads="1"/>
          </p:cNvSpPr>
          <p:nvPr/>
        </p:nvSpPr>
        <p:spPr bwMode="auto">
          <a:xfrm>
            <a:off x="7772400" y="2256833"/>
            <a:ext cx="1587294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110000"/>
              </a:lnSpc>
              <a:defRPr/>
            </a:pPr>
            <a:r>
              <a:rPr lang="en-US" sz="800" b="1" dirty="0"/>
              <a:t>C5b combines with C6, C7, C8,</a:t>
            </a:r>
          </a:p>
          <a:p>
            <a:pPr algn="l">
              <a:lnSpc>
                <a:spcPct val="110000"/>
              </a:lnSpc>
              <a:defRPr/>
            </a:pPr>
            <a:r>
              <a:rPr lang="en-US" sz="800" b="1" dirty="0"/>
              <a:t>and several molecules of C9</a:t>
            </a:r>
          </a:p>
          <a:p>
            <a:pPr algn="l">
              <a:lnSpc>
                <a:spcPct val="110000"/>
              </a:lnSpc>
              <a:defRPr/>
            </a:pPr>
            <a:r>
              <a:rPr lang="en-US" sz="800" b="1" dirty="0"/>
              <a:t>to form a membrane attack</a:t>
            </a:r>
          </a:p>
          <a:p>
            <a:pPr algn="l">
              <a:lnSpc>
                <a:spcPct val="110000"/>
              </a:lnSpc>
              <a:defRPr/>
            </a:pPr>
            <a:r>
              <a:rPr lang="en-US" sz="800" b="1" dirty="0"/>
              <a:t>complex (MAC). A MAC drills a</a:t>
            </a:r>
          </a:p>
          <a:p>
            <a:pPr algn="l">
              <a:lnSpc>
                <a:spcPct val="110000"/>
              </a:lnSpc>
              <a:defRPr/>
            </a:pPr>
            <a:r>
              <a:rPr lang="en-US" sz="800" b="1" dirty="0"/>
              <a:t>circular hole in the pathogen</a:t>
            </a:r>
            <a:r>
              <a:rPr lang="ja-JP" altLang="en-US" sz="800" b="1" dirty="0">
                <a:latin typeface="Arial"/>
              </a:rPr>
              <a:t>’</a:t>
            </a:r>
            <a:r>
              <a:rPr lang="en-US" sz="800" b="1" dirty="0"/>
              <a:t>s</a:t>
            </a:r>
          </a:p>
          <a:p>
            <a:pPr algn="l">
              <a:lnSpc>
                <a:spcPct val="110000"/>
              </a:lnSpc>
              <a:defRPr/>
            </a:pPr>
            <a:r>
              <a:rPr lang="en-US" sz="800" b="1" dirty="0"/>
              <a:t>cytoplasmic membrane,</a:t>
            </a:r>
          </a:p>
          <a:p>
            <a:pPr algn="l">
              <a:lnSpc>
                <a:spcPct val="110000"/>
              </a:lnSpc>
              <a:defRPr/>
            </a:pPr>
            <a:r>
              <a:rPr lang="en-US" sz="800" b="1" dirty="0"/>
              <a:t>leading to lysis of the cell.</a:t>
            </a:r>
          </a:p>
        </p:txBody>
      </p:sp>
      <p:sp>
        <p:nvSpPr>
          <p:cNvPr id="997410" name="Rectangle 34"/>
          <p:cNvSpPr>
            <a:spLocks noChangeArrowheads="1"/>
          </p:cNvSpPr>
          <p:nvPr/>
        </p:nvSpPr>
        <p:spPr bwMode="auto">
          <a:xfrm>
            <a:off x="6151564" y="2731444"/>
            <a:ext cx="10262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800" b="1" dirty="0"/>
              <a:t>Causes chemotaxis</a:t>
            </a:r>
          </a:p>
          <a:p>
            <a:pPr algn="l">
              <a:defRPr/>
            </a:pPr>
            <a:r>
              <a:rPr lang="en-US" sz="800" b="1" dirty="0"/>
              <a:t>of phagocytes</a:t>
            </a:r>
          </a:p>
          <a:p>
            <a:pPr algn="l">
              <a:defRPr/>
            </a:pPr>
            <a:r>
              <a:rPr lang="en-US" sz="800" b="1" dirty="0"/>
              <a:t>and triggers</a:t>
            </a:r>
          </a:p>
          <a:p>
            <a:pPr algn="l">
              <a:defRPr/>
            </a:pPr>
            <a:r>
              <a:rPr lang="en-US" sz="800" b="1" dirty="0"/>
              <a:t>inﬂammation</a:t>
            </a:r>
          </a:p>
        </p:txBody>
      </p:sp>
      <p:sp>
        <p:nvSpPr>
          <p:cNvPr id="997411" name="Rectangle 35"/>
          <p:cNvSpPr>
            <a:spLocks noChangeArrowheads="1"/>
          </p:cNvSpPr>
          <p:nvPr/>
        </p:nvSpPr>
        <p:spPr bwMode="auto">
          <a:xfrm>
            <a:off x="4400551" y="2089815"/>
            <a:ext cx="61747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800" b="1" dirty="0"/>
              <a:t>Pathogen</a:t>
            </a:r>
          </a:p>
        </p:txBody>
      </p:sp>
      <p:sp>
        <p:nvSpPr>
          <p:cNvPr id="997412" name="Rectangle 36"/>
          <p:cNvSpPr>
            <a:spLocks noChangeArrowheads="1"/>
          </p:cNvSpPr>
          <p:nvPr/>
        </p:nvSpPr>
        <p:spPr bwMode="auto">
          <a:xfrm>
            <a:off x="5402264" y="2764502"/>
            <a:ext cx="54053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800" b="1" dirty="0"/>
              <a:t>Antigen</a:t>
            </a:r>
          </a:p>
        </p:txBody>
      </p:sp>
      <p:sp>
        <p:nvSpPr>
          <p:cNvPr id="997413" name="Rectangle 37"/>
          <p:cNvSpPr>
            <a:spLocks noChangeArrowheads="1"/>
          </p:cNvSpPr>
          <p:nvPr/>
        </p:nvSpPr>
        <p:spPr bwMode="auto">
          <a:xfrm>
            <a:off x="5383214" y="2966115"/>
            <a:ext cx="59824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800" b="1" dirty="0"/>
              <a:t>Antibody</a:t>
            </a:r>
          </a:p>
        </p:txBody>
      </p:sp>
      <p:sp>
        <p:nvSpPr>
          <p:cNvPr id="997414" name="Rectangle 38"/>
          <p:cNvSpPr>
            <a:spLocks noChangeArrowheads="1"/>
          </p:cNvSpPr>
          <p:nvPr/>
        </p:nvSpPr>
        <p:spPr bwMode="auto">
          <a:xfrm>
            <a:off x="3033714" y="3104069"/>
            <a:ext cx="95891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800" b="1" dirty="0"/>
              <a:t>C1 becomes</a:t>
            </a:r>
          </a:p>
          <a:p>
            <a:pPr algn="l">
              <a:defRPr/>
            </a:pPr>
            <a:r>
              <a:rPr lang="en-US" sz="800" b="1" dirty="0"/>
              <a:t>an active enzyme</a:t>
            </a:r>
          </a:p>
          <a:p>
            <a:pPr algn="l">
              <a:defRPr/>
            </a:pPr>
            <a:r>
              <a:rPr lang="en-US" sz="800" b="1" dirty="0"/>
              <a:t>when it binds to</a:t>
            </a:r>
          </a:p>
          <a:p>
            <a:pPr algn="l">
              <a:defRPr/>
            </a:pPr>
            <a:r>
              <a:rPr lang="en-US" sz="800" b="1" dirty="0"/>
              <a:t>antibody-antigen</a:t>
            </a:r>
          </a:p>
          <a:p>
            <a:pPr algn="l">
              <a:defRPr/>
            </a:pPr>
            <a:r>
              <a:rPr lang="en-US" sz="800" b="1" dirty="0"/>
              <a:t>complexes.</a:t>
            </a:r>
          </a:p>
        </p:txBody>
      </p:sp>
      <p:sp>
        <p:nvSpPr>
          <p:cNvPr id="997418" name="Rectangle 42"/>
          <p:cNvSpPr>
            <a:spLocks noChangeArrowheads="1"/>
          </p:cNvSpPr>
          <p:nvPr/>
        </p:nvSpPr>
        <p:spPr bwMode="auto">
          <a:xfrm>
            <a:off x="4400551" y="3952668"/>
            <a:ext cx="8835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800" b="1" dirty="0"/>
              <a:t>Enzyme C1</a:t>
            </a:r>
          </a:p>
          <a:p>
            <a:pPr algn="l">
              <a:defRPr/>
            </a:pPr>
            <a:r>
              <a:rPr lang="en-US" sz="800" b="1" dirty="0"/>
              <a:t>splits molecules</a:t>
            </a:r>
          </a:p>
          <a:p>
            <a:pPr algn="l">
              <a:defRPr/>
            </a:pPr>
            <a:r>
              <a:rPr lang="en-US" sz="800" b="1" dirty="0"/>
              <a:t>of C2 and of C4.</a:t>
            </a:r>
          </a:p>
        </p:txBody>
      </p:sp>
      <p:sp>
        <p:nvSpPr>
          <p:cNvPr id="997419" name="Rectangle 43"/>
          <p:cNvSpPr>
            <a:spLocks noChangeArrowheads="1"/>
          </p:cNvSpPr>
          <p:nvPr/>
        </p:nvSpPr>
        <p:spPr bwMode="auto">
          <a:xfrm>
            <a:off x="6832601" y="4534406"/>
            <a:ext cx="102624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800" b="1" dirty="0"/>
              <a:t>C3b combines</a:t>
            </a:r>
          </a:p>
          <a:p>
            <a:pPr algn="l">
              <a:defRPr/>
            </a:pPr>
            <a:r>
              <a:rPr lang="en-US" sz="800" b="1" dirty="0"/>
              <a:t>with the remaining</a:t>
            </a:r>
          </a:p>
          <a:p>
            <a:pPr algn="l">
              <a:defRPr/>
            </a:pPr>
            <a:r>
              <a:rPr lang="en-US" sz="800" b="1" dirty="0"/>
              <a:t>fragments of C2</a:t>
            </a:r>
          </a:p>
          <a:p>
            <a:pPr algn="l">
              <a:defRPr/>
            </a:pPr>
            <a:r>
              <a:rPr lang="en-US" sz="800" b="1" dirty="0"/>
              <a:t>and C4 to form a</a:t>
            </a:r>
          </a:p>
          <a:p>
            <a:pPr algn="l">
              <a:defRPr/>
            </a:pPr>
            <a:r>
              <a:rPr lang="en-US" sz="800" b="1" dirty="0"/>
              <a:t>third enzyme.</a:t>
            </a:r>
          </a:p>
        </p:txBody>
      </p:sp>
      <p:sp>
        <p:nvSpPr>
          <p:cNvPr id="997420" name="Rectangle 44"/>
          <p:cNvSpPr>
            <a:spLocks noChangeArrowheads="1"/>
          </p:cNvSpPr>
          <p:nvPr/>
        </p:nvSpPr>
        <p:spPr bwMode="auto">
          <a:xfrm>
            <a:off x="4822826" y="4965771"/>
            <a:ext cx="92044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800" b="1" dirty="0"/>
              <a:t>Fragments of C2</a:t>
            </a:r>
          </a:p>
          <a:p>
            <a:pPr algn="l">
              <a:defRPr/>
            </a:pPr>
            <a:r>
              <a:rPr lang="en-US" sz="800" b="1" dirty="0"/>
              <a:t>and C4 combine</a:t>
            </a:r>
          </a:p>
          <a:p>
            <a:pPr algn="l">
              <a:defRPr/>
            </a:pPr>
            <a:r>
              <a:rPr lang="en-US" sz="800" b="1" dirty="0"/>
              <a:t>to form a second</a:t>
            </a:r>
          </a:p>
          <a:p>
            <a:pPr algn="l">
              <a:defRPr/>
            </a:pPr>
            <a:r>
              <a:rPr lang="en-US" sz="800" b="1" dirty="0"/>
              <a:t>enzyme that</a:t>
            </a:r>
          </a:p>
          <a:p>
            <a:pPr algn="l">
              <a:defRPr/>
            </a:pPr>
            <a:r>
              <a:rPr lang="en-US" sz="800" b="1" dirty="0"/>
              <a:t>splits C3 into</a:t>
            </a:r>
          </a:p>
          <a:p>
            <a:pPr algn="l">
              <a:defRPr/>
            </a:pPr>
            <a:r>
              <a:rPr lang="en-US" sz="800" b="1" dirty="0"/>
              <a:t>C3a and C3b.</a:t>
            </a:r>
          </a:p>
        </p:txBody>
      </p:sp>
      <p:sp>
        <p:nvSpPr>
          <p:cNvPr id="997421" name="Rectangle 45"/>
          <p:cNvSpPr>
            <a:spLocks noChangeArrowheads="1"/>
          </p:cNvSpPr>
          <p:nvPr/>
        </p:nvSpPr>
        <p:spPr bwMode="auto">
          <a:xfrm>
            <a:off x="5638800" y="6073418"/>
            <a:ext cx="13795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800" b="1" dirty="0"/>
              <a:t>Causes chemotaxis of phagocytes and triggers</a:t>
            </a:r>
          </a:p>
          <a:p>
            <a:pPr algn="l">
              <a:defRPr/>
            </a:pPr>
            <a:r>
              <a:rPr lang="en-US" sz="800" b="1" dirty="0"/>
              <a:t>inﬂammation</a:t>
            </a:r>
          </a:p>
        </p:txBody>
      </p:sp>
      <p:sp>
        <p:nvSpPr>
          <p:cNvPr id="997422" name="Rectangle 46"/>
          <p:cNvSpPr>
            <a:spLocks noChangeArrowheads="1"/>
          </p:cNvSpPr>
          <p:nvPr/>
        </p:nvSpPr>
        <p:spPr bwMode="auto">
          <a:xfrm>
            <a:off x="7769226" y="3391128"/>
            <a:ext cx="10871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800" b="1" dirty="0"/>
              <a:t>This enzyme cleaves</a:t>
            </a:r>
          </a:p>
          <a:p>
            <a:pPr algn="l">
              <a:defRPr/>
            </a:pPr>
            <a:r>
              <a:rPr lang="en-US" sz="800" b="1" dirty="0"/>
              <a:t>C5 into C5a and C5b.</a:t>
            </a:r>
          </a:p>
        </p:txBody>
      </p:sp>
      <p:sp>
        <p:nvSpPr>
          <p:cNvPr id="997423" name="Rectangle 47"/>
          <p:cNvSpPr>
            <a:spLocks noChangeArrowheads="1"/>
          </p:cNvSpPr>
          <p:nvPr/>
        </p:nvSpPr>
        <p:spPr bwMode="auto">
          <a:xfrm>
            <a:off x="6234114" y="3333978"/>
            <a:ext cx="78739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800" b="1" dirty="0"/>
              <a:t>Causes</a:t>
            </a:r>
          </a:p>
          <a:p>
            <a:pPr algn="l">
              <a:defRPr/>
            </a:pPr>
            <a:r>
              <a:rPr lang="en-US" sz="800" b="1" dirty="0"/>
              <a:t>inflammation</a:t>
            </a:r>
          </a:p>
        </p:txBody>
      </p:sp>
      <p:sp>
        <p:nvSpPr>
          <p:cNvPr id="997424" name="Rectangle 48"/>
          <p:cNvSpPr>
            <a:spLocks noChangeArrowheads="1"/>
          </p:cNvSpPr>
          <p:nvPr/>
        </p:nvSpPr>
        <p:spPr bwMode="auto">
          <a:xfrm>
            <a:off x="7529514" y="6210528"/>
            <a:ext cx="5373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800" b="1" dirty="0"/>
              <a:t>Acts as</a:t>
            </a:r>
          </a:p>
          <a:p>
            <a:pPr algn="l">
              <a:defRPr/>
            </a:pPr>
            <a:r>
              <a:rPr lang="en-US" sz="800" b="1" dirty="0"/>
              <a:t>opsonin</a:t>
            </a:r>
          </a:p>
        </p:txBody>
      </p:sp>
      <p:sp>
        <p:nvSpPr>
          <p:cNvPr id="997425" name="Rectangle 49"/>
          <p:cNvSpPr>
            <a:spLocks noChangeArrowheads="1"/>
          </p:cNvSpPr>
          <p:nvPr/>
        </p:nvSpPr>
        <p:spPr bwMode="auto">
          <a:xfrm>
            <a:off x="4826001" y="3474115"/>
            <a:ext cx="7825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b="1" dirty="0"/>
              <a:t>Enzymatic C1</a:t>
            </a:r>
          </a:p>
        </p:txBody>
      </p:sp>
      <p:sp>
        <p:nvSpPr>
          <p:cNvPr id="997426" name="Rectangle 50"/>
          <p:cNvSpPr>
            <a:spLocks noChangeArrowheads="1"/>
          </p:cNvSpPr>
          <p:nvPr/>
        </p:nvSpPr>
        <p:spPr bwMode="auto">
          <a:xfrm>
            <a:off x="3589338" y="319752"/>
            <a:ext cx="37702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b="1" dirty="0"/>
              <a:t>H</a:t>
            </a:r>
            <a:r>
              <a:rPr lang="en-US" sz="800" b="1" baseline="-25000" dirty="0"/>
              <a:t>2</a:t>
            </a:r>
            <a:r>
              <a:rPr lang="en-US" sz="800" b="1" dirty="0"/>
              <a:t>O</a:t>
            </a:r>
          </a:p>
        </p:txBody>
      </p:sp>
      <p:sp>
        <p:nvSpPr>
          <p:cNvPr id="997427" name="Rectangle 51"/>
          <p:cNvSpPr>
            <a:spLocks noChangeArrowheads="1"/>
          </p:cNvSpPr>
          <p:nvPr/>
        </p:nvSpPr>
        <p:spPr bwMode="auto">
          <a:xfrm>
            <a:off x="3124200" y="637252"/>
            <a:ext cx="37702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b="1" dirty="0"/>
              <a:t>H</a:t>
            </a:r>
            <a:r>
              <a:rPr lang="en-US" sz="800" b="1" baseline="-25000" dirty="0"/>
              <a:t>2</a:t>
            </a:r>
            <a:r>
              <a:rPr lang="en-US" sz="800" b="1" dirty="0"/>
              <a:t>O</a:t>
            </a:r>
          </a:p>
        </p:txBody>
      </p:sp>
      <p:sp>
        <p:nvSpPr>
          <p:cNvPr id="997428" name="Rectangle 52"/>
          <p:cNvSpPr>
            <a:spLocks noChangeArrowheads="1"/>
          </p:cNvSpPr>
          <p:nvPr/>
        </p:nvSpPr>
        <p:spPr bwMode="auto">
          <a:xfrm>
            <a:off x="3162300" y="1148427"/>
            <a:ext cx="37702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b="1" dirty="0"/>
              <a:t>H</a:t>
            </a:r>
            <a:r>
              <a:rPr lang="en-US" sz="800" b="1" baseline="-25000" dirty="0"/>
              <a:t>2</a:t>
            </a:r>
            <a:r>
              <a:rPr lang="en-US" sz="800" b="1" dirty="0"/>
              <a:t>O</a:t>
            </a:r>
          </a:p>
        </p:txBody>
      </p:sp>
      <p:sp>
        <p:nvSpPr>
          <p:cNvPr id="997429" name="Rectangle 53"/>
          <p:cNvSpPr>
            <a:spLocks noChangeArrowheads="1"/>
          </p:cNvSpPr>
          <p:nvPr/>
        </p:nvSpPr>
        <p:spPr bwMode="auto">
          <a:xfrm>
            <a:off x="7265988" y="670590"/>
            <a:ext cx="30008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b="1" dirty="0"/>
              <a:t>C9</a:t>
            </a:r>
          </a:p>
        </p:txBody>
      </p:sp>
      <p:sp>
        <p:nvSpPr>
          <p:cNvPr id="997430" name="Rectangle 54"/>
          <p:cNvSpPr>
            <a:spLocks noChangeArrowheads="1"/>
          </p:cNvSpPr>
          <p:nvPr/>
        </p:nvSpPr>
        <p:spPr bwMode="auto">
          <a:xfrm>
            <a:off x="7467600" y="815052"/>
            <a:ext cx="30008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b="1" dirty="0"/>
              <a:t>C9</a:t>
            </a:r>
          </a:p>
        </p:txBody>
      </p:sp>
      <p:sp>
        <p:nvSpPr>
          <p:cNvPr id="997431" name="Rectangle 55"/>
          <p:cNvSpPr>
            <a:spLocks noChangeArrowheads="1"/>
          </p:cNvSpPr>
          <p:nvPr/>
        </p:nvSpPr>
        <p:spPr bwMode="auto">
          <a:xfrm>
            <a:off x="7010400" y="807115"/>
            <a:ext cx="30008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b="1" dirty="0"/>
              <a:t>C9</a:t>
            </a:r>
          </a:p>
        </p:txBody>
      </p:sp>
      <p:sp>
        <p:nvSpPr>
          <p:cNvPr id="997432" name="Rectangle 56"/>
          <p:cNvSpPr>
            <a:spLocks noChangeArrowheads="1"/>
          </p:cNvSpPr>
          <p:nvPr/>
        </p:nvSpPr>
        <p:spPr bwMode="auto">
          <a:xfrm>
            <a:off x="6883400" y="1107152"/>
            <a:ext cx="30008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b="1" dirty="0"/>
              <a:t>C9</a:t>
            </a:r>
          </a:p>
        </p:txBody>
      </p:sp>
      <p:sp>
        <p:nvSpPr>
          <p:cNvPr id="997433" name="Rectangle 57"/>
          <p:cNvSpPr>
            <a:spLocks noChangeArrowheads="1"/>
          </p:cNvSpPr>
          <p:nvPr/>
        </p:nvSpPr>
        <p:spPr bwMode="auto">
          <a:xfrm>
            <a:off x="7545388" y="1032540"/>
            <a:ext cx="30008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b="1" dirty="0"/>
              <a:t>C9</a:t>
            </a:r>
          </a:p>
        </p:txBody>
      </p:sp>
      <p:sp>
        <p:nvSpPr>
          <p:cNvPr id="997434" name="Rectangle 58"/>
          <p:cNvSpPr>
            <a:spLocks noChangeArrowheads="1"/>
          </p:cNvSpPr>
          <p:nvPr/>
        </p:nvSpPr>
        <p:spPr bwMode="auto">
          <a:xfrm>
            <a:off x="7561263" y="1284952"/>
            <a:ext cx="30008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b="1" dirty="0"/>
              <a:t>C9</a:t>
            </a:r>
          </a:p>
        </p:txBody>
      </p:sp>
      <p:sp>
        <p:nvSpPr>
          <p:cNvPr id="997435" name="Rectangle 59"/>
          <p:cNvSpPr>
            <a:spLocks noChangeArrowheads="1"/>
          </p:cNvSpPr>
          <p:nvPr/>
        </p:nvSpPr>
        <p:spPr bwMode="auto">
          <a:xfrm>
            <a:off x="6892925" y="1419890"/>
            <a:ext cx="30008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b="1" dirty="0"/>
              <a:t>C9</a:t>
            </a:r>
          </a:p>
        </p:txBody>
      </p:sp>
      <p:sp>
        <p:nvSpPr>
          <p:cNvPr id="997436" name="Rectangle 60"/>
          <p:cNvSpPr>
            <a:spLocks noChangeArrowheads="1"/>
          </p:cNvSpPr>
          <p:nvPr/>
        </p:nvSpPr>
        <p:spPr bwMode="auto">
          <a:xfrm>
            <a:off x="7075488" y="1658015"/>
            <a:ext cx="30008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b="1" dirty="0"/>
              <a:t>C9</a:t>
            </a:r>
          </a:p>
        </p:txBody>
      </p:sp>
      <p:sp>
        <p:nvSpPr>
          <p:cNvPr id="997437" name="Rectangle 61"/>
          <p:cNvSpPr>
            <a:spLocks noChangeArrowheads="1"/>
          </p:cNvSpPr>
          <p:nvPr/>
        </p:nvSpPr>
        <p:spPr bwMode="auto">
          <a:xfrm>
            <a:off x="7375525" y="1626265"/>
            <a:ext cx="30008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b="1" dirty="0"/>
              <a:t>C9</a:t>
            </a:r>
          </a:p>
        </p:txBody>
      </p:sp>
      <p:sp>
        <p:nvSpPr>
          <p:cNvPr id="997438" name="Rectangle 62"/>
          <p:cNvSpPr>
            <a:spLocks noChangeArrowheads="1"/>
          </p:cNvSpPr>
          <p:nvPr/>
        </p:nvSpPr>
        <p:spPr bwMode="auto">
          <a:xfrm>
            <a:off x="7486650" y="1486565"/>
            <a:ext cx="30008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b="1" dirty="0"/>
              <a:t>C9</a:t>
            </a:r>
          </a:p>
        </p:txBody>
      </p:sp>
      <p:sp>
        <p:nvSpPr>
          <p:cNvPr id="997439" name="Rectangle 63"/>
          <p:cNvSpPr>
            <a:spLocks noChangeArrowheads="1"/>
          </p:cNvSpPr>
          <p:nvPr/>
        </p:nvSpPr>
        <p:spPr bwMode="auto">
          <a:xfrm>
            <a:off x="7072313" y="1862802"/>
            <a:ext cx="3016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b="1" dirty="0"/>
              <a:t>C8</a:t>
            </a:r>
          </a:p>
        </p:txBody>
      </p:sp>
      <p:sp>
        <p:nvSpPr>
          <p:cNvPr id="997440" name="Rectangle 64"/>
          <p:cNvSpPr>
            <a:spLocks noChangeArrowheads="1"/>
          </p:cNvSpPr>
          <p:nvPr/>
        </p:nvSpPr>
        <p:spPr bwMode="auto">
          <a:xfrm>
            <a:off x="7340600" y="1816765"/>
            <a:ext cx="29367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b="1" dirty="0"/>
              <a:t>C7</a:t>
            </a:r>
          </a:p>
        </p:txBody>
      </p:sp>
      <p:sp>
        <p:nvSpPr>
          <p:cNvPr id="997441" name="Rectangle 65"/>
          <p:cNvSpPr>
            <a:spLocks noChangeArrowheads="1"/>
          </p:cNvSpPr>
          <p:nvPr/>
        </p:nvSpPr>
        <p:spPr bwMode="auto">
          <a:xfrm>
            <a:off x="7450138" y="1965990"/>
            <a:ext cx="30008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b="1" dirty="0"/>
              <a:t>C6</a:t>
            </a:r>
          </a:p>
        </p:txBody>
      </p:sp>
      <p:sp>
        <p:nvSpPr>
          <p:cNvPr id="997442" name="Rectangle 66"/>
          <p:cNvSpPr>
            <a:spLocks noChangeArrowheads="1"/>
          </p:cNvSpPr>
          <p:nvPr/>
        </p:nvSpPr>
        <p:spPr bwMode="auto">
          <a:xfrm>
            <a:off x="7200900" y="1999327"/>
            <a:ext cx="35137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b="1" dirty="0"/>
              <a:t>C5b</a:t>
            </a:r>
          </a:p>
        </p:txBody>
      </p:sp>
      <p:sp>
        <p:nvSpPr>
          <p:cNvPr id="997443" name="Rectangle 67"/>
          <p:cNvSpPr>
            <a:spLocks noChangeArrowheads="1"/>
          </p:cNvSpPr>
          <p:nvPr/>
        </p:nvSpPr>
        <p:spPr bwMode="auto">
          <a:xfrm>
            <a:off x="8037513" y="1237327"/>
            <a:ext cx="37702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b="1" dirty="0"/>
              <a:t>H</a:t>
            </a:r>
            <a:r>
              <a:rPr lang="en-US" sz="800" b="1" baseline="-25000" dirty="0"/>
              <a:t>2</a:t>
            </a:r>
            <a:r>
              <a:rPr lang="en-US" sz="800" b="1" dirty="0"/>
              <a:t>O</a:t>
            </a:r>
          </a:p>
        </p:txBody>
      </p:sp>
      <p:sp>
        <p:nvSpPr>
          <p:cNvPr id="997444" name="Rectangle 68"/>
          <p:cNvSpPr>
            <a:spLocks noChangeArrowheads="1"/>
          </p:cNvSpPr>
          <p:nvPr/>
        </p:nvSpPr>
        <p:spPr bwMode="auto">
          <a:xfrm>
            <a:off x="7305675" y="3151852"/>
            <a:ext cx="35137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b="1" dirty="0"/>
              <a:t>C5b</a:t>
            </a:r>
          </a:p>
        </p:txBody>
      </p:sp>
      <p:sp>
        <p:nvSpPr>
          <p:cNvPr id="997445" name="Rectangle 69"/>
          <p:cNvSpPr>
            <a:spLocks noChangeArrowheads="1"/>
          </p:cNvSpPr>
          <p:nvPr/>
        </p:nvSpPr>
        <p:spPr bwMode="auto">
          <a:xfrm>
            <a:off x="6811963" y="3075652"/>
            <a:ext cx="34657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b="1" dirty="0"/>
              <a:t>C5a</a:t>
            </a:r>
          </a:p>
        </p:txBody>
      </p:sp>
      <p:sp>
        <p:nvSpPr>
          <p:cNvPr id="997446" name="Rectangle 70"/>
          <p:cNvSpPr>
            <a:spLocks noChangeArrowheads="1"/>
          </p:cNvSpPr>
          <p:nvPr/>
        </p:nvSpPr>
        <p:spPr bwMode="auto">
          <a:xfrm rot="1694533">
            <a:off x="5946505" y="3526502"/>
            <a:ext cx="35137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b="1" dirty="0"/>
              <a:t>C4a</a:t>
            </a:r>
          </a:p>
        </p:txBody>
      </p:sp>
      <p:sp>
        <p:nvSpPr>
          <p:cNvPr id="997447" name="Rectangle 71"/>
          <p:cNvSpPr>
            <a:spLocks noChangeArrowheads="1"/>
          </p:cNvSpPr>
          <p:nvPr/>
        </p:nvSpPr>
        <p:spPr bwMode="auto">
          <a:xfrm rot="21597003">
            <a:off x="5656762" y="3759865"/>
            <a:ext cx="3561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b="1" dirty="0"/>
              <a:t>C4b</a:t>
            </a:r>
          </a:p>
        </p:txBody>
      </p:sp>
      <p:sp>
        <p:nvSpPr>
          <p:cNvPr id="997448" name="Rectangle 72"/>
          <p:cNvSpPr>
            <a:spLocks noChangeArrowheads="1"/>
          </p:cNvSpPr>
          <p:nvPr/>
        </p:nvSpPr>
        <p:spPr bwMode="auto">
          <a:xfrm rot="21597003">
            <a:off x="6912475" y="3763040"/>
            <a:ext cx="3561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b="1" dirty="0"/>
              <a:t>C4b</a:t>
            </a:r>
          </a:p>
        </p:txBody>
      </p:sp>
      <p:sp>
        <p:nvSpPr>
          <p:cNvPr id="997449" name="Rectangle 73"/>
          <p:cNvSpPr>
            <a:spLocks noChangeArrowheads="1"/>
          </p:cNvSpPr>
          <p:nvPr/>
        </p:nvSpPr>
        <p:spPr bwMode="auto">
          <a:xfrm rot="21597003">
            <a:off x="7139503" y="3764627"/>
            <a:ext cx="35298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b="1" dirty="0"/>
              <a:t>C2b</a:t>
            </a:r>
          </a:p>
        </p:txBody>
      </p:sp>
      <p:sp>
        <p:nvSpPr>
          <p:cNvPr id="997450" name="Rectangle 74"/>
          <p:cNvSpPr>
            <a:spLocks noChangeArrowheads="1"/>
          </p:cNvSpPr>
          <p:nvPr/>
        </p:nvSpPr>
        <p:spPr bwMode="auto">
          <a:xfrm rot="21597003">
            <a:off x="7386367" y="3763040"/>
            <a:ext cx="35137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b="1" dirty="0"/>
              <a:t>C3b</a:t>
            </a:r>
          </a:p>
        </p:txBody>
      </p:sp>
      <p:sp>
        <p:nvSpPr>
          <p:cNvPr id="997451" name="Rectangle 75"/>
          <p:cNvSpPr>
            <a:spLocks noChangeArrowheads="1"/>
          </p:cNvSpPr>
          <p:nvPr/>
        </p:nvSpPr>
        <p:spPr bwMode="auto">
          <a:xfrm rot="21597003">
            <a:off x="5747265" y="4377402"/>
            <a:ext cx="35298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b="1" dirty="0"/>
              <a:t>C2b</a:t>
            </a:r>
          </a:p>
        </p:txBody>
      </p:sp>
      <p:sp>
        <p:nvSpPr>
          <p:cNvPr id="997452" name="Rectangle 76"/>
          <p:cNvSpPr>
            <a:spLocks noChangeArrowheads="1"/>
          </p:cNvSpPr>
          <p:nvPr/>
        </p:nvSpPr>
        <p:spPr bwMode="auto">
          <a:xfrm rot="21597003">
            <a:off x="6321940" y="4340890"/>
            <a:ext cx="35298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b="1" dirty="0"/>
              <a:t>C2b</a:t>
            </a:r>
          </a:p>
        </p:txBody>
      </p:sp>
      <p:sp>
        <p:nvSpPr>
          <p:cNvPr id="997453" name="Rectangle 77"/>
          <p:cNvSpPr>
            <a:spLocks noChangeArrowheads="1"/>
          </p:cNvSpPr>
          <p:nvPr/>
        </p:nvSpPr>
        <p:spPr bwMode="auto">
          <a:xfrm rot="21597003">
            <a:off x="6006846" y="4153565"/>
            <a:ext cx="34817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b="1" dirty="0"/>
              <a:t>C2a</a:t>
            </a:r>
          </a:p>
        </p:txBody>
      </p:sp>
      <p:sp>
        <p:nvSpPr>
          <p:cNvPr id="997454" name="Rectangle 78"/>
          <p:cNvSpPr>
            <a:spLocks noChangeArrowheads="1"/>
          </p:cNvSpPr>
          <p:nvPr/>
        </p:nvSpPr>
        <p:spPr bwMode="auto">
          <a:xfrm rot="21597003">
            <a:off x="5779818" y="4563140"/>
            <a:ext cx="35137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b="1" dirty="0"/>
              <a:t>C4a</a:t>
            </a:r>
          </a:p>
        </p:txBody>
      </p:sp>
      <p:sp>
        <p:nvSpPr>
          <p:cNvPr id="997455" name="Rectangle 79"/>
          <p:cNvSpPr>
            <a:spLocks noChangeArrowheads="1"/>
          </p:cNvSpPr>
          <p:nvPr/>
        </p:nvSpPr>
        <p:spPr bwMode="auto">
          <a:xfrm rot="21597003">
            <a:off x="5963150" y="4831427"/>
            <a:ext cx="3561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b="1" dirty="0"/>
              <a:t>C4b</a:t>
            </a:r>
          </a:p>
        </p:txBody>
      </p:sp>
      <p:sp>
        <p:nvSpPr>
          <p:cNvPr id="997456" name="Rectangle 80"/>
          <p:cNvSpPr>
            <a:spLocks noChangeArrowheads="1"/>
          </p:cNvSpPr>
          <p:nvPr/>
        </p:nvSpPr>
        <p:spPr bwMode="auto">
          <a:xfrm rot="21597003">
            <a:off x="6986226" y="3973740"/>
            <a:ext cx="8627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800" b="1" dirty="0"/>
              <a:t>Enzyme</a:t>
            </a:r>
          </a:p>
          <a:p>
            <a:pPr algn="l">
              <a:defRPr/>
            </a:pPr>
            <a:r>
              <a:rPr lang="en-US" sz="800" b="1" dirty="0"/>
              <a:t>(C5 convertase)</a:t>
            </a:r>
          </a:p>
        </p:txBody>
      </p:sp>
      <p:sp>
        <p:nvSpPr>
          <p:cNvPr id="997457" name="Rectangle 81"/>
          <p:cNvSpPr>
            <a:spLocks noChangeArrowheads="1"/>
          </p:cNvSpPr>
          <p:nvPr/>
        </p:nvSpPr>
        <p:spPr bwMode="auto">
          <a:xfrm rot="21597003">
            <a:off x="5565521" y="5458490"/>
            <a:ext cx="34817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b="1" dirty="0"/>
              <a:t>C2a</a:t>
            </a:r>
          </a:p>
        </p:txBody>
      </p:sp>
      <p:sp>
        <p:nvSpPr>
          <p:cNvPr id="997458" name="Rectangle 82"/>
          <p:cNvSpPr>
            <a:spLocks noChangeArrowheads="1"/>
          </p:cNvSpPr>
          <p:nvPr/>
        </p:nvSpPr>
        <p:spPr bwMode="auto">
          <a:xfrm rot="21597003">
            <a:off x="5648719" y="5668040"/>
            <a:ext cx="54213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b="1" dirty="0"/>
              <a:t>Enzyme</a:t>
            </a:r>
          </a:p>
        </p:txBody>
      </p:sp>
      <p:sp>
        <p:nvSpPr>
          <p:cNvPr id="997459" name="Rectangle 83"/>
          <p:cNvSpPr>
            <a:spLocks noChangeArrowheads="1"/>
          </p:cNvSpPr>
          <p:nvPr/>
        </p:nvSpPr>
        <p:spPr bwMode="auto">
          <a:xfrm rot="21597003">
            <a:off x="5853612" y="5475952"/>
            <a:ext cx="3561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b="1" dirty="0"/>
              <a:t>C4b</a:t>
            </a:r>
          </a:p>
        </p:txBody>
      </p:sp>
      <p:sp>
        <p:nvSpPr>
          <p:cNvPr id="997460" name="Rectangle 84"/>
          <p:cNvSpPr>
            <a:spLocks noChangeArrowheads="1"/>
          </p:cNvSpPr>
          <p:nvPr/>
        </p:nvSpPr>
        <p:spPr bwMode="auto">
          <a:xfrm rot="21597003">
            <a:off x="6868072" y="5802977"/>
            <a:ext cx="34657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b="1" dirty="0"/>
              <a:t>C3a</a:t>
            </a:r>
          </a:p>
        </p:txBody>
      </p:sp>
      <p:sp>
        <p:nvSpPr>
          <p:cNvPr id="997461" name="Rectangle 85"/>
          <p:cNvSpPr>
            <a:spLocks noChangeArrowheads="1"/>
          </p:cNvSpPr>
          <p:nvPr/>
        </p:nvSpPr>
        <p:spPr bwMode="auto">
          <a:xfrm rot="21597003">
            <a:off x="7222855" y="5787102"/>
            <a:ext cx="35137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b="1" dirty="0"/>
              <a:t>C3b</a:t>
            </a:r>
          </a:p>
        </p:txBody>
      </p:sp>
      <p:sp>
        <p:nvSpPr>
          <p:cNvPr id="997462" name="Rectangle 86"/>
          <p:cNvSpPr>
            <a:spLocks noChangeArrowheads="1"/>
          </p:cNvSpPr>
          <p:nvPr/>
        </p:nvSpPr>
        <p:spPr bwMode="auto">
          <a:xfrm rot="21597003">
            <a:off x="6885534" y="6255415"/>
            <a:ext cx="34657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b="1" dirty="0"/>
              <a:t>C3a</a:t>
            </a:r>
          </a:p>
        </p:txBody>
      </p:sp>
      <p:sp>
        <p:nvSpPr>
          <p:cNvPr id="997463" name="Rectangle 87"/>
          <p:cNvSpPr>
            <a:spLocks noChangeArrowheads="1"/>
          </p:cNvSpPr>
          <p:nvPr/>
        </p:nvSpPr>
        <p:spPr bwMode="auto">
          <a:xfrm rot="21597003">
            <a:off x="7257780" y="6237952"/>
            <a:ext cx="35137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b="1" dirty="0"/>
              <a:t>C3b</a:t>
            </a:r>
          </a:p>
        </p:txBody>
      </p:sp>
      <p:sp>
        <p:nvSpPr>
          <p:cNvPr id="997464" name="Rectangle 88"/>
          <p:cNvSpPr>
            <a:spLocks noChangeArrowheads="1"/>
          </p:cNvSpPr>
          <p:nvPr/>
        </p:nvSpPr>
        <p:spPr bwMode="auto">
          <a:xfrm rot="21597003">
            <a:off x="4061627" y="5828377"/>
            <a:ext cx="29367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b="1" dirty="0"/>
              <a:t>C3</a:t>
            </a:r>
          </a:p>
        </p:txBody>
      </p:sp>
      <p:sp>
        <p:nvSpPr>
          <p:cNvPr id="997465" name="Rectangle 89"/>
          <p:cNvSpPr>
            <a:spLocks noChangeArrowheads="1"/>
          </p:cNvSpPr>
          <p:nvPr/>
        </p:nvSpPr>
        <p:spPr bwMode="auto">
          <a:xfrm rot="21597003">
            <a:off x="4236252" y="6169690"/>
            <a:ext cx="29367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b="1" dirty="0"/>
              <a:t>C3</a:t>
            </a:r>
          </a:p>
        </p:txBody>
      </p:sp>
      <p:sp>
        <p:nvSpPr>
          <p:cNvPr id="997466" name="Rectangle 90"/>
          <p:cNvSpPr>
            <a:spLocks noChangeArrowheads="1"/>
          </p:cNvSpPr>
          <p:nvPr/>
        </p:nvSpPr>
        <p:spPr bwMode="auto">
          <a:xfrm rot="21597003">
            <a:off x="3962400" y="4358352"/>
            <a:ext cx="29527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b="1" dirty="0"/>
              <a:t>C2</a:t>
            </a:r>
          </a:p>
        </p:txBody>
      </p:sp>
      <p:sp>
        <p:nvSpPr>
          <p:cNvPr id="997467" name="Rectangle 91"/>
          <p:cNvSpPr>
            <a:spLocks noChangeArrowheads="1"/>
          </p:cNvSpPr>
          <p:nvPr/>
        </p:nvSpPr>
        <p:spPr bwMode="auto">
          <a:xfrm rot="21597003">
            <a:off x="3270250" y="4480590"/>
            <a:ext cx="29527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b="1" dirty="0"/>
              <a:t>C2</a:t>
            </a:r>
          </a:p>
        </p:txBody>
      </p:sp>
      <p:sp>
        <p:nvSpPr>
          <p:cNvPr id="997468" name="Rectangle 92"/>
          <p:cNvSpPr>
            <a:spLocks noChangeArrowheads="1"/>
          </p:cNvSpPr>
          <p:nvPr/>
        </p:nvSpPr>
        <p:spPr bwMode="auto">
          <a:xfrm rot="21597003">
            <a:off x="3530586" y="4139277"/>
            <a:ext cx="29848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b="1" dirty="0"/>
              <a:t>C4</a:t>
            </a:r>
          </a:p>
        </p:txBody>
      </p:sp>
      <p:sp>
        <p:nvSpPr>
          <p:cNvPr id="997469" name="Rectangle 93"/>
          <p:cNvSpPr>
            <a:spLocks noChangeArrowheads="1"/>
          </p:cNvSpPr>
          <p:nvPr/>
        </p:nvSpPr>
        <p:spPr bwMode="auto">
          <a:xfrm rot="21597003">
            <a:off x="3436923" y="4745702"/>
            <a:ext cx="29848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b="1" dirty="0"/>
              <a:t>C4</a:t>
            </a:r>
          </a:p>
        </p:txBody>
      </p:sp>
      <p:sp>
        <p:nvSpPr>
          <p:cNvPr id="997470" name="Rectangle 94"/>
          <p:cNvSpPr>
            <a:spLocks noChangeArrowheads="1"/>
          </p:cNvSpPr>
          <p:nvPr/>
        </p:nvSpPr>
        <p:spPr bwMode="auto">
          <a:xfrm rot="21597003">
            <a:off x="2841625" y="2618452"/>
            <a:ext cx="29527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b="1" dirty="0"/>
              <a:t>C1</a:t>
            </a:r>
          </a:p>
        </p:txBody>
      </p:sp>
      <p:sp>
        <p:nvSpPr>
          <p:cNvPr id="997471" name="Rectangle 95"/>
          <p:cNvSpPr>
            <a:spLocks noChangeArrowheads="1"/>
          </p:cNvSpPr>
          <p:nvPr/>
        </p:nvSpPr>
        <p:spPr bwMode="auto">
          <a:xfrm rot="21597003">
            <a:off x="8282791" y="4196427"/>
            <a:ext cx="29367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b="1" dirty="0"/>
              <a:t>C5</a:t>
            </a:r>
          </a:p>
        </p:txBody>
      </p:sp>
      <p:sp>
        <p:nvSpPr>
          <p:cNvPr id="997472" name="Oval 96"/>
          <p:cNvSpPr>
            <a:spLocks noChangeArrowheads="1"/>
          </p:cNvSpPr>
          <p:nvPr/>
        </p:nvSpPr>
        <p:spPr bwMode="auto">
          <a:xfrm>
            <a:off x="5561014" y="1066443"/>
            <a:ext cx="34925" cy="3651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997473" name="Freeform 97"/>
          <p:cNvSpPr>
            <a:spLocks/>
          </p:cNvSpPr>
          <p:nvPr/>
        </p:nvSpPr>
        <p:spPr bwMode="auto">
          <a:xfrm>
            <a:off x="5580063" y="741006"/>
            <a:ext cx="247650" cy="339725"/>
          </a:xfrm>
          <a:custGeom>
            <a:avLst/>
            <a:gdLst>
              <a:gd name="T0" fmla="*/ 0 w 160"/>
              <a:gd name="T1" fmla="*/ 218 h 218"/>
              <a:gd name="T2" fmla="*/ 160 w 160"/>
              <a:gd name="T3" fmla="*/ 0 h 21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0" h="218">
                <a:moveTo>
                  <a:pt x="0" y="218"/>
                </a:moveTo>
                <a:lnTo>
                  <a:pt x="16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997474" name="Oval 98"/>
          <p:cNvSpPr>
            <a:spLocks noChangeArrowheads="1"/>
          </p:cNvSpPr>
          <p:nvPr/>
        </p:nvSpPr>
        <p:spPr bwMode="auto">
          <a:xfrm>
            <a:off x="5233988" y="2858731"/>
            <a:ext cx="36512" cy="349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997475" name="Oval 99"/>
          <p:cNvSpPr>
            <a:spLocks noChangeArrowheads="1"/>
          </p:cNvSpPr>
          <p:nvPr/>
        </p:nvSpPr>
        <p:spPr bwMode="auto">
          <a:xfrm>
            <a:off x="4972051" y="3061931"/>
            <a:ext cx="36513" cy="3651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997476" name="Line 100"/>
          <p:cNvSpPr>
            <a:spLocks noChangeShapeType="1"/>
          </p:cNvSpPr>
          <p:nvPr/>
        </p:nvSpPr>
        <p:spPr bwMode="auto">
          <a:xfrm>
            <a:off x="5256214" y="2876193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997477" name="Freeform 101"/>
          <p:cNvSpPr>
            <a:spLocks/>
          </p:cNvSpPr>
          <p:nvPr/>
        </p:nvSpPr>
        <p:spPr bwMode="auto">
          <a:xfrm>
            <a:off x="5000626" y="3077805"/>
            <a:ext cx="436563" cy="1588"/>
          </a:xfrm>
          <a:custGeom>
            <a:avLst/>
            <a:gdLst>
              <a:gd name="T0" fmla="*/ 0 w 280"/>
              <a:gd name="T1" fmla="*/ 0 h 1"/>
              <a:gd name="T2" fmla="*/ 280 w 280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80" h="1">
                <a:moveTo>
                  <a:pt x="0" y="0"/>
                </a:moveTo>
                <a:lnTo>
                  <a:pt x="28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997478" name="Oval 102"/>
          <p:cNvSpPr>
            <a:spLocks noChangeArrowheads="1"/>
          </p:cNvSpPr>
          <p:nvPr/>
        </p:nvSpPr>
        <p:spPr bwMode="auto">
          <a:xfrm>
            <a:off x="4608513" y="3569931"/>
            <a:ext cx="36512" cy="349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997479" name="Freeform 103"/>
          <p:cNvSpPr>
            <a:spLocks/>
          </p:cNvSpPr>
          <p:nvPr/>
        </p:nvSpPr>
        <p:spPr bwMode="auto">
          <a:xfrm>
            <a:off x="4621214" y="3584219"/>
            <a:ext cx="268287" cy="1587"/>
          </a:xfrm>
          <a:custGeom>
            <a:avLst/>
            <a:gdLst>
              <a:gd name="T0" fmla="*/ 0 w 172"/>
              <a:gd name="T1" fmla="*/ 0 h 1"/>
              <a:gd name="T2" fmla="*/ 172 w 172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72" h="1">
                <a:moveTo>
                  <a:pt x="0" y="0"/>
                </a:moveTo>
                <a:lnTo>
                  <a:pt x="17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997480" name="Oval 104"/>
          <p:cNvSpPr>
            <a:spLocks noChangeArrowheads="1"/>
          </p:cNvSpPr>
          <p:nvPr/>
        </p:nvSpPr>
        <p:spPr bwMode="auto">
          <a:xfrm>
            <a:off x="7729538" y="709256"/>
            <a:ext cx="36512" cy="349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997481" name="Freeform 105"/>
          <p:cNvSpPr>
            <a:spLocks/>
          </p:cNvSpPr>
          <p:nvPr/>
        </p:nvSpPr>
        <p:spPr bwMode="auto">
          <a:xfrm>
            <a:off x="7748588" y="723544"/>
            <a:ext cx="334962" cy="3175"/>
          </a:xfrm>
          <a:custGeom>
            <a:avLst/>
            <a:gdLst>
              <a:gd name="T0" fmla="*/ 0 w 216"/>
              <a:gd name="T1" fmla="*/ 2 h 2"/>
              <a:gd name="T2" fmla="*/ 216 w 216"/>
              <a:gd name="T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6" h="2">
                <a:moveTo>
                  <a:pt x="0" y="2"/>
                </a:moveTo>
                <a:lnTo>
                  <a:pt x="216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997482" name="Rectangle 106"/>
          <p:cNvSpPr>
            <a:spLocks noChangeArrowheads="1"/>
          </p:cNvSpPr>
          <p:nvPr/>
        </p:nvSpPr>
        <p:spPr bwMode="auto">
          <a:xfrm>
            <a:off x="2901951" y="3114318"/>
            <a:ext cx="2524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/>
                </a:solidFill>
                <a:latin typeface="Arial Black" charset="0"/>
              </a:rPr>
              <a:t>1</a:t>
            </a:r>
          </a:p>
        </p:txBody>
      </p:sp>
      <p:sp>
        <p:nvSpPr>
          <p:cNvPr id="997483" name="Rectangle 107"/>
          <p:cNvSpPr>
            <a:spLocks noChangeArrowheads="1"/>
          </p:cNvSpPr>
          <p:nvPr/>
        </p:nvSpPr>
        <p:spPr bwMode="auto">
          <a:xfrm>
            <a:off x="4283075" y="3956715"/>
            <a:ext cx="2616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/>
                </a:solidFill>
                <a:latin typeface="Arial Black" charset="0"/>
              </a:rPr>
              <a:t>2</a:t>
            </a:r>
          </a:p>
        </p:txBody>
      </p:sp>
      <p:sp>
        <p:nvSpPr>
          <p:cNvPr id="997484" name="Rectangle 108"/>
          <p:cNvSpPr>
            <a:spLocks noChangeArrowheads="1"/>
          </p:cNvSpPr>
          <p:nvPr/>
        </p:nvSpPr>
        <p:spPr bwMode="auto">
          <a:xfrm>
            <a:off x="4692650" y="4963190"/>
            <a:ext cx="2616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/>
                </a:solidFill>
                <a:latin typeface="Arial Black" charset="0"/>
              </a:rPr>
              <a:t>3</a:t>
            </a:r>
          </a:p>
        </p:txBody>
      </p:sp>
      <p:sp>
        <p:nvSpPr>
          <p:cNvPr id="997485" name="Rectangle 109"/>
          <p:cNvSpPr>
            <a:spLocks noChangeArrowheads="1"/>
          </p:cNvSpPr>
          <p:nvPr/>
        </p:nvSpPr>
        <p:spPr bwMode="auto">
          <a:xfrm>
            <a:off x="6707188" y="4544090"/>
            <a:ext cx="2616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/>
                </a:solidFill>
                <a:latin typeface="Arial Black" charset="0"/>
              </a:rPr>
              <a:t>4</a:t>
            </a:r>
          </a:p>
        </p:txBody>
      </p:sp>
      <p:sp>
        <p:nvSpPr>
          <p:cNvPr id="997486" name="Rectangle 110"/>
          <p:cNvSpPr>
            <a:spLocks noChangeArrowheads="1"/>
          </p:cNvSpPr>
          <p:nvPr/>
        </p:nvSpPr>
        <p:spPr bwMode="auto">
          <a:xfrm>
            <a:off x="7645400" y="3386802"/>
            <a:ext cx="2616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/>
                </a:solidFill>
                <a:latin typeface="Arial Black" charset="0"/>
              </a:rPr>
              <a:t>5</a:t>
            </a:r>
          </a:p>
        </p:txBody>
      </p:sp>
      <p:sp>
        <p:nvSpPr>
          <p:cNvPr id="997487" name="Rectangle 111"/>
          <p:cNvSpPr>
            <a:spLocks noChangeArrowheads="1"/>
          </p:cNvSpPr>
          <p:nvPr/>
        </p:nvSpPr>
        <p:spPr bwMode="auto">
          <a:xfrm>
            <a:off x="7651750" y="2275552"/>
            <a:ext cx="2616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/>
                </a:solidFill>
                <a:latin typeface="Arial Black" charset="0"/>
              </a:rPr>
              <a:t>6</a:t>
            </a:r>
          </a:p>
        </p:txBody>
      </p:sp>
      <p:sp>
        <p:nvSpPr>
          <p:cNvPr id="85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127000"/>
            <a:ext cx="8861425" cy="274638"/>
          </a:xfrm>
          <a:noFill/>
        </p:spPr>
        <p:txBody>
          <a:bodyPr/>
          <a:lstStyle/>
          <a:p>
            <a:pPr eaLnBrk="1" hangingPunct="1"/>
            <a:r>
              <a:rPr lang="en-US" sz="12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Figure 15.9  The classical pathway and complement cascade.</a:t>
            </a:r>
          </a:p>
        </p:txBody>
      </p:sp>
    </p:spTree>
    <p:extLst>
      <p:ext uri="{BB962C8B-B14F-4D97-AF65-F5344CB8AC3E}">
        <p14:creationId xmlns:p14="http://schemas.microsoft.com/office/powerpoint/2010/main" val="33422009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Body</a:t>
            </a:r>
            <a:r>
              <a:rPr lang="fr-FR" dirty="0"/>
              <a:t>'</a:t>
            </a:r>
            <a:r>
              <a:rPr lang="en-US" dirty="0"/>
              <a:t>s Second Line of Defense</a:t>
            </a:r>
          </a:p>
        </p:txBody>
      </p:sp>
      <p:sp>
        <p:nvSpPr>
          <p:cNvPr id="53251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Inflammation</a:t>
            </a:r>
          </a:p>
          <a:p>
            <a:pPr lvl="1"/>
            <a:r>
              <a:rPr lang="en-US" dirty="0"/>
              <a:t>Nonspecific response to tissue damage from various causes</a:t>
            </a:r>
          </a:p>
          <a:p>
            <a:pPr lvl="1"/>
            <a:r>
              <a:rPr lang="en-US" dirty="0"/>
              <a:t>Characterized by redness, heat, swelling, and pain</a:t>
            </a:r>
          </a:p>
          <a:p>
            <a:pPr lvl="1"/>
            <a:r>
              <a:rPr lang="en-US" dirty="0"/>
              <a:t>Two types</a:t>
            </a:r>
          </a:p>
          <a:p>
            <a:pPr lvl="2"/>
            <a:r>
              <a:rPr lang="en-US" dirty="0"/>
              <a:t>Acute</a:t>
            </a:r>
          </a:p>
          <a:p>
            <a:pPr lvl="2"/>
            <a:r>
              <a:rPr lang="en-US" dirty="0"/>
              <a:t>Chronic</a:t>
            </a:r>
          </a:p>
        </p:txBody>
      </p:sp>
    </p:spTree>
    <p:extLst>
      <p:ext uri="{BB962C8B-B14F-4D97-AF65-F5344CB8AC3E}">
        <p14:creationId xmlns:p14="http://schemas.microsoft.com/office/powerpoint/2010/main" val="2304698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703263"/>
          </a:xfrm>
        </p:spPr>
        <p:txBody>
          <a:bodyPr/>
          <a:lstStyle/>
          <a:p>
            <a:r>
              <a:rPr lang="en-US" dirty="0"/>
              <a:t>The Body</a:t>
            </a:r>
            <a:r>
              <a:rPr lang="fr-FR" dirty="0"/>
              <a:t>'</a:t>
            </a:r>
            <a:r>
              <a:rPr lang="en-US" dirty="0"/>
              <a:t>s Second Line of Defense</a:t>
            </a:r>
          </a:p>
        </p:txBody>
      </p:sp>
      <p:sp>
        <p:nvSpPr>
          <p:cNvPr id="55299" name="Rectangle 11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689975" cy="55610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b="1" dirty="0"/>
              <a:t>Inflammation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Acute inflammation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Develops quickly and is short lived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Is typically beneficial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Is important in the second line of defense</a:t>
            </a:r>
          </a:p>
          <a:p>
            <a:pPr lvl="3">
              <a:lnSpc>
                <a:spcPct val="120000"/>
              </a:lnSpc>
            </a:pPr>
            <a:r>
              <a:rPr lang="en-US" dirty="0"/>
              <a:t>Dilation and increased permeability of the blood vessels</a:t>
            </a:r>
          </a:p>
          <a:p>
            <a:pPr lvl="3">
              <a:lnSpc>
                <a:spcPct val="120000"/>
              </a:lnSpc>
            </a:pPr>
            <a:r>
              <a:rPr lang="en-US" dirty="0"/>
              <a:t>Migration of phagocytes</a:t>
            </a:r>
          </a:p>
          <a:p>
            <a:pPr lvl="3">
              <a:lnSpc>
                <a:spcPct val="120000"/>
              </a:lnSpc>
            </a:pPr>
            <a:r>
              <a:rPr lang="en-US" dirty="0"/>
              <a:t>Tissue repair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Chronic inflammation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Long-lasting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Damage to tissues can cause disease</a:t>
            </a:r>
          </a:p>
        </p:txBody>
      </p:sp>
    </p:spTree>
    <p:extLst>
      <p:ext uri="{BB962C8B-B14F-4D97-AF65-F5344CB8AC3E}">
        <p14:creationId xmlns:p14="http://schemas.microsoft.com/office/powerpoint/2010/main" val="2103626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Body</a:t>
            </a:r>
            <a:r>
              <a:rPr lang="fr-FR" dirty="0"/>
              <a:t>'</a:t>
            </a:r>
            <a:r>
              <a:rPr lang="en-US" dirty="0"/>
              <a:t>s First Line of Defense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Structures, chemicals, and processes that work to prevent pathogens entering the body</a:t>
            </a:r>
          </a:p>
          <a:p>
            <a:r>
              <a:rPr lang="en-US" dirty="0"/>
              <a:t>Skin and mucous membranes of the respiratory, digestive, urinary, and reproductive systems</a:t>
            </a:r>
          </a:p>
        </p:txBody>
      </p:sp>
    </p:spTree>
    <p:extLst>
      <p:ext uri="{BB962C8B-B14F-4D97-AF65-F5344CB8AC3E}">
        <p14:creationId xmlns:p14="http://schemas.microsoft.com/office/powerpoint/2010/main" val="11058710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Body</a:t>
            </a:r>
            <a:r>
              <a:rPr lang="fr-FR" dirty="0"/>
              <a:t>'</a:t>
            </a:r>
            <a:r>
              <a:rPr lang="en-US" dirty="0"/>
              <a:t>s Second Line of Defense</a:t>
            </a:r>
          </a:p>
        </p:txBody>
      </p:sp>
      <p:sp>
        <p:nvSpPr>
          <p:cNvPr id="56323" name="Rectangle 11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561012"/>
          </a:xfrm>
        </p:spPr>
        <p:txBody>
          <a:bodyPr/>
          <a:lstStyle/>
          <a:p>
            <a:pPr>
              <a:lnSpc>
                <a:spcPct val="128000"/>
              </a:lnSpc>
            </a:pPr>
            <a:r>
              <a:rPr lang="en-US" b="1" dirty="0"/>
              <a:t>Inflammation</a:t>
            </a:r>
          </a:p>
          <a:p>
            <a:pPr lvl="1">
              <a:lnSpc>
                <a:spcPct val="128000"/>
              </a:lnSpc>
            </a:pPr>
            <a:r>
              <a:rPr lang="en-US" dirty="0"/>
              <a:t>Dilation and increased permeability of blood vessels</a:t>
            </a:r>
          </a:p>
          <a:p>
            <a:pPr lvl="2">
              <a:lnSpc>
                <a:spcPct val="128000"/>
              </a:lnSpc>
            </a:pPr>
            <a:r>
              <a:rPr lang="en-US" dirty="0"/>
              <a:t>Initial response to injury or invasion of pathogens</a:t>
            </a:r>
          </a:p>
          <a:p>
            <a:pPr lvl="2">
              <a:lnSpc>
                <a:spcPct val="128000"/>
              </a:lnSpc>
            </a:pPr>
            <a:r>
              <a:rPr lang="en-US" dirty="0"/>
              <a:t>Release of inflammatory mediators triggers dilation of blood vessels</a:t>
            </a:r>
          </a:p>
          <a:p>
            <a:pPr lvl="3">
              <a:lnSpc>
                <a:spcPct val="128000"/>
              </a:lnSpc>
            </a:pPr>
            <a:r>
              <a:rPr lang="en-US" dirty="0"/>
              <a:t>Bradykinin</a:t>
            </a:r>
          </a:p>
          <a:p>
            <a:pPr lvl="3">
              <a:lnSpc>
                <a:spcPct val="128000"/>
              </a:lnSpc>
            </a:pPr>
            <a:r>
              <a:rPr lang="en-US" dirty="0"/>
              <a:t>Prostaglandins</a:t>
            </a:r>
          </a:p>
          <a:p>
            <a:pPr lvl="3">
              <a:lnSpc>
                <a:spcPct val="128000"/>
              </a:lnSpc>
            </a:pPr>
            <a:r>
              <a:rPr lang="en-US" dirty="0"/>
              <a:t>Leukotrienes</a:t>
            </a:r>
          </a:p>
          <a:p>
            <a:pPr lvl="3">
              <a:lnSpc>
                <a:spcPct val="128000"/>
              </a:lnSpc>
            </a:pPr>
            <a:r>
              <a:rPr lang="en-US" dirty="0"/>
              <a:t>Histamine </a:t>
            </a:r>
          </a:p>
          <a:p>
            <a:pPr lvl="2">
              <a:lnSpc>
                <a:spcPct val="128000"/>
              </a:lnSpc>
            </a:pPr>
            <a:r>
              <a:rPr lang="en-US" dirty="0"/>
              <a:t>Signs and symptoms of inflammation can be blocked with antihistamines or antiprostaglandins</a:t>
            </a:r>
          </a:p>
        </p:txBody>
      </p:sp>
    </p:spTree>
    <p:extLst>
      <p:ext uri="{BB962C8B-B14F-4D97-AF65-F5344CB8AC3E}">
        <p14:creationId xmlns:p14="http://schemas.microsoft.com/office/powerpoint/2010/main" val="33002620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figure_15_11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4"/>
          <a:stretch>
            <a:fillRect/>
          </a:stretch>
        </p:blipFill>
        <p:spPr bwMode="auto">
          <a:xfrm>
            <a:off x="3136900" y="453101"/>
            <a:ext cx="5963462" cy="603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1482" name="Rectangle 10"/>
          <p:cNvSpPr>
            <a:spLocks noChangeArrowheads="1"/>
          </p:cNvSpPr>
          <p:nvPr/>
        </p:nvSpPr>
        <p:spPr bwMode="auto">
          <a:xfrm>
            <a:off x="7893524" y="4760880"/>
            <a:ext cx="107273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500" b="1" dirty="0"/>
              <a:t>Granule</a:t>
            </a:r>
          </a:p>
          <a:p>
            <a:pPr algn="l">
              <a:defRPr/>
            </a:pPr>
            <a:r>
              <a:rPr lang="en-US" sz="1500" b="1" dirty="0"/>
              <a:t>containing</a:t>
            </a:r>
          </a:p>
          <a:p>
            <a:pPr algn="l">
              <a:defRPr/>
            </a:pPr>
            <a:r>
              <a:rPr lang="en-US" sz="1500" b="1" dirty="0"/>
              <a:t>chemicals</a:t>
            </a:r>
          </a:p>
        </p:txBody>
      </p:sp>
      <p:sp>
        <p:nvSpPr>
          <p:cNvPr id="1001483" name="Rectangle 11"/>
          <p:cNvSpPr>
            <a:spLocks noChangeArrowheads="1"/>
          </p:cNvSpPr>
          <p:nvPr/>
        </p:nvSpPr>
        <p:spPr bwMode="auto">
          <a:xfrm>
            <a:off x="4969728" y="6163940"/>
            <a:ext cx="2214068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500" b="1" dirty="0"/>
              <a:t>Inflammatory mediators</a:t>
            </a:r>
          </a:p>
        </p:txBody>
      </p:sp>
      <p:sp>
        <p:nvSpPr>
          <p:cNvPr id="1001484" name="Rectangle 12"/>
          <p:cNvSpPr>
            <a:spLocks noChangeArrowheads="1"/>
          </p:cNvSpPr>
          <p:nvPr/>
        </p:nvSpPr>
        <p:spPr bwMode="auto">
          <a:xfrm>
            <a:off x="5869589" y="1740626"/>
            <a:ext cx="49084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500" b="1" dirty="0"/>
              <a:t>C3a</a:t>
            </a:r>
          </a:p>
        </p:txBody>
      </p:sp>
      <p:sp>
        <p:nvSpPr>
          <p:cNvPr id="1001485" name="Rectangle 13"/>
          <p:cNvSpPr>
            <a:spLocks noChangeArrowheads="1"/>
          </p:cNvSpPr>
          <p:nvPr/>
        </p:nvSpPr>
        <p:spPr bwMode="auto">
          <a:xfrm>
            <a:off x="4110496" y="2631459"/>
            <a:ext cx="49084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500" b="1" dirty="0"/>
              <a:t>C5a</a:t>
            </a:r>
          </a:p>
        </p:txBody>
      </p:sp>
      <p:sp>
        <p:nvSpPr>
          <p:cNvPr id="1001486" name="Rectangle 14"/>
          <p:cNvSpPr>
            <a:spLocks noChangeArrowheads="1"/>
          </p:cNvSpPr>
          <p:nvPr/>
        </p:nvSpPr>
        <p:spPr bwMode="auto">
          <a:xfrm>
            <a:off x="3191072" y="1969354"/>
            <a:ext cx="49084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500" b="1" dirty="0"/>
              <a:t>C5a</a:t>
            </a:r>
          </a:p>
        </p:txBody>
      </p:sp>
      <p:sp>
        <p:nvSpPr>
          <p:cNvPr id="1001487" name="Rectangle 15"/>
          <p:cNvSpPr>
            <a:spLocks noChangeArrowheads="1"/>
          </p:cNvSpPr>
          <p:nvPr/>
        </p:nvSpPr>
        <p:spPr bwMode="auto">
          <a:xfrm>
            <a:off x="5868084" y="633105"/>
            <a:ext cx="49084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500" b="1" dirty="0"/>
              <a:t>C3a</a:t>
            </a:r>
          </a:p>
        </p:txBody>
      </p:sp>
      <p:sp>
        <p:nvSpPr>
          <p:cNvPr id="1001488" name="Oval 16"/>
          <p:cNvSpPr>
            <a:spLocks noChangeArrowheads="1"/>
          </p:cNvSpPr>
          <p:nvPr/>
        </p:nvSpPr>
        <p:spPr bwMode="auto">
          <a:xfrm>
            <a:off x="7183267" y="4938863"/>
            <a:ext cx="52667" cy="5266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 b="1" dirty="0"/>
          </a:p>
        </p:txBody>
      </p:sp>
      <p:sp>
        <p:nvSpPr>
          <p:cNvPr id="1001489" name="Line 17"/>
          <p:cNvSpPr>
            <a:spLocks noChangeShapeType="1"/>
          </p:cNvSpPr>
          <p:nvPr/>
        </p:nvSpPr>
        <p:spPr bwMode="auto">
          <a:xfrm>
            <a:off x="7222392" y="4962939"/>
            <a:ext cx="72229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 b="1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127000"/>
            <a:ext cx="8861425" cy="274638"/>
          </a:xfrm>
          <a:noFill/>
        </p:spPr>
        <p:txBody>
          <a:bodyPr/>
          <a:lstStyle/>
          <a:p>
            <a:pPr eaLnBrk="1" hangingPunct="1"/>
            <a:r>
              <a:rPr lang="en-US" sz="12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Figure 15.11  The stimulation of inflammation by complement.</a:t>
            </a:r>
          </a:p>
        </p:txBody>
      </p:sp>
    </p:spTree>
    <p:extLst>
      <p:ext uri="{BB962C8B-B14F-4D97-AF65-F5344CB8AC3E}">
        <p14:creationId xmlns:p14="http://schemas.microsoft.com/office/powerpoint/2010/main" val="33842041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figure_15_12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1"/>
          <a:stretch>
            <a:fillRect/>
          </a:stretch>
        </p:blipFill>
        <p:spPr bwMode="auto">
          <a:xfrm>
            <a:off x="1790701" y="2003426"/>
            <a:ext cx="8601075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5" name="Freeform 35"/>
          <p:cNvSpPr>
            <a:spLocks/>
          </p:cNvSpPr>
          <p:nvPr/>
        </p:nvSpPr>
        <p:spPr bwMode="auto">
          <a:xfrm>
            <a:off x="7889875" y="2416176"/>
            <a:ext cx="558800" cy="530225"/>
          </a:xfrm>
          <a:custGeom>
            <a:avLst/>
            <a:gdLst>
              <a:gd name="T0" fmla="*/ 0 w 352"/>
              <a:gd name="T1" fmla="*/ 318 h 334"/>
              <a:gd name="T2" fmla="*/ 204 w 352"/>
              <a:gd name="T3" fmla="*/ 0 h 334"/>
              <a:gd name="T4" fmla="*/ 352 w 352"/>
              <a:gd name="T5" fmla="*/ 334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2" h="334">
                <a:moveTo>
                  <a:pt x="0" y="318"/>
                </a:moveTo>
                <a:lnTo>
                  <a:pt x="204" y="0"/>
                </a:lnTo>
                <a:lnTo>
                  <a:pt x="352" y="334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1003553" name="Freeform 33"/>
          <p:cNvSpPr>
            <a:spLocks/>
          </p:cNvSpPr>
          <p:nvPr/>
        </p:nvSpPr>
        <p:spPr bwMode="auto">
          <a:xfrm>
            <a:off x="5467351" y="3489326"/>
            <a:ext cx="28575" cy="250825"/>
          </a:xfrm>
          <a:custGeom>
            <a:avLst/>
            <a:gdLst>
              <a:gd name="T0" fmla="*/ 18 w 18"/>
              <a:gd name="T1" fmla="*/ 0 h 158"/>
              <a:gd name="T2" fmla="*/ 0 w 18"/>
              <a:gd name="T3" fmla="*/ 158 h 15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" h="158">
                <a:moveTo>
                  <a:pt x="18" y="0"/>
                </a:moveTo>
                <a:lnTo>
                  <a:pt x="0" y="158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1003551" name="Freeform 31"/>
          <p:cNvSpPr>
            <a:spLocks/>
          </p:cNvSpPr>
          <p:nvPr/>
        </p:nvSpPr>
        <p:spPr bwMode="auto">
          <a:xfrm>
            <a:off x="3670301" y="2432051"/>
            <a:ext cx="523875" cy="549275"/>
          </a:xfrm>
          <a:custGeom>
            <a:avLst/>
            <a:gdLst>
              <a:gd name="T0" fmla="*/ 0 w 330"/>
              <a:gd name="T1" fmla="*/ 270 h 346"/>
              <a:gd name="T2" fmla="*/ 268 w 330"/>
              <a:gd name="T3" fmla="*/ 0 h 346"/>
              <a:gd name="T4" fmla="*/ 330 w 330"/>
              <a:gd name="T5" fmla="*/ 34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0" h="346">
                <a:moveTo>
                  <a:pt x="0" y="270"/>
                </a:moveTo>
                <a:lnTo>
                  <a:pt x="268" y="0"/>
                </a:lnTo>
                <a:lnTo>
                  <a:pt x="330" y="346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1003549" name="Line 29"/>
          <p:cNvSpPr>
            <a:spLocks noChangeShapeType="1"/>
          </p:cNvSpPr>
          <p:nvPr/>
        </p:nvSpPr>
        <p:spPr bwMode="auto">
          <a:xfrm flipH="1">
            <a:off x="2108201" y="3975101"/>
            <a:ext cx="53975" cy="44132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1003533" name="Rectangle 13"/>
          <p:cNvSpPr>
            <a:spLocks noChangeArrowheads="1"/>
          </p:cNvSpPr>
          <p:nvPr/>
        </p:nvSpPr>
        <p:spPr bwMode="auto">
          <a:xfrm>
            <a:off x="5975351" y="2378176"/>
            <a:ext cx="89159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 dirty="0"/>
              <a:t>Mediator</a:t>
            </a:r>
          </a:p>
        </p:txBody>
      </p:sp>
      <p:sp>
        <p:nvSpPr>
          <p:cNvPr id="1003534" name="Rectangle 14"/>
          <p:cNvSpPr>
            <a:spLocks noChangeArrowheads="1"/>
          </p:cNvSpPr>
          <p:nvPr/>
        </p:nvSpPr>
        <p:spPr bwMode="auto">
          <a:xfrm>
            <a:off x="6313144" y="2914298"/>
            <a:ext cx="639919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400" b="1" dirty="0"/>
              <a:t>Blood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400" b="1" dirty="0"/>
              <a:t>flow</a:t>
            </a:r>
          </a:p>
        </p:txBody>
      </p:sp>
      <p:sp>
        <p:nvSpPr>
          <p:cNvPr id="1003535" name="Rectangle 15"/>
          <p:cNvSpPr>
            <a:spLocks noChangeArrowheads="1"/>
          </p:cNvSpPr>
          <p:nvPr/>
        </p:nvSpPr>
        <p:spPr bwMode="auto">
          <a:xfrm>
            <a:off x="7680769" y="1977673"/>
            <a:ext cx="957313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400" b="1" dirty="0"/>
              <a:t>Dilated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400" b="1" dirty="0"/>
              <a:t>capillaries</a:t>
            </a:r>
          </a:p>
        </p:txBody>
      </p:sp>
      <p:sp>
        <p:nvSpPr>
          <p:cNvPr id="1003536" name="Rectangle 16"/>
          <p:cNvSpPr>
            <a:spLocks noChangeArrowheads="1"/>
          </p:cNvSpPr>
          <p:nvPr/>
        </p:nvSpPr>
        <p:spPr bwMode="auto">
          <a:xfrm>
            <a:off x="8245476" y="4430813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dirty="0">
                <a:latin typeface="Arial Black" charset="0"/>
              </a:rPr>
              <a:t>After</a:t>
            </a:r>
          </a:p>
        </p:txBody>
      </p:sp>
      <p:sp>
        <p:nvSpPr>
          <p:cNvPr id="1003537" name="Rectangle 17"/>
          <p:cNvSpPr>
            <a:spLocks noChangeArrowheads="1"/>
          </p:cNvSpPr>
          <p:nvPr/>
        </p:nvSpPr>
        <p:spPr bwMode="auto">
          <a:xfrm>
            <a:off x="5218114" y="3233838"/>
            <a:ext cx="71275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 dirty="0"/>
              <a:t>Venule</a:t>
            </a:r>
          </a:p>
        </p:txBody>
      </p:sp>
      <p:sp>
        <p:nvSpPr>
          <p:cNvPr id="1003538" name="Rectangle 18"/>
          <p:cNvSpPr>
            <a:spLocks noChangeArrowheads="1"/>
          </p:cNvSpPr>
          <p:nvPr/>
        </p:nvSpPr>
        <p:spPr bwMode="auto">
          <a:xfrm>
            <a:off x="3692526" y="2146401"/>
            <a:ext cx="98296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 dirty="0"/>
              <a:t>Capillaries</a:t>
            </a:r>
          </a:p>
        </p:txBody>
      </p:sp>
      <p:sp>
        <p:nvSpPr>
          <p:cNvPr id="1003539" name="Rectangle 19"/>
          <p:cNvSpPr>
            <a:spLocks noChangeArrowheads="1"/>
          </p:cNvSpPr>
          <p:nvPr/>
        </p:nvSpPr>
        <p:spPr bwMode="auto">
          <a:xfrm>
            <a:off x="3511551" y="4429226"/>
            <a:ext cx="8352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dirty="0">
                <a:latin typeface="Arial Black" charset="0"/>
              </a:rPr>
              <a:t>Before</a:t>
            </a:r>
          </a:p>
        </p:txBody>
      </p:sp>
      <p:sp>
        <p:nvSpPr>
          <p:cNvPr id="1003540" name="Rectangle 20"/>
          <p:cNvSpPr>
            <a:spLocks noChangeArrowheads="1"/>
          </p:cNvSpPr>
          <p:nvPr/>
        </p:nvSpPr>
        <p:spPr bwMode="auto">
          <a:xfrm>
            <a:off x="1765301" y="4405413"/>
            <a:ext cx="8675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b="1" dirty="0"/>
              <a:t>Arteriole</a:t>
            </a:r>
          </a:p>
        </p:txBody>
      </p:sp>
      <p:sp>
        <p:nvSpPr>
          <p:cNvPr id="1003541" name="Rectangle 21"/>
          <p:cNvSpPr>
            <a:spLocks noChangeArrowheads="1"/>
          </p:cNvSpPr>
          <p:nvPr/>
        </p:nvSpPr>
        <p:spPr bwMode="auto">
          <a:xfrm>
            <a:off x="1779244" y="3079398"/>
            <a:ext cx="639919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400" b="1" dirty="0"/>
              <a:t>Blood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400" b="1" dirty="0"/>
              <a:t>flow</a:t>
            </a:r>
          </a:p>
        </p:txBody>
      </p:sp>
      <p:sp>
        <p:nvSpPr>
          <p:cNvPr id="1003542" name="Oval 22"/>
          <p:cNvSpPr>
            <a:spLocks noChangeArrowheads="1"/>
          </p:cNvSpPr>
          <p:nvPr/>
        </p:nvSpPr>
        <p:spPr bwMode="auto">
          <a:xfrm>
            <a:off x="3654426" y="2825751"/>
            <a:ext cx="55563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1003543" name="Oval 23"/>
          <p:cNvSpPr>
            <a:spLocks noChangeArrowheads="1"/>
          </p:cNvSpPr>
          <p:nvPr/>
        </p:nvSpPr>
        <p:spPr bwMode="auto">
          <a:xfrm>
            <a:off x="4168776" y="2943226"/>
            <a:ext cx="55563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1003544" name="Oval 24"/>
          <p:cNvSpPr>
            <a:spLocks noChangeArrowheads="1"/>
          </p:cNvSpPr>
          <p:nvPr/>
        </p:nvSpPr>
        <p:spPr bwMode="auto">
          <a:xfrm>
            <a:off x="5438776" y="3730626"/>
            <a:ext cx="55563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1003545" name="Oval 25"/>
          <p:cNvSpPr>
            <a:spLocks noChangeArrowheads="1"/>
          </p:cNvSpPr>
          <p:nvPr/>
        </p:nvSpPr>
        <p:spPr bwMode="auto">
          <a:xfrm>
            <a:off x="2136776" y="3937001"/>
            <a:ext cx="55563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1003546" name="Oval 26"/>
          <p:cNvSpPr>
            <a:spLocks noChangeArrowheads="1"/>
          </p:cNvSpPr>
          <p:nvPr/>
        </p:nvSpPr>
        <p:spPr bwMode="auto">
          <a:xfrm>
            <a:off x="8416926" y="2905126"/>
            <a:ext cx="55563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1003547" name="Oval 27"/>
          <p:cNvSpPr>
            <a:spLocks noChangeArrowheads="1"/>
          </p:cNvSpPr>
          <p:nvPr/>
        </p:nvSpPr>
        <p:spPr bwMode="auto">
          <a:xfrm>
            <a:off x="7864476" y="2892426"/>
            <a:ext cx="55563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1003548" name="Line 28"/>
          <p:cNvSpPr>
            <a:spLocks noChangeShapeType="1"/>
          </p:cNvSpPr>
          <p:nvPr/>
        </p:nvSpPr>
        <p:spPr bwMode="auto">
          <a:xfrm flipH="1">
            <a:off x="2108201" y="3971926"/>
            <a:ext cx="53975" cy="441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1003550" name="Freeform 30"/>
          <p:cNvSpPr>
            <a:spLocks/>
          </p:cNvSpPr>
          <p:nvPr/>
        </p:nvSpPr>
        <p:spPr bwMode="auto">
          <a:xfrm>
            <a:off x="3673476" y="2428876"/>
            <a:ext cx="523875" cy="549275"/>
          </a:xfrm>
          <a:custGeom>
            <a:avLst/>
            <a:gdLst>
              <a:gd name="T0" fmla="*/ 0 w 330"/>
              <a:gd name="T1" fmla="*/ 270 h 346"/>
              <a:gd name="T2" fmla="*/ 268 w 330"/>
              <a:gd name="T3" fmla="*/ 0 h 346"/>
              <a:gd name="T4" fmla="*/ 330 w 330"/>
              <a:gd name="T5" fmla="*/ 34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0" h="346">
                <a:moveTo>
                  <a:pt x="0" y="270"/>
                </a:moveTo>
                <a:lnTo>
                  <a:pt x="268" y="0"/>
                </a:lnTo>
                <a:lnTo>
                  <a:pt x="330" y="34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1003552" name="Freeform 32"/>
          <p:cNvSpPr>
            <a:spLocks/>
          </p:cNvSpPr>
          <p:nvPr/>
        </p:nvSpPr>
        <p:spPr bwMode="auto">
          <a:xfrm>
            <a:off x="5464176" y="3508376"/>
            <a:ext cx="28575" cy="250825"/>
          </a:xfrm>
          <a:custGeom>
            <a:avLst/>
            <a:gdLst>
              <a:gd name="T0" fmla="*/ 18 w 18"/>
              <a:gd name="T1" fmla="*/ 0 h 158"/>
              <a:gd name="T2" fmla="*/ 0 w 18"/>
              <a:gd name="T3" fmla="*/ 158 h 15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" h="158">
                <a:moveTo>
                  <a:pt x="18" y="0"/>
                </a:moveTo>
                <a:lnTo>
                  <a:pt x="0" y="15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1003554" name="Freeform 34"/>
          <p:cNvSpPr>
            <a:spLocks/>
          </p:cNvSpPr>
          <p:nvPr/>
        </p:nvSpPr>
        <p:spPr bwMode="auto">
          <a:xfrm>
            <a:off x="7889875" y="2413001"/>
            <a:ext cx="558800" cy="530225"/>
          </a:xfrm>
          <a:custGeom>
            <a:avLst/>
            <a:gdLst>
              <a:gd name="T0" fmla="*/ 0 w 352"/>
              <a:gd name="T1" fmla="*/ 318 h 334"/>
              <a:gd name="T2" fmla="*/ 204 w 352"/>
              <a:gd name="T3" fmla="*/ 0 h 334"/>
              <a:gd name="T4" fmla="*/ 352 w 352"/>
              <a:gd name="T5" fmla="*/ 334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2" h="334">
                <a:moveTo>
                  <a:pt x="0" y="318"/>
                </a:moveTo>
                <a:lnTo>
                  <a:pt x="204" y="0"/>
                </a:lnTo>
                <a:lnTo>
                  <a:pt x="352" y="33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127000"/>
            <a:ext cx="8861425" cy="274638"/>
          </a:xfrm>
          <a:noFill/>
        </p:spPr>
        <p:txBody>
          <a:bodyPr/>
          <a:lstStyle/>
          <a:p>
            <a:pPr eaLnBrk="1" hangingPunct="1"/>
            <a:r>
              <a:rPr lang="en-US" sz="12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Figure 15.12  The dilating effect of inflammatory mediators on small blood vessels.</a:t>
            </a:r>
          </a:p>
        </p:txBody>
      </p:sp>
    </p:spTree>
    <p:extLst>
      <p:ext uri="{BB962C8B-B14F-4D97-AF65-F5344CB8AC3E}">
        <p14:creationId xmlns:p14="http://schemas.microsoft.com/office/powerpoint/2010/main" val="32509906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figure_15_13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8"/>
          <a:stretch>
            <a:fillRect/>
          </a:stretch>
        </p:blipFill>
        <p:spPr bwMode="auto">
          <a:xfrm>
            <a:off x="1795464" y="1727200"/>
            <a:ext cx="8601075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5619" name="Freeform 51"/>
          <p:cNvSpPr>
            <a:spLocks/>
          </p:cNvSpPr>
          <p:nvPr/>
        </p:nvSpPr>
        <p:spPr bwMode="auto">
          <a:xfrm>
            <a:off x="7121525" y="2630488"/>
            <a:ext cx="520700" cy="754062"/>
          </a:xfrm>
          <a:custGeom>
            <a:avLst/>
            <a:gdLst>
              <a:gd name="T0" fmla="*/ 328 w 328"/>
              <a:gd name="T1" fmla="*/ 211 h 475"/>
              <a:gd name="T2" fmla="*/ 0 w 328"/>
              <a:gd name="T3" fmla="*/ 0 h 475"/>
              <a:gd name="T4" fmla="*/ 136 w 328"/>
              <a:gd name="T5" fmla="*/ 475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8" h="475">
                <a:moveTo>
                  <a:pt x="328" y="211"/>
                </a:moveTo>
                <a:lnTo>
                  <a:pt x="0" y="0"/>
                </a:lnTo>
                <a:lnTo>
                  <a:pt x="136" y="475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 b="1" dirty="0"/>
          </a:p>
        </p:txBody>
      </p:sp>
      <p:sp>
        <p:nvSpPr>
          <p:cNvPr id="1005615" name="Freeform 47"/>
          <p:cNvSpPr>
            <a:spLocks/>
          </p:cNvSpPr>
          <p:nvPr/>
        </p:nvSpPr>
        <p:spPr bwMode="auto">
          <a:xfrm rot="722038">
            <a:off x="7427913" y="4383089"/>
            <a:ext cx="265112" cy="314325"/>
          </a:xfrm>
          <a:custGeom>
            <a:avLst/>
            <a:gdLst>
              <a:gd name="T0" fmla="*/ 0 w 184"/>
              <a:gd name="T1" fmla="*/ 252 h 252"/>
              <a:gd name="T2" fmla="*/ 184 w 184"/>
              <a:gd name="T3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252">
                <a:moveTo>
                  <a:pt x="0" y="252"/>
                </a:moveTo>
                <a:lnTo>
                  <a:pt x="184" y="0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 b="1" dirty="0"/>
          </a:p>
        </p:txBody>
      </p:sp>
      <p:sp>
        <p:nvSpPr>
          <p:cNvPr id="1005612" name="Freeform 44"/>
          <p:cNvSpPr>
            <a:spLocks/>
          </p:cNvSpPr>
          <p:nvPr/>
        </p:nvSpPr>
        <p:spPr bwMode="auto">
          <a:xfrm>
            <a:off x="2611439" y="3802063"/>
            <a:ext cx="346075" cy="863600"/>
          </a:xfrm>
          <a:custGeom>
            <a:avLst/>
            <a:gdLst>
              <a:gd name="T0" fmla="*/ 0 w 218"/>
              <a:gd name="T1" fmla="*/ 544 h 544"/>
              <a:gd name="T2" fmla="*/ 218 w 218"/>
              <a:gd name="T3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8" h="544">
                <a:moveTo>
                  <a:pt x="0" y="544"/>
                </a:moveTo>
                <a:lnTo>
                  <a:pt x="218" y="0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 b="1" dirty="0"/>
          </a:p>
        </p:txBody>
      </p:sp>
      <p:sp>
        <p:nvSpPr>
          <p:cNvPr id="1005609" name="Freeform 41"/>
          <p:cNvSpPr>
            <a:spLocks/>
          </p:cNvSpPr>
          <p:nvPr/>
        </p:nvSpPr>
        <p:spPr bwMode="auto">
          <a:xfrm>
            <a:off x="2849564" y="2649539"/>
            <a:ext cx="365125" cy="619125"/>
          </a:xfrm>
          <a:custGeom>
            <a:avLst/>
            <a:gdLst>
              <a:gd name="T0" fmla="*/ 230 w 230"/>
              <a:gd name="T1" fmla="*/ 390 h 390"/>
              <a:gd name="T2" fmla="*/ 0 w 230"/>
              <a:gd name="T3" fmla="*/ 0 h 39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30" h="390">
                <a:moveTo>
                  <a:pt x="230" y="390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 b="1" dirty="0"/>
          </a:p>
        </p:txBody>
      </p:sp>
      <p:sp>
        <p:nvSpPr>
          <p:cNvPr id="1005596" name="Rectangle 28"/>
          <p:cNvSpPr>
            <a:spLocks noChangeArrowheads="1"/>
          </p:cNvSpPr>
          <p:nvPr/>
        </p:nvSpPr>
        <p:spPr bwMode="auto">
          <a:xfrm>
            <a:off x="5759451" y="4545617"/>
            <a:ext cx="1851789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1200" b="1" dirty="0"/>
              <a:t>Monocyte squeezing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200" b="1" dirty="0"/>
              <a:t>through interstitial space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200" b="1" dirty="0"/>
              <a:t>(diapedesis)</a:t>
            </a:r>
          </a:p>
        </p:txBody>
      </p:sp>
      <p:sp>
        <p:nvSpPr>
          <p:cNvPr id="1005597" name="Rectangle 29"/>
          <p:cNvSpPr>
            <a:spLocks noChangeArrowheads="1"/>
          </p:cNvSpPr>
          <p:nvPr/>
        </p:nvSpPr>
        <p:spPr bwMode="auto">
          <a:xfrm>
            <a:off x="9077326" y="4527164"/>
            <a:ext cx="8595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200" b="1" dirty="0"/>
              <a:t>More fluid</a:t>
            </a:r>
          </a:p>
        </p:txBody>
      </p:sp>
      <p:sp>
        <p:nvSpPr>
          <p:cNvPr id="1005598" name="Rectangle 30"/>
          <p:cNvSpPr>
            <a:spLocks noChangeArrowheads="1"/>
          </p:cNvSpPr>
          <p:nvPr/>
        </p:nvSpPr>
        <p:spPr bwMode="auto">
          <a:xfrm>
            <a:off x="4216401" y="4535846"/>
            <a:ext cx="1112805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1200" b="1" dirty="0"/>
              <a:t>Small amount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200" b="1" dirty="0"/>
              <a:t>of fluid</a:t>
            </a:r>
          </a:p>
        </p:txBody>
      </p:sp>
      <p:sp>
        <p:nvSpPr>
          <p:cNvPr id="1005599" name="Rectangle 31"/>
          <p:cNvSpPr>
            <a:spLocks noChangeArrowheads="1"/>
          </p:cNvSpPr>
          <p:nvPr/>
        </p:nvSpPr>
        <p:spPr bwMode="auto">
          <a:xfrm>
            <a:off x="1765301" y="4518433"/>
            <a:ext cx="84830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200" b="1" dirty="0"/>
              <a:t>Monocyte</a:t>
            </a:r>
          </a:p>
        </p:txBody>
      </p:sp>
      <p:sp>
        <p:nvSpPr>
          <p:cNvPr id="1005600" name="Rectangle 32"/>
          <p:cNvSpPr>
            <a:spLocks noChangeArrowheads="1"/>
          </p:cNvSpPr>
          <p:nvPr/>
        </p:nvSpPr>
        <p:spPr bwMode="auto">
          <a:xfrm>
            <a:off x="8724900" y="2151667"/>
            <a:ext cx="1343638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1200" b="1" dirty="0"/>
              <a:t>More fluid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200" b="1" dirty="0"/>
              <a:t>and antimicrobial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200" b="1" dirty="0"/>
              <a:t>chemicals</a:t>
            </a:r>
          </a:p>
        </p:txBody>
      </p:sp>
      <p:sp>
        <p:nvSpPr>
          <p:cNvPr id="1005601" name="Rectangle 33"/>
          <p:cNvSpPr>
            <a:spLocks noChangeArrowheads="1"/>
          </p:cNvSpPr>
          <p:nvPr/>
        </p:nvSpPr>
        <p:spPr bwMode="auto">
          <a:xfrm>
            <a:off x="6489701" y="2294296"/>
            <a:ext cx="877163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1200" b="1" dirty="0"/>
              <a:t>Interstitial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200" b="1" dirty="0"/>
              <a:t>spaces</a:t>
            </a:r>
          </a:p>
        </p:txBody>
      </p:sp>
      <p:sp>
        <p:nvSpPr>
          <p:cNvPr id="1005602" name="Rectangle 34"/>
          <p:cNvSpPr>
            <a:spLocks noChangeArrowheads="1"/>
          </p:cNvSpPr>
          <p:nvPr/>
        </p:nvSpPr>
        <p:spPr bwMode="auto">
          <a:xfrm>
            <a:off x="4114801" y="2319696"/>
            <a:ext cx="1112805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1200" b="1" dirty="0"/>
              <a:t>Small amount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200" b="1" dirty="0"/>
              <a:t>of fluid</a:t>
            </a:r>
          </a:p>
        </p:txBody>
      </p:sp>
      <p:sp>
        <p:nvSpPr>
          <p:cNvPr id="1005603" name="Rectangle 35"/>
          <p:cNvSpPr>
            <a:spLocks noChangeArrowheads="1"/>
          </p:cNvSpPr>
          <p:nvPr/>
        </p:nvSpPr>
        <p:spPr bwMode="auto">
          <a:xfrm>
            <a:off x="1898651" y="2461033"/>
            <a:ext cx="94025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200" b="1" dirty="0"/>
              <a:t>Venule wall</a:t>
            </a:r>
          </a:p>
        </p:txBody>
      </p:sp>
      <p:sp>
        <p:nvSpPr>
          <p:cNvPr id="1005604" name="Rectangle 36"/>
          <p:cNvSpPr>
            <a:spLocks noChangeArrowheads="1"/>
          </p:cNvSpPr>
          <p:nvPr/>
        </p:nvSpPr>
        <p:spPr bwMode="auto">
          <a:xfrm>
            <a:off x="2606676" y="1702210"/>
            <a:ext cx="1911175" cy="42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200" dirty="0">
                <a:latin typeface="Arial Black" charset="0"/>
              </a:rPr>
              <a:t>Normal permeability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200" dirty="0">
                <a:latin typeface="Arial Black" charset="0"/>
              </a:rPr>
              <a:t>of venule</a:t>
            </a:r>
          </a:p>
        </p:txBody>
      </p:sp>
      <p:sp>
        <p:nvSpPr>
          <p:cNvPr id="1005605" name="Rectangle 37"/>
          <p:cNvSpPr>
            <a:spLocks noChangeArrowheads="1"/>
          </p:cNvSpPr>
          <p:nvPr/>
        </p:nvSpPr>
        <p:spPr bwMode="auto">
          <a:xfrm>
            <a:off x="6832601" y="1701801"/>
            <a:ext cx="3078163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200" dirty="0">
                <a:latin typeface="Arial Black" charset="0"/>
              </a:rPr>
              <a:t>Increased permeability of venule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200" dirty="0">
                <a:latin typeface="Arial Black" charset="0"/>
              </a:rPr>
              <a:t>during inflammation</a:t>
            </a:r>
          </a:p>
        </p:txBody>
      </p:sp>
      <p:sp>
        <p:nvSpPr>
          <p:cNvPr id="1005607" name="Oval 39"/>
          <p:cNvSpPr>
            <a:spLocks noChangeArrowheads="1"/>
          </p:cNvSpPr>
          <p:nvPr/>
        </p:nvSpPr>
        <p:spPr bwMode="auto">
          <a:xfrm>
            <a:off x="3192463" y="3243263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 b="1" dirty="0"/>
          </a:p>
        </p:txBody>
      </p:sp>
      <p:sp>
        <p:nvSpPr>
          <p:cNvPr id="1005608" name="Freeform 40"/>
          <p:cNvSpPr>
            <a:spLocks/>
          </p:cNvSpPr>
          <p:nvPr/>
        </p:nvSpPr>
        <p:spPr bwMode="auto">
          <a:xfrm>
            <a:off x="2855914" y="2659064"/>
            <a:ext cx="365125" cy="619125"/>
          </a:xfrm>
          <a:custGeom>
            <a:avLst/>
            <a:gdLst>
              <a:gd name="T0" fmla="*/ 230 w 230"/>
              <a:gd name="T1" fmla="*/ 390 h 390"/>
              <a:gd name="T2" fmla="*/ 0 w 230"/>
              <a:gd name="T3" fmla="*/ 0 h 39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30" h="390">
                <a:moveTo>
                  <a:pt x="230" y="39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 b="1" dirty="0"/>
          </a:p>
        </p:txBody>
      </p:sp>
      <p:sp>
        <p:nvSpPr>
          <p:cNvPr id="1005610" name="Oval 42"/>
          <p:cNvSpPr>
            <a:spLocks noChangeArrowheads="1"/>
          </p:cNvSpPr>
          <p:nvPr/>
        </p:nvSpPr>
        <p:spPr bwMode="auto">
          <a:xfrm>
            <a:off x="2932113" y="3779838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 b="1" dirty="0"/>
          </a:p>
        </p:txBody>
      </p:sp>
      <p:sp>
        <p:nvSpPr>
          <p:cNvPr id="1005611" name="Freeform 43"/>
          <p:cNvSpPr>
            <a:spLocks/>
          </p:cNvSpPr>
          <p:nvPr/>
        </p:nvSpPr>
        <p:spPr bwMode="auto">
          <a:xfrm>
            <a:off x="2611439" y="3805238"/>
            <a:ext cx="346075" cy="863600"/>
          </a:xfrm>
          <a:custGeom>
            <a:avLst/>
            <a:gdLst>
              <a:gd name="T0" fmla="*/ 0 w 218"/>
              <a:gd name="T1" fmla="*/ 544 h 544"/>
              <a:gd name="T2" fmla="*/ 218 w 218"/>
              <a:gd name="T3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8" h="544">
                <a:moveTo>
                  <a:pt x="0" y="544"/>
                </a:moveTo>
                <a:lnTo>
                  <a:pt x="21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 b="1" dirty="0"/>
          </a:p>
        </p:txBody>
      </p:sp>
      <p:sp>
        <p:nvSpPr>
          <p:cNvPr id="1005613" name="Oval 45"/>
          <p:cNvSpPr>
            <a:spLocks noChangeArrowheads="1"/>
          </p:cNvSpPr>
          <p:nvPr/>
        </p:nvSpPr>
        <p:spPr bwMode="auto">
          <a:xfrm rot="910133">
            <a:off x="7712076" y="4376738"/>
            <a:ext cx="55563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 b="1" dirty="0"/>
          </a:p>
        </p:txBody>
      </p:sp>
      <p:sp>
        <p:nvSpPr>
          <p:cNvPr id="1005616" name="Oval 48"/>
          <p:cNvSpPr>
            <a:spLocks noChangeArrowheads="1"/>
          </p:cNvSpPr>
          <p:nvPr/>
        </p:nvSpPr>
        <p:spPr bwMode="auto">
          <a:xfrm>
            <a:off x="7308851" y="3351213"/>
            <a:ext cx="55563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 b="1" dirty="0"/>
          </a:p>
        </p:txBody>
      </p:sp>
      <p:sp>
        <p:nvSpPr>
          <p:cNvPr id="1005618" name="Oval 50"/>
          <p:cNvSpPr>
            <a:spLocks noChangeArrowheads="1"/>
          </p:cNvSpPr>
          <p:nvPr/>
        </p:nvSpPr>
        <p:spPr bwMode="auto">
          <a:xfrm>
            <a:off x="7604126" y="2932113"/>
            <a:ext cx="55563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 b="1" dirty="0"/>
          </a:p>
        </p:txBody>
      </p:sp>
      <p:sp>
        <p:nvSpPr>
          <p:cNvPr id="1005617" name="Freeform 49"/>
          <p:cNvSpPr>
            <a:spLocks/>
          </p:cNvSpPr>
          <p:nvPr/>
        </p:nvSpPr>
        <p:spPr bwMode="auto">
          <a:xfrm>
            <a:off x="7121525" y="2630488"/>
            <a:ext cx="520700" cy="754062"/>
          </a:xfrm>
          <a:custGeom>
            <a:avLst/>
            <a:gdLst>
              <a:gd name="T0" fmla="*/ 328 w 328"/>
              <a:gd name="T1" fmla="*/ 211 h 475"/>
              <a:gd name="T2" fmla="*/ 0 w 328"/>
              <a:gd name="T3" fmla="*/ 0 h 475"/>
              <a:gd name="T4" fmla="*/ 136 w 328"/>
              <a:gd name="T5" fmla="*/ 475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8" h="475">
                <a:moveTo>
                  <a:pt x="328" y="211"/>
                </a:moveTo>
                <a:lnTo>
                  <a:pt x="0" y="0"/>
                </a:lnTo>
                <a:lnTo>
                  <a:pt x="136" y="47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 b="1" dirty="0"/>
          </a:p>
        </p:txBody>
      </p:sp>
      <p:sp>
        <p:nvSpPr>
          <p:cNvPr id="29" name="Freeform 46"/>
          <p:cNvSpPr>
            <a:spLocks/>
          </p:cNvSpPr>
          <p:nvPr/>
        </p:nvSpPr>
        <p:spPr bwMode="auto">
          <a:xfrm rot="910133">
            <a:off x="7429500" y="4371975"/>
            <a:ext cx="261938" cy="330200"/>
          </a:xfrm>
          <a:custGeom>
            <a:avLst/>
            <a:gdLst>
              <a:gd name="T0" fmla="*/ 0 w 184"/>
              <a:gd name="T1" fmla="*/ 252 h 252"/>
              <a:gd name="T2" fmla="*/ 184 w 184"/>
              <a:gd name="T3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252">
                <a:moveTo>
                  <a:pt x="0" y="252"/>
                </a:moveTo>
                <a:lnTo>
                  <a:pt x="184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 b="1" dirty="0"/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127000"/>
            <a:ext cx="8861425" cy="274638"/>
          </a:xfrm>
          <a:noFill/>
        </p:spPr>
        <p:txBody>
          <a:bodyPr/>
          <a:lstStyle/>
          <a:p>
            <a:pPr eaLnBrk="1" hangingPunct="1"/>
            <a:r>
              <a:rPr lang="en-US" sz="12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Figure 15.13  Increased vascular permeability during inflammation.</a:t>
            </a:r>
          </a:p>
        </p:txBody>
      </p:sp>
    </p:spTree>
    <p:extLst>
      <p:ext uri="{BB962C8B-B14F-4D97-AF65-F5344CB8AC3E}">
        <p14:creationId xmlns:p14="http://schemas.microsoft.com/office/powerpoint/2010/main" val="11887351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Body</a:t>
            </a:r>
            <a:r>
              <a:rPr lang="fr-FR" dirty="0"/>
              <a:t>'</a:t>
            </a:r>
            <a:r>
              <a:rPr lang="en-US" dirty="0"/>
              <a:t>s Second Line of Defense</a:t>
            </a:r>
          </a:p>
        </p:txBody>
      </p:sp>
      <p:sp>
        <p:nvSpPr>
          <p:cNvPr id="60419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Inflammation</a:t>
            </a:r>
          </a:p>
          <a:p>
            <a:pPr lvl="1"/>
            <a:r>
              <a:rPr lang="en-US" dirty="0"/>
              <a:t>Migration of phagocytes</a:t>
            </a:r>
          </a:p>
          <a:p>
            <a:pPr lvl="2"/>
            <a:r>
              <a:rPr lang="en-US" dirty="0"/>
              <a:t>Increased blood flow delivers leukocytes to site of infection</a:t>
            </a:r>
          </a:p>
          <a:p>
            <a:pPr lvl="3"/>
            <a:r>
              <a:rPr lang="en-US" dirty="0"/>
              <a:t>Attach to receptors lining vessels via margination</a:t>
            </a:r>
          </a:p>
          <a:p>
            <a:pPr lvl="3"/>
            <a:r>
              <a:rPr lang="en-US" dirty="0"/>
              <a:t>Squeeze between vessel</a:t>
            </a:r>
            <a:r>
              <a:rPr lang="fr-FR" altLang="ja-JP" dirty="0"/>
              <a:t>'</a:t>
            </a:r>
            <a:r>
              <a:rPr lang="en-US" dirty="0"/>
              <a:t>s walls</a:t>
            </a:r>
          </a:p>
          <a:p>
            <a:pPr lvl="3"/>
            <a:r>
              <a:rPr lang="en-US" dirty="0"/>
              <a:t>Attracted to site of infection by chemotactic factors</a:t>
            </a:r>
          </a:p>
          <a:p>
            <a:pPr lvl="2"/>
            <a:r>
              <a:rPr lang="en-US" dirty="0"/>
              <a:t>Neutrophils arrive first, followed by monocytes</a:t>
            </a:r>
          </a:p>
        </p:txBody>
      </p:sp>
    </p:spTree>
    <p:extLst>
      <p:ext uri="{BB962C8B-B14F-4D97-AF65-F5344CB8AC3E}">
        <p14:creationId xmlns:p14="http://schemas.microsoft.com/office/powerpoint/2010/main" val="13036310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Body</a:t>
            </a:r>
            <a:r>
              <a:rPr lang="fr-FR" dirty="0"/>
              <a:t>'</a:t>
            </a:r>
            <a:r>
              <a:rPr lang="en-US" dirty="0"/>
              <a:t>s Second Line of Defense</a:t>
            </a:r>
          </a:p>
        </p:txBody>
      </p:sp>
      <p:sp>
        <p:nvSpPr>
          <p:cNvPr id="61443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Inflammation</a:t>
            </a:r>
          </a:p>
          <a:p>
            <a:pPr lvl="1"/>
            <a:r>
              <a:rPr lang="en-US" dirty="0"/>
              <a:t>Tissue repair</a:t>
            </a:r>
          </a:p>
          <a:p>
            <a:pPr lvl="2"/>
            <a:r>
              <a:rPr lang="en-US" dirty="0"/>
              <a:t>Final stage of inflammation</a:t>
            </a:r>
          </a:p>
          <a:p>
            <a:pPr lvl="2"/>
            <a:r>
              <a:rPr lang="en-US" dirty="0"/>
              <a:t>Delivers extra nutrients and oxygen to site</a:t>
            </a:r>
          </a:p>
          <a:p>
            <a:pPr lvl="2"/>
            <a:r>
              <a:rPr lang="en-US" dirty="0"/>
              <a:t>Some sites cannot be fully repaired and form scar tissue</a:t>
            </a:r>
          </a:p>
        </p:txBody>
      </p:sp>
    </p:spTree>
    <p:extLst>
      <p:ext uri="{BB962C8B-B14F-4D97-AF65-F5344CB8AC3E}">
        <p14:creationId xmlns:p14="http://schemas.microsoft.com/office/powerpoint/2010/main" val="13278344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figure_15_14_0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9"/>
          <a:stretch>
            <a:fillRect/>
          </a:stretch>
        </p:blipFill>
        <p:spPr bwMode="auto">
          <a:xfrm>
            <a:off x="1790701" y="850900"/>
            <a:ext cx="8601075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7644" name="Rectangle 28"/>
          <p:cNvSpPr>
            <a:spLocks noChangeArrowheads="1"/>
          </p:cNvSpPr>
          <p:nvPr/>
        </p:nvSpPr>
        <p:spPr bwMode="auto">
          <a:xfrm>
            <a:off x="4186238" y="1263450"/>
            <a:ext cx="622286" cy="2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950" b="1" dirty="0"/>
              <a:t>Bacteria</a:t>
            </a:r>
          </a:p>
        </p:txBody>
      </p:sp>
      <p:sp>
        <p:nvSpPr>
          <p:cNvPr id="1007645" name="Rectangle 29"/>
          <p:cNvSpPr>
            <a:spLocks noChangeArrowheads="1"/>
          </p:cNvSpPr>
          <p:nvPr/>
        </p:nvSpPr>
        <p:spPr bwMode="auto">
          <a:xfrm>
            <a:off x="4186238" y="1677989"/>
            <a:ext cx="2055812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950" b="1" dirty="0"/>
              <a:t>A cut penetrates the epidermis barrier, and bacteria invade.</a:t>
            </a:r>
          </a:p>
        </p:txBody>
      </p:sp>
      <p:sp>
        <p:nvSpPr>
          <p:cNvPr id="1007646" name="Rectangle 30"/>
          <p:cNvSpPr>
            <a:spLocks noChangeArrowheads="1"/>
          </p:cNvSpPr>
          <p:nvPr/>
        </p:nvSpPr>
        <p:spPr bwMode="auto">
          <a:xfrm>
            <a:off x="4178300" y="2382839"/>
            <a:ext cx="18923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950" b="1" dirty="0"/>
              <a:t>Damaged cells release</a:t>
            </a:r>
          </a:p>
          <a:p>
            <a:pPr algn="l">
              <a:defRPr/>
            </a:pPr>
            <a:r>
              <a:rPr lang="en-US" sz="950" b="1" dirty="0"/>
              <a:t>prostaglandins, leukotrienes, and histamine (shown in</a:t>
            </a:r>
          </a:p>
          <a:p>
            <a:pPr algn="l">
              <a:defRPr/>
            </a:pPr>
            <a:r>
              <a:rPr lang="en-US" sz="950" b="1" dirty="0"/>
              <a:t>green here).</a:t>
            </a:r>
          </a:p>
        </p:txBody>
      </p:sp>
      <p:sp>
        <p:nvSpPr>
          <p:cNvPr id="1007647" name="Rectangle 31"/>
          <p:cNvSpPr>
            <a:spLocks noChangeArrowheads="1"/>
          </p:cNvSpPr>
          <p:nvPr/>
        </p:nvSpPr>
        <p:spPr bwMode="auto">
          <a:xfrm>
            <a:off x="4183064" y="3941763"/>
            <a:ext cx="209867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US" sz="950" b="1" dirty="0"/>
              <a:t>Increased permeability allows antimicrobial chemicals and clotting proteins to seep into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950" b="1" dirty="0"/>
              <a:t>damaged tissue but also</a:t>
            </a:r>
          </a:p>
          <a:p>
            <a:pPr algn="l">
              <a:lnSpc>
                <a:spcPct val="95000"/>
              </a:lnSpc>
              <a:defRPr/>
            </a:pPr>
            <a:r>
              <a:rPr lang="en-US" sz="950" b="1" dirty="0"/>
              <a:t>results in swelling, pressure on nerve endings, and pain.</a:t>
            </a:r>
          </a:p>
        </p:txBody>
      </p:sp>
      <p:sp>
        <p:nvSpPr>
          <p:cNvPr id="1007648" name="Rectangle 32"/>
          <p:cNvSpPr>
            <a:spLocks noChangeArrowheads="1"/>
          </p:cNvSpPr>
          <p:nvPr/>
        </p:nvSpPr>
        <p:spPr bwMode="auto">
          <a:xfrm>
            <a:off x="4179889" y="5152825"/>
            <a:ext cx="888385" cy="2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950" b="1" dirty="0"/>
              <a:t>Nerve ending</a:t>
            </a:r>
          </a:p>
        </p:txBody>
      </p:sp>
      <p:sp>
        <p:nvSpPr>
          <p:cNvPr id="1007649" name="Rectangle 33"/>
          <p:cNvSpPr>
            <a:spLocks noChangeArrowheads="1"/>
          </p:cNvSpPr>
          <p:nvPr/>
        </p:nvSpPr>
        <p:spPr bwMode="auto">
          <a:xfrm>
            <a:off x="3140075" y="3816351"/>
            <a:ext cx="4587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000" b="1" dirty="0"/>
              <a:t>Heat</a:t>
            </a:r>
          </a:p>
        </p:txBody>
      </p:sp>
      <p:sp>
        <p:nvSpPr>
          <p:cNvPr id="1007650" name="Rectangle 34"/>
          <p:cNvSpPr>
            <a:spLocks noChangeArrowheads="1"/>
          </p:cNvSpPr>
          <p:nvPr/>
        </p:nvSpPr>
        <p:spPr bwMode="auto">
          <a:xfrm>
            <a:off x="1854200" y="3809128"/>
            <a:ext cx="65755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000" b="1" dirty="0"/>
              <a:t>Swelling</a:t>
            </a:r>
          </a:p>
        </p:txBody>
      </p:sp>
      <p:sp>
        <p:nvSpPr>
          <p:cNvPr id="1007651" name="Rectangle 35"/>
          <p:cNvSpPr>
            <a:spLocks noChangeArrowheads="1"/>
          </p:cNvSpPr>
          <p:nvPr/>
        </p:nvSpPr>
        <p:spPr bwMode="auto">
          <a:xfrm>
            <a:off x="8450264" y="1528763"/>
            <a:ext cx="19970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950" b="1" dirty="0"/>
              <a:t>Prostaglandins and</a:t>
            </a:r>
          </a:p>
          <a:p>
            <a:pPr algn="l">
              <a:defRPr/>
            </a:pPr>
            <a:r>
              <a:rPr lang="en-US" sz="950" b="1" dirty="0"/>
              <a:t>leukotrienes make vessels more permeable. Histamine causes vasodilation, increasing</a:t>
            </a:r>
          </a:p>
          <a:p>
            <a:pPr algn="l">
              <a:defRPr/>
            </a:pPr>
            <a:r>
              <a:rPr lang="en-US" sz="950" b="1" dirty="0"/>
              <a:t>blood flow to the site.</a:t>
            </a:r>
          </a:p>
        </p:txBody>
      </p:sp>
      <p:sp>
        <p:nvSpPr>
          <p:cNvPr id="1007652" name="Rectangle 36"/>
          <p:cNvSpPr>
            <a:spLocks noChangeArrowheads="1"/>
          </p:cNvSpPr>
          <p:nvPr/>
        </p:nvSpPr>
        <p:spPr bwMode="auto">
          <a:xfrm>
            <a:off x="8440738" y="2451101"/>
            <a:ext cx="1947862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950" b="1" dirty="0"/>
              <a:t>Macrophages and neutrophils squeeze through walls of</a:t>
            </a:r>
          </a:p>
          <a:p>
            <a:pPr algn="l">
              <a:defRPr/>
            </a:pPr>
            <a:r>
              <a:rPr lang="en-US" sz="950" b="1" dirty="0"/>
              <a:t>blood vessels (diapedesis).</a:t>
            </a:r>
          </a:p>
        </p:txBody>
      </p:sp>
      <p:sp>
        <p:nvSpPr>
          <p:cNvPr id="1007653" name="Rectangle 37"/>
          <p:cNvSpPr>
            <a:spLocks noChangeArrowheads="1"/>
          </p:cNvSpPr>
          <p:nvPr/>
        </p:nvSpPr>
        <p:spPr bwMode="auto">
          <a:xfrm>
            <a:off x="8453439" y="3766938"/>
            <a:ext cx="1083951" cy="2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950" b="1" dirty="0"/>
              <a:t>Blood clot forms.</a:t>
            </a:r>
          </a:p>
        </p:txBody>
      </p:sp>
      <p:sp>
        <p:nvSpPr>
          <p:cNvPr id="1007654" name="Rectangle 38"/>
          <p:cNvSpPr>
            <a:spLocks noChangeArrowheads="1"/>
          </p:cNvSpPr>
          <p:nvPr/>
        </p:nvSpPr>
        <p:spPr bwMode="auto">
          <a:xfrm>
            <a:off x="8450263" y="4133851"/>
            <a:ext cx="18288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950" b="1" dirty="0"/>
              <a:t>More phagocytes migrate to the site and devour bacteria.</a:t>
            </a:r>
          </a:p>
        </p:txBody>
      </p:sp>
      <p:sp>
        <p:nvSpPr>
          <p:cNvPr id="1007655" name="Rectangle 39"/>
          <p:cNvSpPr>
            <a:spLocks noChangeArrowheads="1"/>
          </p:cNvSpPr>
          <p:nvPr/>
        </p:nvSpPr>
        <p:spPr bwMode="auto">
          <a:xfrm>
            <a:off x="8450264" y="4730478"/>
            <a:ext cx="1946275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950" b="1" dirty="0"/>
              <a:t>Accumulation of damaged tissue and leukocytes forms pus.</a:t>
            </a:r>
          </a:p>
        </p:txBody>
      </p:sp>
      <p:sp>
        <p:nvSpPr>
          <p:cNvPr id="1007656" name="Rectangle 40"/>
          <p:cNvSpPr>
            <a:spLocks noChangeArrowheads="1"/>
          </p:cNvSpPr>
          <p:nvPr/>
        </p:nvSpPr>
        <p:spPr bwMode="auto">
          <a:xfrm>
            <a:off x="8439150" y="5194301"/>
            <a:ext cx="1924050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950" b="1" dirty="0"/>
              <a:t>Undifferentiated stem cells repair the damaged tissue. Blood clot is absorbed or falls</a:t>
            </a:r>
          </a:p>
          <a:p>
            <a:pPr algn="l">
              <a:defRPr/>
            </a:pPr>
            <a:r>
              <a:rPr lang="en-US" sz="950" b="1" dirty="0"/>
              <a:t>off as a scab.</a:t>
            </a:r>
          </a:p>
        </p:txBody>
      </p:sp>
      <p:sp>
        <p:nvSpPr>
          <p:cNvPr id="1007657" name="Rectangle 41"/>
          <p:cNvSpPr>
            <a:spLocks noChangeArrowheads="1"/>
          </p:cNvSpPr>
          <p:nvPr/>
        </p:nvSpPr>
        <p:spPr bwMode="auto">
          <a:xfrm>
            <a:off x="4021139" y="1677989"/>
            <a:ext cx="2682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000" dirty="0">
                <a:solidFill>
                  <a:schemeClr val="bg1"/>
                </a:solidFill>
                <a:latin typeface="Arial Black" charset="0"/>
              </a:rPr>
              <a:t>1</a:t>
            </a:r>
          </a:p>
        </p:txBody>
      </p:sp>
      <p:sp>
        <p:nvSpPr>
          <p:cNvPr id="1007658" name="Rectangle 42"/>
          <p:cNvSpPr>
            <a:spLocks noChangeArrowheads="1"/>
          </p:cNvSpPr>
          <p:nvPr/>
        </p:nvSpPr>
        <p:spPr bwMode="auto">
          <a:xfrm>
            <a:off x="4019550" y="2389903"/>
            <a:ext cx="27443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000" dirty="0">
                <a:solidFill>
                  <a:schemeClr val="bg1"/>
                </a:solidFill>
                <a:latin typeface="Arial Black" charset="0"/>
              </a:rPr>
              <a:t>2</a:t>
            </a:r>
          </a:p>
        </p:txBody>
      </p:sp>
      <p:sp>
        <p:nvSpPr>
          <p:cNvPr id="1007659" name="Rectangle 43"/>
          <p:cNvSpPr>
            <a:spLocks noChangeArrowheads="1"/>
          </p:cNvSpPr>
          <p:nvPr/>
        </p:nvSpPr>
        <p:spPr bwMode="auto">
          <a:xfrm>
            <a:off x="4011613" y="3932953"/>
            <a:ext cx="27443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000" dirty="0">
                <a:solidFill>
                  <a:schemeClr val="bg1"/>
                </a:solidFill>
                <a:latin typeface="Arial Black" charset="0"/>
              </a:rPr>
              <a:t>5</a:t>
            </a:r>
          </a:p>
        </p:txBody>
      </p:sp>
      <p:sp>
        <p:nvSpPr>
          <p:cNvPr id="1007660" name="Rectangle 44"/>
          <p:cNvSpPr>
            <a:spLocks noChangeArrowheads="1"/>
          </p:cNvSpPr>
          <p:nvPr/>
        </p:nvSpPr>
        <p:spPr bwMode="auto">
          <a:xfrm>
            <a:off x="8286750" y="1541263"/>
            <a:ext cx="274434" cy="2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950" dirty="0">
                <a:solidFill>
                  <a:schemeClr val="bg1"/>
                </a:solidFill>
                <a:latin typeface="Arial Black" charset="0"/>
              </a:rPr>
              <a:t>3</a:t>
            </a:r>
          </a:p>
        </p:txBody>
      </p:sp>
      <p:sp>
        <p:nvSpPr>
          <p:cNvPr id="1007661" name="Rectangle 45"/>
          <p:cNvSpPr>
            <a:spLocks noChangeArrowheads="1"/>
          </p:cNvSpPr>
          <p:nvPr/>
        </p:nvSpPr>
        <p:spPr bwMode="auto">
          <a:xfrm>
            <a:off x="8285163" y="2452488"/>
            <a:ext cx="274434" cy="2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950" dirty="0">
                <a:solidFill>
                  <a:schemeClr val="bg1"/>
                </a:solidFill>
                <a:latin typeface="Arial Black" charset="0"/>
              </a:rPr>
              <a:t>4</a:t>
            </a:r>
          </a:p>
        </p:txBody>
      </p:sp>
      <p:sp>
        <p:nvSpPr>
          <p:cNvPr id="1007662" name="Rectangle 46"/>
          <p:cNvSpPr>
            <a:spLocks noChangeArrowheads="1"/>
          </p:cNvSpPr>
          <p:nvPr/>
        </p:nvSpPr>
        <p:spPr bwMode="auto">
          <a:xfrm>
            <a:off x="8291513" y="3757413"/>
            <a:ext cx="274434" cy="2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950" dirty="0">
                <a:solidFill>
                  <a:schemeClr val="bg1"/>
                </a:solidFill>
                <a:latin typeface="Arial Black" charset="0"/>
              </a:rPr>
              <a:t>6</a:t>
            </a:r>
          </a:p>
        </p:txBody>
      </p:sp>
      <p:sp>
        <p:nvSpPr>
          <p:cNvPr id="1007663" name="Rectangle 47"/>
          <p:cNvSpPr>
            <a:spLocks noChangeArrowheads="1"/>
          </p:cNvSpPr>
          <p:nvPr/>
        </p:nvSpPr>
        <p:spPr bwMode="auto">
          <a:xfrm>
            <a:off x="8291513" y="4125713"/>
            <a:ext cx="274434" cy="2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950" dirty="0">
                <a:solidFill>
                  <a:schemeClr val="bg1"/>
                </a:solidFill>
                <a:latin typeface="Arial Black" charset="0"/>
              </a:rPr>
              <a:t>7</a:t>
            </a:r>
          </a:p>
        </p:txBody>
      </p:sp>
      <p:sp>
        <p:nvSpPr>
          <p:cNvPr id="1007664" name="Rectangle 48"/>
          <p:cNvSpPr>
            <a:spLocks noChangeArrowheads="1"/>
          </p:cNvSpPr>
          <p:nvPr/>
        </p:nvSpPr>
        <p:spPr bwMode="auto">
          <a:xfrm>
            <a:off x="8288338" y="4651175"/>
            <a:ext cx="274434" cy="2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950" dirty="0">
                <a:solidFill>
                  <a:schemeClr val="bg1"/>
                </a:solidFill>
                <a:latin typeface="Arial Black" charset="0"/>
              </a:rPr>
              <a:t>8</a:t>
            </a:r>
          </a:p>
        </p:txBody>
      </p:sp>
      <p:sp>
        <p:nvSpPr>
          <p:cNvPr id="1007665" name="Rectangle 49"/>
          <p:cNvSpPr>
            <a:spLocks noChangeArrowheads="1"/>
          </p:cNvSpPr>
          <p:nvPr/>
        </p:nvSpPr>
        <p:spPr bwMode="auto">
          <a:xfrm>
            <a:off x="8288338" y="5192513"/>
            <a:ext cx="274434" cy="2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950" dirty="0">
                <a:solidFill>
                  <a:schemeClr val="bg1"/>
                </a:solidFill>
                <a:latin typeface="Arial Black" charset="0"/>
              </a:rPr>
              <a:t>9</a:t>
            </a:r>
          </a:p>
        </p:txBody>
      </p:sp>
      <p:sp>
        <p:nvSpPr>
          <p:cNvPr id="1007666" name="Oval 50"/>
          <p:cNvSpPr>
            <a:spLocks noChangeArrowheads="1"/>
          </p:cNvSpPr>
          <p:nvPr/>
        </p:nvSpPr>
        <p:spPr bwMode="auto">
          <a:xfrm>
            <a:off x="3071813" y="1309688"/>
            <a:ext cx="36512" cy="3651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1007667" name="Oval 51"/>
          <p:cNvSpPr>
            <a:spLocks noChangeArrowheads="1"/>
          </p:cNvSpPr>
          <p:nvPr/>
        </p:nvSpPr>
        <p:spPr bwMode="auto">
          <a:xfrm>
            <a:off x="3178176" y="1547813"/>
            <a:ext cx="36513" cy="3651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1007668" name="Oval 52"/>
          <p:cNvSpPr>
            <a:spLocks noChangeArrowheads="1"/>
          </p:cNvSpPr>
          <p:nvPr/>
        </p:nvSpPr>
        <p:spPr bwMode="auto">
          <a:xfrm>
            <a:off x="2949576" y="1703388"/>
            <a:ext cx="36513" cy="3651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1007669" name="Freeform 53"/>
          <p:cNvSpPr>
            <a:spLocks/>
          </p:cNvSpPr>
          <p:nvPr/>
        </p:nvSpPr>
        <p:spPr bwMode="auto">
          <a:xfrm>
            <a:off x="3094038" y="1325563"/>
            <a:ext cx="1173162" cy="241300"/>
          </a:xfrm>
          <a:custGeom>
            <a:avLst/>
            <a:gdLst>
              <a:gd name="T0" fmla="*/ 0 w 783"/>
              <a:gd name="T1" fmla="*/ 0 h 162"/>
              <a:gd name="T2" fmla="*/ 783 w 783"/>
              <a:gd name="T3" fmla="*/ 36 h 162"/>
              <a:gd name="T4" fmla="*/ 68 w 783"/>
              <a:gd name="T5" fmla="*/ 16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83" h="162">
                <a:moveTo>
                  <a:pt x="0" y="0"/>
                </a:moveTo>
                <a:lnTo>
                  <a:pt x="783" y="36"/>
                </a:lnTo>
                <a:lnTo>
                  <a:pt x="68" y="162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1007670" name="Freeform 54"/>
          <p:cNvSpPr>
            <a:spLocks/>
          </p:cNvSpPr>
          <p:nvPr/>
        </p:nvSpPr>
        <p:spPr bwMode="auto">
          <a:xfrm>
            <a:off x="2967039" y="1724026"/>
            <a:ext cx="1089025" cy="87313"/>
          </a:xfrm>
          <a:custGeom>
            <a:avLst/>
            <a:gdLst>
              <a:gd name="T0" fmla="*/ 0 w 758"/>
              <a:gd name="T1" fmla="*/ 0 h 62"/>
              <a:gd name="T2" fmla="*/ 758 w 758"/>
              <a:gd name="T3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8" h="62">
                <a:moveTo>
                  <a:pt x="0" y="0"/>
                </a:moveTo>
                <a:lnTo>
                  <a:pt x="758" y="62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1007671" name="Freeform 55"/>
          <p:cNvSpPr>
            <a:spLocks/>
          </p:cNvSpPr>
          <p:nvPr/>
        </p:nvSpPr>
        <p:spPr bwMode="auto">
          <a:xfrm>
            <a:off x="3044826" y="2428876"/>
            <a:ext cx="1019175" cy="85725"/>
          </a:xfrm>
          <a:custGeom>
            <a:avLst/>
            <a:gdLst>
              <a:gd name="T0" fmla="*/ 0 w 698"/>
              <a:gd name="T1" fmla="*/ 0 h 58"/>
              <a:gd name="T2" fmla="*/ 698 w 698"/>
              <a:gd name="T3" fmla="*/ 58 h 5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98" h="58">
                <a:moveTo>
                  <a:pt x="0" y="0"/>
                </a:moveTo>
                <a:lnTo>
                  <a:pt x="698" y="58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1007672" name="Oval 56"/>
          <p:cNvSpPr>
            <a:spLocks noChangeArrowheads="1"/>
          </p:cNvSpPr>
          <p:nvPr/>
        </p:nvSpPr>
        <p:spPr bwMode="auto">
          <a:xfrm>
            <a:off x="3021013" y="2408238"/>
            <a:ext cx="36512" cy="3651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1007673" name="Oval 57"/>
          <p:cNvSpPr>
            <a:spLocks noChangeArrowheads="1"/>
          </p:cNvSpPr>
          <p:nvPr/>
        </p:nvSpPr>
        <p:spPr bwMode="auto">
          <a:xfrm>
            <a:off x="2936876" y="4616451"/>
            <a:ext cx="36513" cy="3651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1007674" name="Oval 58"/>
          <p:cNvSpPr>
            <a:spLocks noChangeArrowheads="1"/>
          </p:cNvSpPr>
          <p:nvPr/>
        </p:nvSpPr>
        <p:spPr bwMode="auto">
          <a:xfrm>
            <a:off x="2963863" y="5114926"/>
            <a:ext cx="36512" cy="3651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1007675" name="Freeform 59"/>
          <p:cNvSpPr>
            <a:spLocks/>
          </p:cNvSpPr>
          <p:nvPr/>
        </p:nvSpPr>
        <p:spPr bwMode="auto">
          <a:xfrm>
            <a:off x="2960689" y="4056064"/>
            <a:ext cx="1108075" cy="1076325"/>
          </a:xfrm>
          <a:custGeom>
            <a:avLst/>
            <a:gdLst>
              <a:gd name="T0" fmla="*/ 0 w 752"/>
              <a:gd name="T1" fmla="*/ 384 h 730"/>
              <a:gd name="T2" fmla="*/ 752 w 752"/>
              <a:gd name="T3" fmla="*/ 0 h 730"/>
              <a:gd name="T4" fmla="*/ 12 w 752"/>
              <a:gd name="T5" fmla="*/ 730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2" h="730">
                <a:moveTo>
                  <a:pt x="0" y="384"/>
                </a:moveTo>
                <a:lnTo>
                  <a:pt x="752" y="0"/>
                </a:lnTo>
                <a:lnTo>
                  <a:pt x="12" y="73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1007676" name="Oval 60"/>
          <p:cNvSpPr>
            <a:spLocks noChangeArrowheads="1"/>
          </p:cNvSpPr>
          <p:nvPr/>
        </p:nvSpPr>
        <p:spPr bwMode="auto">
          <a:xfrm>
            <a:off x="3665538" y="5226051"/>
            <a:ext cx="36512" cy="3651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1007677" name="Freeform 61"/>
          <p:cNvSpPr>
            <a:spLocks/>
          </p:cNvSpPr>
          <p:nvPr/>
        </p:nvSpPr>
        <p:spPr bwMode="auto">
          <a:xfrm rot="21092794">
            <a:off x="3679825" y="5200651"/>
            <a:ext cx="539750" cy="112713"/>
          </a:xfrm>
          <a:custGeom>
            <a:avLst/>
            <a:gdLst>
              <a:gd name="T0" fmla="*/ 380 w 380"/>
              <a:gd name="T1" fmla="*/ 58 h 58"/>
              <a:gd name="T2" fmla="*/ 0 w 380"/>
              <a:gd name="T3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80" h="58">
                <a:moveTo>
                  <a:pt x="380" y="58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1007678" name="Oval 62"/>
          <p:cNvSpPr>
            <a:spLocks noChangeArrowheads="1"/>
          </p:cNvSpPr>
          <p:nvPr/>
        </p:nvSpPr>
        <p:spPr bwMode="auto">
          <a:xfrm>
            <a:off x="7102476" y="4933951"/>
            <a:ext cx="36513" cy="3651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1007679" name="Oval 63"/>
          <p:cNvSpPr>
            <a:spLocks noChangeArrowheads="1"/>
          </p:cNvSpPr>
          <p:nvPr/>
        </p:nvSpPr>
        <p:spPr bwMode="auto">
          <a:xfrm>
            <a:off x="7373938" y="4505326"/>
            <a:ext cx="36512" cy="3651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1007680" name="Oval 64"/>
          <p:cNvSpPr>
            <a:spLocks noChangeArrowheads="1"/>
          </p:cNvSpPr>
          <p:nvPr/>
        </p:nvSpPr>
        <p:spPr bwMode="auto">
          <a:xfrm>
            <a:off x="7110413" y="4211638"/>
            <a:ext cx="36512" cy="3651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1007681" name="Freeform 65"/>
          <p:cNvSpPr>
            <a:spLocks/>
          </p:cNvSpPr>
          <p:nvPr/>
        </p:nvSpPr>
        <p:spPr bwMode="auto">
          <a:xfrm>
            <a:off x="7118350" y="4783138"/>
            <a:ext cx="1225550" cy="169862"/>
          </a:xfrm>
          <a:custGeom>
            <a:avLst/>
            <a:gdLst>
              <a:gd name="T0" fmla="*/ 0 w 846"/>
              <a:gd name="T1" fmla="*/ 122 h 122"/>
              <a:gd name="T2" fmla="*/ 846 w 846"/>
              <a:gd name="T3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46" h="122">
                <a:moveTo>
                  <a:pt x="0" y="122"/>
                </a:moveTo>
                <a:lnTo>
                  <a:pt x="846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1007682" name="Freeform 66"/>
          <p:cNvSpPr>
            <a:spLocks/>
          </p:cNvSpPr>
          <p:nvPr/>
        </p:nvSpPr>
        <p:spPr bwMode="auto">
          <a:xfrm>
            <a:off x="7394576" y="4249739"/>
            <a:ext cx="949325" cy="269875"/>
          </a:xfrm>
          <a:custGeom>
            <a:avLst/>
            <a:gdLst>
              <a:gd name="T0" fmla="*/ 0 w 650"/>
              <a:gd name="T1" fmla="*/ 184 h 184"/>
              <a:gd name="T2" fmla="*/ 650 w 650"/>
              <a:gd name="T3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50" h="184">
                <a:moveTo>
                  <a:pt x="0" y="184"/>
                </a:moveTo>
                <a:lnTo>
                  <a:pt x="65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1007683" name="Freeform 67"/>
          <p:cNvSpPr>
            <a:spLocks/>
          </p:cNvSpPr>
          <p:nvPr/>
        </p:nvSpPr>
        <p:spPr bwMode="auto">
          <a:xfrm>
            <a:off x="7129464" y="3903663"/>
            <a:ext cx="1209675" cy="323850"/>
          </a:xfrm>
          <a:custGeom>
            <a:avLst/>
            <a:gdLst>
              <a:gd name="T0" fmla="*/ 0 w 832"/>
              <a:gd name="T1" fmla="*/ 226 h 226"/>
              <a:gd name="T2" fmla="*/ 832 w 832"/>
              <a:gd name="T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32" h="226">
                <a:moveTo>
                  <a:pt x="0" y="226"/>
                </a:moveTo>
                <a:lnTo>
                  <a:pt x="832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1007684" name="Oval 68"/>
          <p:cNvSpPr>
            <a:spLocks noChangeArrowheads="1"/>
          </p:cNvSpPr>
          <p:nvPr/>
        </p:nvSpPr>
        <p:spPr bwMode="auto">
          <a:xfrm>
            <a:off x="7467601" y="2225676"/>
            <a:ext cx="36513" cy="3651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1007685" name="Oval 69"/>
          <p:cNvSpPr>
            <a:spLocks noChangeArrowheads="1"/>
          </p:cNvSpPr>
          <p:nvPr/>
        </p:nvSpPr>
        <p:spPr bwMode="auto">
          <a:xfrm>
            <a:off x="7667626" y="2668588"/>
            <a:ext cx="36513" cy="3651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1007686" name="Oval 70"/>
          <p:cNvSpPr>
            <a:spLocks noChangeArrowheads="1"/>
          </p:cNvSpPr>
          <p:nvPr/>
        </p:nvSpPr>
        <p:spPr bwMode="auto">
          <a:xfrm>
            <a:off x="7816851" y="2363788"/>
            <a:ext cx="36513" cy="3651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1007687" name="Oval 71"/>
          <p:cNvSpPr>
            <a:spLocks noChangeArrowheads="1"/>
          </p:cNvSpPr>
          <p:nvPr/>
        </p:nvSpPr>
        <p:spPr bwMode="auto">
          <a:xfrm>
            <a:off x="7659688" y="2300288"/>
            <a:ext cx="36512" cy="3651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1007688" name="Freeform 72"/>
          <p:cNvSpPr>
            <a:spLocks/>
          </p:cNvSpPr>
          <p:nvPr/>
        </p:nvSpPr>
        <p:spPr bwMode="auto">
          <a:xfrm>
            <a:off x="7486650" y="1658938"/>
            <a:ext cx="852488" cy="660400"/>
          </a:xfrm>
          <a:custGeom>
            <a:avLst/>
            <a:gdLst>
              <a:gd name="T0" fmla="*/ 0 w 584"/>
              <a:gd name="T1" fmla="*/ 396 h 444"/>
              <a:gd name="T2" fmla="*/ 584 w 584"/>
              <a:gd name="T3" fmla="*/ 0 h 444"/>
              <a:gd name="T4" fmla="*/ 132 w 584"/>
              <a:gd name="T5" fmla="*/ 444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4" h="444">
                <a:moveTo>
                  <a:pt x="0" y="396"/>
                </a:moveTo>
                <a:lnTo>
                  <a:pt x="584" y="0"/>
                </a:lnTo>
                <a:lnTo>
                  <a:pt x="132" y="444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1007689" name="Freeform 73"/>
          <p:cNvSpPr>
            <a:spLocks/>
          </p:cNvSpPr>
          <p:nvPr/>
        </p:nvSpPr>
        <p:spPr bwMode="auto">
          <a:xfrm>
            <a:off x="7667626" y="2382838"/>
            <a:ext cx="671513" cy="304800"/>
          </a:xfrm>
          <a:custGeom>
            <a:avLst/>
            <a:gdLst>
              <a:gd name="T0" fmla="*/ 106 w 444"/>
              <a:gd name="T1" fmla="*/ 0 h 216"/>
              <a:gd name="T2" fmla="*/ 444 w 444"/>
              <a:gd name="T3" fmla="*/ 136 h 216"/>
              <a:gd name="T4" fmla="*/ 0 w 444"/>
              <a:gd name="T5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4" h="216">
                <a:moveTo>
                  <a:pt x="106" y="0"/>
                </a:moveTo>
                <a:lnTo>
                  <a:pt x="444" y="136"/>
                </a:lnTo>
                <a:lnTo>
                  <a:pt x="0" y="216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5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127000"/>
            <a:ext cx="8861425" cy="274638"/>
          </a:xfrm>
          <a:noFill/>
        </p:spPr>
        <p:txBody>
          <a:bodyPr/>
          <a:lstStyle/>
          <a:p>
            <a:pPr eaLnBrk="1" hangingPunct="1"/>
            <a:r>
              <a:rPr lang="en-US" sz="12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Figure 15.14  An overview of the events in inflammation following a cut and infection.</a:t>
            </a:r>
          </a:p>
        </p:txBody>
      </p:sp>
    </p:spTree>
    <p:extLst>
      <p:ext uri="{BB962C8B-B14F-4D97-AF65-F5344CB8AC3E}">
        <p14:creationId xmlns:p14="http://schemas.microsoft.com/office/powerpoint/2010/main" val="15117197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1" descr="table_15_05_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28"/>
          <a:stretch>
            <a:fillRect/>
          </a:stretch>
        </p:blipFill>
        <p:spPr bwMode="auto">
          <a:xfrm>
            <a:off x="2327564" y="637309"/>
            <a:ext cx="806421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3893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Body</a:t>
            </a:r>
            <a:r>
              <a:rPr lang="fr-FR" dirty="0"/>
              <a:t>'</a:t>
            </a:r>
            <a:r>
              <a:rPr lang="en-US" dirty="0"/>
              <a:t>s Second Line of Defense</a:t>
            </a:r>
          </a:p>
        </p:txBody>
      </p:sp>
      <p:sp>
        <p:nvSpPr>
          <p:cNvPr id="65539" name="Rectangle 7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561012"/>
          </a:xfrm>
        </p:spPr>
        <p:txBody>
          <a:bodyPr/>
          <a:lstStyle/>
          <a:p>
            <a:pPr>
              <a:lnSpc>
                <a:spcPct val="124000"/>
              </a:lnSpc>
            </a:pPr>
            <a:r>
              <a:rPr lang="en-US" b="1" dirty="0"/>
              <a:t>Fever</a:t>
            </a:r>
          </a:p>
          <a:p>
            <a:pPr lvl="1">
              <a:lnSpc>
                <a:spcPct val="124000"/>
              </a:lnSpc>
            </a:pPr>
            <a:r>
              <a:rPr lang="en-US" dirty="0"/>
              <a:t>Body temperature over 37°C</a:t>
            </a:r>
          </a:p>
          <a:p>
            <a:pPr lvl="1">
              <a:lnSpc>
                <a:spcPct val="124000"/>
              </a:lnSpc>
            </a:pPr>
            <a:r>
              <a:rPr lang="en-US" dirty="0"/>
              <a:t>Results when pyrogens trigger the hypothalamus to increase the body</a:t>
            </a:r>
            <a:r>
              <a:rPr lang="fr-FR" dirty="0"/>
              <a:t>'</a:t>
            </a:r>
            <a:r>
              <a:rPr lang="en-US" dirty="0"/>
              <a:t>s core temperature</a:t>
            </a:r>
          </a:p>
          <a:p>
            <a:pPr lvl="1">
              <a:lnSpc>
                <a:spcPct val="124000"/>
              </a:lnSpc>
            </a:pPr>
            <a:r>
              <a:rPr lang="en-US" dirty="0"/>
              <a:t>Various types of pyrogens</a:t>
            </a:r>
          </a:p>
          <a:p>
            <a:pPr lvl="2">
              <a:lnSpc>
                <a:spcPct val="124000"/>
              </a:lnSpc>
            </a:pPr>
            <a:r>
              <a:rPr lang="en-US" dirty="0"/>
              <a:t>Bacterial toxins</a:t>
            </a:r>
          </a:p>
          <a:p>
            <a:pPr lvl="2">
              <a:lnSpc>
                <a:spcPct val="124000"/>
              </a:lnSpc>
            </a:pPr>
            <a:r>
              <a:rPr lang="en-US" dirty="0"/>
              <a:t>Cytoplasmic contents of bacteria released by lysis</a:t>
            </a:r>
          </a:p>
          <a:p>
            <a:pPr lvl="2">
              <a:lnSpc>
                <a:spcPct val="124000"/>
              </a:lnSpc>
            </a:pPr>
            <a:r>
              <a:rPr lang="en-US" dirty="0"/>
              <a:t>Antibody-antigen complexes</a:t>
            </a:r>
          </a:p>
          <a:p>
            <a:pPr lvl="2">
              <a:lnSpc>
                <a:spcPct val="124000"/>
              </a:lnSpc>
            </a:pPr>
            <a:r>
              <a:rPr lang="en-US" dirty="0"/>
              <a:t>Pyrogens released by phagocytes that have phagocytized bacteria</a:t>
            </a:r>
          </a:p>
          <a:p>
            <a:pPr lvl="1">
              <a:lnSpc>
                <a:spcPct val="124000"/>
              </a:lnSpc>
            </a:pPr>
            <a:r>
              <a:rPr lang="en-US" dirty="0"/>
              <a:t>Exact mechanism of fever is not known</a:t>
            </a:r>
          </a:p>
        </p:txBody>
      </p:sp>
    </p:spTree>
    <p:extLst>
      <p:ext uri="{BB962C8B-B14F-4D97-AF65-F5344CB8AC3E}">
        <p14:creationId xmlns:p14="http://schemas.microsoft.com/office/powerpoint/2010/main" val="13006163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3" descr="figure_15_15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6"/>
          <a:stretch>
            <a:fillRect/>
          </a:stretch>
        </p:blipFill>
        <p:spPr bwMode="auto">
          <a:xfrm>
            <a:off x="3402014" y="399994"/>
            <a:ext cx="6217557" cy="635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7876" name="Rectangle 20"/>
          <p:cNvSpPr>
            <a:spLocks noChangeArrowheads="1"/>
          </p:cNvSpPr>
          <p:nvPr/>
        </p:nvSpPr>
        <p:spPr bwMode="auto">
          <a:xfrm>
            <a:off x="8203505" y="993930"/>
            <a:ext cx="1393330" cy="132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1480" b="1" dirty="0"/>
              <a:t>Hypothalamus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80" b="1" dirty="0"/>
              <a:t>secretes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80" b="1" dirty="0"/>
              <a:t>prostaglandin,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80" b="1" dirty="0"/>
              <a:t>which resets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80" b="1" dirty="0"/>
              <a:t>hypothalamic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80" b="1" dirty="0"/>
              <a:t>thermostat.</a:t>
            </a:r>
          </a:p>
        </p:txBody>
      </p:sp>
      <p:sp>
        <p:nvSpPr>
          <p:cNvPr id="1017877" name="Rectangle 21"/>
          <p:cNvSpPr>
            <a:spLocks noChangeArrowheads="1"/>
          </p:cNvSpPr>
          <p:nvPr/>
        </p:nvSpPr>
        <p:spPr bwMode="auto">
          <a:xfrm>
            <a:off x="7301664" y="3508110"/>
            <a:ext cx="2024913" cy="111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1480" b="1" dirty="0"/>
              <a:t>Nerve impulses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80" b="1" dirty="0"/>
              <a:t>cause shivering,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80" b="1" dirty="0"/>
              <a:t>higher metabolic rate,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80" b="1" dirty="0"/>
              <a:t>inhibition of sweating,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80" b="1" dirty="0"/>
              <a:t>and vasoconstriction.</a:t>
            </a:r>
          </a:p>
        </p:txBody>
      </p:sp>
      <p:sp>
        <p:nvSpPr>
          <p:cNvPr id="1017878" name="Rectangle 22"/>
          <p:cNvSpPr>
            <a:spLocks noChangeArrowheads="1"/>
          </p:cNvSpPr>
          <p:nvPr/>
        </p:nvSpPr>
        <p:spPr bwMode="auto">
          <a:xfrm>
            <a:off x="5610513" y="5712160"/>
            <a:ext cx="2794355" cy="70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1480" b="1" dirty="0"/>
              <a:t>These processes increase body 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80" b="1" dirty="0"/>
              <a:t>temperature to the point set by 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80" b="1" dirty="0"/>
              <a:t>the hypothalamic thermostat.</a:t>
            </a:r>
          </a:p>
        </p:txBody>
      </p:sp>
      <p:sp>
        <p:nvSpPr>
          <p:cNvPr id="1017879" name="Rectangle 23"/>
          <p:cNvSpPr>
            <a:spLocks noChangeArrowheads="1"/>
          </p:cNvSpPr>
          <p:nvPr/>
        </p:nvSpPr>
        <p:spPr bwMode="auto">
          <a:xfrm>
            <a:off x="3667722" y="2593104"/>
            <a:ext cx="1755609" cy="912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1480" b="1" dirty="0"/>
              <a:t>Chemicals secreted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80" b="1" dirty="0"/>
              <a:t>by phagocytes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80" b="1" dirty="0"/>
              <a:t>travel in blood to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80" b="1" dirty="0"/>
              <a:t>hypothalamus.</a:t>
            </a:r>
          </a:p>
        </p:txBody>
      </p:sp>
      <p:sp>
        <p:nvSpPr>
          <p:cNvPr id="1017880" name="Rectangle 24"/>
          <p:cNvSpPr>
            <a:spLocks noChangeArrowheads="1"/>
          </p:cNvSpPr>
          <p:nvPr/>
        </p:nvSpPr>
        <p:spPr bwMode="auto">
          <a:xfrm>
            <a:off x="4274159" y="5874512"/>
            <a:ext cx="772456" cy="32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80" b="1" dirty="0"/>
              <a:t>Wound</a:t>
            </a:r>
          </a:p>
        </p:txBody>
      </p:sp>
      <p:sp>
        <p:nvSpPr>
          <p:cNvPr id="1017881" name="Rectangle 25"/>
          <p:cNvSpPr>
            <a:spLocks noChangeArrowheads="1"/>
          </p:cNvSpPr>
          <p:nvPr/>
        </p:nvSpPr>
        <p:spPr bwMode="auto">
          <a:xfrm>
            <a:off x="3536430" y="726039"/>
            <a:ext cx="1393330" cy="32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80" b="1" dirty="0"/>
              <a:t>Hypothalamus</a:t>
            </a:r>
          </a:p>
        </p:txBody>
      </p:sp>
      <p:sp>
        <p:nvSpPr>
          <p:cNvPr id="1017882" name="Rectangle 26"/>
          <p:cNvSpPr>
            <a:spLocks noChangeArrowheads="1"/>
          </p:cNvSpPr>
          <p:nvPr/>
        </p:nvSpPr>
        <p:spPr bwMode="auto">
          <a:xfrm>
            <a:off x="7965931" y="966740"/>
            <a:ext cx="311258" cy="32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480" dirty="0">
                <a:solidFill>
                  <a:schemeClr val="bg1"/>
                </a:solidFill>
                <a:latin typeface="Arial Black" charset="0"/>
              </a:rPr>
              <a:t>2</a:t>
            </a:r>
          </a:p>
        </p:txBody>
      </p:sp>
      <p:sp>
        <p:nvSpPr>
          <p:cNvPr id="1017883" name="Rectangle 27"/>
          <p:cNvSpPr>
            <a:spLocks noChangeArrowheads="1"/>
          </p:cNvSpPr>
          <p:nvPr/>
        </p:nvSpPr>
        <p:spPr bwMode="auto">
          <a:xfrm>
            <a:off x="3433273" y="2589118"/>
            <a:ext cx="311258" cy="32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480" dirty="0">
                <a:solidFill>
                  <a:schemeClr val="bg1"/>
                </a:solidFill>
                <a:latin typeface="Arial Black" charset="0"/>
              </a:rPr>
              <a:t>1</a:t>
            </a:r>
          </a:p>
        </p:txBody>
      </p:sp>
      <p:sp>
        <p:nvSpPr>
          <p:cNvPr id="1017884" name="Rectangle 28"/>
          <p:cNvSpPr>
            <a:spLocks noChangeArrowheads="1"/>
          </p:cNvSpPr>
          <p:nvPr/>
        </p:nvSpPr>
        <p:spPr bwMode="auto">
          <a:xfrm>
            <a:off x="5393257" y="5680703"/>
            <a:ext cx="311258" cy="32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480" dirty="0">
                <a:solidFill>
                  <a:schemeClr val="bg1"/>
                </a:solidFill>
                <a:latin typeface="Arial Black" charset="0"/>
              </a:rPr>
              <a:t>4</a:t>
            </a:r>
          </a:p>
        </p:txBody>
      </p:sp>
      <p:sp>
        <p:nvSpPr>
          <p:cNvPr id="1017885" name="Rectangle 29"/>
          <p:cNvSpPr>
            <a:spLocks noChangeArrowheads="1"/>
          </p:cNvSpPr>
          <p:nvPr/>
        </p:nvSpPr>
        <p:spPr bwMode="auto">
          <a:xfrm>
            <a:off x="7076593" y="3497212"/>
            <a:ext cx="311258" cy="32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480" dirty="0">
                <a:solidFill>
                  <a:schemeClr val="bg1"/>
                </a:solidFill>
                <a:latin typeface="Arial Black" charset="0"/>
              </a:rPr>
              <a:t>3</a:t>
            </a:r>
          </a:p>
        </p:txBody>
      </p:sp>
      <p:sp>
        <p:nvSpPr>
          <p:cNvPr id="1017886" name="Oval 30"/>
          <p:cNvSpPr>
            <a:spLocks noChangeArrowheads="1"/>
          </p:cNvSpPr>
          <p:nvPr/>
        </p:nvSpPr>
        <p:spPr bwMode="auto">
          <a:xfrm>
            <a:off x="6582689" y="1500336"/>
            <a:ext cx="43764" cy="45326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80" dirty="0"/>
          </a:p>
        </p:txBody>
      </p:sp>
      <p:sp>
        <p:nvSpPr>
          <p:cNvPr id="1017887" name="Freeform 31"/>
          <p:cNvSpPr>
            <a:spLocks/>
          </p:cNvSpPr>
          <p:nvPr/>
        </p:nvSpPr>
        <p:spPr bwMode="auto">
          <a:xfrm>
            <a:off x="4983756" y="922031"/>
            <a:ext cx="1623943" cy="600186"/>
          </a:xfrm>
          <a:custGeom>
            <a:avLst/>
            <a:gdLst>
              <a:gd name="T0" fmla="*/ 1060 w 1060"/>
              <a:gd name="T1" fmla="*/ 392 h 392"/>
              <a:gd name="T2" fmla="*/ 0 w 1060"/>
              <a:gd name="T3" fmla="*/ 0 h 3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0" h="392">
                <a:moveTo>
                  <a:pt x="1060" y="392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80" dirty="0"/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127000"/>
            <a:ext cx="8861425" cy="274638"/>
          </a:xfrm>
          <a:noFill/>
        </p:spPr>
        <p:txBody>
          <a:bodyPr/>
          <a:lstStyle/>
          <a:p>
            <a:pPr eaLnBrk="1" hangingPunct="1"/>
            <a:r>
              <a:rPr lang="en-US" sz="12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Figure 15.15  One theoretical explanation for the production of fever in response to infection.</a:t>
            </a:r>
          </a:p>
        </p:txBody>
      </p:sp>
    </p:spTree>
    <p:extLst>
      <p:ext uri="{BB962C8B-B14F-4D97-AF65-F5344CB8AC3E}">
        <p14:creationId xmlns:p14="http://schemas.microsoft.com/office/powerpoint/2010/main" val="2597969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Body</a:t>
            </a:r>
            <a:r>
              <a:rPr lang="fr-FR" dirty="0"/>
              <a:t>'</a:t>
            </a:r>
            <a:r>
              <a:rPr lang="en-US" dirty="0"/>
              <a:t>s First Line of Defense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30000"/>
              </a:lnSpc>
            </a:pPr>
            <a:r>
              <a:rPr lang="en-US" b="1" dirty="0"/>
              <a:t>The Role of Skin in Innate Immunity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Skin is composed of two major layers</a:t>
            </a:r>
          </a:p>
          <a:p>
            <a:pPr lvl="2">
              <a:lnSpc>
                <a:spcPct val="130000"/>
              </a:lnSpc>
            </a:pPr>
            <a:r>
              <a:rPr lang="en-US" dirty="0"/>
              <a:t>Epidermis </a:t>
            </a:r>
          </a:p>
          <a:p>
            <a:pPr lvl="3">
              <a:lnSpc>
                <a:spcPct val="130000"/>
              </a:lnSpc>
            </a:pPr>
            <a:r>
              <a:rPr lang="en-US" dirty="0"/>
              <a:t>Multiple layers of tightly packed cells</a:t>
            </a:r>
          </a:p>
          <a:p>
            <a:pPr lvl="4">
              <a:lnSpc>
                <a:spcPct val="130000"/>
              </a:lnSpc>
            </a:pPr>
            <a:r>
              <a:rPr lang="en-US" dirty="0"/>
              <a:t>Few pathogens can penetrate these layers</a:t>
            </a:r>
          </a:p>
          <a:p>
            <a:pPr lvl="4">
              <a:lnSpc>
                <a:spcPct val="130000"/>
              </a:lnSpc>
            </a:pPr>
            <a:r>
              <a:rPr lang="en-US" dirty="0"/>
              <a:t>Shedding of dead skin cells removes microorganisms</a:t>
            </a:r>
          </a:p>
          <a:p>
            <a:pPr lvl="3">
              <a:lnSpc>
                <a:spcPct val="130000"/>
              </a:lnSpc>
            </a:pPr>
            <a:r>
              <a:rPr lang="en-US" dirty="0"/>
              <a:t>Epidermal dendritic cells phagocytize pathogens</a:t>
            </a:r>
          </a:p>
          <a:p>
            <a:pPr lvl="2">
              <a:lnSpc>
                <a:spcPct val="130000"/>
              </a:lnSpc>
            </a:pPr>
            <a:r>
              <a:rPr lang="en-US" dirty="0"/>
              <a:t>Dermis</a:t>
            </a:r>
          </a:p>
          <a:p>
            <a:pPr lvl="3">
              <a:lnSpc>
                <a:spcPct val="130000"/>
              </a:lnSpc>
            </a:pPr>
            <a:r>
              <a:rPr lang="en-US" dirty="0"/>
              <a:t>Collagen fibers help skin resist abrasions that could introduce microorganisms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1" descr="figure_15_01_labeled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6"/>
          <a:stretch>
            <a:fillRect/>
          </a:stretch>
        </p:blipFill>
        <p:spPr bwMode="auto">
          <a:xfrm>
            <a:off x="6172200" y="2047334"/>
            <a:ext cx="5181600" cy="39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3862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Body</a:t>
            </a:r>
            <a:r>
              <a:rPr lang="fr-FR" dirty="0"/>
              <a:t>'</a:t>
            </a:r>
            <a:r>
              <a:rPr lang="en-US" dirty="0"/>
              <a:t>s Second Line of Defense</a:t>
            </a:r>
          </a:p>
        </p:txBody>
      </p:sp>
      <p:sp>
        <p:nvSpPr>
          <p:cNvPr id="6758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Fever</a:t>
            </a:r>
          </a:p>
          <a:p>
            <a:pPr lvl="1"/>
            <a:r>
              <a:rPr lang="en-US" dirty="0"/>
              <a:t>Continues as long as pyrogens are present</a:t>
            </a:r>
          </a:p>
          <a:p>
            <a:pPr lvl="1"/>
            <a:r>
              <a:rPr lang="en-US" dirty="0"/>
              <a:t>Outcomes of fever</a:t>
            </a:r>
          </a:p>
          <a:p>
            <a:pPr lvl="2"/>
            <a:r>
              <a:rPr lang="en-US" dirty="0"/>
              <a:t>Enhances effects of interferons</a:t>
            </a:r>
          </a:p>
          <a:p>
            <a:pPr lvl="2"/>
            <a:r>
              <a:rPr lang="en-US" dirty="0"/>
              <a:t>Inhibits growth of some microbes</a:t>
            </a:r>
          </a:p>
          <a:p>
            <a:pPr lvl="2"/>
            <a:r>
              <a:rPr lang="en-US" dirty="0"/>
              <a:t>May enhance the activities of phagocytes, cells of specific immunity, and the process of tissue repair</a:t>
            </a:r>
          </a:p>
        </p:txBody>
      </p:sp>
    </p:spTree>
    <p:extLst>
      <p:ext uri="{BB962C8B-B14F-4D97-AF65-F5344CB8AC3E}">
        <p14:creationId xmlns:p14="http://schemas.microsoft.com/office/powerpoint/2010/main" val="16946265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1" descr="table_15_06_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8"/>
          <a:stretch>
            <a:fillRect/>
          </a:stretch>
        </p:blipFill>
        <p:spPr bwMode="auto">
          <a:xfrm>
            <a:off x="886691" y="706582"/>
            <a:ext cx="10612582" cy="482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420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Body</a:t>
            </a:r>
            <a:r>
              <a:rPr lang="fr-FR" dirty="0"/>
              <a:t>'</a:t>
            </a:r>
            <a:r>
              <a:rPr lang="en-US" dirty="0"/>
              <a:t>s First Line of Defense</a:t>
            </a:r>
          </a:p>
        </p:txBody>
      </p:sp>
      <p:sp>
        <p:nvSpPr>
          <p:cNvPr id="1126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Role of Skin in Innate Immunity</a:t>
            </a:r>
          </a:p>
          <a:p>
            <a:pPr lvl="1"/>
            <a:r>
              <a:rPr lang="en-US" dirty="0"/>
              <a:t>Skin has chemicals that defend against pathogens</a:t>
            </a:r>
          </a:p>
          <a:p>
            <a:pPr lvl="2"/>
            <a:r>
              <a:rPr lang="en-US" dirty="0"/>
              <a:t>Antimicrobial peptides (defensins) secreted by dermal cells</a:t>
            </a:r>
          </a:p>
          <a:p>
            <a:pPr lvl="2"/>
            <a:r>
              <a:rPr lang="en-US" dirty="0"/>
              <a:t>Perspiration secreted by sweat glands</a:t>
            </a:r>
          </a:p>
          <a:p>
            <a:pPr lvl="3"/>
            <a:r>
              <a:rPr lang="en-US" dirty="0"/>
              <a:t>Salt inhibits growth of pathogens</a:t>
            </a:r>
          </a:p>
          <a:p>
            <a:pPr lvl="3"/>
            <a:r>
              <a:rPr lang="en-US" dirty="0"/>
              <a:t>Antimicrobial peptides called </a:t>
            </a:r>
            <a:r>
              <a:rPr lang="en-US" i="1" dirty="0"/>
              <a:t>dermcidins</a:t>
            </a:r>
            <a:r>
              <a:rPr lang="en-US" dirty="0"/>
              <a:t> act against many bacteria and fungi</a:t>
            </a:r>
          </a:p>
          <a:p>
            <a:pPr lvl="3"/>
            <a:r>
              <a:rPr lang="en-US" dirty="0"/>
              <a:t>Lysozyme destroys cell wall of bacteria </a:t>
            </a:r>
          </a:p>
        </p:txBody>
      </p:sp>
    </p:spTree>
    <p:extLst>
      <p:ext uri="{BB962C8B-B14F-4D97-AF65-F5344CB8AC3E}">
        <p14:creationId xmlns:p14="http://schemas.microsoft.com/office/powerpoint/2010/main" val="2115460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Body</a:t>
            </a:r>
            <a:r>
              <a:rPr lang="fr-FR" dirty="0"/>
              <a:t>'</a:t>
            </a:r>
            <a:r>
              <a:rPr lang="en-US" dirty="0"/>
              <a:t>s First Line of Defense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Role of Skin in Innate Immunity</a:t>
            </a:r>
          </a:p>
          <a:p>
            <a:pPr lvl="1"/>
            <a:r>
              <a:rPr lang="en-US" dirty="0"/>
              <a:t>Skin has chemicals that defend against pathogens</a:t>
            </a:r>
          </a:p>
          <a:p>
            <a:pPr lvl="2"/>
            <a:r>
              <a:rPr lang="en-US" dirty="0"/>
              <a:t>Sebum secreted by sebaceous (oil) glands</a:t>
            </a:r>
          </a:p>
          <a:p>
            <a:pPr lvl="3"/>
            <a:r>
              <a:rPr lang="en-US" dirty="0"/>
              <a:t>Helps keep skin pliable and less likely to break or tear</a:t>
            </a:r>
          </a:p>
          <a:p>
            <a:pPr lvl="3"/>
            <a:r>
              <a:rPr lang="en-US" dirty="0"/>
              <a:t>Lowers skin pH to a level inhibitory to many bacteria</a:t>
            </a:r>
          </a:p>
        </p:txBody>
      </p:sp>
    </p:spTree>
    <p:extLst>
      <p:ext uri="{BB962C8B-B14F-4D97-AF65-F5344CB8AC3E}">
        <p14:creationId xmlns:p14="http://schemas.microsoft.com/office/powerpoint/2010/main" val="1910759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Body's First Line of Defense</a:t>
            </a:r>
          </a:p>
        </p:txBody>
      </p:sp>
      <p:sp>
        <p:nvSpPr>
          <p:cNvPr id="25602" name="Rectangle 7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637212"/>
          </a:xfrm>
        </p:spPr>
        <p:txBody>
          <a:bodyPr>
            <a:normAutofit fontScale="92500"/>
          </a:bodyPr>
          <a:lstStyle/>
          <a:p>
            <a:pPr>
              <a:lnSpc>
                <a:spcPct val="129000"/>
              </a:lnSpc>
            </a:pPr>
            <a:r>
              <a:rPr lang="en-US" sz="2400" b="1" dirty="0"/>
              <a:t>The Role of Mucous Membranes in Innate Immunity</a:t>
            </a:r>
          </a:p>
          <a:p>
            <a:pPr lvl="1">
              <a:lnSpc>
                <a:spcPct val="129000"/>
              </a:lnSpc>
            </a:pPr>
            <a:r>
              <a:rPr lang="en-US" dirty="0"/>
              <a:t>Mucous membranes line all body cavities open to environment</a:t>
            </a:r>
          </a:p>
          <a:p>
            <a:pPr lvl="1">
              <a:lnSpc>
                <a:spcPct val="129000"/>
              </a:lnSpc>
            </a:pPr>
            <a:r>
              <a:rPr lang="en-US" dirty="0"/>
              <a:t>Two distinct layers</a:t>
            </a:r>
          </a:p>
          <a:p>
            <a:pPr lvl="2">
              <a:lnSpc>
                <a:spcPct val="129000"/>
              </a:lnSpc>
            </a:pPr>
            <a:r>
              <a:rPr lang="en-US" sz="2000" dirty="0"/>
              <a:t>Epithelium</a:t>
            </a:r>
          </a:p>
          <a:p>
            <a:pPr lvl="3">
              <a:lnSpc>
                <a:spcPct val="129000"/>
              </a:lnSpc>
            </a:pPr>
            <a:r>
              <a:rPr lang="en-US" sz="2000" dirty="0"/>
              <a:t>Thin, outer covering of the mucous membranes</a:t>
            </a:r>
          </a:p>
          <a:p>
            <a:pPr lvl="3">
              <a:lnSpc>
                <a:spcPct val="129000"/>
              </a:lnSpc>
            </a:pPr>
            <a:r>
              <a:rPr lang="en-US" sz="2000" dirty="0"/>
              <a:t>Epithelial cells are living</a:t>
            </a:r>
          </a:p>
          <a:p>
            <a:pPr lvl="3">
              <a:lnSpc>
                <a:spcPct val="129000"/>
              </a:lnSpc>
            </a:pPr>
            <a:r>
              <a:rPr lang="en-US" sz="2000" dirty="0"/>
              <a:t>Tightly packed to prevent entry of many pathogens</a:t>
            </a:r>
          </a:p>
          <a:p>
            <a:pPr lvl="3">
              <a:lnSpc>
                <a:spcPct val="129000"/>
              </a:lnSpc>
            </a:pPr>
            <a:r>
              <a:rPr lang="en-US" sz="2000" dirty="0"/>
              <a:t>Continual shedding of cells carries away microorganisms</a:t>
            </a:r>
          </a:p>
          <a:p>
            <a:pPr lvl="3">
              <a:lnSpc>
                <a:spcPct val="129000"/>
              </a:lnSpc>
            </a:pPr>
            <a:r>
              <a:rPr lang="en-US" sz="2000" dirty="0"/>
              <a:t>Dendritic cells below epithelium phagocytize pathogens</a:t>
            </a:r>
          </a:p>
          <a:p>
            <a:pPr lvl="3">
              <a:lnSpc>
                <a:spcPct val="129000"/>
              </a:lnSpc>
            </a:pPr>
            <a:r>
              <a:rPr lang="en-US" sz="2000" dirty="0"/>
              <a:t>Goblet and ciliated columnar cells help remove invaders</a:t>
            </a:r>
          </a:p>
          <a:p>
            <a:pPr lvl="2">
              <a:lnSpc>
                <a:spcPct val="129000"/>
              </a:lnSpc>
            </a:pPr>
            <a:r>
              <a:rPr lang="en-US" sz="2000" dirty="0"/>
              <a:t>Deeper connective layer that supports the epithelium</a:t>
            </a:r>
          </a:p>
          <a:p>
            <a:pPr lvl="1">
              <a:lnSpc>
                <a:spcPct val="129000"/>
              </a:lnSpc>
            </a:pPr>
            <a:r>
              <a:rPr lang="en-US" dirty="0"/>
              <a:t>Produce chemicals that defend against pathogens</a:t>
            </a:r>
          </a:p>
        </p:txBody>
      </p:sp>
    </p:spTree>
    <p:extLst>
      <p:ext uri="{BB962C8B-B14F-4D97-AF65-F5344CB8AC3E}">
        <p14:creationId xmlns:p14="http://schemas.microsoft.com/office/powerpoint/2010/main" val="3736873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figure_15_02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8"/>
          <a:stretch>
            <a:fillRect/>
          </a:stretch>
        </p:blipFill>
        <p:spPr bwMode="auto">
          <a:xfrm>
            <a:off x="2614614" y="440412"/>
            <a:ext cx="6821487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8949" name="Rectangle 5"/>
          <p:cNvSpPr>
            <a:spLocks noChangeArrowheads="1"/>
          </p:cNvSpPr>
          <p:nvPr/>
        </p:nvSpPr>
        <p:spPr bwMode="auto">
          <a:xfrm>
            <a:off x="2574925" y="943685"/>
            <a:ext cx="1326004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700" b="1" dirty="0"/>
              <a:t>Nasal cavity</a:t>
            </a:r>
          </a:p>
        </p:txBody>
      </p:sp>
      <p:sp>
        <p:nvSpPr>
          <p:cNvPr id="978950" name="Rectangle 6"/>
          <p:cNvSpPr>
            <a:spLocks noChangeArrowheads="1"/>
          </p:cNvSpPr>
          <p:nvPr/>
        </p:nvSpPr>
        <p:spPr bwMode="auto">
          <a:xfrm>
            <a:off x="2570164" y="1345322"/>
            <a:ext cx="973343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700" b="1" dirty="0"/>
              <a:t>Pharynx</a:t>
            </a:r>
          </a:p>
        </p:txBody>
      </p:sp>
      <p:sp>
        <p:nvSpPr>
          <p:cNvPr id="978951" name="Rectangle 7"/>
          <p:cNvSpPr>
            <a:spLocks noChangeArrowheads="1"/>
          </p:cNvSpPr>
          <p:nvPr/>
        </p:nvSpPr>
        <p:spPr bwMode="auto">
          <a:xfrm>
            <a:off x="2559051" y="1742197"/>
            <a:ext cx="88735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700" b="1" dirty="0"/>
              <a:t>Tongue</a:t>
            </a:r>
          </a:p>
        </p:txBody>
      </p:sp>
      <p:sp>
        <p:nvSpPr>
          <p:cNvPr id="978952" name="Rectangle 8"/>
          <p:cNvSpPr>
            <a:spLocks noChangeArrowheads="1"/>
          </p:cNvSpPr>
          <p:nvPr/>
        </p:nvSpPr>
        <p:spPr bwMode="auto">
          <a:xfrm>
            <a:off x="2570163" y="2134310"/>
            <a:ext cx="109196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700" b="1" dirty="0"/>
              <a:t>Epiglottis</a:t>
            </a:r>
          </a:p>
        </p:txBody>
      </p:sp>
      <p:sp>
        <p:nvSpPr>
          <p:cNvPr id="978953" name="Rectangle 9"/>
          <p:cNvSpPr>
            <a:spLocks noChangeArrowheads="1"/>
          </p:cNvSpPr>
          <p:nvPr/>
        </p:nvSpPr>
        <p:spPr bwMode="auto">
          <a:xfrm>
            <a:off x="2570163" y="2493249"/>
            <a:ext cx="120417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700" b="1" dirty="0"/>
              <a:t>Larynx</a:t>
            </a:r>
          </a:p>
          <a:p>
            <a:pPr algn="l">
              <a:defRPr/>
            </a:pPr>
            <a:r>
              <a:rPr lang="en-US" sz="1700" b="1" dirty="0"/>
              <a:t>(voice box)</a:t>
            </a:r>
          </a:p>
        </p:txBody>
      </p:sp>
      <p:sp>
        <p:nvSpPr>
          <p:cNvPr id="978954" name="Rectangle 10"/>
          <p:cNvSpPr>
            <a:spLocks noChangeArrowheads="1"/>
          </p:cNvSpPr>
          <p:nvPr/>
        </p:nvSpPr>
        <p:spPr bwMode="auto">
          <a:xfrm>
            <a:off x="2582863" y="3137610"/>
            <a:ext cx="1207382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700" b="1" dirty="0"/>
              <a:t>Esophagus</a:t>
            </a:r>
          </a:p>
        </p:txBody>
      </p:sp>
      <p:sp>
        <p:nvSpPr>
          <p:cNvPr id="978955" name="Rectangle 11"/>
          <p:cNvSpPr>
            <a:spLocks noChangeArrowheads="1"/>
          </p:cNvSpPr>
          <p:nvPr/>
        </p:nvSpPr>
        <p:spPr bwMode="auto">
          <a:xfrm>
            <a:off x="8059739" y="3459872"/>
            <a:ext cx="927433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700" b="1" dirty="0"/>
              <a:t>Trachea</a:t>
            </a:r>
          </a:p>
        </p:txBody>
      </p:sp>
      <p:sp>
        <p:nvSpPr>
          <p:cNvPr id="978956" name="Rectangle 12"/>
          <p:cNvSpPr>
            <a:spLocks noChangeArrowheads="1"/>
          </p:cNvSpPr>
          <p:nvPr/>
        </p:nvSpPr>
        <p:spPr bwMode="auto">
          <a:xfrm>
            <a:off x="8062914" y="4032960"/>
            <a:ext cx="1067921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700" b="1" dirty="0"/>
              <a:t>Bronchus</a:t>
            </a:r>
          </a:p>
        </p:txBody>
      </p:sp>
      <p:sp>
        <p:nvSpPr>
          <p:cNvPr id="978957" name="Rectangle 13"/>
          <p:cNvSpPr>
            <a:spLocks noChangeArrowheads="1"/>
          </p:cNvSpPr>
          <p:nvPr/>
        </p:nvSpPr>
        <p:spPr bwMode="auto">
          <a:xfrm>
            <a:off x="8062913" y="4639385"/>
            <a:ext cx="1290738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1700" b="1" dirty="0"/>
              <a:t>Bronchioles</a:t>
            </a:r>
          </a:p>
        </p:txBody>
      </p:sp>
      <p:sp>
        <p:nvSpPr>
          <p:cNvPr id="978958" name="Oval 14"/>
          <p:cNvSpPr>
            <a:spLocks noChangeArrowheads="1"/>
          </p:cNvSpPr>
          <p:nvPr/>
        </p:nvSpPr>
        <p:spPr bwMode="auto">
          <a:xfrm>
            <a:off x="6367464" y="1992987"/>
            <a:ext cx="53975" cy="539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978959" name="Freeform 15"/>
          <p:cNvSpPr>
            <a:spLocks/>
          </p:cNvSpPr>
          <p:nvPr/>
        </p:nvSpPr>
        <p:spPr bwMode="auto">
          <a:xfrm>
            <a:off x="3984626" y="1126211"/>
            <a:ext cx="2411413" cy="890588"/>
          </a:xfrm>
          <a:custGeom>
            <a:avLst/>
            <a:gdLst>
              <a:gd name="T0" fmla="*/ 1565 w 1565"/>
              <a:gd name="T1" fmla="*/ 579 h 579"/>
              <a:gd name="T2" fmla="*/ 0 w 1565"/>
              <a:gd name="T3" fmla="*/ 0 h 57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65" h="579">
                <a:moveTo>
                  <a:pt x="1565" y="579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978962" name="Oval 18"/>
          <p:cNvSpPr>
            <a:spLocks noChangeArrowheads="1"/>
          </p:cNvSpPr>
          <p:nvPr/>
        </p:nvSpPr>
        <p:spPr bwMode="auto">
          <a:xfrm>
            <a:off x="5899151" y="2066012"/>
            <a:ext cx="53975" cy="539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978963" name="Freeform 19"/>
          <p:cNvSpPr>
            <a:spLocks/>
          </p:cNvSpPr>
          <p:nvPr/>
        </p:nvSpPr>
        <p:spPr bwMode="auto">
          <a:xfrm>
            <a:off x="3659189" y="1524674"/>
            <a:ext cx="2270125" cy="569912"/>
          </a:xfrm>
          <a:custGeom>
            <a:avLst/>
            <a:gdLst>
              <a:gd name="T0" fmla="*/ 1473 w 1473"/>
              <a:gd name="T1" fmla="*/ 370 h 370"/>
              <a:gd name="T2" fmla="*/ 0 w 1473"/>
              <a:gd name="T3" fmla="*/ 0 h 37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73" h="370">
                <a:moveTo>
                  <a:pt x="1473" y="37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978964" name="Oval 20"/>
          <p:cNvSpPr>
            <a:spLocks noChangeArrowheads="1"/>
          </p:cNvSpPr>
          <p:nvPr/>
        </p:nvSpPr>
        <p:spPr bwMode="auto">
          <a:xfrm>
            <a:off x="6281739" y="2373987"/>
            <a:ext cx="53975" cy="539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978965" name="Oval 21"/>
          <p:cNvSpPr>
            <a:spLocks noChangeArrowheads="1"/>
          </p:cNvSpPr>
          <p:nvPr/>
        </p:nvSpPr>
        <p:spPr bwMode="auto">
          <a:xfrm>
            <a:off x="5819776" y="2707362"/>
            <a:ext cx="53975" cy="539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978966" name="Freeform 22"/>
          <p:cNvSpPr>
            <a:spLocks/>
          </p:cNvSpPr>
          <p:nvPr/>
        </p:nvSpPr>
        <p:spPr bwMode="auto">
          <a:xfrm>
            <a:off x="3602039" y="1926312"/>
            <a:ext cx="2708275" cy="473075"/>
          </a:xfrm>
          <a:custGeom>
            <a:avLst/>
            <a:gdLst>
              <a:gd name="T0" fmla="*/ 1757 w 1757"/>
              <a:gd name="T1" fmla="*/ 307 h 307"/>
              <a:gd name="T2" fmla="*/ 0 w 1757"/>
              <a:gd name="T3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757" h="307">
                <a:moveTo>
                  <a:pt x="1757" y="307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978967" name="Oval 23"/>
          <p:cNvSpPr>
            <a:spLocks noChangeArrowheads="1"/>
          </p:cNvSpPr>
          <p:nvPr/>
        </p:nvSpPr>
        <p:spPr bwMode="auto">
          <a:xfrm>
            <a:off x="5819776" y="2953425"/>
            <a:ext cx="53975" cy="539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978968" name="Oval 24"/>
          <p:cNvSpPr>
            <a:spLocks noChangeArrowheads="1"/>
          </p:cNvSpPr>
          <p:nvPr/>
        </p:nvSpPr>
        <p:spPr bwMode="auto">
          <a:xfrm>
            <a:off x="5599114" y="2994700"/>
            <a:ext cx="53975" cy="539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978969" name="Freeform 25"/>
          <p:cNvSpPr>
            <a:spLocks/>
          </p:cNvSpPr>
          <p:nvPr/>
        </p:nvSpPr>
        <p:spPr bwMode="auto">
          <a:xfrm>
            <a:off x="3762376" y="2321599"/>
            <a:ext cx="2087563" cy="411162"/>
          </a:xfrm>
          <a:custGeom>
            <a:avLst/>
            <a:gdLst>
              <a:gd name="T0" fmla="*/ 1354 w 1354"/>
              <a:gd name="T1" fmla="*/ 267 h 267"/>
              <a:gd name="T2" fmla="*/ 0 w 1354"/>
              <a:gd name="T3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54" h="267">
                <a:moveTo>
                  <a:pt x="1354" y="267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978970" name="Oval 26"/>
          <p:cNvSpPr>
            <a:spLocks noChangeArrowheads="1"/>
          </p:cNvSpPr>
          <p:nvPr/>
        </p:nvSpPr>
        <p:spPr bwMode="auto">
          <a:xfrm>
            <a:off x="5570539" y="3640811"/>
            <a:ext cx="53975" cy="5238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978971" name="Freeform 27"/>
          <p:cNvSpPr>
            <a:spLocks/>
          </p:cNvSpPr>
          <p:nvPr/>
        </p:nvSpPr>
        <p:spPr bwMode="auto">
          <a:xfrm>
            <a:off x="3516314" y="2707362"/>
            <a:ext cx="2325687" cy="271463"/>
          </a:xfrm>
          <a:custGeom>
            <a:avLst/>
            <a:gdLst>
              <a:gd name="T0" fmla="*/ 1509 w 1509"/>
              <a:gd name="T1" fmla="*/ 176 h 176"/>
              <a:gd name="T2" fmla="*/ 0 w 1509"/>
              <a:gd name="T3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9" h="176">
                <a:moveTo>
                  <a:pt x="1509" y="176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978972" name="Freeform 28"/>
          <p:cNvSpPr>
            <a:spLocks/>
          </p:cNvSpPr>
          <p:nvPr/>
        </p:nvSpPr>
        <p:spPr bwMode="auto">
          <a:xfrm>
            <a:off x="3914775" y="3023274"/>
            <a:ext cx="1701800" cy="328612"/>
          </a:xfrm>
          <a:custGeom>
            <a:avLst/>
            <a:gdLst>
              <a:gd name="T0" fmla="*/ 1104 w 1104"/>
              <a:gd name="T1" fmla="*/ 0 h 213"/>
              <a:gd name="T2" fmla="*/ 0 w 1104"/>
              <a:gd name="T3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04" h="213">
                <a:moveTo>
                  <a:pt x="1104" y="0"/>
                </a:moveTo>
                <a:lnTo>
                  <a:pt x="0" y="213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978973" name="Freeform 29"/>
          <p:cNvSpPr>
            <a:spLocks/>
          </p:cNvSpPr>
          <p:nvPr/>
        </p:nvSpPr>
        <p:spPr bwMode="auto">
          <a:xfrm>
            <a:off x="5588001" y="3663037"/>
            <a:ext cx="2532063" cy="4763"/>
          </a:xfrm>
          <a:custGeom>
            <a:avLst/>
            <a:gdLst>
              <a:gd name="T0" fmla="*/ 1643 w 1643"/>
              <a:gd name="T1" fmla="*/ 3 h 3"/>
              <a:gd name="T2" fmla="*/ 0 w 1643"/>
              <a:gd name="T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43" h="3">
                <a:moveTo>
                  <a:pt x="1643" y="3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978974" name="Oval 30"/>
          <p:cNvSpPr>
            <a:spLocks noChangeArrowheads="1"/>
          </p:cNvSpPr>
          <p:nvPr/>
        </p:nvSpPr>
        <p:spPr bwMode="auto">
          <a:xfrm>
            <a:off x="5791201" y="4515525"/>
            <a:ext cx="53975" cy="539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978975" name="Oval 31"/>
          <p:cNvSpPr>
            <a:spLocks noChangeArrowheads="1"/>
          </p:cNvSpPr>
          <p:nvPr/>
        </p:nvSpPr>
        <p:spPr bwMode="auto">
          <a:xfrm>
            <a:off x="6197601" y="4817150"/>
            <a:ext cx="53975" cy="539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978976" name="Freeform 32"/>
          <p:cNvSpPr>
            <a:spLocks/>
          </p:cNvSpPr>
          <p:nvPr/>
        </p:nvSpPr>
        <p:spPr bwMode="auto">
          <a:xfrm>
            <a:off x="5802314" y="4239299"/>
            <a:ext cx="2312987" cy="309562"/>
          </a:xfrm>
          <a:custGeom>
            <a:avLst/>
            <a:gdLst>
              <a:gd name="T0" fmla="*/ 1501 w 1501"/>
              <a:gd name="T1" fmla="*/ 0 h 201"/>
              <a:gd name="T2" fmla="*/ 0 w 1501"/>
              <a:gd name="T3" fmla="*/ 201 h 20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1" h="201">
                <a:moveTo>
                  <a:pt x="1501" y="0"/>
                </a:moveTo>
                <a:lnTo>
                  <a:pt x="0" y="201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978977" name="Freeform 33"/>
          <p:cNvSpPr>
            <a:spLocks/>
          </p:cNvSpPr>
          <p:nvPr/>
        </p:nvSpPr>
        <p:spPr bwMode="auto">
          <a:xfrm>
            <a:off x="6224588" y="4840961"/>
            <a:ext cx="1911350" cy="1588"/>
          </a:xfrm>
          <a:custGeom>
            <a:avLst/>
            <a:gdLst>
              <a:gd name="T0" fmla="*/ 1240 w 1240"/>
              <a:gd name="T1" fmla="*/ 0 h 1"/>
              <a:gd name="T2" fmla="*/ 0 w 1240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40" h="1">
                <a:moveTo>
                  <a:pt x="1240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33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127000"/>
            <a:ext cx="8861425" cy="274638"/>
          </a:xfrm>
          <a:noFill/>
        </p:spPr>
        <p:txBody>
          <a:bodyPr/>
          <a:lstStyle/>
          <a:p>
            <a:pPr eaLnBrk="1" hangingPunct="1"/>
            <a:r>
              <a:rPr lang="en-US" sz="12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Figure 15.2  The structure of the respiratory system, which is lined with a mucous membrane.</a:t>
            </a:r>
          </a:p>
        </p:txBody>
      </p:sp>
    </p:spTree>
    <p:extLst>
      <p:ext uri="{BB962C8B-B14F-4D97-AF65-F5344CB8AC3E}">
        <p14:creationId xmlns:p14="http://schemas.microsoft.com/office/powerpoint/2010/main" val="3568697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2489</Words>
  <Application>Microsoft Office PowerPoint</Application>
  <PresentationFormat>Widescreen</PresentationFormat>
  <Paragraphs>704</Paragraphs>
  <Slides>51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ＭＳ Ｐゴシック</vt:lpstr>
      <vt:lpstr>Arial</vt:lpstr>
      <vt:lpstr>Arial Black</vt:lpstr>
      <vt:lpstr>Calibri</vt:lpstr>
      <vt:lpstr>Calibri Light</vt:lpstr>
      <vt:lpstr>SymbolBold</vt:lpstr>
      <vt:lpstr>Office Theme</vt:lpstr>
      <vt:lpstr>Innate Immunity</vt:lpstr>
      <vt:lpstr>An Overview of the Body's Defenses</vt:lpstr>
      <vt:lpstr>An Overview of the Body's Defenses</vt:lpstr>
      <vt:lpstr>The Body's First Line of Defense</vt:lpstr>
      <vt:lpstr>The Body's First Line of Defense</vt:lpstr>
      <vt:lpstr>The Body's First Line of Defense</vt:lpstr>
      <vt:lpstr>The Body's First Line of Defense</vt:lpstr>
      <vt:lpstr>The Body's First Line of Defense</vt:lpstr>
      <vt:lpstr>Figure 15.2  The structure of the respiratory system, which is lined with a mucous membrane.</vt:lpstr>
      <vt:lpstr>PowerPoint Presentation</vt:lpstr>
      <vt:lpstr>The Body's First Line of Defense</vt:lpstr>
      <vt:lpstr>Figure 15.3  The lacrimal apparatus.</vt:lpstr>
      <vt:lpstr>The Body's First Line of Defense</vt:lpstr>
      <vt:lpstr>The Body's First Line of Defense</vt:lpstr>
      <vt:lpstr>PowerPoint Presentation</vt:lpstr>
      <vt:lpstr>PowerPoint Presentation</vt:lpstr>
      <vt:lpstr>The Body's Second Line of Defense</vt:lpstr>
      <vt:lpstr>The Body's Second Line of Defense</vt:lpstr>
      <vt:lpstr>The Body's Second Line of Defense</vt:lpstr>
      <vt:lpstr>Figure 15.4  A schematic representation of hematopoiesis.</vt:lpstr>
      <vt:lpstr>The Body's Second Line of Defense</vt:lpstr>
      <vt:lpstr>The Body's Second Line of Defense</vt:lpstr>
      <vt:lpstr>Figure 15.5  Leukocytes as seen in stained blood smears.</vt:lpstr>
      <vt:lpstr>The Body's Second Line of Defense</vt:lpstr>
      <vt:lpstr>The Body's Second Line of Defense</vt:lpstr>
      <vt:lpstr>Figure 15.6  The events in phagocytosis.</vt:lpstr>
      <vt:lpstr>The Body's Second Line of Defense</vt:lpstr>
      <vt:lpstr>The Body's Second Line of Defense</vt:lpstr>
      <vt:lpstr>The Body's Second Line of Defense</vt:lpstr>
      <vt:lpstr>The Body's Second Line of Defense</vt:lpstr>
      <vt:lpstr>The Body's Second Line of Defense</vt:lpstr>
      <vt:lpstr>The Body's Second Line of Defense</vt:lpstr>
      <vt:lpstr>Figure 15.7  The actions of alpha and beta interferons.</vt:lpstr>
      <vt:lpstr>PowerPoint Presentation</vt:lpstr>
      <vt:lpstr>The Body's Second Line of Defense</vt:lpstr>
      <vt:lpstr>Figure 15.8  Pathways by which complement is activated.</vt:lpstr>
      <vt:lpstr>Figure 15.9  The classical pathway and complement cascade.</vt:lpstr>
      <vt:lpstr>The Body's Second Line of Defense</vt:lpstr>
      <vt:lpstr>The Body's Second Line of Defense</vt:lpstr>
      <vt:lpstr>The Body's Second Line of Defense</vt:lpstr>
      <vt:lpstr>Figure 15.11  The stimulation of inflammation by complement.</vt:lpstr>
      <vt:lpstr>Figure 15.12  The dilating effect of inflammatory mediators on small blood vessels.</vt:lpstr>
      <vt:lpstr>Figure 15.13  Increased vascular permeability during inflammation.</vt:lpstr>
      <vt:lpstr>The Body's Second Line of Defense</vt:lpstr>
      <vt:lpstr>The Body's Second Line of Defense</vt:lpstr>
      <vt:lpstr>Figure 15.14  An overview of the events in inflammation following a cut and infection.</vt:lpstr>
      <vt:lpstr>PowerPoint Presentation</vt:lpstr>
      <vt:lpstr>The Body's Second Line of Defense</vt:lpstr>
      <vt:lpstr>Figure 15.15  One theoretical explanation for the production of fever in response to infection.</vt:lpstr>
      <vt:lpstr>The Body's Second Line of Defense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Innate Immunity</dc:title>
  <dc:creator>Melanie Meyer</dc:creator>
  <cp:lastModifiedBy>Melanie Meyer</cp:lastModifiedBy>
  <cp:revision>4</cp:revision>
  <dcterms:created xsi:type="dcterms:W3CDTF">2016-06-25T15:06:47Z</dcterms:created>
  <dcterms:modified xsi:type="dcterms:W3CDTF">2018-06-24T20:46:57Z</dcterms:modified>
</cp:coreProperties>
</file>