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4" r:id="rId4"/>
    <p:sldId id="268" r:id="rId5"/>
    <p:sldId id="269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5" r:id="rId28"/>
    <p:sldId id="316" r:id="rId29"/>
    <p:sldId id="317" r:id="rId30"/>
    <p:sldId id="318" r:id="rId31"/>
    <p:sldId id="319" r:id="rId32"/>
    <p:sldId id="320" r:id="rId33"/>
    <p:sldId id="32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4EB5-1D41-4748-9139-67D330DD9FA5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528BC-87AC-4206-BEC3-8C0913A95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4B697E6-E9CD-454C-8CA3-85025CBEAE4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99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9B9F31-9CDF-F94C-AB9C-B920E704820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F68E89F-92F2-554A-BACB-B6474EF5C2D4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5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C074A55-F666-3F45-88FD-EB10CE1AB2C0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0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CD9384F-8907-964A-8768-6065599E537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A4A48BF-4197-DE4F-B6E7-04641945267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78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7AC22F-1EAA-4D47-8302-7AACC58E7B20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80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A1EA4E5-4638-2E4B-B4AA-EFF66BFA7F68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50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9EFF8D6-0EEB-7D44-BE3D-C7FE5E484F40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8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CC1FF96-FB31-8D44-99B8-7B34C051B6F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19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7675EB-07C2-AA4A-9E9E-2D5A04B0D68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B627356-9220-0B41-A5AE-61DBFDB2AE1B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31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01D4E6-3A10-F141-BACF-A546C6CB98E1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2EE0C94-658E-F24E-B0AC-482B1C05929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6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B8976A-EFA7-2347-8E65-CD577342204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63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D466B4-C210-5346-91FF-B6F216FE9097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44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5AF458-462A-2D47-AFB5-FA523DCB2099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BC67DE-4672-B944-BD47-C031C11442C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5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55B98-B885-444B-8487-09A4D819A9B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61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BC984EA-0A5C-6542-B1CB-2F15A0FDEEFD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28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69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6CE3A6-32B4-6D45-9332-45828F81D2E8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29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53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81D93D3-B97B-9D49-9295-4D1B2BA10573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FAF4228-B235-FC4F-8F2B-EB5AD140837F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4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9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EBE8CD-34F2-8144-9D06-92330B4F095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31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86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CC0A31-13C8-DD46-876D-3F2151FDCCA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32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55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9F6102A-A65A-874D-BF81-42AD98EF4622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33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3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3F51B3D-2114-D146-AE18-A3464D9CB6B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5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C923D2-FFA7-D74D-A4D9-B2F748B5582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6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8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C923D2-FFA7-D74D-A4D9-B2F748B5582A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7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7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AFD7AE-7F63-324D-8B4B-5D9ABBBDA0B9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8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73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0C50FFC-A616-734C-8549-C69ED36BE7D6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 algn="r"/>
              <a:t>9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7206DC-D669-6B43-8A35-9B4D007519C5}" type="slidenum">
              <a:rPr lang="en-US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pPr/>
              <a:t>10</a:t>
            </a:fld>
            <a:endParaRPr lang="en-US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4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Microscopy, Staining, and classification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Ch. 4 </a:t>
            </a:r>
          </a:p>
          <a:p>
            <a:r>
              <a:rPr lang="en-US" dirty="0"/>
              <a:t>Microbiology </a:t>
            </a:r>
          </a:p>
          <a:p>
            <a:r>
              <a:rPr lang="en-US" dirty="0"/>
              <a:t>CCV</a:t>
            </a:r>
          </a:p>
        </p:txBody>
      </p:sp>
    </p:spTree>
    <p:extLst>
      <p:ext uri="{BB962C8B-B14F-4D97-AF65-F5344CB8AC3E}">
        <p14:creationId xmlns:p14="http://schemas.microsoft.com/office/powerpoint/2010/main" val="5451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Staining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Principles of Staining</a:t>
            </a:r>
          </a:p>
          <a:p>
            <a:pPr lvl="1"/>
            <a:r>
              <a:rPr lang="en-US" dirty="0"/>
              <a:t>Dyes used as stains are usually salts</a:t>
            </a:r>
          </a:p>
          <a:p>
            <a:pPr lvl="1"/>
            <a:r>
              <a:rPr lang="en-US" dirty="0"/>
              <a:t>Chromophore is the colored portion of the dye</a:t>
            </a:r>
          </a:p>
          <a:p>
            <a:pPr lvl="1"/>
            <a:r>
              <a:rPr lang="en-US" dirty="0"/>
              <a:t>Acidic dyes stain alkaline structures </a:t>
            </a:r>
          </a:p>
          <a:p>
            <a:pPr lvl="1"/>
            <a:r>
              <a:rPr lang="en-US" dirty="0"/>
              <a:t>Basic dyes stain acidic structures</a:t>
            </a:r>
          </a:p>
          <a:p>
            <a:pPr lvl="2"/>
            <a:r>
              <a:rPr lang="en-US" dirty="0"/>
              <a:t>More common because most cells are negatively charged</a:t>
            </a:r>
          </a:p>
        </p:txBody>
      </p:sp>
    </p:spTree>
    <p:extLst>
      <p:ext uri="{BB962C8B-B14F-4D97-AF65-F5344CB8AC3E}">
        <p14:creationId xmlns:p14="http://schemas.microsoft.com/office/powerpoint/2010/main" val="372366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3813" y="145473"/>
            <a:ext cx="9601200" cy="1485900"/>
          </a:xfrm>
        </p:spPr>
        <p:txBody>
          <a:bodyPr/>
          <a:lstStyle/>
          <a:p>
            <a:r>
              <a:rPr lang="en-US" dirty="0"/>
              <a:t>Staining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37000"/>
              </a:lnSpc>
            </a:pPr>
            <a:r>
              <a:rPr lang="en-US" dirty="0"/>
              <a:t>Simple stains—composed of single dye </a:t>
            </a:r>
          </a:p>
          <a:p>
            <a:pPr>
              <a:lnSpc>
                <a:spcPct val="137000"/>
              </a:lnSpc>
            </a:pPr>
            <a:r>
              <a:rPr lang="en-US" dirty="0"/>
              <a:t>Differential stains—use more than one dye 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Gram stain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Acid-fast stain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Endospore stain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Histological stains</a:t>
            </a:r>
          </a:p>
          <a:p>
            <a:pPr>
              <a:lnSpc>
                <a:spcPct val="137000"/>
              </a:lnSpc>
            </a:pPr>
            <a:r>
              <a:rPr lang="en-US" dirty="0"/>
              <a:t>Special stains—reveal specific structures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Negative (capsule) stain</a:t>
            </a:r>
          </a:p>
          <a:p>
            <a:pPr lvl="1">
              <a:lnSpc>
                <a:spcPct val="137000"/>
              </a:lnSpc>
            </a:pPr>
            <a:r>
              <a:rPr lang="en-US" dirty="0"/>
              <a:t>Flagellar stain</a:t>
            </a:r>
          </a:p>
        </p:txBody>
      </p:sp>
    </p:spTree>
    <p:extLst>
      <p:ext uri="{BB962C8B-B14F-4D97-AF65-F5344CB8AC3E}">
        <p14:creationId xmlns:p14="http://schemas.microsoft.com/office/powerpoint/2010/main" val="341255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4.16  Simple stains.</a:t>
            </a:r>
          </a:p>
        </p:txBody>
      </p:sp>
      <p:pic>
        <p:nvPicPr>
          <p:cNvPr id="5" name="Picture 4" descr="figure_04_16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>
          <a:xfrm>
            <a:off x="1866000" y="397026"/>
            <a:ext cx="8460000" cy="60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4.17  The Gram staining procedure.</a:t>
            </a:r>
          </a:p>
        </p:txBody>
      </p:sp>
      <p:pic>
        <p:nvPicPr>
          <p:cNvPr id="8" name="Picture 7" descr="Step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"/>
          <a:stretch/>
        </p:blipFill>
        <p:spPr>
          <a:xfrm>
            <a:off x="1806576" y="772808"/>
            <a:ext cx="8601456" cy="42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5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4.18  Ziehl-Neelsen acid-fast stain.</a:t>
            </a:r>
          </a:p>
        </p:txBody>
      </p:sp>
      <p:pic>
        <p:nvPicPr>
          <p:cNvPr id="5" name="Picture 4" descr="figure_04_18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"/>
          <a:stretch/>
        </p:blipFill>
        <p:spPr>
          <a:xfrm>
            <a:off x="2496000" y="566292"/>
            <a:ext cx="7200000" cy="57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4.19  Schaeffer-Fulton endospore stain of </a:t>
            </a:r>
            <a:r>
              <a:rPr lang="en-US" sz="1200" b="1" i="1" dirty="0">
                <a:solidFill>
                  <a:srgbClr val="000000"/>
                </a:solidFill>
              </a:rPr>
              <a:t>Bacillus anthracis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Picture 4" descr="figure_04_1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"/>
          <a:stretch/>
        </p:blipFill>
        <p:spPr>
          <a:xfrm>
            <a:off x="2496000" y="566290"/>
            <a:ext cx="7200000" cy="57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Staining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Differential Stains</a:t>
            </a:r>
          </a:p>
          <a:p>
            <a:pPr lvl="1"/>
            <a:r>
              <a:rPr lang="en-US" dirty="0"/>
              <a:t>Histological stains</a:t>
            </a:r>
          </a:p>
          <a:p>
            <a:pPr lvl="2"/>
            <a:r>
              <a:rPr lang="en-US" dirty="0"/>
              <a:t>Two common stains used for histological specimens</a:t>
            </a:r>
          </a:p>
          <a:p>
            <a:pPr lvl="3"/>
            <a:r>
              <a:rPr lang="en-US" dirty="0"/>
              <a:t>Gomori methenamine silver (GMS) stain</a:t>
            </a:r>
          </a:p>
          <a:p>
            <a:pPr lvl="3"/>
            <a:r>
              <a:rPr lang="en-US" dirty="0"/>
              <a:t>Hematoxylin and eosin (HE) stain</a:t>
            </a:r>
          </a:p>
        </p:txBody>
      </p:sp>
    </p:spTree>
    <p:extLst>
      <p:ext uri="{BB962C8B-B14F-4D97-AF65-F5344CB8AC3E}">
        <p14:creationId xmlns:p14="http://schemas.microsoft.com/office/powerpoint/2010/main" val="1404659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4.20  Negative (capsule) stain of </a:t>
            </a:r>
            <a:r>
              <a:rPr lang="en-US" sz="1200" b="1" i="1" dirty="0">
                <a:solidFill>
                  <a:srgbClr val="000000"/>
                </a:solidFill>
              </a:rPr>
              <a:t>Klebsiella pneumoniae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7" name="Picture 16" descr="figure_04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"/>
          <a:stretch/>
        </p:blipFill>
        <p:spPr>
          <a:xfrm>
            <a:off x="1772444" y="478321"/>
            <a:ext cx="8601456" cy="59013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31745" y="2415070"/>
            <a:ext cx="2316163" cy="1816894"/>
            <a:chOff x="4978400" y="2470150"/>
            <a:chExt cx="2316163" cy="1816894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067300" y="3294856"/>
              <a:ext cx="2227263" cy="1588"/>
            </a:xfrm>
            <a:custGeom>
              <a:avLst/>
              <a:gdLst>
                <a:gd name="T0" fmla="*/ 0 w 1403"/>
                <a:gd name="T1" fmla="*/ 0 h 1"/>
                <a:gd name="T2" fmla="*/ 1403 w 140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3" h="1">
                  <a:moveTo>
                    <a:pt x="0" y="0"/>
                  </a:moveTo>
                  <a:lnTo>
                    <a:pt x="1403" y="1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651500" y="4285457"/>
              <a:ext cx="1641475" cy="1587"/>
            </a:xfrm>
            <a:custGeom>
              <a:avLst/>
              <a:gdLst>
                <a:gd name="T0" fmla="*/ 0 w 1034"/>
                <a:gd name="T1" fmla="*/ 1 h 1"/>
                <a:gd name="T2" fmla="*/ 1034 w 103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4" h="1">
                  <a:moveTo>
                    <a:pt x="0" y="1"/>
                  </a:moveTo>
                  <a:lnTo>
                    <a:pt x="1034" y="0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978400" y="2470150"/>
              <a:ext cx="2311400" cy="495300"/>
            </a:xfrm>
            <a:custGeom>
              <a:avLst/>
              <a:gdLst>
                <a:gd name="T0" fmla="*/ 0 w 1456"/>
                <a:gd name="T1" fmla="*/ 312 h 312"/>
                <a:gd name="T2" fmla="*/ 1456 w 1456"/>
                <a:gd name="T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56" h="312">
                  <a:moveTo>
                    <a:pt x="0" y="312"/>
                  </a:moveTo>
                  <a:lnTo>
                    <a:pt x="1456" y="0"/>
                  </a:lnTo>
                </a:path>
              </a:pathLst>
            </a:custGeom>
            <a:noFill/>
            <a:ln w="508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606633" y="2170595"/>
            <a:ext cx="1550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/>
              <a:t>Bacterium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605044" y="3006872"/>
            <a:ext cx="128432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200" dirty="0"/>
              <a:t>Capsule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605044" y="3997264"/>
            <a:ext cx="18341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200" dirty="0"/>
              <a:t>Background</a:t>
            </a:r>
          </a:p>
          <a:p>
            <a:pPr algn="l"/>
            <a:r>
              <a:rPr lang="en-US" sz="2200" dirty="0"/>
              <a:t>stain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60319" y="3196120"/>
            <a:ext cx="88900" cy="889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420645" y="3239776"/>
            <a:ext cx="2227263" cy="1588"/>
          </a:xfrm>
          <a:custGeom>
            <a:avLst/>
            <a:gdLst>
              <a:gd name="T0" fmla="*/ 0 w 1403"/>
              <a:gd name="T1" fmla="*/ 0 h 1"/>
              <a:gd name="T2" fmla="*/ 1403 w 1403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3" h="1">
                <a:moveTo>
                  <a:pt x="0" y="0"/>
                </a:moveTo>
                <a:lnTo>
                  <a:pt x="1403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274594" y="2872270"/>
            <a:ext cx="88900" cy="889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954044" y="4186720"/>
            <a:ext cx="88900" cy="889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004845" y="4230378"/>
            <a:ext cx="1641475" cy="1587"/>
          </a:xfrm>
          <a:custGeom>
            <a:avLst/>
            <a:gdLst>
              <a:gd name="T0" fmla="*/ 0 w 1034"/>
              <a:gd name="T1" fmla="*/ 1 h 1"/>
              <a:gd name="T2" fmla="*/ 1034 w 103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34" h="1">
                <a:moveTo>
                  <a:pt x="0" y="1"/>
                </a:moveTo>
                <a:lnTo>
                  <a:pt x="103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331744" y="2415070"/>
            <a:ext cx="2311400" cy="495300"/>
          </a:xfrm>
          <a:custGeom>
            <a:avLst/>
            <a:gdLst>
              <a:gd name="T0" fmla="*/ 0 w 1456"/>
              <a:gd name="T1" fmla="*/ 312 h 312"/>
              <a:gd name="T2" fmla="*/ 1456 w 1456"/>
              <a:gd name="T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56" h="312">
                <a:moveTo>
                  <a:pt x="0" y="312"/>
                </a:moveTo>
                <a:lnTo>
                  <a:pt x="1456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04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"/>
          <a:stretch/>
        </p:blipFill>
        <p:spPr>
          <a:xfrm>
            <a:off x="2652505" y="349530"/>
            <a:ext cx="6812860" cy="6203671"/>
          </a:xfrm>
          <a:prstGeom prst="rect">
            <a:avLst/>
          </a:prstGeom>
        </p:spPr>
      </p:pic>
      <p:sp>
        <p:nvSpPr>
          <p:cNvPr id="10" name="Freeform 9"/>
          <p:cNvSpPr>
            <a:spLocks/>
          </p:cNvSpPr>
          <p:nvPr/>
        </p:nvSpPr>
        <p:spPr bwMode="auto">
          <a:xfrm>
            <a:off x="4733845" y="1565815"/>
            <a:ext cx="3847882" cy="1529"/>
          </a:xfrm>
          <a:custGeom>
            <a:avLst/>
            <a:gdLst>
              <a:gd name="T0" fmla="*/ 0 w 2518"/>
              <a:gd name="T1" fmla="*/ 0 h 1"/>
              <a:gd name="T2" fmla="*/ 2518 w 251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18" h="1">
                <a:moveTo>
                  <a:pt x="0" y="0"/>
                </a:moveTo>
                <a:lnTo>
                  <a:pt x="2518" y="0"/>
                </a:lnTo>
              </a:path>
            </a:pathLst>
          </a:custGeom>
          <a:noFill/>
          <a:ln w="317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4688002" y="1532196"/>
            <a:ext cx="63021" cy="6302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736902" y="1565815"/>
            <a:ext cx="3847882" cy="1529"/>
          </a:xfrm>
          <a:custGeom>
            <a:avLst/>
            <a:gdLst>
              <a:gd name="T0" fmla="*/ 0 w 2518"/>
              <a:gd name="T1" fmla="*/ 0 h 1"/>
              <a:gd name="T2" fmla="*/ 2518 w 251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18" h="1">
                <a:moveTo>
                  <a:pt x="0" y="0"/>
                </a:moveTo>
                <a:lnTo>
                  <a:pt x="251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517756" y="1388080"/>
            <a:ext cx="99899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700" dirty="0"/>
              <a:t>Flagella</a:t>
            </a:r>
          </a:p>
        </p:txBody>
      </p:sp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4.21  Flagellar stain of </a:t>
            </a:r>
            <a:r>
              <a:rPr lang="en-US" sz="1200" b="1" i="1" dirty="0">
                <a:solidFill>
                  <a:srgbClr val="000000"/>
                </a:solidFill>
              </a:rPr>
              <a:t>Proteus vulgaris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9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_04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2"/>
          <a:stretch/>
        </p:blipFill>
        <p:spPr>
          <a:xfrm>
            <a:off x="1795272" y="1097006"/>
            <a:ext cx="8601456" cy="46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6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_04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"/>
          <a:stretch/>
        </p:blipFill>
        <p:spPr>
          <a:xfrm>
            <a:off x="1795272" y="346363"/>
            <a:ext cx="8601456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6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Taxonomy consists of classification, nomenclature, and identification</a:t>
            </a:r>
          </a:p>
          <a:p>
            <a:r>
              <a:rPr lang="en-US" dirty="0"/>
              <a:t>Organize large amounts of information about organisms </a:t>
            </a:r>
          </a:p>
          <a:p>
            <a:r>
              <a:rPr lang="en-US" dirty="0"/>
              <a:t>Make predictions based on knowledge of similar organisms</a:t>
            </a:r>
          </a:p>
        </p:txBody>
      </p:sp>
    </p:spTree>
    <p:extLst>
      <p:ext uri="{BB962C8B-B14F-4D97-AF65-F5344CB8AC3E}">
        <p14:creationId xmlns:p14="http://schemas.microsoft.com/office/powerpoint/2010/main" val="77634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Linnaeus and Taxonomic Categories</a:t>
            </a:r>
          </a:p>
          <a:p>
            <a:pPr lvl="1"/>
            <a:r>
              <a:rPr lang="en-US" dirty="0"/>
              <a:t>Current taxonomy system began with Carolus Linnaeus</a:t>
            </a:r>
          </a:p>
          <a:p>
            <a:pPr lvl="2"/>
            <a:r>
              <a:rPr lang="en-US" dirty="0"/>
              <a:t>His system classified organisms based on characteristics in common</a:t>
            </a:r>
          </a:p>
          <a:p>
            <a:pPr lvl="2"/>
            <a:r>
              <a:rPr lang="en-US" dirty="0"/>
              <a:t>Grouped organisms that can successfully interbreed into categories called species</a:t>
            </a:r>
          </a:p>
          <a:p>
            <a:pPr lvl="2"/>
            <a:r>
              <a:rPr lang="en-US" dirty="0"/>
              <a:t>Used binomial nomenclature</a:t>
            </a:r>
          </a:p>
        </p:txBody>
      </p:sp>
    </p:spTree>
    <p:extLst>
      <p:ext uri="{BB962C8B-B14F-4D97-AF65-F5344CB8AC3E}">
        <p14:creationId xmlns:p14="http://schemas.microsoft.com/office/powerpoint/2010/main" val="399610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121" y="124320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4.22  Levels in a Linnaean taxonomic scheme.</a:t>
            </a:r>
          </a:p>
        </p:txBody>
      </p:sp>
      <p:pic>
        <p:nvPicPr>
          <p:cNvPr id="5" name="Picture 4" descr="figure_04_22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>
          <a:xfrm>
            <a:off x="4623539" y="401319"/>
            <a:ext cx="4108704" cy="6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26" y="1068388"/>
            <a:ext cx="8537575" cy="5484812"/>
          </a:xfrm>
        </p:spPr>
        <p:txBody>
          <a:bodyPr>
            <a:normAutofit lnSpcReduction="10000"/>
          </a:bodyPr>
          <a:lstStyle/>
          <a:p>
            <a:pPr>
              <a:lnSpc>
                <a:spcPct val="146000"/>
              </a:lnSpc>
            </a:pPr>
            <a:r>
              <a:rPr lang="en-US" sz="2400" b="1" dirty="0"/>
              <a:t>Linnaeus and Taxonomic Categories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Linnaeus proposed only two kingdoms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Later taxonomic approach based on five kingdoms </a:t>
            </a:r>
          </a:p>
          <a:p>
            <a:pPr lvl="2">
              <a:lnSpc>
                <a:spcPct val="146000"/>
              </a:lnSpc>
            </a:pPr>
            <a:r>
              <a:rPr lang="en-US" dirty="0"/>
              <a:t>Animalia, Plantae, Fungi, Protista, and Prokaryotae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Linnaeus</a:t>
            </a:r>
            <a:r>
              <a:rPr lang="fr-FR" sz="2200" dirty="0"/>
              <a:t>'</a:t>
            </a:r>
            <a:r>
              <a:rPr lang="en-US" sz="2200" dirty="0"/>
              <a:t>s goal was to classify organisms in order to catalog them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Modern goal is to understand relationships among organisms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Goal of modern taxonomy is to reflect phylogenetic hierarchy </a:t>
            </a:r>
          </a:p>
          <a:p>
            <a:pPr lvl="1">
              <a:lnSpc>
                <a:spcPct val="146000"/>
              </a:lnSpc>
            </a:pPr>
            <a:r>
              <a:rPr lang="en-US" sz="2200" dirty="0"/>
              <a:t>Greater emphasis on comparisons of organisms</a:t>
            </a:r>
            <a:r>
              <a:rPr lang="fr-FR" sz="2200" dirty="0"/>
              <a:t>'</a:t>
            </a:r>
            <a:r>
              <a:rPr lang="en-US" sz="2200" dirty="0"/>
              <a:t> genetic material led to proposal to add domain</a:t>
            </a:r>
          </a:p>
        </p:txBody>
      </p:sp>
    </p:spTree>
    <p:extLst>
      <p:ext uri="{BB962C8B-B14F-4D97-AF65-F5344CB8AC3E}">
        <p14:creationId xmlns:p14="http://schemas.microsoft.com/office/powerpoint/2010/main" val="28577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Domains</a:t>
            </a:r>
          </a:p>
          <a:p>
            <a:pPr lvl="1"/>
            <a:r>
              <a:rPr lang="en-US" dirty="0"/>
              <a:t>Carl Woese compared nucleotide sequences of rRNA subunits</a:t>
            </a:r>
          </a:p>
          <a:p>
            <a:pPr lvl="1"/>
            <a:r>
              <a:rPr lang="en-US" dirty="0"/>
              <a:t>Proposal of three domains as determined by ribosomal nucleotide sequences</a:t>
            </a:r>
          </a:p>
          <a:p>
            <a:pPr lvl="2"/>
            <a:r>
              <a:rPr lang="en-US" dirty="0"/>
              <a:t>Eukarya, Bacteria, and Archaea</a:t>
            </a:r>
          </a:p>
          <a:p>
            <a:pPr lvl="1"/>
            <a:r>
              <a:rPr lang="en-US" dirty="0"/>
              <a:t>Cells in the three domains also differ with respect to many other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6651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and Identifying Characteristics</a:t>
            </a:r>
          </a:p>
          <a:p>
            <a:pPr lvl="1"/>
            <a:r>
              <a:rPr lang="en-US" dirty="0"/>
              <a:t>Physical characteristics</a:t>
            </a:r>
          </a:p>
          <a:p>
            <a:pPr lvl="1"/>
            <a:r>
              <a:rPr lang="en-US" dirty="0"/>
              <a:t>Biochemical tests</a:t>
            </a:r>
          </a:p>
          <a:p>
            <a:pPr lvl="1"/>
            <a:r>
              <a:rPr lang="en-US" dirty="0"/>
              <a:t>Serological tests</a:t>
            </a:r>
          </a:p>
          <a:p>
            <a:pPr lvl="1"/>
            <a:r>
              <a:rPr lang="en-US" dirty="0"/>
              <a:t>Phage typing</a:t>
            </a:r>
          </a:p>
          <a:p>
            <a:pPr lvl="1"/>
            <a:r>
              <a:rPr lang="en-US" dirty="0"/>
              <a:t>Analysis of nucleic acids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91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and Identifying Characteristics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Can often be used to identify microorganisms</a:t>
            </a:r>
          </a:p>
          <a:p>
            <a:pPr lvl="3"/>
            <a:r>
              <a:rPr lang="en-US" dirty="0"/>
              <a:t>Protozoa, fungi, algae, and parasitic worms can often be identified based only on their morphology</a:t>
            </a:r>
          </a:p>
          <a:p>
            <a:pPr lvl="3"/>
            <a:r>
              <a:rPr lang="en-US" dirty="0"/>
              <a:t>Some bacterial colonies have distinct appearance used for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281255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and Identifying Characteristics</a:t>
            </a:r>
          </a:p>
          <a:p>
            <a:pPr lvl="1"/>
            <a:r>
              <a:rPr lang="en-US" dirty="0"/>
              <a:t>Serological tests</a:t>
            </a:r>
          </a:p>
          <a:p>
            <a:pPr lvl="2"/>
            <a:r>
              <a:rPr lang="en-US" dirty="0"/>
              <a:t>Serology—study of serum (liquid portion of blood after clotting factors removed)</a:t>
            </a:r>
          </a:p>
          <a:p>
            <a:pPr lvl="2"/>
            <a:r>
              <a:rPr lang="en-US" dirty="0"/>
              <a:t>Many microorganisms are antigenic</a:t>
            </a:r>
          </a:p>
          <a:p>
            <a:pPr lvl="3"/>
            <a:r>
              <a:rPr lang="en-US" dirty="0"/>
              <a:t>Trigger immune response that produces antibodies</a:t>
            </a:r>
          </a:p>
          <a:p>
            <a:pPr lvl="2"/>
            <a:r>
              <a:rPr lang="en-US" dirty="0"/>
              <a:t>Serum is an important source of antibodies</a:t>
            </a:r>
          </a:p>
          <a:p>
            <a:pPr lvl="2"/>
            <a:r>
              <a:rPr lang="en-US" dirty="0"/>
              <a:t>Antibodies can be isolated and bind to the antigens that triggered their production</a:t>
            </a:r>
          </a:p>
        </p:txBody>
      </p:sp>
    </p:spTree>
    <p:extLst>
      <p:ext uri="{BB962C8B-B14F-4D97-AF65-F5344CB8AC3E}">
        <p14:creationId xmlns:p14="http://schemas.microsoft.com/office/powerpoint/2010/main" val="106178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4.25  An agglutination test, one type of serological test.</a:t>
            </a:r>
          </a:p>
        </p:txBody>
      </p:sp>
      <p:pic>
        <p:nvPicPr>
          <p:cNvPr id="5" name="Picture 4" descr="figure_04_2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"/>
          <a:stretch/>
        </p:blipFill>
        <p:spPr>
          <a:xfrm>
            <a:off x="3479970" y="445703"/>
            <a:ext cx="5760000" cy="62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and Identifying Characteristics</a:t>
            </a:r>
          </a:p>
          <a:p>
            <a:pPr lvl="1"/>
            <a:r>
              <a:rPr lang="en-US" dirty="0"/>
              <a:t>Phage typing</a:t>
            </a:r>
          </a:p>
          <a:p>
            <a:pPr lvl="2"/>
            <a:r>
              <a:rPr lang="en-US" dirty="0"/>
              <a:t>Bacteriophage (phage)—virus that infects bacteria</a:t>
            </a:r>
          </a:p>
          <a:p>
            <a:pPr lvl="2"/>
            <a:r>
              <a:rPr lang="en-US" dirty="0"/>
              <a:t>Phages are specific for the host they infect</a:t>
            </a:r>
          </a:p>
          <a:p>
            <a:pPr lvl="3"/>
            <a:r>
              <a:rPr lang="en-US" dirty="0"/>
              <a:t>Phage typing is based on this specificity</a:t>
            </a:r>
          </a:p>
        </p:txBody>
      </p:sp>
    </p:spTree>
    <p:extLst>
      <p:ext uri="{BB962C8B-B14F-4D97-AF65-F5344CB8AC3E}">
        <p14:creationId xmlns:p14="http://schemas.microsoft.com/office/powerpoint/2010/main" val="217546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461665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4.3  The limits of resolution (and some representative objects within those ranges) of the human eye and of various types of microscopes.</a:t>
            </a:r>
          </a:p>
        </p:txBody>
      </p:sp>
      <p:pic>
        <p:nvPicPr>
          <p:cNvPr id="5" name="Picture 4" descr="figure_04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"/>
          <a:stretch/>
        </p:blipFill>
        <p:spPr>
          <a:xfrm>
            <a:off x="2151813" y="543393"/>
            <a:ext cx="7888374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25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04_2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"/>
          <a:stretch/>
        </p:blipFill>
        <p:spPr>
          <a:xfrm>
            <a:off x="3306140" y="286110"/>
            <a:ext cx="6193536" cy="6444155"/>
          </a:xfrm>
          <a:prstGeom prst="rect">
            <a:avLst/>
          </a:prstGeom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90715" y="163519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922465" y="625544"/>
            <a:ext cx="679450" cy="1031875"/>
          </a:xfrm>
          <a:custGeom>
            <a:avLst/>
            <a:gdLst>
              <a:gd name="T0" fmla="*/ 0 w 428"/>
              <a:gd name="T1" fmla="*/ 650 h 650"/>
              <a:gd name="T2" fmla="*/ 428 w 428"/>
              <a:gd name="T3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8" h="650">
                <a:moveTo>
                  <a:pt x="0" y="650"/>
                </a:moveTo>
                <a:lnTo>
                  <a:pt x="428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141540" y="1336743"/>
            <a:ext cx="1212850" cy="1365250"/>
          </a:xfrm>
          <a:custGeom>
            <a:avLst/>
            <a:gdLst>
              <a:gd name="T0" fmla="*/ 0 w 764"/>
              <a:gd name="T1" fmla="*/ 482 h 860"/>
              <a:gd name="T2" fmla="*/ 764 w 764"/>
              <a:gd name="T3" fmla="*/ 0 h 860"/>
              <a:gd name="T4" fmla="*/ 146 w 764"/>
              <a:gd name="T5" fmla="*/ 86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4" h="860">
                <a:moveTo>
                  <a:pt x="0" y="482"/>
                </a:moveTo>
                <a:lnTo>
                  <a:pt x="764" y="0"/>
                </a:lnTo>
                <a:lnTo>
                  <a:pt x="146" y="86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106615" y="207969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341565" y="2676593"/>
            <a:ext cx="63500" cy="635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09741" y="228668"/>
            <a:ext cx="19780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100" dirty="0"/>
              <a:t>Bacterial lawn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35340" y="1117668"/>
            <a:ext cx="12065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100" dirty="0"/>
              <a:t>Plaques</a:t>
            </a:r>
          </a:p>
        </p:txBody>
      </p:sp>
      <p:sp>
        <p:nvSpPr>
          <p:cNvPr id="65545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4.26  Phage typing.</a:t>
            </a:r>
          </a:p>
        </p:txBody>
      </p:sp>
    </p:spTree>
    <p:extLst>
      <p:ext uri="{BB962C8B-B14F-4D97-AF65-F5344CB8AC3E}">
        <p14:creationId xmlns:p14="http://schemas.microsoft.com/office/powerpoint/2010/main" val="2622360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and Identifying Characteristics</a:t>
            </a:r>
          </a:p>
          <a:p>
            <a:pPr lvl="1"/>
            <a:r>
              <a:rPr lang="en-US" dirty="0"/>
              <a:t>Analysis of nucleic acids</a:t>
            </a:r>
          </a:p>
          <a:p>
            <a:pPr lvl="2"/>
            <a:r>
              <a:rPr lang="en-US" dirty="0"/>
              <a:t>Nucleic acid sequence can be used to classify and identify microbes</a:t>
            </a:r>
          </a:p>
        </p:txBody>
      </p:sp>
    </p:spTree>
    <p:extLst>
      <p:ext uri="{BB962C8B-B14F-4D97-AF65-F5344CB8AC3E}">
        <p14:creationId xmlns:p14="http://schemas.microsoft.com/office/powerpoint/2010/main" val="2933616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and Identification of Microorganisms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Taxonomic Keys</a:t>
            </a:r>
          </a:p>
          <a:p>
            <a:pPr lvl="1"/>
            <a:r>
              <a:rPr lang="en-US" dirty="0"/>
              <a:t>Dichotomous keys </a:t>
            </a:r>
          </a:p>
          <a:p>
            <a:pPr lvl="2"/>
            <a:r>
              <a:rPr lang="en-US" dirty="0"/>
              <a:t>Series of paired statements where only one of two "either/or" choices applies to any particular organism</a:t>
            </a:r>
          </a:p>
          <a:p>
            <a:pPr lvl="2"/>
            <a:r>
              <a:rPr lang="en-US" dirty="0"/>
              <a:t>Key directs user to another pair of statements or provides name of organism</a:t>
            </a:r>
          </a:p>
        </p:txBody>
      </p:sp>
    </p:spTree>
    <p:extLst>
      <p:ext uri="{BB962C8B-B14F-4D97-AF65-F5344CB8AC3E}">
        <p14:creationId xmlns:p14="http://schemas.microsoft.com/office/powerpoint/2010/main" val="1750028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4.27  Use of a dichotomous taxonomic key.</a:t>
            </a:r>
          </a:p>
        </p:txBody>
      </p:sp>
      <p:pic>
        <p:nvPicPr>
          <p:cNvPr id="5" name="Picture 4" descr="figure_04_27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"/>
          <a:stretch/>
        </p:blipFill>
        <p:spPr>
          <a:xfrm>
            <a:off x="1795272" y="1002906"/>
            <a:ext cx="8601456" cy="48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4.4  A bright-field, compound light microscope.</a:t>
            </a:r>
          </a:p>
        </p:txBody>
      </p:sp>
      <p:pic>
        <p:nvPicPr>
          <p:cNvPr id="177" name="Picture 176" descr="figure_04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/>
        </p:blipFill>
        <p:spPr>
          <a:xfrm>
            <a:off x="1773648" y="1030953"/>
            <a:ext cx="8601456" cy="4815344"/>
          </a:xfrm>
          <a:prstGeom prst="rect">
            <a:avLst/>
          </a:prstGeom>
        </p:spPr>
      </p:pic>
      <p:sp>
        <p:nvSpPr>
          <p:cNvPr id="178" name="Freeform 177"/>
          <p:cNvSpPr>
            <a:spLocks/>
          </p:cNvSpPr>
          <p:nvPr/>
        </p:nvSpPr>
        <p:spPr bwMode="auto">
          <a:xfrm>
            <a:off x="8450673" y="4088479"/>
            <a:ext cx="1069975" cy="161925"/>
          </a:xfrm>
          <a:custGeom>
            <a:avLst/>
            <a:gdLst>
              <a:gd name="T0" fmla="*/ 0 w 652"/>
              <a:gd name="T1" fmla="*/ 98 h 98"/>
              <a:gd name="T2" fmla="*/ 652 w 652"/>
              <a:gd name="T3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2" h="98">
                <a:moveTo>
                  <a:pt x="0" y="98"/>
                </a:moveTo>
                <a:lnTo>
                  <a:pt x="652" y="0"/>
                </a:lnTo>
              </a:path>
            </a:pathLst>
          </a:cu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79" name="Freeform 178"/>
          <p:cNvSpPr>
            <a:spLocks/>
          </p:cNvSpPr>
          <p:nvPr/>
        </p:nvSpPr>
        <p:spPr bwMode="auto">
          <a:xfrm>
            <a:off x="8930098" y="2056479"/>
            <a:ext cx="596900" cy="47625"/>
          </a:xfrm>
          <a:custGeom>
            <a:avLst/>
            <a:gdLst>
              <a:gd name="T0" fmla="*/ 0 w 370"/>
              <a:gd name="T1" fmla="*/ 0 h 26"/>
              <a:gd name="T2" fmla="*/ 370 w 370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26">
                <a:moveTo>
                  <a:pt x="0" y="0"/>
                </a:moveTo>
                <a:lnTo>
                  <a:pt x="370" y="2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0" name="Freeform 179"/>
          <p:cNvSpPr>
            <a:spLocks/>
          </p:cNvSpPr>
          <p:nvPr/>
        </p:nvSpPr>
        <p:spPr bwMode="auto">
          <a:xfrm>
            <a:off x="9145998" y="1792954"/>
            <a:ext cx="374650" cy="92075"/>
          </a:xfrm>
          <a:custGeom>
            <a:avLst/>
            <a:gdLst>
              <a:gd name="T0" fmla="*/ 0 w 222"/>
              <a:gd name="T1" fmla="*/ 54 h 54"/>
              <a:gd name="T2" fmla="*/ 222 w 222"/>
              <a:gd name="T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54">
                <a:moveTo>
                  <a:pt x="0" y="54"/>
                </a:moveTo>
                <a:lnTo>
                  <a:pt x="222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1" name="Freeform 180"/>
          <p:cNvSpPr>
            <a:spLocks/>
          </p:cNvSpPr>
          <p:nvPr/>
        </p:nvSpPr>
        <p:spPr bwMode="auto">
          <a:xfrm>
            <a:off x="8952323" y="2313654"/>
            <a:ext cx="574675" cy="53975"/>
          </a:xfrm>
          <a:custGeom>
            <a:avLst/>
            <a:gdLst>
              <a:gd name="T0" fmla="*/ 0 w 351"/>
              <a:gd name="T1" fmla="*/ 0 h 36"/>
              <a:gd name="T2" fmla="*/ 351 w 351"/>
              <a:gd name="T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1" h="36">
                <a:moveTo>
                  <a:pt x="0" y="0"/>
                </a:moveTo>
                <a:lnTo>
                  <a:pt x="351" y="3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2" name="Freeform 181"/>
          <p:cNvSpPr>
            <a:spLocks/>
          </p:cNvSpPr>
          <p:nvPr/>
        </p:nvSpPr>
        <p:spPr bwMode="auto">
          <a:xfrm>
            <a:off x="8669749" y="2574003"/>
            <a:ext cx="854075" cy="76200"/>
          </a:xfrm>
          <a:custGeom>
            <a:avLst/>
            <a:gdLst>
              <a:gd name="T0" fmla="*/ 0 w 538"/>
              <a:gd name="T1" fmla="*/ 0 h 48"/>
              <a:gd name="T2" fmla="*/ 538 w 538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8" h="48">
                <a:moveTo>
                  <a:pt x="0" y="0"/>
                </a:moveTo>
                <a:lnTo>
                  <a:pt x="538" y="4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3" name="Freeform 182"/>
          <p:cNvSpPr>
            <a:spLocks/>
          </p:cNvSpPr>
          <p:nvPr/>
        </p:nvSpPr>
        <p:spPr bwMode="auto">
          <a:xfrm>
            <a:off x="8409399" y="2913728"/>
            <a:ext cx="1095375" cy="349250"/>
          </a:xfrm>
          <a:custGeom>
            <a:avLst/>
            <a:gdLst>
              <a:gd name="T0" fmla="*/ 142 w 690"/>
              <a:gd name="T1" fmla="*/ 26 h 220"/>
              <a:gd name="T2" fmla="*/ 690 w 690"/>
              <a:gd name="T3" fmla="*/ 0 h 220"/>
              <a:gd name="T4" fmla="*/ 0 w 690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0" h="220">
                <a:moveTo>
                  <a:pt x="142" y="26"/>
                </a:moveTo>
                <a:lnTo>
                  <a:pt x="690" y="0"/>
                </a:lnTo>
                <a:lnTo>
                  <a:pt x="0" y="22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4" name="Freeform 183"/>
          <p:cNvSpPr>
            <a:spLocks/>
          </p:cNvSpPr>
          <p:nvPr/>
        </p:nvSpPr>
        <p:spPr bwMode="auto">
          <a:xfrm>
            <a:off x="8310973" y="3310604"/>
            <a:ext cx="1219200" cy="120650"/>
          </a:xfrm>
          <a:custGeom>
            <a:avLst/>
            <a:gdLst>
              <a:gd name="T0" fmla="*/ 0 w 740"/>
              <a:gd name="T1" fmla="*/ 74 h 74"/>
              <a:gd name="T2" fmla="*/ 740 w 740"/>
              <a:gd name="T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0" h="74">
                <a:moveTo>
                  <a:pt x="0" y="74"/>
                </a:moveTo>
                <a:lnTo>
                  <a:pt x="74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5" name="Freeform 184"/>
          <p:cNvSpPr>
            <a:spLocks/>
          </p:cNvSpPr>
          <p:nvPr/>
        </p:nvSpPr>
        <p:spPr bwMode="auto">
          <a:xfrm>
            <a:off x="8491949" y="3663029"/>
            <a:ext cx="1035050" cy="244381"/>
          </a:xfrm>
          <a:custGeom>
            <a:avLst/>
            <a:gdLst>
              <a:gd name="T0" fmla="*/ 39 w 651"/>
              <a:gd name="T1" fmla="*/ 0 h 158"/>
              <a:gd name="T2" fmla="*/ 651 w 651"/>
              <a:gd name="T3" fmla="*/ 0 h 158"/>
              <a:gd name="T4" fmla="*/ 0 w 651"/>
              <a:gd name="T5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158">
                <a:moveTo>
                  <a:pt x="39" y="0"/>
                </a:moveTo>
                <a:lnTo>
                  <a:pt x="651" y="0"/>
                </a:lnTo>
                <a:lnTo>
                  <a:pt x="0" y="15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6" name="Freeform 185"/>
          <p:cNvSpPr>
            <a:spLocks/>
          </p:cNvSpPr>
          <p:nvPr/>
        </p:nvSpPr>
        <p:spPr bwMode="auto">
          <a:xfrm>
            <a:off x="3656423" y="4945728"/>
            <a:ext cx="1447800" cy="628650"/>
          </a:xfrm>
          <a:custGeom>
            <a:avLst/>
            <a:gdLst>
              <a:gd name="T0" fmla="*/ 0 w 890"/>
              <a:gd name="T1" fmla="*/ 0 h 388"/>
              <a:gd name="T2" fmla="*/ 890 w 890"/>
              <a:gd name="T3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0" h="388">
                <a:moveTo>
                  <a:pt x="0" y="0"/>
                </a:moveTo>
                <a:lnTo>
                  <a:pt x="890" y="38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7" name="Freeform 186"/>
          <p:cNvSpPr>
            <a:spLocks/>
          </p:cNvSpPr>
          <p:nvPr/>
        </p:nvSpPr>
        <p:spPr bwMode="auto">
          <a:xfrm>
            <a:off x="2326098" y="4021803"/>
            <a:ext cx="2771774" cy="1308100"/>
          </a:xfrm>
          <a:custGeom>
            <a:avLst/>
            <a:gdLst>
              <a:gd name="T0" fmla="*/ 0 w 1752"/>
              <a:gd name="T1" fmla="*/ 0 h 826"/>
              <a:gd name="T2" fmla="*/ 1752 w 1752"/>
              <a:gd name="T3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" h="826">
                <a:moveTo>
                  <a:pt x="0" y="0"/>
                </a:moveTo>
                <a:lnTo>
                  <a:pt x="1752" y="82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8" name="Freeform 187"/>
          <p:cNvSpPr>
            <a:spLocks/>
          </p:cNvSpPr>
          <p:nvPr/>
        </p:nvSpPr>
        <p:spPr bwMode="auto">
          <a:xfrm>
            <a:off x="2649949" y="3980529"/>
            <a:ext cx="2447925" cy="892174"/>
          </a:xfrm>
          <a:custGeom>
            <a:avLst/>
            <a:gdLst>
              <a:gd name="T0" fmla="*/ 0 w 1542"/>
              <a:gd name="T1" fmla="*/ 0 h 562"/>
              <a:gd name="T2" fmla="*/ 1542 w 1542"/>
              <a:gd name="T3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42" h="562">
                <a:moveTo>
                  <a:pt x="0" y="0"/>
                </a:moveTo>
                <a:lnTo>
                  <a:pt x="1542" y="562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89" name="Freeform 188"/>
          <p:cNvSpPr>
            <a:spLocks/>
          </p:cNvSpPr>
          <p:nvPr/>
        </p:nvSpPr>
        <p:spPr bwMode="auto">
          <a:xfrm>
            <a:off x="3526249" y="4225003"/>
            <a:ext cx="1571625" cy="190500"/>
          </a:xfrm>
          <a:custGeom>
            <a:avLst/>
            <a:gdLst>
              <a:gd name="T0" fmla="*/ 0 w 962"/>
              <a:gd name="T1" fmla="*/ 0 h 118"/>
              <a:gd name="T2" fmla="*/ 962 w 962"/>
              <a:gd name="T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2" h="118">
                <a:moveTo>
                  <a:pt x="0" y="0"/>
                </a:moveTo>
                <a:lnTo>
                  <a:pt x="962" y="11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0" name="Freeform 189"/>
          <p:cNvSpPr>
            <a:spLocks/>
          </p:cNvSpPr>
          <p:nvPr/>
        </p:nvSpPr>
        <p:spPr bwMode="auto">
          <a:xfrm>
            <a:off x="4059649" y="3828129"/>
            <a:ext cx="1044574" cy="149225"/>
          </a:xfrm>
          <a:custGeom>
            <a:avLst/>
            <a:gdLst>
              <a:gd name="T0" fmla="*/ 0 w 650"/>
              <a:gd name="T1" fmla="*/ 0 h 90"/>
              <a:gd name="T2" fmla="*/ 650 w 650"/>
              <a:gd name="T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" h="90">
                <a:moveTo>
                  <a:pt x="0" y="0"/>
                </a:moveTo>
                <a:lnTo>
                  <a:pt x="650" y="9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1" name="Freeform 190"/>
          <p:cNvSpPr>
            <a:spLocks/>
          </p:cNvSpPr>
          <p:nvPr/>
        </p:nvSpPr>
        <p:spPr bwMode="auto">
          <a:xfrm>
            <a:off x="3780248" y="3529679"/>
            <a:ext cx="1312862" cy="204787"/>
          </a:xfrm>
          <a:custGeom>
            <a:avLst/>
            <a:gdLst>
              <a:gd name="T0" fmla="*/ 0 w 827"/>
              <a:gd name="T1" fmla="*/ 129 h 129"/>
              <a:gd name="T2" fmla="*/ 827 w 827"/>
              <a:gd name="T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7" h="129">
                <a:moveTo>
                  <a:pt x="0" y="129"/>
                </a:moveTo>
                <a:lnTo>
                  <a:pt x="827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2" name="Freeform 191"/>
          <p:cNvSpPr>
            <a:spLocks/>
          </p:cNvSpPr>
          <p:nvPr/>
        </p:nvSpPr>
        <p:spPr bwMode="auto">
          <a:xfrm>
            <a:off x="3970750" y="3082003"/>
            <a:ext cx="1117599" cy="360362"/>
          </a:xfrm>
          <a:custGeom>
            <a:avLst/>
            <a:gdLst>
              <a:gd name="T0" fmla="*/ 0 w 675"/>
              <a:gd name="T1" fmla="*/ 219 h 219"/>
              <a:gd name="T2" fmla="*/ 675 w 675"/>
              <a:gd name="T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5" h="219">
                <a:moveTo>
                  <a:pt x="0" y="219"/>
                </a:moveTo>
                <a:lnTo>
                  <a:pt x="675" y="0"/>
                </a:lnTo>
              </a:path>
            </a:pathLst>
          </a:custGeom>
          <a:solidFill>
            <a:schemeClr val="tx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3" name="Freeform 192"/>
          <p:cNvSpPr>
            <a:spLocks/>
          </p:cNvSpPr>
          <p:nvPr/>
        </p:nvSpPr>
        <p:spPr bwMode="auto">
          <a:xfrm>
            <a:off x="3837398" y="2602579"/>
            <a:ext cx="1276350" cy="322263"/>
          </a:xfrm>
          <a:custGeom>
            <a:avLst/>
            <a:gdLst>
              <a:gd name="T0" fmla="*/ 0 w 790"/>
              <a:gd name="T1" fmla="*/ 197 h 197"/>
              <a:gd name="T2" fmla="*/ 790 w 790"/>
              <a:gd name="T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0" h="197">
                <a:moveTo>
                  <a:pt x="0" y="197"/>
                </a:moveTo>
                <a:lnTo>
                  <a:pt x="79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4" name="Freeform 193"/>
          <p:cNvSpPr>
            <a:spLocks/>
          </p:cNvSpPr>
          <p:nvPr/>
        </p:nvSpPr>
        <p:spPr bwMode="auto">
          <a:xfrm>
            <a:off x="3491323" y="2605754"/>
            <a:ext cx="1606550" cy="630237"/>
          </a:xfrm>
          <a:custGeom>
            <a:avLst/>
            <a:gdLst>
              <a:gd name="T0" fmla="*/ 990 w 990"/>
              <a:gd name="T1" fmla="*/ 0 h 397"/>
              <a:gd name="T2" fmla="*/ 0 w 990"/>
              <a:gd name="T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0" h="397">
                <a:moveTo>
                  <a:pt x="990" y="0"/>
                </a:moveTo>
                <a:lnTo>
                  <a:pt x="0" y="397"/>
                </a:lnTo>
              </a:path>
            </a:pathLst>
          </a:cu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5" name="Freeform 194"/>
          <p:cNvSpPr>
            <a:spLocks/>
          </p:cNvSpPr>
          <p:nvPr/>
        </p:nvSpPr>
        <p:spPr bwMode="auto">
          <a:xfrm>
            <a:off x="2869023" y="2431129"/>
            <a:ext cx="2238375" cy="395287"/>
          </a:xfrm>
          <a:custGeom>
            <a:avLst/>
            <a:gdLst>
              <a:gd name="T0" fmla="*/ 0 w 1387"/>
              <a:gd name="T1" fmla="*/ 245 h 245"/>
              <a:gd name="T2" fmla="*/ 1387 w 1387"/>
              <a:gd name="T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87" h="245">
                <a:moveTo>
                  <a:pt x="0" y="245"/>
                </a:moveTo>
                <a:lnTo>
                  <a:pt x="1387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6" name="Freeform 195"/>
          <p:cNvSpPr>
            <a:spLocks/>
          </p:cNvSpPr>
          <p:nvPr/>
        </p:nvSpPr>
        <p:spPr bwMode="auto">
          <a:xfrm>
            <a:off x="4243797" y="1843754"/>
            <a:ext cx="860426" cy="438149"/>
          </a:xfrm>
          <a:custGeom>
            <a:avLst/>
            <a:gdLst>
              <a:gd name="T0" fmla="*/ 0 w 540"/>
              <a:gd name="T1" fmla="*/ 272 h 272"/>
              <a:gd name="T2" fmla="*/ 540 w 540"/>
              <a:gd name="T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272">
                <a:moveTo>
                  <a:pt x="0" y="272"/>
                </a:moveTo>
                <a:lnTo>
                  <a:pt x="54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7" name="Freeform 196"/>
          <p:cNvSpPr>
            <a:spLocks/>
          </p:cNvSpPr>
          <p:nvPr/>
        </p:nvSpPr>
        <p:spPr bwMode="auto">
          <a:xfrm>
            <a:off x="4253323" y="1367504"/>
            <a:ext cx="850901" cy="458787"/>
          </a:xfrm>
          <a:custGeom>
            <a:avLst/>
            <a:gdLst>
              <a:gd name="T0" fmla="*/ 0 w 521"/>
              <a:gd name="T1" fmla="*/ 275 h 275"/>
              <a:gd name="T2" fmla="*/ 521 w 521"/>
              <a:gd name="T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1" h="275">
                <a:moveTo>
                  <a:pt x="0" y="275"/>
                </a:moveTo>
                <a:lnTo>
                  <a:pt x="521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5024848" y="4737350"/>
            <a:ext cx="162762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Coarse focusing knob</a:t>
            </a:r>
          </a:p>
          <a:p>
            <a:pPr algn="l"/>
            <a:r>
              <a:rPr lang="en-US" sz="950" dirty="0"/>
              <a:t>Moves the stage up and</a:t>
            </a:r>
          </a:p>
          <a:p>
            <a:pPr algn="l"/>
            <a:r>
              <a:rPr lang="en-US" sz="950" dirty="0"/>
              <a:t>down to focus the image</a:t>
            </a:r>
          </a:p>
          <a:p>
            <a:pPr algn="l"/>
            <a:endParaRPr lang="en-US" sz="950" b="0" dirty="0">
              <a:latin typeface="Arial Black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5023262" y="4291406"/>
            <a:ext cx="91569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Illuminator</a:t>
            </a:r>
          </a:p>
          <a:p>
            <a:pPr algn="l"/>
            <a:r>
              <a:rPr lang="en-US" sz="950" dirty="0"/>
              <a:t>Light source</a:t>
            </a:r>
            <a:endParaRPr lang="en-US" sz="950" b="0" dirty="0">
              <a:latin typeface="Arial Black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5024848" y="3843314"/>
            <a:ext cx="182274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Diaphragm</a:t>
            </a:r>
          </a:p>
          <a:p>
            <a:pPr algn="l"/>
            <a:r>
              <a:rPr lang="en-US" sz="950" dirty="0"/>
              <a:t>Controls the amount of</a:t>
            </a:r>
          </a:p>
          <a:p>
            <a:pPr algn="l"/>
            <a:r>
              <a:rPr lang="en-US" sz="950" dirty="0"/>
              <a:t>light entering the condenser</a:t>
            </a:r>
            <a:endParaRPr lang="en-US" sz="950" b="0" dirty="0">
              <a:latin typeface="Arial Black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5024848" y="3393154"/>
            <a:ext cx="125343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Condenser</a:t>
            </a:r>
          </a:p>
          <a:p>
            <a:pPr algn="l"/>
            <a:r>
              <a:rPr lang="en-US" sz="950" dirty="0"/>
              <a:t>Focuses light</a:t>
            </a:r>
          </a:p>
          <a:p>
            <a:pPr algn="l"/>
            <a:r>
              <a:rPr lang="en-US" sz="950" dirty="0"/>
              <a:t>through specimen</a:t>
            </a:r>
            <a:endParaRPr lang="en-US" sz="950" b="0" dirty="0">
              <a:latin typeface="Arial Black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5023261" y="2940372"/>
            <a:ext cx="1457378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Stage</a:t>
            </a:r>
          </a:p>
          <a:p>
            <a:pPr algn="l"/>
            <a:r>
              <a:rPr lang="en-US" sz="950" dirty="0"/>
              <a:t>Holds the microscope</a:t>
            </a:r>
          </a:p>
          <a:p>
            <a:pPr algn="l"/>
            <a:r>
              <a:rPr lang="en-US" sz="950" dirty="0"/>
              <a:t>slide in position</a:t>
            </a:r>
            <a:endParaRPr lang="en-US" sz="950" b="0" dirty="0">
              <a:latin typeface="Arial Black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5024849" y="2481239"/>
            <a:ext cx="1464219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Objective lenses</a:t>
            </a:r>
          </a:p>
          <a:p>
            <a:pPr algn="l"/>
            <a:r>
              <a:rPr lang="en-US" sz="950" dirty="0"/>
              <a:t>Primary lenses that</a:t>
            </a:r>
          </a:p>
          <a:p>
            <a:pPr algn="l"/>
            <a:r>
              <a:rPr lang="en-US" sz="950" dirty="0"/>
              <a:t>magnify the specimen</a:t>
            </a:r>
            <a:endParaRPr lang="en-US" sz="950" b="0" dirty="0">
              <a:latin typeface="Arial Black" charset="0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5023938" y="1705225"/>
            <a:ext cx="203291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b="0" dirty="0">
                <a:latin typeface="Arial Black" charset="0"/>
              </a:rPr>
              <a:t>Body</a:t>
            </a:r>
          </a:p>
          <a:p>
            <a:pPr algn="l"/>
            <a:r>
              <a:rPr lang="en-US" sz="950" dirty="0"/>
              <a:t>Transmits the image from the</a:t>
            </a:r>
          </a:p>
          <a:p>
            <a:pPr algn="l"/>
            <a:r>
              <a:rPr lang="en-US" sz="950" dirty="0"/>
              <a:t>objective lens to the ocular lens</a:t>
            </a:r>
          </a:p>
          <a:p>
            <a:pPr algn="l"/>
            <a:r>
              <a:rPr lang="en-US" sz="950" dirty="0"/>
              <a:t>using prisms</a:t>
            </a:r>
          </a:p>
        </p:txBody>
      </p:sp>
      <p:sp>
        <p:nvSpPr>
          <p:cNvPr id="205" name="Rectangle 204"/>
          <p:cNvSpPr>
            <a:spLocks noChangeArrowheads="1"/>
          </p:cNvSpPr>
          <p:nvPr/>
        </p:nvSpPr>
        <p:spPr bwMode="auto">
          <a:xfrm>
            <a:off x="5024848" y="1215104"/>
            <a:ext cx="219710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>
                <a:latin typeface="Arial Black" charset="0"/>
              </a:rPr>
              <a:t>Ocular </a:t>
            </a:r>
            <a:r>
              <a:rPr lang="en-US" sz="950" b="0" dirty="0">
                <a:latin typeface="Arial Black" charset="0"/>
              </a:rPr>
              <a:t>lens</a:t>
            </a:r>
          </a:p>
          <a:p>
            <a:pPr algn="l"/>
            <a:r>
              <a:rPr lang="en-US" sz="950" dirty="0"/>
              <a:t>Remagnifies the image formed by</a:t>
            </a:r>
          </a:p>
          <a:p>
            <a:pPr algn="l"/>
            <a:r>
              <a:rPr lang="en-US" sz="950" dirty="0"/>
              <a:t>the objective lens</a:t>
            </a:r>
            <a:endParaRPr lang="en-US" sz="950" dirty="0">
              <a:latin typeface="Arial Black" charset="0"/>
            </a:endParaRPr>
          </a:p>
        </p:txBody>
      </p:sp>
      <p:sp>
        <p:nvSpPr>
          <p:cNvPr id="206" name="Oval 205"/>
          <p:cNvSpPr>
            <a:spLocks noChangeAspect="1" noChangeArrowheads="1"/>
          </p:cNvSpPr>
          <p:nvPr/>
        </p:nvSpPr>
        <p:spPr bwMode="auto">
          <a:xfrm>
            <a:off x="3624674" y="491715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07" name="Rectangle 206"/>
          <p:cNvSpPr>
            <a:spLocks noChangeArrowheads="1"/>
          </p:cNvSpPr>
          <p:nvPr/>
        </p:nvSpPr>
        <p:spPr bwMode="auto">
          <a:xfrm>
            <a:off x="9448526" y="1011704"/>
            <a:ext cx="969827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Line of vision</a:t>
            </a:r>
          </a:p>
        </p:txBody>
      </p:sp>
      <p:sp>
        <p:nvSpPr>
          <p:cNvPr id="208" name="Rectangle 207"/>
          <p:cNvSpPr>
            <a:spLocks noChangeArrowheads="1"/>
          </p:cNvSpPr>
          <p:nvPr/>
        </p:nvSpPr>
        <p:spPr bwMode="auto">
          <a:xfrm>
            <a:off x="9448526" y="1657816"/>
            <a:ext cx="848237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Ocular lens</a:t>
            </a:r>
          </a:p>
        </p:txBody>
      </p:sp>
      <p:sp>
        <p:nvSpPr>
          <p:cNvPr id="209" name="Rectangle 208"/>
          <p:cNvSpPr>
            <a:spLocks noChangeArrowheads="1"/>
          </p:cNvSpPr>
          <p:nvPr/>
        </p:nvSpPr>
        <p:spPr bwMode="auto">
          <a:xfrm>
            <a:off x="9448525" y="1965791"/>
            <a:ext cx="888450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Path of light</a:t>
            </a:r>
          </a:p>
        </p:txBody>
      </p:sp>
      <p:sp>
        <p:nvSpPr>
          <p:cNvPr id="210" name="Rectangle 209"/>
          <p:cNvSpPr>
            <a:spLocks noChangeArrowheads="1"/>
          </p:cNvSpPr>
          <p:nvPr/>
        </p:nvSpPr>
        <p:spPr bwMode="auto">
          <a:xfrm>
            <a:off x="9448526" y="2232491"/>
            <a:ext cx="52326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Prism</a:t>
            </a:r>
          </a:p>
        </p:txBody>
      </p:sp>
      <p:sp>
        <p:nvSpPr>
          <p:cNvPr id="211" name="Rectangle 210"/>
          <p:cNvSpPr>
            <a:spLocks noChangeArrowheads="1"/>
          </p:cNvSpPr>
          <p:nvPr/>
        </p:nvSpPr>
        <p:spPr bwMode="auto">
          <a:xfrm>
            <a:off x="9448525" y="2511891"/>
            <a:ext cx="489236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Body</a:t>
            </a:r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9448526" y="2776931"/>
            <a:ext cx="7331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Objective</a:t>
            </a:r>
          </a:p>
          <a:p>
            <a:pPr algn="l"/>
            <a:r>
              <a:rPr lang="en-US" sz="950" dirty="0"/>
              <a:t>lenses</a:t>
            </a:r>
          </a:p>
        </p:txBody>
      </p:sp>
      <p:sp>
        <p:nvSpPr>
          <p:cNvPr id="213" name="Rectangle 212"/>
          <p:cNvSpPr>
            <a:spLocks noChangeArrowheads="1"/>
          </p:cNvSpPr>
          <p:nvPr/>
        </p:nvSpPr>
        <p:spPr bwMode="auto">
          <a:xfrm>
            <a:off x="9448526" y="3175466"/>
            <a:ext cx="760197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Specimen</a:t>
            </a:r>
          </a:p>
        </p:txBody>
      </p:sp>
      <p:sp>
        <p:nvSpPr>
          <p:cNvPr id="214" name="Rectangle 213"/>
          <p:cNvSpPr>
            <a:spLocks noChangeArrowheads="1"/>
          </p:cNvSpPr>
          <p:nvPr/>
        </p:nvSpPr>
        <p:spPr bwMode="auto">
          <a:xfrm>
            <a:off x="9448525" y="3535756"/>
            <a:ext cx="82099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Condenser</a:t>
            </a:r>
          </a:p>
          <a:p>
            <a:pPr algn="l"/>
            <a:r>
              <a:rPr lang="en-US" sz="950" dirty="0"/>
              <a:t>lenses</a:t>
            </a:r>
          </a:p>
        </p:txBody>
      </p:sp>
      <p:sp>
        <p:nvSpPr>
          <p:cNvPr id="215" name="Rectangle 214"/>
          <p:cNvSpPr>
            <a:spLocks noChangeArrowheads="1"/>
          </p:cNvSpPr>
          <p:nvPr/>
        </p:nvSpPr>
        <p:spPr bwMode="auto">
          <a:xfrm>
            <a:off x="9448525" y="3956516"/>
            <a:ext cx="807370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Illuminator</a:t>
            </a:r>
          </a:p>
        </p:txBody>
      </p:sp>
      <p:sp>
        <p:nvSpPr>
          <p:cNvPr id="216" name="Rectangle 215"/>
          <p:cNvSpPr>
            <a:spLocks noChangeArrowheads="1"/>
          </p:cNvSpPr>
          <p:nvPr/>
        </p:nvSpPr>
        <p:spPr bwMode="auto">
          <a:xfrm>
            <a:off x="5011686" y="5202704"/>
            <a:ext cx="1441912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b="0" dirty="0">
                <a:latin typeface="Arial Black" charset="0"/>
              </a:rPr>
              <a:t>Fine focusing knob</a:t>
            </a:r>
          </a:p>
        </p:txBody>
      </p:sp>
      <p:sp>
        <p:nvSpPr>
          <p:cNvPr id="217" name="Rectangle 216"/>
          <p:cNvSpPr>
            <a:spLocks noChangeArrowheads="1"/>
          </p:cNvSpPr>
          <p:nvPr/>
        </p:nvSpPr>
        <p:spPr bwMode="auto">
          <a:xfrm>
            <a:off x="5024567" y="5444004"/>
            <a:ext cx="51809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b="0" dirty="0">
                <a:latin typeface="Arial Black" charset="0"/>
              </a:rPr>
              <a:t>Base</a:t>
            </a:r>
          </a:p>
        </p:txBody>
      </p: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5022751" y="2297377"/>
            <a:ext cx="461397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b="0" dirty="0">
                <a:latin typeface="Arial Black" charset="0"/>
              </a:rPr>
              <a:t>Arm</a:t>
            </a:r>
          </a:p>
        </p:txBody>
      </p:sp>
      <p:sp>
        <p:nvSpPr>
          <p:cNvPr id="219" name="Oval 218"/>
          <p:cNvSpPr>
            <a:spLocks noChangeAspect="1" noChangeArrowheads="1"/>
          </p:cNvSpPr>
          <p:nvPr/>
        </p:nvSpPr>
        <p:spPr bwMode="auto">
          <a:xfrm>
            <a:off x="2294349" y="39964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0" name="Oval 219"/>
          <p:cNvSpPr>
            <a:spLocks noChangeAspect="1" noChangeArrowheads="1"/>
          </p:cNvSpPr>
          <p:nvPr/>
        </p:nvSpPr>
        <p:spPr bwMode="auto">
          <a:xfrm>
            <a:off x="2621374" y="39551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1" name="Oval 220"/>
          <p:cNvSpPr>
            <a:spLocks noChangeAspect="1" noChangeArrowheads="1"/>
          </p:cNvSpPr>
          <p:nvPr/>
        </p:nvSpPr>
        <p:spPr bwMode="auto">
          <a:xfrm>
            <a:off x="3510374" y="42027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2" name="Oval 221"/>
          <p:cNvSpPr>
            <a:spLocks noChangeAspect="1" noChangeArrowheads="1"/>
          </p:cNvSpPr>
          <p:nvPr/>
        </p:nvSpPr>
        <p:spPr bwMode="auto">
          <a:xfrm>
            <a:off x="4021549" y="38059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3" name="Oval 222"/>
          <p:cNvSpPr>
            <a:spLocks noChangeAspect="1" noChangeArrowheads="1"/>
          </p:cNvSpPr>
          <p:nvPr/>
        </p:nvSpPr>
        <p:spPr bwMode="auto">
          <a:xfrm>
            <a:off x="3745324" y="371065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4" name="Oval 223"/>
          <p:cNvSpPr>
            <a:spLocks noChangeAspect="1" noChangeArrowheads="1"/>
          </p:cNvSpPr>
          <p:nvPr/>
        </p:nvSpPr>
        <p:spPr bwMode="auto">
          <a:xfrm>
            <a:off x="3951699" y="34153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5" name="Oval 224"/>
          <p:cNvSpPr>
            <a:spLocks noChangeAspect="1" noChangeArrowheads="1"/>
          </p:cNvSpPr>
          <p:nvPr/>
        </p:nvSpPr>
        <p:spPr bwMode="auto">
          <a:xfrm>
            <a:off x="3462749" y="321535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6" name="Oval 225"/>
          <p:cNvSpPr>
            <a:spLocks noChangeAspect="1" noChangeArrowheads="1"/>
          </p:cNvSpPr>
          <p:nvPr/>
        </p:nvSpPr>
        <p:spPr bwMode="auto">
          <a:xfrm>
            <a:off x="3808824" y="29010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7" name="Oval 226"/>
          <p:cNvSpPr>
            <a:spLocks noChangeAspect="1" noChangeArrowheads="1"/>
          </p:cNvSpPr>
          <p:nvPr/>
        </p:nvSpPr>
        <p:spPr bwMode="auto">
          <a:xfrm>
            <a:off x="2837274" y="28057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8" name="Oval 227"/>
          <p:cNvSpPr>
            <a:spLocks noChangeAspect="1" noChangeArrowheads="1"/>
          </p:cNvSpPr>
          <p:nvPr/>
        </p:nvSpPr>
        <p:spPr bwMode="auto">
          <a:xfrm>
            <a:off x="4218399" y="226285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29" name="Freeform 228"/>
          <p:cNvSpPr>
            <a:spLocks/>
          </p:cNvSpPr>
          <p:nvPr/>
        </p:nvSpPr>
        <p:spPr bwMode="auto">
          <a:xfrm>
            <a:off x="3656423" y="4945728"/>
            <a:ext cx="1447800" cy="628650"/>
          </a:xfrm>
          <a:custGeom>
            <a:avLst/>
            <a:gdLst>
              <a:gd name="T0" fmla="*/ 0 w 890"/>
              <a:gd name="T1" fmla="*/ 0 h 388"/>
              <a:gd name="T2" fmla="*/ 890 w 890"/>
              <a:gd name="T3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90" h="388">
                <a:moveTo>
                  <a:pt x="0" y="0"/>
                </a:moveTo>
                <a:lnTo>
                  <a:pt x="890" y="3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0" name="Freeform 229"/>
          <p:cNvSpPr>
            <a:spLocks/>
          </p:cNvSpPr>
          <p:nvPr/>
        </p:nvSpPr>
        <p:spPr bwMode="auto">
          <a:xfrm>
            <a:off x="2326098" y="4021803"/>
            <a:ext cx="2771774" cy="1308100"/>
          </a:xfrm>
          <a:custGeom>
            <a:avLst/>
            <a:gdLst>
              <a:gd name="T0" fmla="*/ 0 w 1752"/>
              <a:gd name="T1" fmla="*/ 0 h 826"/>
              <a:gd name="T2" fmla="*/ 1752 w 1752"/>
              <a:gd name="T3" fmla="*/ 826 h 8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52" h="826">
                <a:moveTo>
                  <a:pt x="0" y="0"/>
                </a:moveTo>
                <a:lnTo>
                  <a:pt x="1752" y="8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1" name="Freeform 230"/>
          <p:cNvSpPr>
            <a:spLocks/>
          </p:cNvSpPr>
          <p:nvPr/>
        </p:nvSpPr>
        <p:spPr bwMode="auto">
          <a:xfrm>
            <a:off x="2649949" y="3980529"/>
            <a:ext cx="2447925" cy="892174"/>
          </a:xfrm>
          <a:custGeom>
            <a:avLst/>
            <a:gdLst>
              <a:gd name="T0" fmla="*/ 0 w 1542"/>
              <a:gd name="T1" fmla="*/ 0 h 562"/>
              <a:gd name="T2" fmla="*/ 1542 w 1542"/>
              <a:gd name="T3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42" h="562">
                <a:moveTo>
                  <a:pt x="0" y="0"/>
                </a:moveTo>
                <a:lnTo>
                  <a:pt x="1542" y="56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2" name="Freeform 231"/>
          <p:cNvSpPr>
            <a:spLocks/>
          </p:cNvSpPr>
          <p:nvPr/>
        </p:nvSpPr>
        <p:spPr bwMode="auto">
          <a:xfrm>
            <a:off x="3526249" y="4225003"/>
            <a:ext cx="1571625" cy="190500"/>
          </a:xfrm>
          <a:custGeom>
            <a:avLst/>
            <a:gdLst>
              <a:gd name="T0" fmla="*/ 0 w 962"/>
              <a:gd name="T1" fmla="*/ 0 h 118"/>
              <a:gd name="T2" fmla="*/ 962 w 962"/>
              <a:gd name="T3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2" h="118">
                <a:moveTo>
                  <a:pt x="0" y="0"/>
                </a:moveTo>
                <a:lnTo>
                  <a:pt x="962" y="11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3" name="Freeform 232"/>
          <p:cNvSpPr>
            <a:spLocks/>
          </p:cNvSpPr>
          <p:nvPr/>
        </p:nvSpPr>
        <p:spPr bwMode="auto">
          <a:xfrm>
            <a:off x="4059649" y="3828129"/>
            <a:ext cx="1044574" cy="149225"/>
          </a:xfrm>
          <a:custGeom>
            <a:avLst/>
            <a:gdLst>
              <a:gd name="T0" fmla="*/ 0 w 650"/>
              <a:gd name="T1" fmla="*/ 0 h 90"/>
              <a:gd name="T2" fmla="*/ 650 w 650"/>
              <a:gd name="T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0" h="90">
                <a:moveTo>
                  <a:pt x="0" y="0"/>
                </a:moveTo>
                <a:lnTo>
                  <a:pt x="650" y="9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4" name="Freeform 233"/>
          <p:cNvSpPr>
            <a:spLocks/>
          </p:cNvSpPr>
          <p:nvPr/>
        </p:nvSpPr>
        <p:spPr bwMode="auto">
          <a:xfrm>
            <a:off x="3780248" y="3529679"/>
            <a:ext cx="1312862" cy="204787"/>
          </a:xfrm>
          <a:custGeom>
            <a:avLst/>
            <a:gdLst>
              <a:gd name="T0" fmla="*/ 0 w 827"/>
              <a:gd name="T1" fmla="*/ 129 h 129"/>
              <a:gd name="T2" fmla="*/ 827 w 827"/>
              <a:gd name="T3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27" h="129">
                <a:moveTo>
                  <a:pt x="0" y="129"/>
                </a:moveTo>
                <a:lnTo>
                  <a:pt x="82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3970749" y="3075653"/>
            <a:ext cx="1133474" cy="366712"/>
          </a:xfrm>
          <a:custGeom>
            <a:avLst/>
            <a:gdLst>
              <a:gd name="T0" fmla="*/ 0 w 675"/>
              <a:gd name="T1" fmla="*/ 219 h 219"/>
              <a:gd name="T2" fmla="*/ 675 w 675"/>
              <a:gd name="T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5" h="219">
                <a:moveTo>
                  <a:pt x="0" y="219"/>
                </a:moveTo>
                <a:lnTo>
                  <a:pt x="675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6" name="Freeform 235"/>
          <p:cNvSpPr>
            <a:spLocks/>
          </p:cNvSpPr>
          <p:nvPr/>
        </p:nvSpPr>
        <p:spPr bwMode="auto">
          <a:xfrm>
            <a:off x="3837399" y="2615279"/>
            <a:ext cx="1235075" cy="309563"/>
          </a:xfrm>
          <a:custGeom>
            <a:avLst/>
            <a:gdLst>
              <a:gd name="T0" fmla="*/ 0 w 790"/>
              <a:gd name="T1" fmla="*/ 197 h 197"/>
              <a:gd name="T2" fmla="*/ 790 w 790"/>
              <a:gd name="T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0" h="197">
                <a:moveTo>
                  <a:pt x="0" y="197"/>
                </a:moveTo>
                <a:lnTo>
                  <a:pt x="79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7" name="Freeform 236"/>
          <p:cNvSpPr>
            <a:spLocks/>
          </p:cNvSpPr>
          <p:nvPr/>
        </p:nvSpPr>
        <p:spPr bwMode="auto">
          <a:xfrm>
            <a:off x="3491323" y="2618454"/>
            <a:ext cx="1574800" cy="617537"/>
          </a:xfrm>
          <a:custGeom>
            <a:avLst/>
            <a:gdLst>
              <a:gd name="T0" fmla="*/ 990 w 990"/>
              <a:gd name="T1" fmla="*/ 0 h 397"/>
              <a:gd name="T2" fmla="*/ 0 w 990"/>
              <a:gd name="T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90" h="397">
                <a:moveTo>
                  <a:pt x="990" y="0"/>
                </a:moveTo>
                <a:lnTo>
                  <a:pt x="0" y="397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8" name="Freeform 237"/>
          <p:cNvSpPr>
            <a:spLocks/>
          </p:cNvSpPr>
          <p:nvPr/>
        </p:nvSpPr>
        <p:spPr bwMode="auto">
          <a:xfrm>
            <a:off x="2869023" y="2431129"/>
            <a:ext cx="2238375" cy="395287"/>
          </a:xfrm>
          <a:custGeom>
            <a:avLst/>
            <a:gdLst>
              <a:gd name="T0" fmla="*/ 0 w 1387"/>
              <a:gd name="T1" fmla="*/ 245 h 245"/>
              <a:gd name="T2" fmla="*/ 1387 w 1387"/>
              <a:gd name="T3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87" h="245">
                <a:moveTo>
                  <a:pt x="0" y="245"/>
                </a:moveTo>
                <a:lnTo>
                  <a:pt x="138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4243797" y="1850104"/>
            <a:ext cx="847726" cy="431799"/>
          </a:xfrm>
          <a:custGeom>
            <a:avLst/>
            <a:gdLst>
              <a:gd name="T0" fmla="*/ 0 w 540"/>
              <a:gd name="T1" fmla="*/ 272 h 272"/>
              <a:gd name="T2" fmla="*/ 540 w 540"/>
              <a:gd name="T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272">
                <a:moveTo>
                  <a:pt x="0" y="272"/>
                </a:moveTo>
                <a:lnTo>
                  <a:pt x="54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40" name="Freeform 239"/>
          <p:cNvSpPr>
            <a:spLocks/>
          </p:cNvSpPr>
          <p:nvPr/>
        </p:nvSpPr>
        <p:spPr bwMode="auto">
          <a:xfrm>
            <a:off x="4253323" y="1377028"/>
            <a:ext cx="838201" cy="449262"/>
          </a:xfrm>
          <a:custGeom>
            <a:avLst/>
            <a:gdLst>
              <a:gd name="T0" fmla="*/ 0 w 521"/>
              <a:gd name="T1" fmla="*/ 275 h 275"/>
              <a:gd name="T2" fmla="*/ 521 w 521"/>
              <a:gd name="T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1" h="275">
                <a:moveTo>
                  <a:pt x="0" y="275"/>
                </a:moveTo>
                <a:lnTo>
                  <a:pt x="521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41" name="Oval 240"/>
          <p:cNvSpPr>
            <a:spLocks noChangeAspect="1" noChangeArrowheads="1"/>
          </p:cNvSpPr>
          <p:nvPr/>
        </p:nvSpPr>
        <p:spPr bwMode="auto">
          <a:xfrm>
            <a:off x="4221574" y="18088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2" name="Oval 241"/>
          <p:cNvSpPr>
            <a:spLocks noChangeAspect="1" noChangeArrowheads="1"/>
          </p:cNvSpPr>
          <p:nvPr/>
        </p:nvSpPr>
        <p:spPr bwMode="auto">
          <a:xfrm>
            <a:off x="9415874" y="13167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3" name="Oval 242"/>
          <p:cNvSpPr>
            <a:spLocks noChangeAspect="1" noChangeArrowheads="1"/>
          </p:cNvSpPr>
          <p:nvPr/>
        </p:nvSpPr>
        <p:spPr bwMode="auto">
          <a:xfrm>
            <a:off x="8872949" y="13262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4" name="Freeform 243"/>
          <p:cNvSpPr>
            <a:spLocks/>
          </p:cNvSpPr>
          <p:nvPr/>
        </p:nvSpPr>
        <p:spPr bwMode="auto">
          <a:xfrm>
            <a:off x="8888823" y="1151603"/>
            <a:ext cx="628650" cy="201614"/>
          </a:xfrm>
          <a:custGeom>
            <a:avLst/>
            <a:gdLst>
              <a:gd name="T0" fmla="*/ 0 w 380"/>
              <a:gd name="T1" fmla="*/ 119 h 119"/>
              <a:gd name="T2" fmla="*/ 380 w 380"/>
              <a:gd name="T3" fmla="*/ 0 h 119"/>
              <a:gd name="T4" fmla="*/ 336 w 380"/>
              <a:gd name="T5" fmla="*/ 10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" h="119">
                <a:moveTo>
                  <a:pt x="0" y="119"/>
                </a:moveTo>
                <a:lnTo>
                  <a:pt x="380" y="0"/>
                </a:lnTo>
                <a:lnTo>
                  <a:pt x="336" y="109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45" name="Oval 244"/>
          <p:cNvSpPr>
            <a:spLocks noChangeAspect="1" noChangeArrowheads="1"/>
          </p:cNvSpPr>
          <p:nvPr/>
        </p:nvSpPr>
        <p:spPr bwMode="auto">
          <a:xfrm>
            <a:off x="8901524" y="20310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6" name="Oval 245"/>
          <p:cNvSpPr>
            <a:spLocks noChangeAspect="1" noChangeArrowheads="1"/>
          </p:cNvSpPr>
          <p:nvPr/>
        </p:nvSpPr>
        <p:spPr bwMode="auto">
          <a:xfrm>
            <a:off x="9126949" y="18596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7" name="Oval 246"/>
          <p:cNvSpPr>
            <a:spLocks noChangeAspect="1" noChangeArrowheads="1"/>
          </p:cNvSpPr>
          <p:nvPr/>
        </p:nvSpPr>
        <p:spPr bwMode="auto">
          <a:xfrm>
            <a:off x="8933274" y="22914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8" name="Oval 247"/>
          <p:cNvSpPr>
            <a:spLocks noChangeAspect="1" noChangeArrowheads="1"/>
          </p:cNvSpPr>
          <p:nvPr/>
        </p:nvSpPr>
        <p:spPr bwMode="auto">
          <a:xfrm>
            <a:off x="8637999" y="25486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49" name="Oval 248"/>
          <p:cNvSpPr>
            <a:spLocks noChangeAspect="1" noChangeArrowheads="1"/>
          </p:cNvSpPr>
          <p:nvPr/>
        </p:nvSpPr>
        <p:spPr bwMode="auto">
          <a:xfrm>
            <a:off x="8609424" y="29327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50" name="Oval 249"/>
          <p:cNvSpPr>
            <a:spLocks noChangeAspect="1" noChangeArrowheads="1"/>
          </p:cNvSpPr>
          <p:nvPr/>
        </p:nvSpPr>
        <p:spPr bwMode="auto">
          <a:xfrm>
            <a:off x="8374474" y="324392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51" name="Oval 250"/>
          <p:cNvSpPr>
            <a:spLocks noChangeAspect="1" noChangeArrowheads="1"/>
          </p:cNvSpPr>
          <p:nvPr/>
        </p:nvSpPr>
        <p:spPr bwMode="auto">
          <a:xfrm>
            <a:off x="8288749" y="340585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52" name="Oval 251"/>
          <p:cNvSpPr>
            <a:spLocks noChangeAspect="1" noChangeArrowheads="1"/>
          </p:cNvSpPr>
          <p:nvPr/>
        </p:nvSpPr>
        <p:spPr bwMode="auto">
          <a:xfrm>
            <a:off x="8517349" y="36408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53" name="Oval 252"/>
          <p:cNvSpPr>
            <a:spLocks noChangeAspect="1" noChangeArrowheads="1"/>
          </p:cNvSpPr>
          <p:nvPr/>
        </p:nvSpPr>
        <p:spPr bwMode="auto">
          <a:xfrm>
            <a:off x="8457024" y="3885279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254" name="Freeform 253"/>
          <p:cNvSpPr>
            <a:spLocks/>
          </p:cNvSpPr>
          <p:nvPr/>
        </p:nvSpPr>
        <p:spPr bwMode="auto">
          <a:xfrm>
            <a:off x="8450673" y="4088479"/>
            <a:ext cx="1069975" cy="161925"/>
          </a:xfrm>
          <a:custGeom>
            <a:avLst/>
            <a:gdLst>
              <a:gd name="T0" fmla="*/ 0 w 652"/>
              <a:gd name="T1" fmla="*/ 98 h 98"/>
              <a:gd name="T2" fmla="*/ 652 w 652"/>
              <a:gd name="T3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52" h="98">
                <a:moveTo>
                  <a:pt x="0" y="98"/>
                </a:moveTo>
                <a:lnTo>
                  <a:pt x="652" y="0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>
            <a:off x="8930098" y="2056479"/>
            <a:ext cx="596900" cy="47625"/>
          </a:xfrm>
          <a:custGeom>
            <a:avLst/>
            <a:gdLst>
              <a:gd name="T0" fmla="*/ 0 w 370"/>
              <a:gd name="T1" fmla="*/ 0 h 26"/>
              <a:gd name="T2" fmla="*/ 370 w 370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26">
                <a:moveTo>
                  <a:pt x="0" y="0"/>
                </a:moveTo>
                <a:lnTo>
                  <a:pt x="370" y="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56" name="Freeform 255"/>
          <p:cNvSpPr>
            <a:spLocks/>
          </p:cNvSpPr>
          <p:nvPr/>
        </p:nvSpPr>
        <p:spPr bwMode="auto">
          <a:xfrm>
            <a:off x="9145998" y="1792954"/>
            <a:ext cx="374650" cy="92075"/>
          </a:xfrm>
          <a:custGeom>
            <a:avLst/>
            <a:gdLst>
              <a:gd name="T0" fmla="*/ 0 w 222"/>
              <a:gd name="T1" fmla="*/ 54 h 54"/>
              <a:gd name="T2" fmla="*/ 222 w 222"/>
              <a:gd name="T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54">
                <a:moveTo>
                  <a:pt x="0" y="54"/>
                </a:moveTo>
                <a:lnTo>
                  <a:pt x="22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57" name="Freeform 256"/>
          <p:cNvSpPr>
            <a:spLocks/>
          </p:cNvSpPr>
          <p:nvPr/>
        </p:nvSpPr>
        <p:spPr bwMode="auto">
          <a:xfrm>
            <a:off x="8952323" y="2313654"/>
            <a:ext cx="574675" cy="53975"/>
          </a:xfrm>
          <a:custGeom>
            <a:avLst/>
            <a:gdLst>
              <a:gd name="T0" fmla="*/ 0 w 351"/>
              <a:gd name="T1" fmla="*/ 0 h 36"/>
              <a:gd name="T2" fmla="*/ 351 w 351"/>
              <a:gd name="T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1" h="36">
                <a:moveTo>
                  <a:pt x="0" y="0"/>
                </a:moveTo>
                <a:lnTo>
                  <a:pt x="351" y="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58" name="Freeform 257"/>
          <p:cNvSpPr>
            <a:spLocks/>
          </p:cNvSpPr>
          <p:nvPr/>
        </p:nvSpPr>
        <p:spPr bwMode="auto">
          <a:xfrm>
            <a:off x="8669749" y="2574003"/>
            <a:ext cx="854075" cy="76200"/>
          </a:xfrm>
          <a:custGeom>
            <a:avLst/>
            <a:gdLst>
              <a:gd name="T0" fmla="*/ 0 w 538"/>
              <a:gd name="T1" fmla="*/ 0 h 48"/>
              <a:gd name="T2" fmla="*/ 538 w 538"/>
              <a:gd name="T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8" h="48">
                <a:moveTo>
                  <a:pt x="0" y="0"/>
                </a:moveTo>
                <a:lnTo>
                  <a:pt x="538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59" name="Freeform 258"/>
          <p:cNvSpPr>
            <a:spLocks/>
          </p:cNvSpPr>
          <p:nvPr/>
        </p:nvSpPr>
        <p:spPr bwMode="auto">
          <a:xfrm>
            <a:off x="8409399" y="2913728"/>
            <a:ext cx="1095375" cy="349250"/>
          </a:xfrm>
          <a:custGeom>
            <a:avLst/>
            <a:gdLst>
              <a:gd name="T0" fmla="*/ 142 w 690"/>
              <a:gd name="T1" fmla="*/ 26 h 220"/>
              <a:gd name="T2" fmla="*/ 690 w 690"/>
              <a:gd name="T3" fmla="*/ 0 h 220"/>
              <a:gd name="T4" fmla="*/ 0 w 690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0" h="220">
                <a:moveTo>
                  <a:pt x="142" y="26"/>
                </a:moveTo>
                <a:lnTo>
                  <a:pt x="690" y="0"/>
                </a:lnTo>
                <a:lnTo>
                  <a:pt x="0" y="22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60" name="Freeform 259"/>
          <p:cNvSpPr>
            <a:spLocks/>
          </p:cNvSpPr>
          <p:nvPr/>
        </p:nvSpPr>
        <p:spPr bwMode="auto">
          <a:xfrm>
            <a:off x="8310973" y="3310604"/>
            <a:ext cx="1219200" cy="120650"/>
          </a:xfrm>
          <a:custGeom>
            <a:avLst/>
            <a:gdLst>
              <a:gd name="T0" fmla="*/ 0 w 740"/>
              <a:gd name="T1" fmla="*/ 74 h 74"/>
              <a:gd name="T2" fmla="*/ 740 w 740"/>
              <a:gd name="T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0" h="74">
                <a:moveTo>
                  <a:pt x="0" y="74"/>
                </a:moveTo>
                <a:lnTo>
                  <a:pt x="74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61" name="Freeform 260"/>
          <p:cNvSpPr>
            <a:spLocks/>
          </p:cNvSpPr>
          <p:nvPr/>
        </p:nvSpPr>
        <p:spPr bwMode="auto">
          <a:xfrm>
            <a:off x="8491949" y="3663029"/>
            <a:ext cx="1035050" cy="244381"/>
          </a:xfrm>
          <a:custGeom>
            <a:avLst/>
            <a:gdLst>
              <a:gd name="T0" fmla="*/ 39 w 651"/>
              <a:gd name="T1" fmla="*/ 0 h 158"/>
              <a:gd name="T2" fmla="*/ 651 w 651"/>
              <a:gd name="T3" fmla="*/ 0 h 158"/>
              <a:gd name="T4" fmla="*/ 0 w 651"/>
              <a:gd name="T5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158">
                <a:moveTo>
                  <a:pt x="39" y="0"/>
                </a:moveTo>
                <a:lnTo>
                  <a:pt x="651" y="0"/>
                </a:lnTo>
                <a:lnTo>
                  <a:pt x="0" y="15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262" name="Oval 261"/>
          <p:cNvSpPr>
            <a:spLocks noChangeAspect="1" noChangeArrowheads="1"/>
          </p:cNvSpPr>
          <p:nvPr/>
        </p:nvSpPr>
        <p:spPr bwMode="auto">
          <a:xfrm>
            <a:off x="8425274" y="4225004"/>
            <a:ext cx="45657" cy="4565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</p:spTree>
    <p:extLst>
      <p:ext uri="{BB962C8B-B14F-4D97-AF65-F5344CB8AC3E}">
        <p14:creationId xmlns:p14="http://schemas.microsoft.com/office/powerpoint/2010/main" val="337198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4.5  The effect of immersion oil on resolution.</a:t>
            </a:r>
          </a:p>
        </p:txBody>
      </p:sp>
      <p:pic>
        <p:nvPicPr>
          <p:cNvPr id="32" name="Picture 31" descr="figure_04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>
          <a:xfrm>
            <a:off x="1805590" y="1843088"/>
            <a:ext cx="8601456" cy="3156633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218340" y="3668713"/>
            <a:ext cx="1119198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Glass cover slip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210633" y="4070150"/>
            <a:ext cx="47579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Slide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468481" y="4505125"/>
            <a:ext cx="760197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Specimen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01982" y="4521000"/>
            <a:ext cx="915695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Light source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046891" y="4775000"/>
            <a:ext cx="164678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b="0" dirty="0">
                <a:latin typeface="Arial Black" charset="0"/>
              </a:rPr>
              <a:t>Without immersion oil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838794" y="2087363"/>
            <a:ext cx="604521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Lenses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8657826" y="3411338"/>
            <a:ext cx="976728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Immersion oil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687941" y="3668513"/>
            <a:ext cx="1119198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Glass cover slip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681033" y="4070150"/>
            <a:ext cx="47579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Slide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970794" y="4522588"/>
            <a:ext cx="915695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/>
              <a:t>Light source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515848" y="4776386"/>
            <a:ext cx="1430193" cy="2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b="0" dirty="0">
                <a:latin typeface="Arial Black" charset="0"/>
              </a:rPr>
              <a:t>With immersion oil</a:t>
            </a: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821591" y="3436937"/>
            <a:ext cx="792163" cy="115888"/>
          </a:xfrm>
          <a:custGeom>
            <a:avLst/>
            <a:gdLst>
              <a:gd name="T0" fmla="*/ 0 w 485"/>
              <a:gd name="T1" fmla="*/ 0 h 69"/>
              <a:gd name="T2" fmla="*/ 485 w 485"/>
              <a:gd name="T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5" h="69">
                <a:moveTo>
                  <a:pt x="0" y="0"/>
                </a:moveTo>
                <a:lnTo>
                  <a:pt x="485" y="69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608990" y="3540126"/>
            <a:ext cx="26988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3139090" y="3967162"/>
            <a:ext cx="431800" cy="641350"/>
          </a:xfrm>
          <a:custGeom>
            <a:avLst/>
            <a:gdLst>
              <a:gd name="T0" fmla="*/ 267 w 267"/>
              <a:gd name="T1" fmla="*/ 0 h 400"/>
              <a:gd name="T2" fmla="*/ 0 w 267"/>
              <a:gd name="T3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7" h="400">
                <a:moveTo>
                  <a:pt x="267" y="0"/>
                </a:moveTo>
                <a:lnTo>
                  <a:pt x="0" y="40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562954" y="3949701"/>
            <a:ext cx="26987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4272565" y="2243137"/>
            <a:ext cx="1631950" cy="1073150"/>
          </a:xfrm>
          <a:custGeom>
            <a:avLst/>
            <a:gdLst>
              <a:gd name="T0" fmla="*/ 0 w 1023"/>
              <a:gd name="T1" fmla="*/ 678 h 678"/>
              <a:gd name="T2" fmla="*/ 1023 w 1023"/>
              <a:gd name="T3" fmla="*/ 0 h 678"/>
              <a:gd name="T4" fmla="*/ 85 w 1023"/>
              <a:gd name="T5" fmla="*/ 251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678">
                <a:moveTo>
                  <a:pt x="0" y="678"/>
                </a:moveTo>
                <a:lnTo>
                  <a:pt x="1023" y="0"/>
                </a:lnTo>
                <a:lnTo>
                  <a:pt x="85" y="25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242404" y="3309937"/>
            <a:ext cx="26987" cy="269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377340" y="2632076"/>
            <a:ext cx="26988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6374416" y="2227262"/>
            <a:ext cx="1628775" cy="1108076"/>
          </a:xfrm>
          <a:custGeom>
            <a:avLst/>
            <a:gdLst>
              <a:gd name="T0" fmla="*/ 1011 w 1011"/>
              <a:gd name="T1" fmla="*/ 690 h 690"/>
              <a:gd name="T2" fmla="*/ 0 w 1011"/>
              <a:gd name="T3" fmla="*/ 0 h 690"/>
              <a:gd name="T4" fmla="*/ 112 w 1011"/>
              <a:gd name="T5" fmla="*/ 36 h 690"/>
              <a:gd name="T6" fmla="*/ 917 w 1011"/>
              <a:gd name="T7" fmla="*/ 25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1" h="690">
                <a:moveTo>
                  <a:pt x="1011" y="690"/>
                </a:moveTo>
                <a:lnTo>
                  <a:pt x="0" y="0"/>
                </a:lnTo>
                <a:lnTo>
                  <a:pt x="112" y="36"/>
                </a:lnTo>
                <a:lnTo>
                  <a:pt x="917" y="25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7846029" y="2628901"/>
            <a:ext cx="26987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7979379" y="3317876"/>
            <a:ext cx="26987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6987189" y="3430587"/>
            <a:ext cx="1228726" cy="107950"/>
          </a:xfrm>
          <a:custGeom>
            <a:avLst/>
            <a:gdLst>
              <a:gd name="T0" fmla="*/ 0 w 757"/>
              <a:gd name="T1" fmla="*/ 0 h 72"/>
              <a:gd name="T2" fmla="*/ 757 w 757"/>
              <a:gd name="T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7" h="72">
                <a:moveTo>
                  <a:pt x="0" y="0"/>
                </a:moveTo>
                <a:lnTo>
                  <a:pt x="757" y="7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8193690" y="3527426"/>
            <a:ext cx="26988" cy="269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950" b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964722" y="1909490"/>
            <a:ext cx="86433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>
                <a:solidFill>
                  <a:schemeClr val="bg1"/>
                </a:solidFill>
              </a:rPr>
              <a:t>Microscope</a:t>
            </a:r>
          </a:p>
          <a:p>
            <a:r>
              <a:rPr lang="en-US" sz="950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784953" y="3154363"/>
            <a:ext cx="111223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Refracted light</a:t>
            </a:r>
          </a:p>
          <a:p>
            <a:pPr algn="l"/>
            <a:r>
              <a:rPr lang="en-US" sz="950" dirty="0"/>
              <a:t>rays lost to lens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492735" y="1909490"/>
            <a:ext cx="864339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950" dirty="0">
                <a:solidFill>
                  <a:schemeClr val="bg1"/>
                </a:solidFill>
              </a:rPr>
              <a:t>Microscope</a:t>
            </a:r>
          </a:p>
          <a:p>
            <a:r>
              <a:rPr lang="en-US" sz="950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210903" y="3141390"/>
            <a:ext cx="827952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950" dirty="0"/>
              <a:t>More light</a:t>
            </a:r>
          </a:p>
          <a:p>
            <a:pPr algn="l"/>
            <a:r>
              <a:rPr lang="en-US" sz="950" dirty="0"/>
              <a:t>enters lens</a:t>
            </a:r>
          </a:p>
        </p:txBody>
      </p:sp>
    </p:spTree>
    <p:extLst>
      <p:ext uri="{BB962C8B-B14F-4D97-AF65-F5344CB8AC3E}">
        <p14:creationId xmlns:p14="http://schemas.microsoft.com/office/powerpoint/2010/main" val="24922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_04_02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8"/>
          <a:stretch/>
        </p:blipFill>
        <p:spPr>
          <a:xfrm>
            <a:off x="1795272" y="439660"/>
            <a:ext cx="8601456" cy="59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0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04_02_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"/>
          <a:stretch/>
        </p:blipFill>
        <p:spPr>
          <a:xfrm>
            <a:off x="1795272" y="883215"/>
            <a:ext cx="8601456" cy="50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Staining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microorganisms are difficult to view by bright-field microscopy</a:t>
            </a:r>
          </a:p>
          <a:p>
            <a:r>
              <a:rPr lang="en-US" dirty="0"/>
              <a:t>Coloring specimen with stain increases contrast and resolution</a:t>
            </a:r>
          </a:p>
          <a:p>
            <a:r>
              <a:rPr lang="en-US" dirty="0"/>
              <a:t>Specimens must be prepared for staining</a:t>
            </a:r>
          </a:p>
        </p:txBody>
      </p:sp>
    </p:spTree>
    <p:extLst>
      <p:ext uri="{BB962C8B-B14F-4D97-AF65-F5344CB8AC3E}">
        <p14:creationId xmlns:p14="http://schemas.microsoft.com/office/powerpoint/2010/main" val="20578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126001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4.15  Preparing a specimen for staining.</a:t>
            </a:r>
          </a:p>
        </p:txBody>
      </p:sp>
      <p:pic>
        <p:nvPicPr>
          <p:cNvPr id="5" name="Picture 4" descr="figure_04_1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"/>
          <a:stretch/>
        </p:blipFill>
        <p:spPr>
          <a:xfrm>
            <a:off x="2856000" y="421376"/>
            <a:ext cx="6480000" cy="60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777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692</TotalTime>
  <Words>843</Words>
  <Application>Microsoft Office PowerPoint</Application>
  <PresentationFormat>Widescreen</PresentationFormat>
  <Paragraphs>202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Franklin Gothic Book</vt:lpstr>
      <vt:lpstr>ヒラギノ角ゴ Pro W3</vt:lpstr>
      <vt:lpstr>Crop</vt:lpstr>
      <vt:lpstr>Microscopy, Staining, and classification</vt:lpstr>
      <vt:lpstr>PowerPoint Presentation</vt:lpstr>
      <vt:lpstr>Figure 4.3  The limits of resolution (and some representative objects within those ranges) of the human eye and of various types of microscopes.</vt:lpstr>
      <vt:lpstr>Figure 4.4  A bright-field, compound light microscope.</vt:lpstr>
      <vt:lpstr>Figure 4.5  The effect of immersion oil on resolution.</vt:lpstr>
      <vt:lpstr>PowerPoint Presentation</vt:lpstr>
      <vt:lpstr>PowerPoint Presentation</vt:lpstr>
      <vt:lpstr>Staining</vt:lpstr>
      <vt:lpstr>Figure 4.15  Preparing a specimen for staining.</vt:lpstr>
      <vt:lpstr>Staining</vt:lpstr>
      <vt:lpstr>Staining</vt:lpstr>
      <vt:lpstr>Figure 4.16  Simple stains.</vt:lpstr>
      <vt:lpstr>Figure 4.17  The Gram staining procedure.</vt:lpstr>
      <vt:lpstr>Figure 4.18  Ziehl-Neelsen acid-fast stain.</vt:lpstr>
      <vt:lpstr>Figure 4.19  Schaeffer-Fulton endospore stain of Bacillus anthracis.</vt:lpstr>
      <vt:lpstr>Staining</vt:lpstr>
      <vt:lpstr>Figure 4.20  Negative (capsule) stain of Klebsiella pneumoniae.</vt:lpstr>
      <vt:lpstr>Figure 4.21  Flagellar stain of Proteus vulgaris.</vt:lpstr>
      <vt:lpstr>PowerPoint Presentation</vt:lpstr>
      <vt:lpstr>Classification and Identification of Microorganisms</vt:lpstr>
      <vt:lpstr>Classification and Identification of Microorganisms</vt:lpstr>
      <vt:lpstr>Figure 4.22  Levels in a Linnaean taxonomic scheme.</vt:lpstr>
      <vt:lpstr>Classification and Identification of Microorganisms</vt:lpstr>
      <vt:lpstr>Classification and Identification of Microorganisms</vt:lpstr>
      <vt:lpstr>Classification and Identification of Microorganisms</vt:lpstr>
      <vt:lpstr>Classification and Identification of Microorganisms</vt:lpstr>
      <vt:lpstr>Classification and Identification of Microorganisms</vt:lpstr>
      <vt:lpstr>Figure 4.25  An agglutination test, one type of serological test.</vt:lpstr>
      <vt:lpstr>Classification and Identification of Microorganisms</vt:lpstr>
      <vt:lpstr>Figure 4.26  Phage typing.</vt:lpstr>
      <vt:lpstr>Classification and Identification of Microorganisms</vt:lpstr>
      <vt:lpstr>Classification and Identification of Microorganisms</vt:lpstr>
      <vt:lpstr>Figure 4.27  Use of a dichotomous taxonomic key.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Microscopy, Staining, and classification</dc:title>
  <dc:creator>Melanie Meyer</dc:creator>
  <cp:lastModifiedBy>Meyer, Melanie B.</cp:lastModifiedBy>
  <cp:revision>8</cp:revision>
  <dcterms:created xsi:type="dcterms:W3CDTF">2016-05-30T02:05:04Z</dcterms:created>
  <dcterms:modified xsi:type="dcterms:W3CDTF">2018-05-28T19:08:07Z</dcterms:modified>
</cp:coreProperties>
</file>