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7" r:id="rId19"/>
    <p:sldId id="279" r:id="rId20"/>
    <p:sldId id="286" r:id="rId21"/>
    <p:sldId id="288" r:id="rId22"/>
    <p:sldId id="289" r:id="rId23"/>
    <p:sldId id="292" r:id="rId24"/>
    <p:sldId id="294" r:id="rId25"/>
    <p:sldId id="303" r:id="rId26"/>
    <p:sldId id="307" r:id="rId27"/>
    <p:sldId id="308" r:id="rId28"/>
    <p:sldId id="328" r:id="rId29"/>
    <p:sldId id="338" r:id="rId30"/>
    <p:sldId id="339" r:id="rId31"/>
    <p:sldId id="340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83B93-D39D-4C48-9A85-D07987EC534C}" type="datetimeFigureOut">
              <a:rPr lang="en-US" smtClean="0"/>
              <a:t>6/12/2016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14821-30B8-4982-A094-EDBA556B6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2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726680D0-9C05-7049-A71C-9E57001D32D8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2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769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E6B7A2ED-4503-0145-B7BA-EC719B0F9CAE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11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24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3889415B-2446-E947-A159-293AE83B6FB0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12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176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D43BDC9F-5F76-674F-932F-C4C51A96DD71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13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91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2107B07-4F71-0145-BC72-0A2C44E8C7F3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14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428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A02004A0-C751-9B4E-8FC4-001273975CF9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15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954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C521A2D6-F706-BE44-8157-92C9786859FF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16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679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F4B73A83-01DB-0445-AE1D-26E6B4BA21F1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17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254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C998BDC0-EB1E-584F-8EF2-2A6F3474C92F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18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379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44F36A7B-D07C-6447-9DF3-FBC574F84F61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19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4629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52B613DB-7325-B94D-9960-2921975319AE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20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247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FB501B9C-E178-924D-97BA-F1D3DB28451F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3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229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CED96391-9F09-5F4F-9867-163000E6108D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21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407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0B21AC8F-CC5B-CF48-BB7E-70717E2B9556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22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816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6B44A32D-BA5F-D848-B0E1-C3080F03FFD2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23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0463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6148FA29-0BB2-7949-ADD6-34CDB821926B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24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5827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665ECE3B-9B61-254D-A03D-5951D0027CAA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25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421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D7904A65-BF92-D14E-B810-DC73FD736D62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26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6630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92A90853-A5AE-CA43-A55B-84377C6E1842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27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7904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4349BE0D-C2B5-1F41-B9FC-ED2BA284385D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28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9274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38C03431-BC1C-A34D-BCF5-6E02BC079FBB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29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9952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38C03431-BC1C-A34D-BCF5-6E02BC079FBB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30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695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6E709B34-079B-8148-A4E3-A0B38BBECB0B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4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1326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38C03431-BC1C-A34D-BCF5-6E02BC079FBB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31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797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FD7C8B9D-4046-C642-9AF4-D9B07AB4BF95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5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63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34D297FC-DB2C-7448-A3C6-0CB6C6EA0314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6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887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98F194D-97E1-7342-982D-78881E1F524B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7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289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9508B93A-1A65-CE49-9627-0060C084F5A6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8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07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4A197540-6A97-7F40-B1BB-30E77B2A32BA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9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176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DC182C1E-E673-A045-BDF2-92A53C9041F7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10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t"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984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Characterizing &amp; Classifying Prokaryotes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Abbreviated Ch. 11 Material</a:t>
            </a:r>
          </a:p>
          <a:p>
            <a:r>
              <a:rPr lang="en-US" dirty="0" smtClean="0"/>
              <a:t>CCV </a:t>
            </a:r>
          </a:p>
          <a:p>
            <a:r>
              <a:rPr lang="en-US" dirty="0" smtClean="0"/>
              <a:t>Microbiology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99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11_06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1"/>
          <a:stretch/>
        </p:blipFill>
        <p:spPr>
          <a:xfrm>
            <a:off x="1795272" y="609600"/>
            <a:ext cx="8601456" cy="5652084"/>
          </a:xfrm>
          <a:prstGeom prst="rect">
            <a:avLst/>
          </a:prstGeom>
        </p:spPr>
      </p:pic>
      <p:sp>
        <p:nvSpPr>
          <p:cNvPr id="13314" name="Rectangle 15"/>
          <p:cNvSpPr>
            <a:spLocks noGrp="1" noChangeArrowheads="1"/>
          </p:cNvSpPr>
          <p:nvPr>
            <p:ph type="title"/>
          </p:nvPr>
        </p:nvSpPr>
        <p:spPr>
          <a:xfrm>
            <a:off x="1806576" y="152401"/>
            <a:ext cx="8861425" cy="276999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Figure 11.6  Budding.</a:t>
            </a:r>
          </a:p>
        </p:txBody>
      </p:sp>
    </p:spTree>
    <p:extLst>
      <p:ext uri="{BB962C8B-B14F-4D97-AF65-F5344CB8AC3E}">
        <p14:creationId xmlns:p14="http://schemas.microsoft.com/office/powerpoint/2010/main" val="244959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 Characteristics of Prokaryotic Organisms</a:t>
            </a:r>
            <a:endParaRPr lang="en-US" dirty="0"/>
          </a:p>
        </p:txBody>
      </p:sp>
      <p:sp>
        <p:nvSpPr>
          <p:cNvPr id="1433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825626" y="1068388"/>
            <a:ext cx="8689975" cy="525621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Reproduction of Prokaryotic Cells</a:t>
            </a:r>
          </a:p>
          <a:p>
            <a:pPr lvl="1"/>
            <a:r>
              <a:rPr lang="en-US" sz="2400" i="1" dirty="0" smtClean="0"/>
              <a:t>Epulopiscium</a:t>
            </a:r>
            <a:r>
              <a:rPr lang="en-US" sz="2400" dirty="0" smtClean="0"/>
              <a:t> and its relatives have unique method of reproduction</a:t>
            </a:r>
          </a:p>
          <a:p>
            <a:pPr lvl="2"/>
            <a:r>
              <a:rPr lang="en-US" sz="2400" dirty="0" smtClean="0"/>
              <a:t>Live offspring emerge from the body of the dead mother cell (viviparity)</a:t>
            </a:r>
          </a:p>
          <a:p>
            <a:pPr lvl="2"/>
            <a:r>
              <a:rPr lang="en-US" sz="2400" dirty="0" smtClean="0"/>
              <a:t>First noted case of viviparous behavior in prokaryotic world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768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11_07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9"/>
          <a:stretch/>
        </p:blipFill>
        <p:spPr>
          <a:xfrm>
            <a:off x="1905000" y="457200"/>
            <a:ext cx="8382000" cy="5982902"/>
          </a:xfrm>
          <a:prstGeom prst="rect">
            <a:avLst/>
          </a:prstGeom>
        </p:spPr>
      </p:pic>
      <p:sp>
        <p:nvSpPr>
          <p:cNvPr id="15362" name="Rectangle 15"/>
          <p:cNvSpPr>
            <a:spLocks noGrp="1" noChangeArrowheads="1"/>
          </p:cNvSpPr>
          <p:nvPr>
            <p:ph type="title"/>
          </p:nvPr>
        </p:nvSpPr>
        <p:spPr>
          <a:xfrm>
            <a:off x="1806576" y="152401"/>
            <a:ext cx="8861425" cy="276999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Figure 11.7  Viviparity in </a:t>
            </a:r>
            <a:r>
              <a:rPr lang="en-US" sz="1200" b="1" i="1" dirty="0">
                <a:solidFill>
                  <a:schemeClr val="tx1"/>
                </a:solidFill>
              </a:rPr>
              <a:t>Epulopiscium</a:t>
            </a:r>
            <a:r>
              <a:rPr lang="en-US" sz="12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1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 Characteristics of Prokaryotic Organisms</a:t>
            </a:r>
            <a:endParaRPr lang="en-US" dirty="0"/>
          </a:p>
        </p:txBody>
      </p:sp>
      <p:sp>
        <p:nvSpPr>
          <p:cNvPr id="16387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Arrangements of Prokaryotic Cells</a:t>
            </a:r>
          </a:p>
          <a:p>
            <a:pPr lvl="1"/>
            <a:r>
              <a:rPr lang="en-US" sz="2400" dirty="0" smtClean="0"/>
              <a:t>Result from two aspects of division during binary fission</a:t>
            </a:r>
          </a:p>
          <a:p>
            <a:pPr lvl="2"/>
            <a:r>
              <a:rPr lang="en-US" sz="2400" dirty="0" smtClean="0"/>
              <a:t>Planes in which cells divide</a:t>
            </a:r>
          </a:p>
          <a:p>
            <a:pPr lvl="2"/>
            <a:r>
              <a:rPr lang="en-US" sz="2400" dirty="0" smtClean="0"/>
              <a:t>Separation of daughter cells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27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11_08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"/>
          <a:stretch/>
        </p:blipFill>
        <p:spPr>
          <a:xfrm>
            <a:off x="4397850" y="403076"/>
            <a:ext cx="3374967" cy="58817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23848" y="492581"/>
            <a:ext cx="100540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/>
              <a:t>Plane of division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848350" y="555625"/>
            <a:ext cx="7248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</a:rPr>
              <a:t>Diplococci</a:t>
            </a:r>
          </a:p>
        </p:txBody>
      </p:sp>
      <p:sp>
        <p:nvSpPr>
          <p:cNvPr id="6" name="Rectangle 5"/>
          <p:cNvSpPr/>
          <p:nvPr/>
        </p:nvSpPr>
        <p:spPr>
          <a:xfrm>
            <a:off x="5912220" y="2125134"/>
            <a:ext cx="81624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/>
              <a:t>Streptococci</a:t>
            </a:r>
          </a:p>
        </p:txBody>
      </p:sp>
      <p:sp>
        <p:nvSpPr>
          <p:cNvPr id="7" name="Rectangle 6"/>
          <p:cNvSpPr/>
          <p:nvPr/>
        </p:nvSpPr>
        <p:spPr>
          <a:xfrm>
            <a:off x="5926662" y="3107268"/>
            <a:ext cx="54764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/>
              <a:t>Tetrads</a:t>
            </a:r>
          </a:p>
        </p:txBody>
      </p:sp>
      <p:sp>
        <p:nvSpPr>
          <p:cNvPr id="8" name="Rectangle 7"/>
          <p:cNvSpPr/>
          <p:nvPr/>
        </p:nvSpPr>
        <p:spPr>
          <a:xfrm>
            <a:off x="5926669" y="4106334"/>
            <a:ext cx="6206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/>
              <a:t>Sarcinae</a:t>
            </a:r>
          </a:p>
        </p:txBody>
      </p:sp>
      <p:sp>
        <p:nvSpPr>
          <p:cNvPr id="9" name="Rectangle 8"/>
          <p:cNvSpPr/>
          <p:nvPr/>
        </p:nvSpPr>
        <p:spPr>
          <a:xfrm>
            <a:off x="5921376" y="5010606"/>
            <a:ext cx="8996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/>
              <a:t>Staphylococci</a:t>
            </a:r>
          </a:p>
        </p:txBody>
      </p:sp>
      <p:sp>
        <p:nvSpPr>
          <p:cNvPr id="10" name="Freeform 9"/>
          <p:cNvSpPr/>
          <p:nvPr/>
        </p:nvSpPr>
        <p:spPr>
          <a:xfrm>
            <a:off x="4794251" y="673101"/>
            <a:ext cx="15875" cy="174625"/>
          </a:xfrm>
          <a:custGeom>
            <a:avLst/>
            <a:gdLst>
              <a:gd name="connsiteX0" fmla="*/ 15875 w 15875"/>
              <a:gd name="connsiteY0" fmla="*/ 0 h 174625"/>
              <a:gd name="connsiteX1" fmla="*/ 0 w 15875"/>
              <a:gd name="connsiteY1" fmla="*/ 174625 h 1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75" h="174625">
                <a:moveTo>
                  <a:pt x="15875" y="0"/>
                </a:moveTo>
                <a:lnTo>
                  <a:pt x="0" y="174625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" name="Oval 10"/>
          <p:cNvSpPr>
            <a:spLocks noChangeAspect="1" noChangeArrowheads="1"/>
          </p:cNvSpPr>
          <p:nvPr/>
        </p:nvSpPr>
        <p:spPr bwMode="auto">
          <a:xfrm>
            <a:off x="4775200" y="848130"/>
            <a:ext cx="34500" cy="3252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6477001" y="612776"/>
            <a:ext cx="949325" cy="60325"/>
          </a:xfrm>
          <a:custGeom>
            <a:avLst/>
            <a:gdLst>
              <a:gd name="connsiteX0" fmla="*/ 457200 w 949325"/>
              <a:gd name="connsiteY0" fmla="*/ 0 h 60325"/>
              <a:gd name="connsiteX1" fmla="*/ 0 w 949325"/>
              <a:gd name="connsiteY1" fmla="*/ 60325 h 60325"/>
              <a:gd name="connsiteX2" fmla="*/ 949325 w 949325"/>
              <a:gd name="connsiteY2" fmla="*/ 38100 h 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9325" h="60325">
                <a:moveTo>
                  <a:pt x="457200" y="0"/>
                </a:moveTo>
                <a:lnTo>
                  <a:pt x="0" y="60325"/>
                </a:lnTo>
                <a:lnTo>
                  <a:pt x="949325" y="381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title"/>
          </p:nvPr>
        </p:nvSpPr>
        <p:spPr>
          <a:xfrm>
            <a:off x="1806576" y="152401"/>
            <a:ext cx="8861425" cy="276999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Figure 11.8  Arrangements of cocci.</a:t>
            </a:r>
          </a:p>
        </p:txBody>
      </p:sp>
    </p:spTree>
    <p:extLst>
      <p:ext uri="{BB962C8B-B14F-4D97-AF65-F5344CB8AC3E}">
        <p14:creationId xmlns:p14="http://schemas.microsoft.com/office/powerpoint/2010/main" val="139663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11_09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5"/>
          <a:stretch/>
        </p:blipFill>
        <p:spPr>
          <a:xfrm>
            <a:off x="4213492" y="403076"/>
            <a:ext cx="3751811" cy="58724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78932" y="950271"/>
            <a:ext cx="99280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/>
              <a:t>Single bacillus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85369" y="2376906"/>
            <a:ext cx="80029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/>
              <a:t>Diplobacilli</a:t>
            </a:r>
          </a:p>
        </p:txBody>
      </p:sp>
      <p:sp>
        <p:nvSpPr>
          <p:cNvPr id="6" name="Rectangle 5"/>
          <p:cNvSpPr/>
          <p:nvPr/>
        </p:nvSpPr>
        <p:spPr>
          <a:xfrm>
            <a:off x="5684003" y="3826932"/>
            <a:ext cx="91576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/>
              <a:t>Streptobacilli</a:t>
            </a:r>
          </a:p>
        </p:txBody>
      </p:sp>
      <p:sp>
        <p:nvSpPr>
          <p:cNvPr id="7" name="Rectangle 6"/>
          <p:cNvSpPr/>
          <p:nvPr/>
        </p:nvSpPr>
        <p:spPr>
          <a:xfrm>
            <a:off x="5685370" y="5228169"/>
            <a:ext cx="65303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/>
              <a:t>Palisade</a:t>
            </a:r>
          </a:p>
        </p:txBody>
      </p:sp>
      <p:sp>
        <p:nvSpPr>
          <p:cNvPr id="8" name="Rectangle 7"/>
          <p:cNvSpPr/>
          <p:nvPr/>
        </p:nvSpPr>
        <p:spPr>
          <a:xfrm>
            <a:off x="5693829" y="5554134"/>
            <a:ext cx="6607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/>
              <a:t>V-shape</a:t>
            </a:r>
          </a:p>
        </p:txBody>
      </p:sp>
      <p:sp>
        <p:nvSpPr>
          <p:cNvPr id="9" name="Freeform 8"/>
          <p:cNvSpPr/>
          <p:nvPr/>
        </p:nvSpPr>
        <p:spPr>
          <a:xfrm>
            <a:off x="5181600" y="5683251"/>
            <a:ext cx="577850" cy="3175"/>
          </a:xfrm>
          <a:custGeom>
            <a:avLst/>
            <a:gdLst>
              <a:gd name="connsiteX0" fmla="*/ 0 w 577850"/>
              <a:gd name="connsiteY0" fmla="*/ 3175 h 3175"/>
              <a:gd name="connsiteX1" fmla="*/ 577850 w 577850"/>
              <a:gd name="connsiteY1" fmla="*/ 0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7850" h="3175">
                <a:moveTo>
                  <a:pt x="0" y="3175"/>
                </a:moveTo>
                <a:lnTo>
                  <a:pt x="577850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616575" y="5229226"/>
            <a:ext cx="152400" cy="123825"/>
          </a:xfrm>
          <a:custGeom>
            <a:avLst/>
            <a:gdLst>
              <a:gd name="connsiteX0" fmla="*/ 0 w 152400"/>
              <a:gd name="connsiteY0" fmla="*/ 0 h 123825"/>
              <a:gd name="connsiteX1" fmla="*/ 152400 w 152400"/>
              <a:gd name="connsiteY1" fmla="*/ 123825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400" h="123825">
                <a:moveTo>
                  <a:pt x="0" y="0"/>
                </a:moveTo>
                <a:lnTo>
                  <a:pt x="152400" y="123825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251575" y="5210175"/>
            <a:ext cx="895350" cy="146050"/>
          </a:xfrm>
          <a:custGeom>
            <a:avLst/>
            <a:gdLst>
              <a:gd name="connsiteX0" fmla="*/ 0 w 895350"/>
              <a:gd name="connsiteY0" fmla="*/ 146050 h 146050"/>
              <a:gd name="connsiteX1" fmla="*/ 895350 w 895350"/>
              <a:gd name="connsiteY1" fmla="*/ 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5350" h="146050">
                <a:moveTo>
                  <a:pt x="0" y="146050"/>
                </a:moveTo>
                <a:lnTo>
                  <a:pt x="895350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226176" y="5686425"/>
            <a:ext cx="587375" cy="0"/>
          </a:xfrm>
          <a:custGeom>
            <a:avLst/>
            <a:gdLst>
              <a:gd name="connsiteX0" fmla="*/ 0 w 587375"/>
              <a:gd name="connsiteY0" fmla="*/ 0 h 0"/>
              <a:gd name="connsiteX1" fmla="*/ 587375 w 5873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7375">
                <a:moveTo>
                  <a:pt x="0" y="0"/>
                </a:moveTo>
                <a:lnTo>
                  <a:pt x="587375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" name="Oval 10"/>
          <p:cNvSpPr>
            <a:spLocks noChangeAspect="1" noChangeArrowheads="1"/>
          </p:cNvSpPr>
          <p:nvPr/>
        </p:nvSpPr>
        <p:spPr bwMode="auto">
          <a:xfrm>
            <a:off x="5597950" y="5207000"/>
            <a:ext cx="34500" cy="3252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Oval 10"/>
          <p:cNvSpPr>
            <a:spLocks noChangeAspect="1" noChangeArrowheads="1"/>
          </p:cNvSpPr>
          <p:nvPr/>
        </p:nvSpPr>
        <p:spPr bwMode="auto">
          <a:xfrm>
            <a:off x="5162975" y="5667375"/>
            <a:ext cx="34500" cy="3252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Oval 10"/>
          <p:cNvSpPr>
            <a:spLocks noChangeAspect="1" noChangeArrowheads="1"/>
          </p:cNvSpPr>
          <p:nvPr/>
        </p:nvSpPr>
        <p:spPr bwMode="auto">
          <a:xfrm>
            <a:off x="6807625" y="5669772"/>
            <a:ext cx="34500" cy="3252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Oval 10"/>
          <p:cNvSpPr>
            <a:spLocks noChangeAspect="1" noChangeArrowheads="1"/>
          </p:cNvSpPr>
          <p:nvPr/>
        </p:nvSpPr>
        <p:spPr bwMode="auto">
          <a:xfrm>
            <a:off x="7137825" y="5191125"/>
            <a:ext cx="34500" cy="3252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47" name="Rectangle 11"/>
          <p:cNvSpPr>
            <a:spLocks noGrp="1" noChangeArrowheads="1"/>
          </p:cNvSpPr>
          <p:nvPr>
            <p:ph type="title"/>
          </p:nvPr>
        </p:nvSpPr>
        <p:spPr>
          <a:xfrm>
            <a:off x="1806576" y="152401"/>
            <a:ext cx="8861425" cy="276999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Figure 11.9  Arrangements of bacilli.</a:t>
            </a:r>
          </a:p>
        </p:txBody>
      </p:sp>
    </p:spTree>
    <p:extLst>
      <p:ext uri="{BB962C8B-B14F-4D97-AF65-F5344CB8AC3E}">
        <p14:creationId xmlns:p14="http://schemas.microsoft.com/office/powerpoint/2010/main" val="261072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Prokaryotic Classification</a:t>
            </a:r>
            <a:endParaRPr lang="en-US" dirty="0"/>
          </a:p>
        </p:txBody>
      </p:sp>
      <p:sp>
        <p:nvSpPr>
          <p:cNvPr id="2048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1825626" y="1413164"/>
            <a:ext cx="8537575" cy="51400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Currently based on genetic relatedness of rRNA sequences</a:t>
            </a:r>
          </a:p>
          <a:p>
            <a:r>
              <a:rPr lang="en-US" sz="2400" dirty="0" smtClean="0"/>
              <a:t>Three domains</a:t>
            </a:r>
          </a:p>
          <a:p>
            <a:pPr lvl="1"/>
            <a:r>
              <a:rPr lang="en-US" sz="2400" dirty="0" smtClean="0"/>
              <a:t>Archaea</a:t>
            </a:r>
          </a:p>
          <a:p>
            <a:pPr lvl="1"/>
            <a:r>
              <a:rPr lang="en-US" sz="2400" dirty="0" smtClean="0"/>
              <a:t>Bacteria</a:t>
            </a:r>
          </a:p>
          <a:p>
            <a:pPr lvl="1"/>
            <a:r>
              <a:rPr lang="en-US" sz="2400" dirty="0" smtClean="0"/>
              <a:t>Eukarya</a:t>
            </a:r>
          </a:p>
          <a:p>
            <a:r>
              <a:rPr lang="en-US" sz="2400" i="1" dirty="0" smtClean="0"/>
              <a:t>Bergey</a:t>
            </a:r>
            <a:r>
              <a:rPr lang="fr-FR" altLang="ja-JP" sz="2400" i="1" dirty="0" smtClean="0"/>
              <a:t>'</a:t>
            </a:r>
            <a:r>
              <a:rPr lang="en-US" sz="2400" i="1" dirty="0" smtClean="0"/>
              <a:t>s Manual of Systematic Bacteriology </a:t>
            </a:r>
            <a:r>
              <a:rPr lang="en-US" sz="2400" dirty="0" smtClean="0"/>
              <a:t>provides prokaryotic classification scheme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72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" name="Rectangle 11"/>
          <p:cNvSpPr>
            <a:spLocks noGrp="1" noChangeArrowheads="1"/>
          </p:cNvSpPr>
          <p:nvPr>
            <p:ph type="title"/>
          </p:nvPr>
        </p:nvSpPr>
        <p:spPr>
          <a:xfrm>
            <a:off x="1806576" y="152401"/>
            <a:ext cx="8861425" cy="276999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Figure 11.10  Prokaryotic taxonomy.</a:t>
            </a:r>
          </a:p>
        </p:txBody>
      </p:sp>
      <p:pic>
        <p:nvPicPr>
          <p:cNvPr id="251" name="Picture 250" descr="figure_11_10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6"/>
          <a:stretch/>
        </p:blipFill>
        <p:spPr>
          <a:xfrm>
            <a:off x="2186248" y="558702"/>
            <a:ext cx="7819505" cy="5762204"/>
          </a:xfrm>
          <a:prstGeom prst="rect">
            <a:avLst/>
          </a:prstGeom>
        </p:spPr>
      </p:pic>
      <p:sp>
        <p:nvSpPr>
          <p:cNvPr id="252" name="Rectangle 251"/>
          <p:cNvSpPr/>
          <p:nvPr/>
        </p:nvSpPr>
        <p:spPr>
          <a:xfrm>
            <a:off x="3539402" y="537093"/>
            <a:ext cx="9144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00" b="1" dirty="0"/>
              <a:t>Thermophilic</a:t>
            </a:r>
          </a:p>
          <a:p>
            <a:pPr algn="l"/>
            <a:r>
              <a:rPr lang="en-US" sz="900" b="1" dirty="0"/>
              <a:t>bacteria</a:t>
            </a:r>
          </a:p>
        </p:txBody>
      </p:sp>
      <p:sp>
        <p:nvSpPr>
          <p:cNvPr id="253" name="Rectangle 252"/>
          <p:cNvSpPr/>
          <p:nvPr/>
        </p:nvSpPr>
        <p:spPr>
          <a:xfrm>
            <a:off x="2739299" y="880002"/>
            <a:ext cx="137160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00" b="1" dirty="0"/>
              <a:t>PHYLUM CHLOROFLEXI</a:t>
            </a:r>
          </a:p>
          <a:p>
            <a:pPr algn="l"/>
            <a:r>
              <a:rPr lang="en-US" sz="800" b="1" dirty="0"/>
              <a:t>(green nonsulfur)</a:t>
            </a:r>
          </a:p>
        </p:txBody>
      </p:sp>
      <p:sp>
        <p:nvSpPr>
          <p:cNvPr id="254" name="Rectangle 253"/>
          <p:cNvSpPr/>
          <p:nvPr/>
        </p:nvSpPr>
        <p:spPr>
          <a:xfrm>
            <a:off x="2713901" y="1383772"/>
            <a:ext cx="1210588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Arial Black"/>
                <a:cs typeface="Arial Black"/>
              </a:rPr>
              <a:t>BACTERIA</a:t>
            </a:r>
          </a:p>
        </p:txBody>
      </p:sp>
      <p:sp>
        <p:nvSpPr>
          <p:cNvPr id="255" name="Rectangle 254"/>
          <p:cNvSpPr/>
          <p:nvPr/>
        </p:nvSpPr>
        <p:spPr>
          <a:xfrm>
            <a:off x="2197440" y="1739824"/>
            <a:ext cx="1774845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800" dirty="0">
                <a:latin typeface="Arial Black"/>
                <a:cs typeface="Arial Black"/>
              </a:rPr>
              <a:t>GRAM-NEGATIVE BACTERIA</a:t>
            </a:r>
          </a:p>
        </p:txBody>
      </p:sp>
      <p:sp>
        <p:nvSpPr>
          <p:cNvPr id="256" name="Rectangle 255"/>
          <p:cNvSpPr/>
          <p:nvPr/>
        </p:nvSpPr>
        <p:spPr>
          <a:xfrm>
            <a:off x="2256205" y="1882302"/>
            <a:ext cx="1608133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800" b="1" dirty="0"/>
              <a:t>PHYLUM PROTEOBACTERIA</a:t>
            </a:r>
          </a:p>
        </p:txBody>
      </p:sp>
      <p:sp>
        <p:nvSpPr>
          <p:cNvPr id="257" name="Rectangle 256"/>
          <p:cNvSpPr/>
          <p:nvPr/>
        </p:nvSpPr>
        <p:spPr>
          <a:xfrm>
            <a:off x="2832312" y="2027692"/>
            <a:ext cx="1069524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800" b="1" dirty="0"/>
              <a:t>Nitrogen fixing </a:t>
            </a:r>
            <a:r>
              <a:rPr lang="en-US" sz="800" b="1" dirty="0"/>
              <a:t>(α)</a:t>
            </a:r>
            <a:endParaRPr lang="en-US" sz="800" b="1" dirty="0"/>
          </a:p>
        </p:txBody>
      </p:sp>
      <p:sp>
        <p:nvSpPr>
          <p:cNvPr id="258" name="Rectangle 257"/>
          <p:cNvSpPr/>
          <p:nvPr/>
        </p:nvSpPr>
        <p:spPr>
          <a:xfrm>
            <a:off x="2201548" y="2203419"/>
            <a:ext cx="889987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800" b="1" dirty="0"/>
              <a:t>Rickettsias </a:t>
            </a:r>
            <a:r>
              <a:rPr lang="en-US" sz="800" b="1" dirty="0"/>
              <a:t>(α)</a:t>
            </a:r>
            <a:endParaRPr lang="en-US" sz="800" b="1" dirty="0"/>
          </a:p>
        </p:txBody>
      </p:sp>
      <p:sp>
        <p:nvSpPr>
          <p:cNvPr id="259" name="Rectangle 258"/>
          <p:cNvSpPr/>
          <p:nvPr/>
        </p:nvSpPr>
        <p:spPr>
          <a:xfrm>
            <a:off x="2489661" y="2427787"/>
            <a:ext cx="8382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00" b="1" dirty="0"/>
              <a:t>PHYLUM</a:t>
            </a:r>
          </a:p>
          <a:p>
            <a:pPr algn="l"/>
            <a:r>
              <a:rPr lang="en-US" sz="800" b="1" dirty="0"/>
              <a:t>CHLOROBI</a:t>
            </a:r>
          </a:p>
          <a:p>
            <a:pPr algn="l"/>
            <a:r>
              <a:rPr lang="en-US" sz="800" b="1" dirty="0"/>
              <a:t>(green sulfur)</a:t>
            </a:r>
          </a:p>
        </p:txBody>
      </p:sp>
      <p:sp>
        <p:nvSpPr>
          <p:cNvPr id="260" name="Rectangle 259"/>
          <p:cNvSpPr/>
          <p:nvPr/>
        </p:nvSpPr>
        <p:spPr>
          <a:xfrm>
            <a:off x="2427904" y="2947598"/>
            <a:ext cx="121920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00" b="1" dirty="0"/>
              <a:t>PHYLUM</a:t>
            </a:r>
          </a:p>
          <a:p>
            <a:pPr algn="l"/>
            <a:r>
              <a:rPr lang="en-US" sz="800" b="1" dirty="0"/>
              <a:t>BACTEROIDETES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2382710" y="3279558"/>
            <a:ext cx="121920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800" b="1" dirty="0"/>
              <a:t>PHYLUM</a:t>
            </a:r>
          </a:p>
          <a:p>
            <a:r>
              <a:rPr lang="en-US" sz="800" b="1" dirty="0"/>
              <a:t>PLANCTOMYCETES</a:t>
            </a:r>
          </a:p>
        </p:txBody>
      </p:sp>
      <p:sp>
        <p:nvSpPr>
          <p:cNvPr id="262" name="Rectangle 261"/>
          <p:cNvSpPr/>
          <p:nvPr/>
        </p:nvSpPr>
        <p:spPr>
          <a:xfrm>
            <a:off x="2214371" y="3647859"/>
            <a:ext cx="1661802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900" dirty="0">
                <a:latin typeface="Arial Black"/>
                <a:cs typeface="Arial Black"/>
              </a:rPr>
              <a:t>Low G+C Gram-positive</a:t>
            </a:r>
          </a:p>
        </p:txBody>
      </p:sp>
      <p:sp>
        <p:nvSpPr>
          <p:cNvPr id="263" name="Rectangle 262"/>
          <p:cNvSpPr/>
          <p:nvPr/>
        </p:nvSpPr>
        <p:spPr>
          <a:xfrm>
            <a:off x="2551419" y="3815319"/>
            <a:ext cx="1409329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900" b="1" dirty="0"/>
              <a:t>PHYLUM FIRMICUTES</a:t>
            </a:r>
          </a:p>
        </p:txBody>
      </p:sp>
      <p:sp>
        <p:nvSpPr>
          <p:cNvPr id="264" name="Rectangle 263"/>
          <p:cNvSpPr/>
          <p:nvPr/>
        </p:nvSpPr>
        <p:spPr>
          <a:xfrm>
            <a:off x="3471668" y="4431771"/>
            <a:ext cx="91440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00" b="1" dirty="0"/>
              <a:t>PHYLUM</a:t>
            </a:r>
          </a:p>
          <a:p>
            <a:pPr algn="l"/>
            <a:r>
              <a:rPr lang="en-US" sz="800" b="1" dirty="0"/>
              <a:t>CHLAMYDIAE</a:t>
            </a:r>
          </a:p>
        </p:txBody>
      </p:sp>
      <p:sp>
        <p:nvSpPr>
          <p:cNvPr id="265" name="Rectangle 264"/>
          <p:cNvSpPr/>
          <p:nvPr/>
        </p:nvSpPr>
        <p:spPr>
          <a:xfrm>
            <a:off x="3899237" y="4077915"/>
            <a:ext cx="99060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00" b="1" dirty="0"/>
              <a:t>PHYLUM</a:t>
            </a:r>
          </a:p>
          <a:p>
            <a:pPr algn="l"/>
            <a:r>
              <a:rPr lang="en-US" sz="800" b="1" dirty="0"/>
              <a:t>SPIROCHAETES</a:t>
            </a:r>
          </a:p>
        </p:txBody>
      </p:sp>
      <p:sp>
        <p:nvSpPr>
          <p:cNvPr id="266" name="Rectangle 265"/>
          <p:cNvSpPr/>
          <p:nvPr/>
        </p:nvSpPr>
        <p:spPr>
          <a:xfrm>
            <a:off x="3432466" y="3161769"/>
            <a:ext cx="864339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800" b="1" dirty="0"/>
              <a:t>Neisserias </a:t>
            </a:r>
            <a:r>
              <a:rPr lang="en-US" sz="800" b="1" dirty="0"/>
              <a:t>(β)</a:t>
            </a:r>
            <a:endParaRPr lang="en-US" sz="800" b="1" dirty="0"/>
          </a:p>
        </p:txBody>
      </p:sp>
      <p:sp>
        <p:nvSpPr>
          <p:cNvPr id="267" name="Rectangle 266"/>
          <p:cNvSpPr/>
          <p:nvPr/>
        </p:nvSpPr>
        <p:spPr>
          <a:xfrm>
            <a:off x="4306386" y="3457978"/>
            <a:ext cx="1066800" cy="3611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sz="800" b="1" dirty="0"/>
              <a:t>PHYLUM</a:t>
            </a:r>
          </a:p>
          <a:p>
            <a:pPr algn="l">
              <a:lnSpc>
                <a:spcPct val="110000"/>
              </a:lnSpc>
            </a:pPr>
            <a:r>
              <a:rPr lang="en-US" sz="800" b="1" dirty="0"/>
              <a:t>FIBROBACTERES</a:t>
            </a:r>
          </a:p>
        </p:txBody>
      </p:sp>
      <p:sp>
        <p:nvSpPr>
          <p:cNvPr id="268" name="Rectangle 267"/>
          <p:cNvSpPr/>
          <p:nvPr/>
        </p:nvSpPr>
        <p:spPr>
          <a:xfrm>
            <a:off x="4992186" y="4001457"/>
            <a:ext cx="857526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800" b="1" dirty="0"/>
              <a:t>Mycoplasmas</a:t>
            </a:r>
          </a:p>
        </p:txBody>
      </p:sp>
      <p:sp>
        <p:nvSpPr>
          <p:cNvPr id="269" name="Rectangle 268"/>
          <p:cNvSpPr/>
          <p:nvPr/>
        </p:nvSpPr>
        <p:spPr>
          <a:xfrm>
            <a:off x="5748331" y="4033965"/>
            <a:ext cx="1364977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800" b="1" dirty="0"/>
              <a:t>Bacilli, lactobacili, cocci</a:t>
            </a:r>
          </a:p>
        </p:txBody>
      </p:sp>
      <p:sp>
        <p:nvSpPr>
          <p:cNvPr id="270" name="Rectangle 269"/>
          <p:cNvSpPr/>
          <p:nvPr/>
        </p:nvSpPr>
        <p:spPr>
          <a:xfrm>
            <a:off x="5461462" y="3862014"/>
            <a:ext cx="659155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800" b="1" dirty="0">
                <a:solidFill>
                  <a:srgbClr val="000000"/>
                </a:solidFill>
              </a:rPr>
              <a:t>Clostridia</a:t>
            </a:r>
          </a:p>
        </p:txBody>
      </p:sp>
      <p:sp>
        <p:nvSpPr>
          <p:cNvPr id="271" name="Rectangle 270"/>
          <p:cNvSpPr/>
          <p:nvPr/>
        </p:nvSpPr>
        <p:spPr>
          <a:xfrm>
            <a:off x="5789346" y="3366914"/>
            <a:ext cx="831054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800" b="1" i="1" dirty="0"/>
              <a:t>Arthrobacter</a:t>
            </a:r>
          </a:p>
        </p:txBody>
      </p:sp>
      <p:sp>
        <p:nvSpPr>
          <p:cNvPr id="272" name="Rectangle 271"/>
          <p:cNvSpPr/>
          <p:nvPr/>
        </p:nvSpPr>
        <p:spPr>
          <a:xfrm>
            <a:off x="6444219" y="3171982"/>
            <a:ext cx="1066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00" b="1" i="1" dirty="0"/>
              <a:t>Corynebacterium</a:t>
            </a:r>
          </a:p>
          <a:p>
            <a:pPr algn="l"/>
            <a:r>
              <a:rPr lang="en-US" sz="800" b="1" i="1" dirty="0"/>
              <a:t>Mycobacterium</a:t>
            </a:r>
          </a:p>
          <a:p>
            <a:pPr algn="l"/>
            <a:r>
              <a:rPr lang="en-US" sz="800" b="1" i="1" dirty="0"/>
              <a:t>Nocardia</a:t>
            </a:r>
          </a:p>
        </p:txBody>
      </p:sp>
      <p:sp>
        <p:nvSpPr>
          <p:cNvPr id="273" name="Rectangle 272"/>
          <p:cNvSpPr/>
          <p:nvPr/>
        </p:nvSpPr>
        <p:spPr>
          <a:xfrm>
            <a:off x="7567047" y="2776536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900" b="1" dirty="0"/>
              <a:t>Thermophilic</a:t>
            </a:r>
          </a:p>
          <a:p>
            <a:r>
              <a:rPr lang="en-US" sz="900" b="1" dirty="0"/>
              <a:t>archaea</a:t>
            </a:r>
          </a:p>
        </p:txBody>
      </p:sp>
      <p:sp>
        <p:nvSpPr>
          <p:cNvPr id="274" name="Rectangle 273"/>
          <p:cNvSpPr/>
          <p:nvPr/>
        </p:nvSpPr>
        <p:spPr>
          <a:xfrm>
            <a:off x="9112212" y="2859715"/>
            <a:ext cx="861384" cy="3847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900" dirty="0">
                <a:latin typeface="Arial Black"/>
                <a:cs typeface="Arial Black"/>
              </a:rPr>
              <a:t>TIME</a:t>
            </a:r>
          </a:p>
        </p:txBody>
      </p:sp>
      <p:sp>
        <p:nvSpPr>
          <p:cNvPr id="275" name="Rectangle 274"/>
          <p:cNvSpPr/>
          <p:nvPr/>
        </p:nvSpPr>
        <p:spPr>
          <a:xfrm>
            <a:off x="9262123" y="1547997"/>
            <a:ext cx="703438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800" b="1" dirty="0"/>
              <a:t>Halophiles</a:t>
            </a:r>
          </a:p>
        </p:txBody>
      </p:sp>
      <p:sp>
        <p:nvSpPr>
          <p:cNvPr id="276" name="Rectangle 275"/>
          <p:cNvSpPr/>
          <p:nvPr/>
        </p:nvSpPr>
        <p:spPr>
          <a:xfrm>
            <a:off x="8416082" y="1118814"/>
            <a:ext cx="845855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800" b="1" dirty="0"/>
              <a:t>Methanogens</a:t>
            </a:r>
          </a:p>
        </p:txBody>
      </p:sp>
      <p:sp>
        <p:nvSpPr>
          <p:cNvPr id="277" name="Rectangle 276"/>
          <p:cNvSpPr/>
          <p:nvPr/>
        </p:nvSpPr>
        <p:spPr>
          <a:xfrm>
            <a:off x="8044246" y="966414"/>
            <a:ext cx="1585690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800" b="1" dirty="0"/>
              <a:t>PHYLUM EURYARCHAEOTA</a:t>
            </a:r>
          </a:p>
        </p:txBody>
      </p:sp>
      <p:sp>
        <p:nvSpPr>
          <p:cNvPr id="278" name="Rectangle 277"/>
          <p:cNvSpPr/>
          <p:nvPr/>
        </p:nvSpPr>
        <p:spPr>
          <a:xfrm>
            <a:off x="7274946" y="1609138"/>
            <a:ext cx="1159292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Arial Black"/>
                <a:cs typeface="Arial Black"/>
              </a:rPr>
              <a:t>ARCHAEA</a:t>
            </a:r>
          </a:p>
        </p:txBody>
      </p:sp>
      <p:sp>
        <p:nvSpPr>
          <p:cNvPr id="279" name="Rectangle 278"/>
          <p:cNvSpPr/>
          <p:nvPr/>
        </p:nvSpPr>
        <p:spPr>
          <a:xfrm>
            <a:off x="6195447" y="2832570"/>
            <a:ext cx="751004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800" b="1" i="1" dirty="0"/>
              <a:t>Atopobium</a:t>
            </a:r>
          </a:p>
        </p:txBody>
      </p:sp>
      <p:sp>
        <p:nvSpPr>
          <p:cNvPr id="280" name="Rectangle 279"/>
          <p:cNvSpPr/>
          <p:nvPr/>
        </p:nvSpPr>
        <p:spPr>
          <a:xfrm>
            <a:off x="6262310" y="2672319"/>
            <a:ext cx="888211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800" b="1" i="1" dirty="0">
                <a:solidFill>
                  <a:srgbClr val="000000"/>
                </a:solidFill>
              </a:rPr>
              <a:t>Streptomyces</a:t>
            </a:r>
          </a:p>
        </p:txBody>
      </p:sp>
      <p:sp>
        <p:nvSpPr>
          <p:cNvPr id="281" name="Rectangle 280"/>
          <p:cNvSpPr/>
          <p:nvPr/>
        </p:nvSpPr>
        <p:spPr>
          <a:xfrm>
            <a:off x="6459904" y="2547936"/>
            <a:ext cx="876739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800" b="1" i="1" dirty="0"/>
              <a:t>Selenomonas</a:t>
            </a:r>
          </a:p>
        </p:txBody>
      </p:sp>
      <p:sp>
        <p:nvSpPr>
          <p:cNvPr id="282" name="Rectangle 281"/>
          <p:cNvSpPr/>
          <p:nvPr/>
        </p:nvSpPr>
        <p:spPr>
          <a:xfrm>
            <a:off x="6184365" y="2315718"/>
            <a:ext cx="1467068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800" b="1" dirty="0"/>
              <a:t>PHYLUM FUSOBACTERIA</a:t>
            </a:r>
          </a:p>
        </p:txBody>
      </p:sp>
      <p:sp>
        <p:nvSpPr>
          <p:cNvPr id="283" name="Rectangle 282"/>
          <p:cNvSpPr/>
          <p:nvPr/>
        </p:nvSpPr>
        <p:spPr>
          <a:xfrm>
            <a:off x="4923314" y="2237157"/>
            <a:ext cx="1428596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800" b="1" dirty="0"/>
              <a:t>Gammaproteobacteria </a:t>
            </a:r>
            <a:r>
              <a:rPr lang="en-US" sz="800" b="1" dirty="0"/>
              <a:t>(γ)</a:t>
            </a:r>
            <a:endParaRPr lang="en-US" sz="800" b="1" dirty="0"/>
          </a:p>
        </p:txBody>
      </p:sp>
      <p:sp>
        <p:nvSpPr>
          <p:cNvPr id="284" name="Rectangle 283"/>
          <p:cNvSpPr/>
          <p:nvPr/>
        </p:nvSpPr>
        <p:spPr>
          <a:xfrm>
            <a:off x="5049828" y="1934104"/>
            <a:ext cx="1096170" cy="20774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750" b="1" dirty="0"/>
              <a:t>Campylobacteria (ε)</a:t>
            </a:r>
            <a:endParaRPr lang="en-US" sz="750" b="1" dirty="0"/>
          </a:p>
        </p:txBody>
      </p:sp>
      <p:sp>
        <p:nvSpPr>
          <p:cNvPr id="285" name="Rectangle 284"/>
          <p:cNvSpPr/>
          <p:nvPr/>
        </p:nvSpPr>
        <p:spPr>
          <a:xfrm>
            <a:off x="5163680" y="1770003"/>
            <a:ext cx="1005403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800" b="1" dirty="0"/>
              <a:t>Myxobacteria </a:t>
            </a:r>
            <a:r>
              <a:rPr lang="en-US" sz="800" b="1" dirty="0"/>
              <a:t>(δ)</a:t>
            </a:r>
            <a:endParaRPr lang="en-US" sz="800" b="1" dirty="0"/>
          </a:p>
        </p:txBody>
      </p:sp>
      <p:sp>
        <p:nvSpPr>
          <p:cNvPr id="286" name="Rectangle 285"/>
          <p:cNvSpPr/>
          <p:nvPr/>
        </p:nvSpPr>
        <p:spPr>
          <a:xfrm>
            <a:off x="5274714" y="1323630"/>
            <a:ext cx="800219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800" b="1" dirty="0"/>
              <a:t>Nitrifying </a:t>
            </a:r>
            <a:r>
              <a:rPr lang="en-US" sz="800" b="1" dirty="0"/>
              <a:t>(β)</a:t>
            </a:r>
            <a:endParaRPr lang="en-US" sz="800" b="1" dirty="0"/>
          </a:p>
        </p:txBody>
      </p:sp>
      <p:sp>
        <p:nvSpPr>
          <p:cNvPr id="287" name="Rectangle 286"/>
          <p:cNvSpPr/>
          <p:nvPr/>
        </p:nvSpPr>
        <p:spPr>
          <a:xfrm>
            <a:off x="3849309" y="1868115"/>
            <a:ext cx="1172116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800" b="1" dirty="0"/>
              <a:t>Purple nonsulfur </a:t>
            </a:r>
            <a:r>
              <a:rPr lang="en-US" sz="800" b="1" dirty="0"/>
              <a:t>(α)</a:t>
            </a:r>
            <a:endParaRPr lang="en-US" sz="800" b="1" dirty="0"/>
          </a:p>
        </p:txBody>
      </p:sp>
      <p:sp>
        <p:nvSpPr>
          <p:cNvPr id="288" name="Rectangle 287"/>
          <p:cNvSpPr/>
          <p:nvPr/>
        </p:nvSpPr>
        <p:spPr>
          <a:xfrm>
            <a:off x="4987082" y="613431"/>
            <a:ext cx="1957237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800" b="1" dirty="0"/>
              <a:t>PHYLUM DEINOCOCCUS-THERMUS</a:t>
            </a:r>
          </a:p>
        </p:txBody>
      </p:sp>
      <p:sp>
        <p:nvSpPr>
          <p:cNvPr id="289" name="Rectangle 288"/>
          <p:cNvSpPr/>
          <p:nvPr/>
        </p:nvSpPr>
        <p:spPr>
          <a:xfrm>
            <a:off x="6001463" y="947736"/>
            <a:ext cx="1851789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900" dirty="0">
                <a:latin typeface="Arial Black"/>
                <a:cs typeface="Arial Black"/>
              </a:rPr>
              <a:t>Deeply branching bacteria</a:t>
            </a:r>
          </a:p>
        </p:txBody>
      </p:sp>
      <p:sp>
        <p:nvSpPr>
          <p:cNvPr id="290" name="Rectangle 289"/>
          <p:cNvSpPr/>
          <p:nvPr/>
        </p:nvSpPr>
        <p:spPr>
          <a:xfrm>
            <a:off x="6240273" y="1172103"/>
            <a:ext cx="1206781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800" b="1" dirty="0"/>
              <a:t>PHYLUM AQUIFICAE</a:t>
            </a:r>
          </a:p>
        </p:txBody>
      </p:sp>
      <p:sp>
        <p:nvSpPr>
          <p:cNvPr id="291" name="Rectangle 290"/>
          <p:cNvSpPr/>
          <p:nvPr/>
        </p:nvSpPr>
        <p:spPr>
          <a:xfrm>
            <a:off x="6440858" y="1416021"/>
            <a:ext cx="154401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800" b="1" dirty="0"/>
              <a:t>PHYLUM CYANOBACTERIA</a:t>
            </a:r>
          </a:p>
        </p:txBody>
      </p:sp>
      <p:sp>
        <p:nvSpPr>
          <p:cNvPr id="292" name="Rectangle 291"/>
          <p:cNvSpPr/>
          <p:nvPr/>
        </p:nvSpPr>
        <p:spPr>
          <a:xfrm>
            <a:off x="6715276" y="1928366"/>
            <a:ext cx="114300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800" b="1" dirty="0"/>
              <a:t>PHYLUM</a:t>
            </a:r>
          </a:p>
          <a:p>
            <a:pPr algn="l"/>
            <a:r>
              <a:rPr lang="en-US" sz="800" b="1" dirty="0"/>
              <a:t>CRENARCHAEOTA</a:t>
            </a:r>
          </a:p>
        </p:txBody>
      </p:sp>
      <p:sp>
        <p:nvSpPr>
          <p:cNvPr id="293" name="Rectangle 292"/>
          <p:cNvSpPr/>
          <p:nvPr/>
        </p:nvSpPr>
        <p:spPr>
          <a:xfrm>
            <a:off x="2989695" y="5513757"/>
            <a:ext cx="1915909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900" dirty="0">
                <a:latin typeface="Arial Black"/>
                <a:cs typeface="Arial Black"/>
              </a:rPr>
              <a:t>GRAM-POSITIVE BACTERIA</a:t>
            </a:r>
          </a:p>
        </p:txBody>
      </p:sp>
      <p:sp>
        <p:nvSpPr>
          <p:cNvPr id="294" name="Rectangle 293"/>
          <p:cNvSpPr/>
          <p:nvPr/>
        </p:nvSpPr>
        <p:spPr>
          <a:xfrm>
            <a:off x="4827087" y="5333598"/>
            <a:ext cx="1734162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900" b="1" dirty="0"/>
              <a:t>PHYLUM ACTINOBACTERIA</a:t>
            </a:r>
          </a:p>
        </p:txBody>
      </p:sp>
      <p:sp>
        <p:nvSpPr>
          <p:cNvPr id="295" name="Rectangle 294"/>
          <p:cNvSpPr/>
          <p:nvPr/>
        </p:nvSpPr>
        <p:spPr>
          <a:xfrm>
            <a:off x="5041614" y="5509524"/>
            <a:ext cx="1689529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900" dirty="0">
                <a:latin typeface="Arial Black"/>
                <a:cs typeface="Arial Black"/>
              </a:rPr>
              <a:t>High G+C Gram-positive</a:t>
            </a:r>
          </a:p>
        </p:txBody>
      </p:sp>
      <p:sp>
        <p:nvSpPr>
          <p:cNvPr id="296" name="Freeform 295"/>
          <p:cNvSpPr/>
          <p:nvPr/>
        </p:nvSpPr>
        <p:spPr>
          <a:xfrm>
            <a:off x="4364904" y="689503"/>
            <a:ext cx="660400" cy="948266"/>
          </a:xfrm>
          <a:custGeom>
            <a:avLst/>
            <a:gdLst>
              <a:gd name="connsiteX0" fmla="*/ 71967 w 660400"/>
              <a:gd name="connsiteY0" fmla="*/ 948266 h 948266"/>
              <a:gd name="connsiteX1" fmla="*/ 0 w 660400"/>
              <a:gd name="connsiteY1" fmla="*/ 0 h 948266"/>
              <a:gd name="connsiteX2" fmla="*/ 660400 w 660400"/>
              <a:gd name="connsiteY2" fmla="*/ 889000 h 948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" h="948266">
                <a:moveTo>
                  <a:pt x="71967" y="948266"/>
                </a:moveTo>
                <a:lnTo>
                  <a:pt x="0" y="0"/>
                </a:lnTo>
                <a:lnTo>
                  <a:pt x="660400" y="88900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914400"/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297" name="Freeform 296"/>
          <p:cNvSpPr/>
          <p:nvPr/>
        </p:nvSpPr>
        <p:spPr>
          <a:xfrm>
            <a:off x="4369138" y="710670"/>
            <a:ext cx="241300" cy="783167"/>
          </a:xfrm>
          <a:custGeom>
            <a:avLst/>
            <a:gdLst>
              <a:gd name="connsiteX0" fmla="*/ 0 w 241300"/>
              <a:gd name="connsiteY0" fmla="*/ 0 h 783167"/>
              <a:gd name="connsiteX1" fmla="*/ 241300 w 241300"/>
              <a:gd name="connsiteY1" fmla="*/ 783167 h 78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1300" h="783167">
                <a:moveTo>
                  <a:pt x="0" y="0"/>
                </a:moveTo>
                <a:lnTo>
                  <a:pt x="241300" y="783167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914400"/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298" name="Freeform 297"/>
          <p:cNvSpPr/>
          <p:nvPr/>
        </p:nvSpPr>
        <p:spPr>
          <a:xfrm>
            <a:off x="4394538" y="740304"/>
            <a:ext cx="482600" cy="969433"/>
          </a:xfrm>
          <a:custGeom>
            <a:avLst/>
            <a:gdLst>
              <a:gd name="connsiteX0" fmla="*/ 0 w 482600"/>
              <a:gd name="connsiteY0" fmla="*/ 0 h 969433"/>
              <a:gd name="connsiteX1" fmla="*/ 482600 w 482600"/>
              <a:gd name="connsiteY1" fmla="*/ 969433 h 96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2600" h="969433">
                <a:moveTo>
                  <a:pt x="0" y="0"/>
                </a:moveTo>
                <a:lnTo>
                  <a:pt x="482600" y="969433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914400"/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299" name="Freeform 298"/>
          <p:cNvSpPr/>
          <p:nvPr/>
        </p:nvSpPr>
        <p:spPr>
          <a:xfrm>
            <a:off x="4398772" y="744537"/>
            <a:ext cx="461433" cy="770467"/>
          </a:xfrm>
          <a:custGeom>
            <a:avLst/>
            <a:gdLst>
              <a:gd name="connsiteX0" fmla="*/ 0 w 461433"/>
              <a:gd name="connsiteY0" fmla="*/ 0 h 770467"/>
              <a:gd name="connsiteX1" fmla="*/ 461433 w 461433"/>
              <a:gd name="connsiteY1" fmla="*/ 770467 h 77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1433" h="770467">
                <a:moveTo>
                  <a:pt x="0" y="0"/>
                </a:moveTo>
                <a:lnTo>
                  <a:pt x="461433" y="770467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914400"/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300" name="Freeform 299"/>
          <p:cNvSpPr/>
          <p:nvPr/>
        </p:nvSpPr>
        <p:spPr>
          <a:xfrm>
            <a:off x="4919472" y="740304"/>
            <a:ext cx="143933" cy="829733"/>
          </a:xfrm>
          <a:custGeom>
            <a:avLst/>
            <a:gdLst>
              <a:gd name="connsiteX0" fmla="*/ 0 w 143933"/>
              <a:gd name="connsiteY0" fmla="*/ 766233 h 829733"/>
              <a:gd name="connsiteX1" fmla="*/ 143933 w 143933"/>
              <a:gd name="connsiteY1" fmla="*/ 0 h 829733"/>
              <a:gd name="connsiteX2" fmla="*/ 139700 w 143933"/>
              <a:gd name="connsiteY2" fmla="*/ 829733 h 82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933" h="829733">
                <a:moveTo>
                  <a:pt x="0" y="766233"/>
                </a:moveTo>
                <a:lnTo>
                  <a:pt x="143933" y="0"/>
                </a:lnTo>
                <a:lnTo>
                  <a:pt x="139700" y="829733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914400"/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301" name="Freeform 300"/>
          <p:cNvSpPr/>
          <p:nvPr/>
        </p:nvSpPr>
        <p:spPr>
          <a:xfrm>
            <a:off x="4030472" y="1066269"/>
            <a:ext cx="186267" cy="372534"/>
          </a:xfrm>
          <a:custGeom>
            <a:avLst/>
            <a:gdLst>
              <a:gd name="connsiteX0" fmla="*/ 0 w 186267"/>
              <a:gd name="connsiteY0" fmla="*/ 0 h 372534"/>
              <a:gd name="connsiteX1" fmla="*/ 186267 w 186267"/>
              <a:gd name="connsiteY1" fmla="*/ 372534 h 37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6267" h="372534">
                <a:moveTo>
                  <a:pt x="0" y="0"/>
                </a:moveTo>
                <a:lnTo>
                  <a:pt x="186267" y="372534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914400"/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302" name="Freeform 301"/>
          <p:cNvSpPr/>
          <p:nvPr/>
        </p:nvSpPr>
        <p:spPr>
          <a:xfrm>
            <a:off x="4339504" y="2061103"/>
            <a:ext cx="16934" cy="97366"/>
          </a:xfrm>
          <a:custGeom>
            <a:avLst/>
            <a:gdLst>
              <a:gd name="connsiteX0" fmla="*/ 16934 w 16934"/>
              <a:gd name="connsiteY0" fmla="*/ 0 h 97366"/>
              <a:gd name="connsiteX1" fmla="*/ 0 w 16934"/>
              <a:gd name="connsiteY1" fmla="*/ 97366 h 9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934" h="97366">
                <a:moveTo>
                  <a:pt x="16934" y="0"/>
                </a:moveTo>
                <a:lnTo>
                  <a:pt x="0" y="97366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914400"/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303" name="Freeform 302"/>
          <p:cNvSpPr/>
          <p:nvPr/>
        </p:nvSpPr>
        <p:spPr>
          <a:xfrm>
            <a:off x="3823038" y="2141536"/>
            <a:ext cx="330200" cy="101600"/>
          </a:xfrm>
          <a:custGeom>
            <a:avLst/>
            <a:gdLst>
              <a:gd name="connsiteX0" fmla="*/ 0 w 330200"/>
              <a:gd name="connsiteY0" fmla="*/ 0 h 101600"/>
              <a:gd name="connsiteX1" fmla="*/ 330200 w 330200"/>
              <a:gd name="connsiteY1" fmla="*/ 10160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0200" h="101600">
                <a:moveTo>
                  <a:pt x="0" y="0"/>
                </a:moveTo>
                <a:lnTo>
                  <a:pt x="330200" y="10160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914400"/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304" name="Freeform 303"/>
          <p:cNvSpPr/>
          <p:nvPr/>
        </p:nvSpPr>
        <p:spPr>
          <a:xfrm>
            <a:off x="2993305" y="2285470"/>
            <a:ext cx="859367" cy="33867"/>
          </a:xfrm>
          <a:custGeom>
            <a:avLst/>
            <a:gdLst>
              <a:gd name="connsiteX0" fmla="*/ 0 w 859367"/>
              <a:gd name="connsiteY0" fmla="*/ 33867 h 33867"/>
              <a:gd name="connsiteX1" fmla="*/ 859367 w 859367"/>
              <a:gd name="connsiteY1" fmla="*/ 0 h 3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367" h="33867">
                <a:moveTo>
                  <a:pt x="0" y="33867"/>
                </a:moveTo>
                <a:lnTo>
                  <a:pt x="859367" y="0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914400"/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305" name="Freeform 304"/>
          <p:cNvSpPr/>
          <p:nvPr/>
        </p:nvSpPr>
        <p:spPr>
          <a:xfrm>
            <a:off x="3048338" y="2412469"/>
            <a:ext cx="863600" cy="118534"/>
          </a:xfrm>
          <a:custGeom>
            <a:avLst/>
            <a:gdLst>
              <a:gd name="connsiteX0" fmla="*/ 0 w 863600"/>
              <a:gd name="connsiteY0" fmla="*/ 118534 h 118534"/>
              <a:gd name="connsiteX1" fmla="*/ 863600 w 863600"/>
              <a:gd name="connsiteY1" fmla="*/ 0 h 11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3600" h="118534">
                <a:moveTo>
                  <a:pt x="0" y="118534"/>
                </a:moveTo>
                <a:lnTo>
                  <a:pt x="863600" y="0"/>
                </a:lnTo>
              </a:path>
            </a:pathLst>
          </a:cu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914400"/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306" name="Freeform 305"/>
          <p:cNvSpPr/>
          <p:nvPr/>
        </p:nvSpPr>
        <p:spPr>
          <a:xfrm>
            <a:off x="3001772" y="2560636"/>
            <a:ext cx="960967" cy="495300"/>
          </a:xfrm>
          <a:custGeom>
            <a:avLst/>
            <a:gdLst>
              <a:gd name="connsiteX0" fmla="*/ 0 w 960967"/>
              <a:gd name="connsiteY0" fmla="*/ 495300 h 495300"/>
              <a:gd name="connsiteX1" fmla="*/ 960967 w 960967"/>
              <a:gd name="connsiteY1" fmla="*/ 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0967" h="495300">
                <a:moveTo>
                  <a:pt x="0" y="495300"/>
                </a:moveTo>
                <a:lnTo>
                  <a:pt x="960967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914400"/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307" name="Freeform 306"/>
          <p:cNvSpPr/>
          <p:nvPr/>
        </p:nvSpPr>
        <p:spPr>
          <a:xfrm>
            <a:off x="3238839" y="2471736"/>
            <a:ext cx="1058333" cy="927100"/>
          </a:xfrm>
          <a:custGeom>
            <a:avLst/>
            <a:gdLst>
              <a:gd name="connsiteX0" fmla="*/ 0 w 1058333"/>
              <a:gd name="connsiteY0" fmla="*/ 927100 h 927100"/>
              <a:gd name="connsiteX1" fmla="*/ 1058333 w 1058333"/>
              <a:gd name="connsiteY1" fmla="*/ 0 h 92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8333" h="927100">
                <a:moveTo>
                  <a:pt x="0" y="927100"/>
                </a:moveTo>
                <a:lnTo>
                  <a:pt x="1058333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914400"/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308" name="Freeform 307"/>
          <p:cNvSpPr/>
          <p:nvPr/>
        </p:nvSpPr>
        <p:spPr>
          <a:xfrm>
            <a:off x="3878072" y="2420937"/>
            <a:ext cx="512233" cy="778933"/>
          </a:xfrm>
          <a:custGeom>
            <a:avLst/>
            <a:gdLst>
              <a:gd name="connsiteX0" fmla="*/ 0 w 512233"/>
              <a:gd name="connsiteY0" fmla="*/ 778933 h 778933"/>
              <a:gd name="connsiteX1" fmla="*/ 512233 w 512233"/>
              <a:gd name="connsiteY1" fmla="*/ 0 h 77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2233" h="778933">
                <a:moveTo>
                  <a:pt x="0" y="778933"/>
                </a:moveTo>
                <a:lnTo>
                  <a:pt x="512233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914400"/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309" name="Freeform 308"/>
          <p:cNvSpPr/>
          <p:nvPr/>
        </p:nvSpPr>
        <p:spPr>
          <a:xfrm>
            <a:off x="4932172" y="1430337"/>
            <a:ext cx="423333" cy="541867"/>
          </a:xfrm>
          <a:custGeom>
            <a:avLst/>
            <a:gdLst>
              <a:gd name="connsiteX0" fmla="*/ 0 w 423333"/>
              <a:gd name="connsiteY0" fmla="*/ 541867 h 541867"/>
              <a:gd name="connsiteX1" fmla="*/ 423333 w 423333"/>
              <a:gd name="connsiteY1" fmla="*/ 0 h 54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3333" h="541867">
                <a:moveTo>
                  <a:pt x="0" y="541867"/>
                </a:moveTo>
                <a:lnTo>
                  <a:pt x="423333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914400"/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310" name="Freeform 309"/>
          <p:cNvSpPr/>
          <p:nvPr/>
        </p:nvSpPr>
        <p:spPr>
          <a:xfrm>
            <a:off x="4669704" y="1900236"/>
            <a:ext cx="558800" cy="266700"/>
          </a:xfrm>
          <a:custGeom>
            <a:avLst/>
            <a:gdLst>
              <a:gd name="connsiteX0" fmla="*/ 0 w 558800"/>
              <a:gd name="connsiteY0" fmla="*/ 266700 h 266700"/>
              <a:gd name="connsiteX1" fmla="*/ 558800 w 558800"/>
              <a:gd name="connsiteY1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8800" h="266700">
                <a:moveTo>
                  <a:pt x="0" y="266700"/>
                </a:moveTo>
                <a:lnTo>
                  <a:pt x="558800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914400"/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311" name="Freeform 310"/>
          <p:cNvSpPr/>
          <p:nvPr/>
        </p:nvSpPr>
        <p:spPr>
          <a:xfrm>
            <a:off x="4826338" y="2048404"/>
            <a:ext cx="279400" cy="207433"/>
          </a:xfrm>
          <a:custGeom>
            <a:avLst/>
            <a:gdLst>
              <a:gd name="connsiteX0" fmla="*/ 0 w 279400"/>
              <a:gd name="connsiteY0" fmla="*/ 207433 h 207433"/>
              <a:gd name="connsiteX1" fmla="*/ 279400 w 279400"/>
              <a:gd name="connsiteY1" fmla="*/ 0 h 207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400" h="207433">
                <a:moveTo>
                  <a:pt x="0" y="207433"/>
                </a:moveTo>
                <a:lnTo>
                  <a:pt x="279400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914400"/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312" name="Freeform 311"/>
          <p:cNvSpPr/>
          <p:nvPr/>
        </p:nvSpPr>
        <p:spPr>
          <a:xfrm>
            <a:off x="3861139" y="2454803"/>
            <a:ext cx="575733" cy="2002366"/>
          </a:xfrm>
          <a:custGeom>
            <a:avLst/>
            <a:gdLst>
              <a:gd name="connsiteX0" fmla="*/ 575733 w 575733"/>
              <a:gd name="connsiteY0" fmla="*/ 0 h 2002366"/>
              <a:gd name="connsiteX1" fmla="*/ 0 w 575733"/>
              <a:gd name="connsiteY1" fmla="*/ 2002366 h 2002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5733" h="2002366">
                <a:moveTo>
                  <a:pt x="575733" y="0"/>
                </a:moveTo>
                <a:lnTo>
                  <a:pt x="0" y="2002366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914400"/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313" name="Freeform 312"/>
          <p:cNvSpPr/>
          <p:nvPr/>
        </p:nvSpPr>
        <p:spPr>
          <a:xfrm>
            <a:off x="4225204" y="2471737"/>
            <a:ext cx="372534" cy="1617133"/>
          </a:xfrm>
          <a:custGeom>
            <a:avLst/>
            <a:gdLst>
              <a:gd name="connsiteX0" fmla="*/ 262467 w 372534"/>
              <a:gd name="connsiteY0" fmla="*/ 80433 h 1617133"/>
              <a:gd name="connsiteX1" fmla="*/ 0 w 372534"/>
              <a:gd name="connsiteY1" fmla="*/ 1617133 h 1617133"/>
              <a:gd name="connsiteX2" fmla="*/ 372534 w 372534"/>
              <a:gd name="connsiteY2" fmla="*/ 0 h 161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1617133">
                <a:moveTo>
                  <a:pt x="262467" y="80433"/>
                </a:moveTo>
                <a:lnTo>
                  <a:pt x="0" y="1617133"/>
                </a:lnTo>
                <a:lnTo>
                  <a:pt x="372534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914400"/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314" name="Freeform 313"/>
          <p:cNvSpPr/>
          <p:nvPr/>
        </p:nvSpPr>
        <p:spPr>
          <a:xfrm>
            <a:off x="4779771" y="2433637"/>
            <a:ext cx="38100" cy="1049867"/>
          </a:xfrm>
          <a:custGeom>
            <a:avLst/>
            <a:gdLst>
              <a:gd name="connsiteX0" fmla="*/ 38100 w 38100"/>
              <a:gd name="connsiteY0" fmla="*/ 0 h 1049867"/>
              <a:gd name="connsiteX1" fmla="*/ 0 w 38100"/>
              <a:gd name="connsiteY1" fmla="*/ 1049867 h 104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100" h="1049867">
                <a:moveTo>
                  <a:pt x="38100" y="0"/>
                </a:moveTo>
                <a:lnTo>
                  <a:pt x="0" y="1049867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914400"/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315" name="Freeform 314"/>
          <p:cNvSpPr/>
          <p:nvPr/>
        </p:nvSpPr>
        <p:spPr>
          <a:xfrm>
            <a:off x="5181938" y="2886603"/>
            <a:ext cx="198966" cy="1151466"/>
          </a:xfrm>
          <a:custGeom>
            <a:avLst/>
            <a:gdLst>
              <a:gd name="connsiteX0" fmla="*/ 0 w 198966"/>
              <a:gd name="connsiteY0" fmla="*/ 0 h 1151466"/>
              <a:gd name="connsiteX1" fmla="*/ 198966 w 198966"/>
              <a:gd name="connsiteY1" fmla="*/ 1151466 h 1151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8966" h="1151466">
                <a:moveTo>
                  <a:pt x="0" y="0"/>
                </a:moveTo>
                <a:lnTo>
                  <a:pt x="198966" y="1151466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914400"/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316" name="Freeform 315"/>
          <p:cNvSpPr/>
          <p:nvPr/>
        </p:nvSpPr>
        <p:spPr>
          <a:xfrm>
            <a:off x="5474038" y="2785003"/>
            <a:ext cx="292100" cy="1100666"/>
          </a:xfrm>
          <a:custGeom>
            <a:avLst/>
            <a:gdLst>
              <a:gd name="connsiteX0" fmla="*/ 0 w 292100"/>
              <a:gd name="connsiteY0" fmla="*/ 0 h 1100666"/>
              <a:gd name="connsiteX1" fmla="*/ 292100 w 292100"/>
              <a:gd name="connsiteY1" fmla="*/ 1100666 h 110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2100" h="1100666">
                <a:moveTo>
                  <a:pt x="0" y="0"/>
                </a:moveTo>
                <a:lnTo>
                  <a:pt x="292100" y="1100666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914400"/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317" name="Freeform 316"/>
          <p:cNvSpPr/>
          <p:nvPr/>
        </p:nvSpPr>
        <p:spPr>
          <a:xfrm>
            <a:off x="5622205" y="2928937"/>
            <a:ext cx="529167" cy="1151467"/>
          </a:xfrm>
          <a:custGeom>
            <a:avLst/>
            <a:gdLst>
              <a:gd name="connsiteX0" fmla="*/ 0 w 529167"/>
              <a:gd name="connsiteY0" fmla="*/ 0 h 1151467"/>
              <a:gd name="connsiteX1" fmla="*/ 529167 w 529167"/>
              <a:gd name="connsiteY1" fmla="*/ 1151467 h 1151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167" h="1151467">
                <a:moveTo>
                  <a:pt x="0" y="0"/>
                </a:moveTo>
                <a:lnTo>
                  <a:pt x="529167" y="1151467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914400"/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318" name="Freeform 317"/>
          <p:cNvSpPr/>
          <p:nvPr/>
        </p:nvSpPr>
        <p:spPr>
          <a:xfrm>
            <a:off x="5757672" y="2886603"/>
            <a:ext cx="414867" cy="520700"/>
          </a:xfrm>
          <a:custGeom>
            <a:avLst/>
            <a:gdLst>
              <a:gd name="connsiteX0" fmla="*/ 0 w 414867"/>
              <a:gd name="connsiteY0" fmla="*/ 0 h 520700"/>
              <a:gd name="connsiteX1" fmla="*/ 414867 w 414867"/>
              <a:gd name="connsiteY1" fmla="*/ 52070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4867" h="520700">
                <a:moveTo>
                  <a:pt x="0" y="0"/>
                </a:moveTo>
                <a:lnTo>
                  <a:pt x="414867" y="52070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914400"/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319" name="Freeform 318"/>
          <p:cNvSpPr/>
          <p:nvPr/>
        </p:nvSpPr>
        <p:spPr>
          <a:xfrm>
            <a:off x="5952404" y="2844270"/>
            <a:ext cx="546100" cy="427567"/>
          </a:xfrm>
          <a:custGeom>
            <a:avLst/>
            <a:gdLst>
              <a:gd name="connsiteX0" fmla="*/ 0 w 546100"/>
              <a:gd name="connsiteY0" fmla="*/ 0 h 427567"/>
              <a:gd name="connsiteX1" fmla="*/ 546100 w 546100"/>
              <a:gd name="connsiteY1" fmla="*/ 427567 h 42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6100" h="427567">
                <a:moveTo>
                  <a:pt x="0" y="0"/>
                </a:moveTo>
                <a:lnTo>
                  <a:pt x="546100" y="427567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914400"/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320" name="Freeform 319"/>
          <p:cNvSpPr/>
          <p:nvPr/>
        </p:nvSpPr>
        <p:spPr>
          <a:xfrm>
            <a:off x="6113272" y="2785003"/>
            <a:ext cx="156633" cy="160866"/>
          </a:xfrm>
          <a:custGeom>
            <a:avLst/>
            <a:gdLst>
              <a:gd name="connsiteX0" fmla="*/ 0 w 156633"/>
              <a:gd name="connsiteY0" fmla="*/ 0 h 160866"/>
              <a:gd name="connsiteX1" fmla="*/ 156633 w 156633"/>
              <a:gd name="connsiteY1" fmla="*/ 160866 h 16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633" h="160866">
                <a:moveTo>
                  <a:pt x="0" y="0"/>
                </a:moveTo>
                <a:lnTo>
                  <a:pt x="156633" y="160866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914400"/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321" name="Freeform 320"/>
          <p:cNvSpPr/>
          <p:nvPr/>
        </p:nvSpPr>
        <p:spPr>
          <a:xfrm>
            <a:off x="6015904" y="2691870"/>
            <a:ext cx="347134" cy="97367"/>
          </a:xfrm>
          <a:custGeom>
            <a:avLst/>
            <a:gdLst>
              <a:gd name="connsiteX0" fmla="*/ 0 w 347134"/>
              <a:gd name="connsiteY0" fmla="*/ 0 h 97367"/>
              <a:gd name="connsiteX1" fmla="*/ 347134 w 347134"/>
              <a:gd name="connsiteY1" fmla="*/ 97367 h 9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7134" h="97367">
                <a:moveTo>
                  <a:pt x="0" y="0"/>
                </a:moveTo>
                <a:lnTo>
                  <a:pt x="347134" y="97367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914400"/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322" name="Freeform 321"/>
          <p:cNvSpPr/>
          <p:nvPr/>
        </p:nvSpPr>
        <p:spPr>
          <a:xfrm>
            <a:off x="6358805" y="2649536"/>
            <a:ext cx="186267" cy="0"/>
          </a:xfrm>
          <a:custGeom>
            <a:avLst/>
            <a:gdLst>
              <a:gd name="connsiteX0" fmla="*/ 0 w 186267"/>
              <a:gd name="connsiteY0" fmla="*/ 0 h 0"/>
              <a:gd name="connsiteX1" fmla="*/ 186267 w 18626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6267">
                <a:moveTo>
                  <a:pt x="0" y="0"/>
                </a:moveTo>
                <a:lnTo>
                  <a:pt x="186267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914400"/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323" name="Freeform 322"/>
          <p:cNvSpPr/>
          <p:nvPr/>
        </p:nvSpPr>
        <p:spPr>
          <a:xfrm>
            <a:off x="5529072" y="2420937"/>
            <a:ext cx="728133" cy="194733"/>
          </a:xfrm>
          <a:custGeom>
            <a:avLst/>
            <a:gdLst>
              <a:gd name="connsiteX0" fmla="*/ 0 w 728133"/>
              <a:gd name="connsiteY0" fmla="*/ 194733 h 194733"/>
              <a:gd name="connsiteX1" fmla="*/ 728133 w 728133"/>
              <a:gd name="connsiteY1" fmla="*/ 0 h 1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8133" h="194733">
                <a:moveTo>
                  <a:pt x="0" y="194733"/>
                </a:moveTo>
                <a:lnTo>
                  <a:pt x="728133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914400"/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324" name="Freeform 323"/>
          <p:cNvSpPr/>
          <p:nvPr/>
        </p:nvSpPr>
        <p:spPr>
          <a:xfrm>
            <a:off x="6049772" y="1527703"/>
            <a:ext cx="478367" cy="579966"/>
          </a:xfrm>
          <a:custGeom>
            <a:avLst/>
            <a:gdLst>
              <a:gd name="connsiteX0" fmla="*/ 0 w 478367"/>
              <a:gd name="connsiteY0" fmla="*/ 579966 h 579966"/>
              <a:gd name="connsiteX1" fmla="*/ 478367 w 478367"/>
              <a:gd name="connsiteY1" fmla="*/ 0 h 57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8367" h="579966">
                <a:moveTo>
                  <a:pt x="0" y="579966"/>
                </a:moveTo>
                <a:lnTo>
                  <a:pt x="478367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914400"/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325" name="Freeform 324"/>
          <p:cNvSpPr/>
          <p:nvPr/>
        </p:nvSpPr>
        <p:spPr>
          <a:xfrm>
            <a:off x="5816939" y="1282170"/>
            <a:ext cx="486833" cy="338667"/>
          </a:xfrm>
          <a:custGeom>
            <a:avLst/>
            <a:gdLst>
              <a:gd name="connsiteX0" fmla="*/ 0 w 486833"/>
              <a:gd name="connsiteY0" fmla="*/ 338667 h 338667"/>
              <a:gd name="connsiteX1" fmla="*/ 486833 w 486833"/>
              <a:gd name="connsiteY1" fmla="*/ 0 h 33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6833" h="338667">
                <a:moveTo>
                  <a:pt x="0" y="338667"/>
                </a:moveTo>
                <a:lnTo>
                  <a:pt x="486833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914400"/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326" name="Freeform 325"/>
          <p:cNvSpPr/>
          <p:nvPr/>
        </p:nvSpPr>
        <p:spPr>
          <a:xfrm>
            <a:off x="4534238" y="2310869"/>
            <a:ext cx="469900" cy="38100"/>
          </a:xfrm>
          <a:custGeom>
            <a:avLst/>
            <a:gdLst>
              <a:gd name="connsiteX0" fmla="*/ 0 w 469900"/>
              <a:gd name="connsiteY0" fmla="*/ 0 h 38100"/>
              <a:gd name="connsiteX1" fmla="*/ 469900 w 469900"/>
              <a:gd name="connsiteY1" fmla="*/ 3810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9900" h="38100">
                <a:moveTo>
                  <a:pt x="0" y="0"/>
                </a:moveTo>
                <a:lnTo>
                  <a:pt x="469900" y="3810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914400"/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327" name="Freeform 326"/>
          <p:cNvSpPr/>
          <p:nvPr/>
        </p:nvSpPr>
        <p:spPr>
          <a:xfrm>
            <a:off x="8551672" y="1324504"/>
            <a:ext cx="715433" cy="791633"/>
          </a:xfrm>
          <a:custGeom>
            <a:avLst/>
            <a:gdLst>
              <a:gd name="connsiteX0" fmla="*/ 0 w 715433"/>
              <a:gd name="connsiteY0" fmla="*/ 605366 h 791633"/>
              <a:gd name="connsiteX1" fmla="*/ 270933 w 715433"/>
              <a:gd name="connsiteY1" fmla="*/ 0 h 791633"/>
              <a:gd name="connsiteX2" fmla="*/ 715433 w 715433"/>
              <a:gd name="connsiteY2" fmla="*/ 791633 h 791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5433" h="791633">
                <a:moveTo>
                  <a:pt x="0" y="605366"/>
                </a:moveTo>
                <a:lnTo>
                  <a:pt x="270933" y="0"/>
                </a:lnTo>
                <a:lnTo>
                  <a:pt x="715433" y="791633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914400"/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328" name="Freeform 327"/>
          <p:cNvSpPr/>
          <p:nvPr/>
        </p:nvSpPr>
        <p:spPr>
          <a:xfrm>
            <a:off x="8704072" y="1332970"/>
            <a:ext cx="287867" cy="719667"/>
          </a:xfrm>
          <a:custGeom>
            <a:avLst/>
            <a:gdLst>
              <a:gd name="connsiteX0" fmla="*/ 0 w 287867"/>
              <a:gd name="connsiteY0" fmla="*/ 651934 h 719667"/>
              <a:gd name="connsiteX1" fmla="*/ 118533 w 287867"/>
              <a:gd name="connsiteY1" fmla="*/ 0 h 719667"/>
              <a:gd name="connsiteX2" fmla="*/ 287867 w 287867"/>
              <a:gd name="connsiteY2" fmla="*/ 719667 h 71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867" h="719667">
                <a:moveTo>
                  <a:pt x="0" y="651934"/>
                </a:moveTo>
                <a:lnTo>
                  <a:pt x="118533" y="0"/>
                </a:lnTo>
                <a:lnTo>
                  <a:pt x="287867" y="719667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914400"/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329" name="Freeform 328"/>
          <p:cNvSpPr/>
          <p:nvPr/>
        </p:nvSpPr>
        <p:spPr>
          <a:xfrm>
            <a:off x="9224771" y="1705504"/>
            <a:ext cx="127000" cy="309033"/>
          </a:xfrm>
          <a:custGeom>
            <a:avLst/>
            <a:gdLst>
              <a:gd name="connsiteX0" fmla="*/ 0 w 127000"/>
              <a:gd name="connsiteY0" fmla="*/ 309033 h 309033"/>
              <a:gd name="connsiteX1" fmla="*/ 127000 w 127000"/>
              <a:gd name="connsiteY1" fmla="*/ 0 h 30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000" h="309033">
                <a:moveTo>
                  <a:pt x="0" y="309033"/>
                </a:moveTo>
                <a:lnTo>
                  <a:pt x="127000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914400"/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330" name="Freeform 329"/>
          <p:cNvSpPr/>
          <p:nvPr/>
        </p:nvSpPr>
        <p:spPr>
          <a:xfrm>
            <a:off x="7903971" y="2213503"/>
            <a:ext cx="952500" cy="592666"/>
          </a:xfrm>
          <a:custGeom>
            <a:avLst/>
            <a:gdLst>
              <a:gd name="connsiteX0" fmla="*/ 0 w 952500"/>
              <a:gd name="connsiteY0" fmla="*/ 25400 h 592666"/>
              <a:gd name="connsiteX1" fmla="*/ 270933 w 952500"/>
              <a:gd name="connsiteY1" fmla="*/ 592666 h 592666"/>
              <a:gd name="connsiteX2" fmla="*/ 952500 w 952500"/>
              <a:gd name="connsiteY2" fmla="*/ 0 h 59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2500" h="592666">
                <a:moveTo>
                  <a:pt x="0" y="25400"/>
                </a:moveTo>
                <a:lnTo>
                  <a:pt x="270933" y="592666"/>
                </a:lnTo>
                <a:lnTo>
                  <a:pt x="952500" y="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914400"/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331" name="Freeform 330"/>
          <p:cNvSpPr/>
          <p:nvPr/>
        </p:nvSpPr>
        <p:spPr>
          <a:xfrm>
            <a:off x="7920904" y="2107670"/>
            <a:ext cx="258234" cy="681567"/>
          </a:xfrm>
          <a:custGeom>
            <a:avLst/>
            <a:gdLst>
              <a:gd name="connsiteX0" fmla="*/ 0 w 258234"/>
              <a:gd name="connsiteY0" fmla="*/ 0 h 681567"/>
              <a:gd name="connsiteX1" fmla="*/ 258234 w 258234"/>
              <a:gd name="connsiteY1" fmla="*/ 681567 h 681567"/>
              <a:gd name="connsiteX2" fmla="*/ 258234 w 258234"/>
              <a:gd name="connsiteY2" fmla="*/ 681567 h 68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234" h="681567">
                <a:moveTo>
                  <a:pt x="0" y="0"/>
                </a:moveTo>
                <a:lnTo>
                  <a:pt x="258234" y="681567"/>
                </a:lnTo>
                <a:lnTo>
                  <a:pt x="258234" y="681567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914400"/>
            <a:endParaRPr lang="en-US" sz="3300" b="1" dirty="0">
              <a:solidFill>
                <a:srgbClr val="000000"/>
              </a:solidFill>
            </a:endParaRPr>
          </a:p>
        </p:txBody>
      </p:sp>
      <p:sp>
        <p:nvSpPr>
          <p:cNvPr id="332" name="Freeform 331"/>
          <p:cNvSpPr/>
          <p:nvPr/>
        </p:nvSpPr>
        <p:spPr>
          <a:xfrm>
            <a:off x="8183372" y="2082270"/>
            <a:ext cx="376767" cy="706967"/>
          </a:xfrm>
          <a:custGeom>
            <a:avLst/>
            <a:gdLst>
              <a:gd name="connsiteX0" fmla="*/ 262467 w 376767"/>
              <a:gd name="connsiteY0" fmla="*/ 0 h 706967"/>
              <a:gd name="connsiteX1" fmla="*/ 0 w 376767"/>
              <a:gd name="connsiteY1" fmla="*/ 706967 h 706967"/>
              <a:gd name="connsiteX2" fmla="*/ 376767 w 376767"/>
              <a:gd name="connsiteY2" fmla="*/ 88900 h 70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767" h="706967">
                <a:moveTo>
                  <a:pt x="262467" y="0"/>
                </a:moveTo>
                <a:lnTo>
                  <a:pt x="0" y="706967"/>
                </a:lnTo>
                <a:lnTo>
                  <a:pt x="376767" y="8890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defTabSz="914400"/>
            <a:endParaRPr lang="en-US" sz="33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9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of Archaea</a:t>
            </a:r>
            <a:endParaRPr lang="en-US" dirty="0"/>
          </a:p>
        </p:txBody>
      </p:sp>
      <p:sp>
        <p:nvSpPr>
          <p:cNvPr id="23555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Common features</a:t>
            </a:r>
          </a:p>
          <a:p>
            <a:pPr lvl="1"/>
            <a:r>
              <a:rPr lang="en-US" sz="2000" dirty="0"/>
              <a:t>Lack true peptidoglycan</a:t>
            </a:r>
          </a:p>
          <a:p>
            <a:pPr lvl="1"/>
            <a:r>
              <a:rPr lang="en-US" sz="2000" dirty="0"/>
              <a:t>Cell membrane lipids have branched hydrocarbon chains</a:t>
            </a:r>
          </a:p>
          <a:p>
            <a:pPr lvl="1"/>
            <a:r>
              <a:rPr lang="en-US" sz="2000" dirty="0"/>
              <a:t>AUG codon codes for methionine</a:t>
            </a:r>
          </a:p>
          <a:p>
            <a:r>
              <a:rPr lang="en-US" sz="2400" dirty="0"/>
              <a:t>Two phyla: Crenarchaeota, Euryarchaeota</a:t>
            </a:r>
          </a:p>
          <a:p>
            <a:r>
              <a:rPr lang="en-US" sz="2400" dirty="0"/>
              <a:t>Reproduce by binary fission, budding, or fragmentation</a:t>
            </a:r>
          </a:p>
          <a:p>
            <a:r>
              <a:rPr lang="en-US" sz="2400" dirty="0"/>
              <a:t>Are cocci, bacilli, spirals, or pleomorphic</a:t>
            </a:r>
          </a:p>
          <a:p>
            <a:r>
              <a:rPr lang="en-US" sz="2400" dirty="0"/>
              <a:t>Not known to cause disease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789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of Archaea</a:t>
            </a:r>
            <a:endParaRPr lang="en-US" dirty="0"/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54727" y="1246909"/>
            <a:ext cx="10049885" cy="5250873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/>
              <a:t>Extremophiles</a:t>
            </a:r>
          </a:p>
          <a:p>
            <a:pPr lvl="1"/>
            <a:r>
              <a:rPr lang="en-US" sz="2400" dirty="0" smtClean="0"/>
              <a:t>Require extreme conditions to survive</a:t>
            </a:r>
          </a:p>
          <a:p>
            <a:pPr lvl="2"/>
            <a:r>
              <a:rPr lang="en-US" sz="2400" dirty="0" smtClean="0"/>
              <a:t>Temperature, pH, and/or salinity</a:t>
            </a:r>
          </a:p>
          <a:p>
            <a:pPr lvl="1"/>
            <a:r>
              <a:rPr lang="en-US" sz="2400" dirty="0" smtClean="0"/>
              <a:t>Prominent members are thermophiles and </a:t>
            </a:r>
            <a:r>
              <a:rPr lang="en-US" sz="2400" dirty="0" smtClean="0"/>
              <a:t>halophiles</a:t>
            </a:r>
          </a:p>
          <a:p>
            <a:pPr lvl="1"/>
            <a:r>
              <a:rPr lang="en-US" sz="2400" dirty="0"/>
              <a:t>Thermophiles</a:t>
            </a:r>
          </a:p>
          <a:p>
            <a:pPr lvl="2"/>
            <a:r>
              <a:rPr lang="en-US" sz="2400" dirty="0"/>
              <a:t>DNA, RNA, cytoplasmic membranes, and proteins do not function properly below 45ºC</a:t>
            </a:r>
          </a:p>
          <a:p>
            <a:pPr lvl="2"/>
            <a:r>
              <a:rPr lang="en-US" sz="2400" b="1" dirty="0" smtClean="0"/>
              <a:t>Hyperthermophiles</a:t>
            </a:r>
            <a:r>
              <a:rPr lang="en-US" sz="2400" dirty="0" smtClean="0"/>
              <a:t>—require </a:t>
            </a:r>
            <a:r>
              <a:rPr lang="en-US" sz="2400" dirty="0"/>
              <a:t>temperatures over </a:t>
            </a:r>
            <a:r>
              <a:rPr lang="en-US" sz="2400" dirty="0" smtClean="0"/>
              <a:t>80ºC</a:t>
            </a:r>
          </a:p>
          <a:p>
            <a:pPr lvl="2"/>
            <a:r>
              <a:rPr lang="en-US" sz="2400" b="1" dirty="0" smtClean="0"/>
              <a:t>Halophiles—</a:t>
            </a:r>
            <a:r>
              <a:rPr lang="en-US" sz="2400" dirty="0" smtClean="0"/>
              <a:t>Inhabit </a:t>
            </a:r>
            <a:r>
              <a:rPr lang="en-US" sz="2400" dirty="0"/>
              <a:t>extremely saline habitats</a:t>
            </a:r>
          </a:p>
          <a:p>
            <a:pPr lvl="3"/>
            <a:r>
              <a:rPr lang="en-US" sz="2400" dirty="0"/>
              <a:t>Depend on greater than 9% </a:t>
            </a:r>
            <a:r>
              <a:rPr lang="en-US" sz="2400" dirty="0" err="1"/>
              <a:t>NaCl</a:t>
            </a:r>
            <a:r>
              <a:rPr lang="en-US" sz="2400" dirty="0"/>
              <a:t> to maintain integrity of cell walls</a:t>
            </a:r>
          </a:p>
          <a:p>
            <a:pPr lvl="3"/>
            <a:r>
              <a:rPr lang="en-US" sz="2400" dirty="0"/>
              <a:t>Many contain red or orange pigments</a:t>
            </a:r>
          </a:p>
          <a:p>
            <a:pPr lvl="3"/>
            <a:r>
              <a:rPr lang="en-US" sz="2400" dirty="0"/>
              <a:t>May protect from sunlight</a:t>
            </a:r>
          </a:p>
          <a:p>
            <a:pPr marL="914400" lvl="2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83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 Characteristics of Prokaryotic Organisms</a:t>
            </a:r>
            <a:endParaRPr lang="en-US" dirty="0"/>
          </a:p>
        </p:txBody>
      </p:sp>
      <p:sp>
        <p:nvSpPr>
          <p:cNvPr id="4099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Prokaryotes</a:t>
            </a:r>
          </a:p>
          <a:p>
            <a:pPr lvl="1"/>
            <a:r>
              <a:rPr lang="en-US" sz="2400" dirty="0" smtClean="0"/>
              <a:t>Most numerous and diverse group of cellular microbes</a:t>
            </a:r>
          </a:p>
          <a:p>
            <a:pPr lvl="1"/>
            <a:r>
              <a:rPr lang="en-US" sz="2400" dirty="0" smtClean="0"/>
              <a:t>Thrive in various habitats</a:t>
            </a:r>
          </a:p>
          <a:p>
            <a:pPr lvl="1"/>
            <a:r>
              <a:rPr lang="en-US" sz="2400" dirty="0" smtClean="0"/>
              <a:t>Only a few are capable of colonizing humans and causing disease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208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of Archaea</a:t>
            </a:r>
            <a:endParaRPr lang="en-US" dirty="0"/>
          </a:p>
        </p:txBody>
      </p:sp>
      <p:sp>
        <p:nvSpPr>
          <p:cNvPr id="32771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/>
              <a:t>Methanogens</a:t>
            </a:r>
          </a:p>
          <a:p>
            <a:pPr lvl="1"/>
            <a:r>
              <a:rPr lang="en-US" sz="2000" dirty="0"/>
              <a:t>Largest group of archaea</a:t>
            </a:r>
          </a:p>
          <a:p>
            <a:pPr lvl="1"/>
            <a:r>
              <a:rPr lang="en-US" sz="2000" dirty="0"/>
              <a:t>Convert carbon dioxide, hydrogen gas, and organic acids to methane gas</a:t>
            </a:r>
          </a:p>
          <a:p>
            <a:pPr lvl="1"/>
            <a:r>
              <a:rPr lang="en-US" sz="2000" dirty="0"/>
              <a:t>Convert organic wastes in pond, lake, and ocean sediments to methane</a:t>
            </a:r>
          </a:p>
          <a:p>
            <a:pPr lvl="1"/>
            <a:r>
              <a:rPr lang="en-US" sz="2000" dirty="0"/>
              <a:t>Some live in colons of animals</a:t>
            </a:r>
          </a:p>
          <a:p>
            <a:pPr lvl="2"/>
            <a:r>
              <a:rPr lang="en-US" sz="2000" dirty="0"/>
              <a:t>One of primary sources of environmental methane</a:t>
            </a:r>
          </a:p>
          <a:p>
            <a:pPr lvl="1"/>
            <a:r>
              <a:rPr lang="en-US" sz="2000" dirty="0"/>
              <a:t>Produced ~10 trillion tons of methane buried on ocean floor</a:t>
            </a:r>
          </a:p>
          <a:p>
            <a:pPr lvl="1"/>
            <a:r>
              <a:rPr lang="en-US" sz="2000" dirty="0"/>
              <a:t>Digest sludge during sewage treatment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2793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/>
          <p:cNvSpPr>
            <a:spLocks noGrp="1" noChangeArrowheads="1"/>
          </p:cNvSpPr>
          <p:nvPr>
            <p:ph type="title"/>
          </p:nvPr>
        </p:nvSpPr>
        <p:spPr>
          <a:xfrm>
            <a:off x="2592925" y="624110"/>
            <a:ext cx="8911687" cy="899890"/>
          </a:xfrm>
        </p:spPr>
        <p:txBody>
          <a:bodyPr/>
          <a:lstStyle/>
          <a:p>
            <a:r>
              <a:rPr lang="en-US" dirty="0" smtClean="0"/>
              <a:t>Survey of Bacteria</a:t>
            </a:r>
            <a:endParaRPr lang="en-US" dirty="0"/>
          </a:p>
        </p:txBody>
      </p:sp>
      <p:sp>
        <p:nvSpPr>
          <p:cNvPr id="3481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825626" y="1068388"/>
            <a:ext cx="8689975" cy="5561012"/>
          </a:xfrm>
        </p:spPr>
        <p:txBody>
          <a:bodyPr>
            <a:normAutofit/>
          </a:bodyPr>
          <a:lstStyle/>
          <a:p>
            <a:endParaRPr lang="en-US" sz="2800" b="1" dirty="0" smtClean="0"/>
          </a:p>
          <a:p>
            <a:r>
              <a:rPr lang="en-US" sz="2800" b="1" dirty="0" smtClean="0"/>
              <a:t>Deeply </a:t>
            </a:r>
            <a:r>
              <a:rPr lang="en-US" sz="2800" b="1" dirty="0"/>
              <a:t>Branching and Phototrophic Bacteria</a:t>
            </a:r>
          </a:p>
          <a:p>
            <a:pPr lvl="1"/>
            <a:r>
              <a:rPr lang="en-US" sz="2800" dirty="0"/>
              <a:t>Deeply branching bacteria</a:t>
            </a:r>
          </a:p>
          <a:p>
            <a:pPr lvl="2"/>
            <a:r>
              <a:rPr lang="en-US" sz="2800" dirty="0"/>
              <a:t>Scientists believe these organisms are similar to earliest bacteria</a:t>
            </a:r>
          </a:p>
          <a:p>
            <a:pPr lvl="2"/>
            <a:r>
              <a:rPr lang="en-US" sz="2800" dirty="0"/>
              <a:t>Autotrophic</a:t>
            </a:r>
          </a:p>
          <a:p>
            <a:pPr lvl="2"/>
            <a:r>
              <a:rPr lang="en-US" sz="2800" dirty="0"/>
              <a:t>Live in habitats similar to those thought to exist on early </a:t>
            </a:r>
            <a:r>
              <a:rPr lang="en-US" sz="2800" dirty="0" smtClean="0"/>
              <a:t>Earth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008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of Bacteria</a:t>
            </a:r>
            <a:endParaRPr lang="en-US" dirty="0"/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825626" y="1068388"/>
            <a:ext cx="8537575" cy="55610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40000"/>
              </a:lnSpc>
            </a:pPr>
            <a:r>
              <a:rPr lang="en-US" sz="2400" b="1" dirty="0"/>
              <a:t>Deeply Branching and Phototrophic Bacteria</a:t>
            </a:r>
          </a:p>
          <a:p>
            <a:pPr lvl="1">
              <a:lnSpc>
                <a:spcPct val="140000"/>
              </a:lnSpc>
            </a:pPr>
            <a:r>
              <a:rPr lang="en-US" sz="2000" b="1" dirty="0"/>
              <a:t>Phototrophic bacteria</a:t>
            </a:r>
          </a:p>
          <a:p>
            <a:pPr lvl="2">
              <a:lnSpc>
                <a:spcPct val="140000"/>
              </a:lnSpc>
            </a:pPr>
            <a:r>
              <a:rPr lang="en-US" sz="2000" dirty="0"/>
              <a:t>Phototrophs that contain photosynthetic lamellae</a:t>
            </a:r>
          </a:p>
          <a:p>
            <a:pPr lvl="2">
              <a:lnSpc>
                <a:spcPct val="140000"/>
              </a:lnSpc>
            </a:pPr>
            <a:r>
              <a:rPr lang="en-US" sz="2000" dirty="0"/>
              <a:t>Autotrophic</a:t>
            </a:r>
          </a:p>
          <a:p>
            <a:pPr lvl="2">
              <a:lnSpc>
                <a:spcPct val="140000"/>
              </a:lnSpc>
            </a:pPr>
            <a:r>
              <a:rPr lang="en-US" sz="2000" dirty="0"/>
              <a:t>Divided into five groups based on pigments and source of electrons for photosynthesis</a:t>
            </a:r>
          </a:p>
          <a:p>
            <a:pPr lvl="3">
              <a:lnSpc>
                <a:spcPct val="140000"/>
              </a:lnSpc>
            </a:pPr>
            <a:r>
              <a:rPr lang="en-US" sz="2000" dirty="0"/>
              <a:t>Blue-green bacteria (cyanobacteria)</a:t>
            </a:r>
          </a:p>
          <a:p>
            <a:pPr lvl="3">
              <a:lnSpc>
                <a:spcPct val="140000"/>
              </a:lnSpc>
            </a:pPr>
            <a:r>
              <a:rPr lang="en-US" sz="2000" dirty="0"/>
              <a:t>Green sulfur bacteria</a:t>
            </a:r>
          </a:p>
          <a:p>
            <a:pPr lvl="3">
              <a:lnSpc>
                <a:spcPct val="140000"/>
              </a:lnSpc>
            </a:pPr>
            <a:r>
              <a:rPr lang="en-US" sz="2000" dirty="0"/>
              <a:t>Green nonsulfur bacteria</a:t>
            </a:r>
          </a:p>
          <a:p>
            <a:pPr lvl="3">
              <a:lnSpc>
                <a:spcPct val="140000"/>
              </a:lnSpc>
            </a:pPr>
            <a:r>
              <a:rPr lang="en-US" sz="2000" dirty="0"/>
              <a:t>Purple sulfur bacteria</a:t>
            </a:r>
          </a:p>
          <a:p>
            <a:pPr lvl="3">
              <a:lnSpc>
                <a:spcPct val="140000"/>
              </a:lnSpc>
            </a:pPr>
            <a:r>
              <a:rPr lang="en-US" sz="2000" dirty="0"/>
              <a:t>Purple nonsulfur bacteria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69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_11_01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5"/>
          <a:stretch/>
        </p:blipFill>
        <p:spPr>
          <a:xfrm>
            <a:off x="1790699" y="457200"/>
            <a:ext cx="9930245" cy="586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of Bacteria</a:t>
            </a:r>
            <a:endParaRPr lang="en-US" dirty="0"/>
          </a:p>
        </p:txBody>
      </p:sp>
      <p:sp>
        <p:nvSpPr>
          <p:cNvPr id="4096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589212" y="1620981"/>
            <a:ext cx="8915400" cy="4807527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/>
              <a:t>Low G + C Gram-Positive </a:t>
            </a:r>
            <a:r>
              <a:rPr lang="en-US" sz="2800" b="1" dirty="0" smtClean="0"/>
              <a:t>Bacteria</a:t>
            </a:r>
          </a:p>
          <a:p>
            <a:pPr lvl="1"/>
            <a:r>
              <a:rPr lang="en-US" sz="2600" dirty="0" smtClean="0"/>
              <a:t>Gram + bacteria sub-classification</a:t>
            </a:r>
            <a:endParaRPr lang="en-US" sz="2600" dirty="0" smtClean="0"/>
          </a:p>
          <a:p>
            <a:pPr lvl="1"/>
            <a:r>
              <a:rPr lang="en-US" sz="2800" dirty="0" smtClean="0"/>
              <a:t>G + C content below 50</a:t>
            </a:r>
            <a:r>
              <a:rPr lang="en-US" sz="2800" dirty="0" smtClean="0"/>
              <a:t>%</a:t>
            </a:r>
          </a:p>
          <a:p>
            <a:pPr lvl="1"/>
            <a:r>
              <a:rPr lang="en-US" sz="2800" dirty="0" smtClean="0"/>
              <a:t>Refers to % of base pairs in the genome that are guanine-cytosine pairings</a:t>
            </a:r>
            <a:endParaRPr lang="en-US" sz="2800" dirty="0" smtClean="0"/>
          </a:p>
          <a:p>
            <a:pPr lvl="1"/>
            <a:r>
              <a:rPr lang="en-US" sz="2800" dirty="0" smtClean="0"/>
              <a:t>Have similar 16S rRNA sequences</a:t>
            </a:r>
          </a:p>
          <a:p>
            <a:pPr lvl="1"/>
            <a:r>
              <a:rPr lang="en-US" sz="2800" dirty="0" smtClean="0"/>
              <a:t>Classified in phylum Firmicutes</a:t>
            </a:r>
          </a:p>
          <a:p>
            <a:pPr lvl="2"/>
            <a:r>
              <a:rPr lang="en-US" sz="2800" dirty="0" smtClean="0"/>
              <a:t>Rod-shaped, obligate </a:t>
            </a:r>
            <a:r>
              <a:rPr lang="en-US" sz="2800" dirty="0" smtClean="0"/>
              <a:t>anaerobes</a:t>
            </a:r>
          </a:p>
          <a:p>
            <a:pPr lvl="2"/>
            <a:r>
              <a:rPr lang="en-US" sz="2800" dirty="0" smtClean="0"/>
              <a:t>Ex. </a:t>
            </a:r>
            <a:r>
              <a:rPr lang="en-US" sz="2800" i="1" dirty="0" smtClean="0"/>
              <a:t>Clostridia,  Mycoplasma, Listeria, Lactobacillus, Streptococcus, Staphylococcus, Bacillus, Enterococcus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691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"/>
          <p:cNvSpPr>
            <a:spLocks noGrp="1" noChangeArrowheads="1"/>
          </p:cNvSpPr>
          <p:nvPr>
            <p:ph type="title"/>
          </p:nvPr>
        </p:nvSpPr>
        <p:spPr>
          <a:xfrm>
            <a:off x="2592925" y="624110"/>
            <a:ext cx="8911687" cy="775199"/>
          </a:xfrm>
        </p:spPr>
        <p:txBody>
          <a:bodyPr/>
          <a:lstStyle/>
          <a:p>
            <a:r>
              <a:rPr lang="en-US" dirty="0" smtClean="0"/>
              <a:t>Survey of Bacteria</a:t>
            </a:r>
            <a:endParaRPr lang="en-US" dirty="0"/>
          </a:p>
        </p:txBody>
      </p:sp>
      <p:sp>
        <p:nvSpPr>
          <p:cNvPr id="5017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759527" y="1399309"/>
            <a:ext cx="9745085" cy="5458691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High G + C Gram-Positive </a:t>
            </a:r>
            <a:r>
              <a:rPr lang="en-US" sz="2400" b="1" dirty="0" smtClean="0"/>
              <a:t>Bacteria</a:t>
            </a:r>
          </a:p>
          <a:p>
            <a:pPr lvl="1"/>
            <a:r>
              <a:rPr lang="en-US" sz="2200" dirty="0" smtClean="0"/>
              <a:t>Gram + bacteria sub-classification</a:t>
            </a:r>
          </a:p>
          <a:p>
            <a:pPr lvl="1"/>
            <a:r>
              <a:rPr lang="en-US" sz="2200" dirty="0" smtClean="0"/>
              <a:t>Frequency of  G + C pairs in the genome is greater than 50%</a:t>
            </a:r>
          </a:p>
          <a:p>
            <a:pPr lvl="1"/>
            <a:r>
              <a:rPr lang="en-US" sz="2200" dirty="0" smtClean="0"/>
              <a:t>Key examples: </a:t>
            </a:r>
            <a:r>
              <a:rPr lang="en-US" sz="2200" i="1" dirty="0" smtClean="0"/>
              <a:t>Corynebacterium </a:t>
            </a:r>
            <a:r>
              <a:rPr lang="en-US" sz="2200" dirty="0" smtClean="0"/>
              <a:t>(</a:t>
            </a:r>
            <a:r>
              <a:rPr lang="en-US" sz="2200" dirty="0" err="1" smtClean="0"/>
              <a:t>Diptheria</a:t>
            </a:r>
            <a:r>
              <a:rPr lang="en-US" sz="2200" dirty="0" smtClean="0"/>
              <a:t>),</a:t>
            </a:r>
            <a:r>
              <a:rPr lang="en-US" sz="2200" i="1" dirty="0" smtClean="0"/>
              <a:t> Mycobacterium </a:t>
            </a:r>
            <a:r>
              <a:rPr lang="en-US" sz="2200" dirty="0" smtClean="0"/>
              <a:t>(TB and leprosy)</a:t>
            </a:r>
            <a:r>
              <a:rPr lang="en-US" sz="2200" i="1" dirty="0" smtClean="0"/>
              <a:t> and </a:t>
            </a:r>
            <a:r>
              <a:rPr lang="en-US" sz="2200" dirty="0" smtClean="0"/>
              <a:t> </a:t>
            </a:r>
            <a:r>
              <a:rPr lang="en-US" sz="2200" dirty="0" err="1" smtClean="0"/>
              <a:t>Actinocycetes</a:t>
            </a:r>
            <a:r>
              <a:rPr lang="en-US" sz="2200" dirty="0" smtClean="0"/>
              <a:t>: </a:t>
            </a:r>
            <a:r>
              <a:rPr lang="en-US" sz="2200" i="1" dirty="0" err="1" smtClean="0"/>
              <a:t>Actinomyces</a:t>
            </a:r>
            <a:r>
              <a:rPr lang="en-US" sz="2200" i="1" dirty="0" smtClean="0"/>
              <a:t>, </a:t>
            </a:r>
            <a:r>
              <a:rPr lang="en-US" sz="2200" i="1" dirty="0" err="1" smtClean="0"/>
              <a:t>Nocardia</a:t>
            </a:r>
            <a:r>
              <a:rPr lang="en-US" sz="2200" i="1" dirty="0" smtClean="0"/>
              <a:t> </a:t>
            </a:r>
            <a:r>
              <a:rPr lang="en-US" sz="2200" dirty="0" smtClean="0"/>
              <a:t>and </a:t>
            </a:r>
            <a:r>
              <a:rPr lang="en-US" sz="2200" i="1" dirty="0" smtClean="0"/>
              <a:t>Streptomyces</a:t>
            </a:r>
            <a:endParaRPr lang="en-US" sz="2200" dirty="0" smtClean="0"/>
          </a:p>
          <a:p>
            <a:pPr lvl="1"/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315761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_11_02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7"/>
          <a:stretch/>
        </p:blipFill>
        <p:spPr>
          <a:xfrm>
            <a:off x="1790700" y="685800"/>
            <a:ext cx="8601456" cy="527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of Bacteria</a:t>
            </a:r>
            <a:endParaRPr lang="en-US" dirty="0"/>
          </a:p>
        </p:txBody>
      </p:sp>
      <p:sp>
        <p:nvSpPr>
          <p:cNvPr id="55299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000" b="1" dirty="0" smtClean="0"/>
              <a:t>Gram-Negative Proteobacteria</a:t>
            </a:r>
          </a:p>
          <a:p>
            <a:pPr lvl="1"/>
            <a:r>
              <a:rPr lang="en-US" sz="2000" dirty="0" smtClean="0"/>
              <a:t>Largest and most diverse group of </a:t>
            </a:r>
            <a:r>
              <a:rPr lang="en-US" sz="2000" dirty="0" smtClean="0"/>
              <a:t>bacteria</a:t>
            </a:r>
          </a:p>
          <a:p>
            <a:pPr lvl="1"/>
            <a:r>
              <a:rPr lang="en-US" sz="2000" dirty="0"/>
              <a:t>D</a:t>
            </a:r>
            <a:r>
              <a:rPr lang="en-US" sz="2000" dirty="0" smtClean="0"/>
              <a:t>ifferent shapes, reproductive strategies, &amp; nutritional types</a:t>
            </a:r>
          </a:p>
          <a:p>
            <a:pPr lvl="1"/>
            <a:r>
              <a:rPr lang="en-US" sz="2000" dirty="0" smtClean="0"/>
              <a:t>Share: common 16S </a:t>
            </a:r>
            <a:r>
              <a:rPr lang="en-US" sz="2000" dirty="0" err="1" smtClean="0"/>
              <a:t>rRNA</a:t>
            </a:r>
            <a:r>
              <a:rPr lang="en-US" sz="2000" dirty="0" smtClean="0"/>
              <a:t> nucleotide sequences</a:t>
            </a:r>
            <a:endParaRPr lang="en-US" sz="2000" dirty="0" smtClean="0"/>
          </a:p>
          <a:p>
            <a:pPr lvl="1"/>
            <a:r>
              <a:rPr lang="en-US" sz="2000" dirty="0" smtClean="0"/>
              <a:t>Five classes of </a:t>
            </a:r>
            <a:r>
              <a:rPr lang="en-US" sz="2000" dirty="0" err="1" smtClean="0"/>
              <a:t>proteobacteria</a:t>
            </a:r>
            <a:r>
              <a:rPr lang="en-US" sz="2000" dirty="0" smtClean="0"/>
              <a:t>, distinguished by minor differences in </a:t>
            </a:r>
            <a:r>
              <a:rPr lang="en-US" sz="2000" dirty="0" err="1" smtClean="0"/>
              <a:t>rRNA</a:t>
            </a:r>
            <a:r>
              <a:rPr lang="en-US" sz="2000" dirty="0" smtClean="0"/>
              <a:t> sequences</a:t>
            </a:r>
            <a:endParaRPr lang="en-US" sz="2000" dirty="0" smtClean="0"/>
          </a:p>
          <a:p>
            <a:pPr lvl="2"/>
            <a:r>
              <a:rPr lang="en-US" sz="2000" dirty="0" smtClean="0"/>
              <a:t>Alphaproteobacteria</a:t>
            </a:r>
          </a:p>
          <a:p>
            <a:pPr lvl="2"/>
            <a:r>
              <a:rPr lang="en-US" sz="2000" dirty="0" smtClean="0"/>
              <a:t>Betaproteobacteria</a:t>
            </a:r>
          </a:p>
          <a:p>
            <a:pPr lvl="2"/>
            <a:r>
              <a:rPr lang="en-US" sz="2000" dirty="0" smtClean="0"/>
              <a:t>Gammaproteobacteria</a:t>
            </a:r>
          </a:p>
          <a:p>
            <a:pPr lvl="2"/>
            <a:r>
              <a:rPr lang="en-US" sz="2000" dirty="0" smtClean="0"/>
              <a:t>Deltaproteobacteria</a:t>
            </a:r>
          </a:p>
          <a:p>
            <a:pPr lvl="2"/>
            <a:r>
              <a:rPr lang="en-US" sz="2000" dirty="0" smtClean="0"/>
              <a:t>Epsilonproteobacteria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1979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_11_03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5"/>
          <a:stretch/>
        </p:blipFill>
        <p:spPr>
          <a:xfrm>
            <a:off x="1790700" y="429491"/>
            <a:ext cx="8601456" cy="568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5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_11_04_1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9"/>
          <a:stretch/>
        </p:blipFill>
        <p:spPr>
          <a:xfrm>
            <a:off x="1795272" y="166255"/>
            <a:ext cx="8601456" cy="631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9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11_01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2"/>
          <a:stretch/>
        </p:blipFill>
        <p:spPr>
          <a:xfrm>
            <a:off x="3076222" y="441703"/>
            <a:ext cx="6039556" cy="5974596"/>
          </a:xfrm>
          <a:prstGeom prst="rect">
            <a:avLst/>
          </a:prstGeom>
        </p:spPr>
      </p:pic>
      <p:sp>
        <p:nvSpPr>
          <p:cNvPr id="5122" name="Rectangle 11"/>
          <p:cNvSpPr>
            <a:spLocks noGrp="1" noChangeArrowheads="1"/>
          </p:cNvSpPr>
          <p:nvPr>
            <p:ph type="title"/>
          </p:nvPr>
        </p:nvSpPr>
        <p:spPr>
          <a:xfrm>
            <a:off x="1806576" y="152401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11.1  Typical prokaryotic morphologies.</a:t>
            </a:r>
            <a:endParaRPr lang="en-U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7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_11_04_2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4"/>
          <a:stretch/>
        </p:blipFill>
        <p:spPr>
          <a:xfrm>
            <a:off x="1790700" y="374073"/>
            <a:ext cx="8601456" cy="586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_11_04_3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5"/>
          <a:stretch/>
        </p:blipFill>
        <p:spPr>
          <a:xfrm>
            <a:off x="1790700" y="457200"/>
            <a:ext cx="8601456" cy="569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8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 Characteristics of Prokaryotic Organisms</a:t>
            </a:r>
            <a:endParaRPr lang="en-US" dirty="0"/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825626" y="1068388"/>
            <a:ext cx="8537575" cy="5484812"/>
          </a:xfrm>
        </p:spPr>
        <p:txBody>
          <a:bodyPr/>
          <a:lstStyle/>
          <a:p>
            <a:r>
              <a:rPr lang="en-US" sz="2400" b="1" dirty="0" smtClean="0"/>
              <a:t>Endospores</a:t>
            </a:r>
          </a:p>
          <a:p>
            <a:pPr lvl="1"/>
            <a:r>
              <a:rPr lang="en-US" sz="2400" dirty="0" smtClean="0"/>
              <a:t>Produced by Gram-positive bacteria </a:t>
            </a:r>
            <a:r>
              <a:rPr lang="en-US" sz="2400" i="1" dirty="0" smtClean="0"/>
              <a:t>Bacillus</a:t>
            </a:r>
            <a:r>
              <a:rPr lang="en-US" sz="2400" dirty="0" smtClean="0"/>
              <a:t> and </a:t>
            </a:r>
            <a:r>
              <a:rPr lang="en-US" sz="2400" i="1" dirty="0" smtClean="0"/>
              <a:t>Clostridium</a:t>
            </a:r>
          </a:p>
          <a:p>
            <a:pPr lvl="1"/>
            <a:r>
              <a:rPr lang="en-US" sz="2400" dirty="0" smtClean="0"/>
              <a:t>Each vegetative cell transforms into one endospore</a:t>
            </a:r>
          </a:p>
          <a:p>
            <a:pPr lvl="1"/>
            <a:r>
              <a:rPr lang="en-US" sz="2400" dirty="0" smtClean="0"/>
              <a:t>Each endospore germinates to form one vegetative cell</a:t>
            </a:r>
          </a:p>
          <a:p>
            <a:pPr lvl="1"/>
            <a:r>
              <a:rPr lang="en-US" sz="2400" dirty="0" smtClean="0"/>
              <a:t>Defensive strategy against unfavorable conditions</a:t>
            </a:r>
          </a:p>
          <a:p>
            <a:pPr lvl="1"/>
            <a:r>
              <a:rPr lang="en-US" sz="2400" dirty="0" smtClean="0"/>
              <a:t>Endospores are often difficult to kill </a:t>
            </a:r>
          </a:p>
          <a:p>
            <a:pPr lvl="2"/>
            <a:r>
              <a:rPr lang="en-US" sz="2400" dirty="0" smtClean="0"/>
              <a:t>Concern to food processors, health care professionals, and </a:t>
            </a:r>
            <a:r>
              <a:rPr lang="en-US" sz="2400" dirty="0" smtClean="0"/>
              <a:t>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8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11_02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"/>
          <a:stretch/>
        </p:blipFill>
        <p:spPr>
          <a:xfrm>
            <a:off x="2354720" y="457201"/>
            <a:ext cx="7470371" cy="58817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08411" y="3529694"/>
            <a:ext cx="1390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Endospore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7734" y="4503363"/>
            <a:ext cx="152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/>
              <a:t>Vegetative</a:t>
            </a:r>
          </a:p>
          <a:p>
            <a:pPr algn="l"/>
            <a:r>
              <a:rPr lang="en-US" b="1" dirty="0"/>
              <a:t>cell</a:t>
            </a:r>
          </a:p>
        </p:txBody>
      </p:sp>
      <p:sp>
        <p:nvSpPr>
          <p:cNvPr id="7" name="Rectangle 6"/>
          <p:cNvSpPr/>
          <p:nvPr/>
        </p:nvSpPr>
        <p:spPr>
          <a:xfrm>
            <a:off x="7018866" y="535698"/>
            <a:ext cx="1390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Endospore</a:t>
            </a:r>
          </a:p>
        </p:txBody>
      </p:sp>
      <p:sp>
        <p:nvSpPr>
          <p:cNvPr id="8" name="Freeform 7"/>
          <p:cNvSpPr/>
          <p:nvPr/>
        </p:nvSpPr>
        <p:spPr>
          <a:xfrm>
            <a:off x="5482168" y="3207958"/>
            <a:ext cx="4233" cy="393700"/>
          </a:xfrm>
          <a:custGeom>
            <a:avLst/>
            <a:gdLst>
              <a:gd name="connsiteX0" fmla="*/ 4233 w 4233"/>
              <a:gd name="connsiteY0" fmla="*/ 0 h 393700"/>
              <a:gd name="connsiteX1" fmla="*/ 0 w 4233"/>
              <a:gd name="connsiteY1" fmla="*/ 39370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33" h="393700">
                <a:moveTo>
                  <a:pt x="4233" y="0"/>
                </a:moveTo>
                <a:lnTo>
                  <a:pt x="0" y="3937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653367" y="4698093"/>
            <a:ext cx="262466" cy="4233"/>
          </a:xfrm>
          <a:custGeom>
            <a:avLst/>
            <a:gdLst>
              <a:gd name="connsiteX0" fmla="*/ 0 w 262466"/>
              <a:gd name="connsiteY0" fmla="*/ 4233 h 4233"/>
              <a:gd name="connsiteX1" fmla="*/ 262466 w 262466"/>
              <a:gd name="connsiteY1" fmla="*/ 0 h 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2466" h="4233">
                <a:moveTo>
                  <a:pt x="0" y="4233"/>
                </a:moveTo>
                <a:lnTo>
                  <a:pt x="262466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691967" y="866926"/>
            <a:ext cx="1519766" cy="2429933"/>
          </a:xfrm>
          <a:custGeom>
            <a:avLst/>
            <a:gdLst>
              <a:gd name="connsiteX0" fmla="*/ 0 w 1519766"/>
              <a:gd name="connsiteY0" fmla="*/ 0 h 2429933"/>
              <a:gd name="connsiteX1" fmla="*/ 1519766 w 1519766"/>
              <a:gd name="connsiteY1" fmla="*/ 2429933 h 242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19766" h="2429933">
                <a:moveTo>
                  <a:pt x="0" y="0"/>
                </a:moveTo>
                <a:lnTo>
                  <a:pt x="1519766" y="2429933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174" name="Rectangle 11"/>
          <p:cNvSpPr>
            <a:spLocks noGrp="1" noChangeArrowheads="1"/>
          </p:cNvSpPr>
          <p:nvPr>
            <p:ph type="title"/>
          </p:nvPr>
        </p:nvSpPr>
        <p:spPr>
          <a:xfrm>
            <a:off x="1806576" y="152401"/>
            <a:ext cx="8861425" cy="276999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Figure 11.2  Locations of endospores.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2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 Characteristics of Prokaryotic Organisms</a:t>
            </a:r>
            <a:endParaRPr lang="en-US" dirty="0"/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589212" y="2133599"/>
            <a:ext cx="8915400" cy="4142509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Reproduction of Prokaryotic Cells</a:t>
            </a:r>
          </a:p>
          <a:p>
            <a:pPr lvl="1"/>
            <a:r>
              <a:rPr lang="en-US" sz="2400" dirty="0" smtClean="0"/>
              <a:t>All reproduce asexually</a:t>
            </a:r>
          </a:p>
          <a:p>
            <a:pPr lvl="1"/>
            <a:r>
              <a:rPr lang="en-US" sz="2400" dirty="0" smtClean="0"/>
              <a:t>Several different methods</a:t>
            </a:r>
          </a:p>
          <a:p>
            <a:pPr lvl="2"/>
            <a:r>
              <a:rPr lang="en-US" sz="2400" dirty="0" smtClean="0"/>
              <a:t>Binary fission (most common)</a:t>
            </a:r>
          </a:p>
          <a:p>
            <a:pPr lvl="2"/>
            <a:r>
              <a:rPr lang="en-US" sz="2400" dirty="0" smtClean="0"/>
              <a:t>Snapping division</a:t>
            </a:r>
          </a:p>
          <a:p>
            <a:pPr lvl="2"/>
            <a:r>
              <a:rPr lang="en-US" sz="2400" dirty="0" smtClean="0"/>
              <a:t>Reproductive spores</a:t>
            </a:r>
          </a:p>
          <a:p>
            <a:pPr lvl="2"/>
            <a:r>
              <a:rPr lang="en-US" sz="2400" dirty="0" smtClean="0"/>
              <a:t>Budding</a:t>
            </a:r>
          </a:p>
          <a:p>
            <a:pPr lvl="2"/>
            <a:r>
              <a:rPr lang="en-US" sz="2400" dirty="0" smtClean="0"/>
              <a:t>Viviparity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189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11_03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5"/>
          <a:stretch/>
        </p:blipFill>
        <p:spPr>
          <a:xfrm>
            <a:off x="3589759" y="403076"/>
            <a:ext cx="4993178" cy="58724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02493" y="495297"/>
            <a:ext cx="200987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dirty="0"/>
              <a:t>Cell replicates its DNA.</a:t>
            </a:r>
          </a:p>
        </p:txBody>
      </p:sp>
      <p:sp>
        <p:nvSpPr>
          <p:cNvPr id="6" name="Rectangle 5"/>
          <p:cNvSpPr/>
          <p:nvPr/>
        </p:nvSpPr>
        <p:spPr>
          <a:xfrm>
            <a:off x="4794639" y="880536"/>
            <a:ext cx="9204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dirty="0"/>
              <a:t>Nucleoid</a:t>
            </a:r>
          </a:p>
        </p:txBody>
      </p:sp>
      <p:sp>
        <p:nvSpPr>
          <p:cNvPr id="7" name="Rectangle 6"/>
          <p:cNvSpPr/>
          <p:nvPr/>
        </p:nvSpPr>
        <p:spPr>
          <a:xfrm>
            <a:off x="3581401" y="516469"/>
            <a:ext cx="3044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3822699" y="1816784"/>
            <a:ext cx="2057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300" b="1" dirty="0"/>
              <a:t>The cytoplasmic</a:t>
            </a:r>
          </a:p>
          <a:p>
            <a:pPr algn="l"/>
            <a:r>
              <a:rPr lang="en-US" sz="1300" b="1" dirty="0"/>
              <a:t>membrane elongates,</a:t>
            </a:r>
          </a:p>
          <a:p>
            <a:pPr algn="l"/>
            <a:r>
              <a:rPr lang="en-US" sz="1300" b="1" dirty="0"/>
              <a:t>separating DNA</a:t>
            </a:r>
          </a:p>
          <a:p>
            <a:pPr algn="l"/>
            <a:r>
              <a:rPr lang="en-US" sz="1300" b="1" dirty="0"/>
              <a:t>molecules.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4233" y="3039535"/>
            <a:ext cx="19812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300" b="1" dirty="0"/>
              <a:t>Cross wall forms;</a:t>
            </a:r>
          </a:p>
          <a:p>
            <a:pPr algn="l"/>
            <a:r>
              <a:rPr lang="en-US" sz="1300" b="1" dirty="0"/>
              <a:t>membrane</a:t>
            </a:r>
          </a:p>
          <a:p>
            <a:pPr algn="l"/>
            <a:r>
              <a:rPr lang="en-US" sz="1300" b="1" dirty="0"/>
              <a:t>invaginates.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0" y="4155758"/>
            <a:ext cx="1676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300" b="1" dirty="0"/>
              <a:t>Cross wall forms</a:t>
            </a:r>
          </a:p>
          <a:p>
            <a:pPr algn="l"/>
            <a:r>
              <a:rPr lang="en-US" sz="1300" b="1" dirty="0"/>
              <a:t>completely.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4233" y="5356880"/>
            <a:ext cx="152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300" b="1" dirty="0"/>
              <a:t>Daughter cells</a:t>
            </a:r>
          </a:p>
          <a:p>
            <a:pPr algn="l"/>
            <a:r>
              <a:rPr lang="en-US" sz="1300" b="1" dirty="0"/>
              <a:t>may separate.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98724" y="1816102"/>
            <a:ext cx="3044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Black"/>
                <a:cs typeface="Arial Black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94491" y="3048001"/>
            <a:ext cx="3044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Black"/>
                <a:cs typeface="Arial Black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89867" y="4152898"/>
            <a:ext cx="3044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Black"/>
                <a:cs typeface="Arial Black"/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85634" y="5364894"/>
            <a:ext cx="3044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Black"/>
                <a:cs typeface="Arial Black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75207" y="452967"/>
            <a:ext cx="87235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dirty="0"/>
              <a:t>Cell wall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71833" y="698500"/>
            <a:ext cx="1295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300" b="1" dirty="0"/>
              <a:t>Cytoplasmic</a:t>
            </a:r>
          </a:p>
          <a:p>
            <a:pPr algn="l"/>
            <a:r>
              <a:rPr lang="en-US" sz="1300" b="1" dirty="0"/>
              <a:t>membrane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476066" y="1161647"/>
            <a:ext cx="1600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300" b="1" dirty="0"/>
              <a:t>Replicated</a:t>
            </a:r>
          </a:p>
          <a:p>
            <a:pPr algn="l"/>
            <a:r>
              <a:rPr lang="en-US" sz="1300" b="1" dirty="0"/>
              <a:t>DNA</a:t>
            </a:r>
          </a:p>
        </p:txBody>
      </p:sp>
      <p:sp>
        <p:nvSpPr>
          <p:cNvPr id="19" name="Oval 30"/>
          <p:cNvSpPr>
            <a:spLocks noChangeAspect="1" noChangeArrowheads="1"/>
          </p:cNvSpPr>
          <p:nvPr/>
        </p:nvSpPr>
        <p:spPr bwMode="auto">
          <a:xfrm>
            <a:off x="7196076" y="661924"/>
            <a:ext cx="36575" cy="36576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Oval 30"/>
          <p:cNvSpPr>
            <a:spLocks noChangeAspect="1" noChangeArrowheads="1"/>
          </p:cNvSpPr>
          <p:nvPr/>
        </p:nvSpPr>
        <p:spPr bwMode="auto">
          <a:xfrm>
            <a:off x="7315201" y="838200"/>
            <a:ext cx="36575" cy="36576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Oval 30"/>
          <p:cNvSpPr>
            <a:spLocks noChangeAspect="1" noChangeArrowheads="1"/>
          </p:cNvSpPr>
          <p:nvPr/>
        </p:nvSpPr>
        <p:spPr bwMode="auto">
          <a:xfrm>
            <a:off x="7107176" y="1046099"/>
            <a:ext cx="36575" cy="36576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Oval 30"/>
          <p:cNvSpPr>
            <a:spLocks noChangeAspect="1" noChangeArrowheads="1"/>
          </p:cNvSpPr>
          <p:nvPr/>
        </p:nvSpPr>
        <p:spPr bwMode="auto">
          <a:xfrm>
            <a:off x="6059426" y="1030224"/>
            <a:ext cx="36575" cy="36576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5613400" y="1044575"/>
            <a:ext cx="444500" cy="0"/>
          </a:xfrm>
          <a:custGeom>
            <a:avLst/>
            <a:gdLst>
              <a:gd name="connsiteX0" fmla="*/ 0 w 444500"/>
              <a:gd name="connsiteY0" fmla="*/ 0 h 0"/>
              <a:gd name="connsiteX1" fmla="*/ 444500 w 4445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0">
                <a:moveTo>
                  <a:pt x="0" y="0"/>
                </a:moveTo>
                <a:lnTo>
                  <a:pt x="44450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7223126" y="612775"/>
            <a:ext cx="314325" cy="63500"/>
          </a:xfrm>
          <a:custGeom>
            <a:avLst/>
            <a:gdLst>
              <a:gd name="connsiteX0" fmla="*/ 0 w 314325"/>
              <a:gd name="connsiteY0" fmla="*/ 63500 h 63500"/>
              <a:gd name="connsiteX1" fmla="*/ 314325 w 314325"/>
              <a:gd name="connsiteY1" fmla="*/ 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4325" h="63500">
                <a:moveTo>
                  <a:pt x="0" y="63500"/>
                </a:moveTo>
                <a:lnTo>
                  <a:pt x="314325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7343776" y="860425"/>
            <a:ext cx="200025" cy="0"/>
          </a:xfrm>
          <a:custGeom>
            <a:avLst/>
            <a:gdLst>
              <a:gd name="connsiteX0" fmla="*/ 0 w 200025"/>
              <a:gd name="connsiteY0" fmla="*/ 0 h 0"/>
              <a:gd name="connsiteX1" fmla="*/ 200025 w 2000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025">
                <a:moveTo>
                  <a:pt x="0" y="0"/>
                </a:moveTo>
                <a:lnTo>
                  <a:pt x="200025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7137401" y="1069976"/>
            <a:ext cx="403225" cy="269875"/>
          </a:xfrm>
          <a:custGeom>
            <a:avLst/>
            <a:gdLst>
              <a:gd name="connsiteX0" fmla="*/ 0 w 403225"/>
              <a:gd name="connsiteY0" fmla="*/ 0 h 269875"/>
              <a:gd name="connsiteX1" fmla="*/ 403225 w 403225"/>
              <a:gd name="connsiteY1" fmla="*/ 269875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3225" h="269875">
                <a:moveTo>
                  <a:pt x="0" y="0"/>
                </a:moveTo>
                <a:lnTo>
                  <a:pt x="403225" y="269875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64" name="Rectangle 11"/>
          <p:cNvSpPr>
            <a:spLocks noGrp="1" noChangeArrowheads="1"/>
          </p:cNvSpPr>
          <p:nvPr>
            <p:ph type="title"/>
          </p:nvPr>
        </p:nvSpPr>
        <p:spPr>
          <a:xfrm>
            <a:off x="1806576" y="152401"/>
            <a:ext cx="8861425" cy="276999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Figure 11.3  Binary fission</a:t>
            </a:r>
            <a:r>
              <a:rPr lang="en-US" sz="1200" b="1" dirty="0">
                <a:solidFill>
                  <a:schemeClr val="tx1"/>
                </a:solidFill>
              </a:rPr>
              <a:t>.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60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11_04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0"/>
          <a:stretch/>
        </p:blipFill>
        <p:spPr>
          <a:xfrm>
            <a:off x="3878720" y="533400"/>
            <a:ext cx="4422371" cy="58630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69268" y="807660"/>
            <a:ext cx="1905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300" b="1" dirty="0"/>
              <a:t>Older, outer portion</a:t>
            </a:r>
          </a:p>
          <a:p>
            <a:pPr algn="l"/>
            <a:r>
              <a:rPr lang="en-US" sz="1300" b="1" dirty="0"/>
              <a:t>of cell wall</a:t>
            </a:r>
          </a:p>
        </p:txBody>
      </p:sp>
      <p:sp>
        <p:nvSpPr>
          <p:cNvPr id="6" name="Rectangle 5"/>
          <p:cNvSpPr/>
          <p:nvPr/>
        </p:nvSpPr>
        <p:spPr>
          <a:xfrm>
            <a:off x="6371169" y="497248"/>
            <a:ext cx="1981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300" b="1" dirty="0"/>
              <a:t>Newer, inner portion</a:t>
            </a:r>
          </a:p>
          <a:p>
            <a:pPr algn="l"/>
            <a:r>
              <a:rPr lang="en-US" sz="1300" b="1" dirty="0"/>
              <a:t>of cell wall</a:t>
            </a:r>
          </a:p>
        </p:txBody>
      </p:sp>
      <p:sp>
        <p:nvSpPr>
          <p:cNvPr id="7" name="Rectangle 6"/>
          <p:cNvSpPr/>
          <p:nvPr/>
        </p:nvSpPr>
        <p:spPr>
          <a:xfrm>
            <a:off x="7391400" y="3568962"/>
            <a:ext cx="1066800" cy="815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300" b="1" dirty="0"/>
              <a:t>Ruptured</a:t>
            </a:r>
          </a:p>
          <a:p>
            <a:pPr algn="l">
              <a:lnSpc>
                <a:spcPct val="90000"/>
              </a:lnSpc>
            </a:pPr>
            <a:r>
              <a:rPr lang="en-US" sz="1300" b="1" dirty="0"/>
              <a:t>remains</a:t>
            </a:r>
          </a:p>
          <a:p>
            <a:pPr algn="l">
              <a:lnSpc>
                <a:spcPct val="90000"/>
              </a:lnSpc>
            </a:pPr>
            <a:r>
              <a:rPr lang="en-US" sz="1300" b="1" dirty="0"/>
              <a:t>of old cell</a:t>
            </a:r>
          </a:p>
          <a:p>
            <a:pPr algn="l">
              <a:lnSpc>
                <a:spcPct val="90000"/>
              </a:lnSpc>
            </a:pPr>
            <a:r>
              <a:rPr lang="en-US" sz="1300" b="1" dirty="0"/>
              <a:t>wall</a:t>
            </a:r>
          </a:p>
        </p:txBody>
      </p:sp>
      <p:sp>
        <p:nvSpPr>
          <p:cNvPr id="8" name="Rectangle 7"/>
          <p:cNvSpPr/>
          <p:nvPr/>
        </p:nvSpPr>
        <p:spPr>
          <a:xfrm>
            <a:off x="5474699" y="5836860"/>
            <a:ext cx="6848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Hinge</a:t>
            </a:r>
          </a:p>
        </p:txBody>
      </p:sp>
      <p:sp>
        <p:nvSpPr>
          <p:cNvPr id="9" name="Freeform 8"/>
          <p:cNvSpPr/>
          <p:nvPr/>
        </p:nvSpPr>
        <p:spPr>
          <a:xfrm>
            <a:off x="6942667" y="964293"/>
            <a:ext cx="50800" cy="931333"/>
          </a:xfrm>
          <a:custGeom>
            <a:avLst/>
            <a:gdLst>
              <a:gd name="connsiteX0" fmla="*/ 0 w 50800"/>
              <a:gd name="connsiteY0" fmla="*/ 0 h 931333"/>
              <a:gd name="connsiteX1" fmla="*/ 50800 w 50800"/>
              <a:gd name="connsiteY1" fmla="*/ 931333 h 931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800" h="931333">
                <a:moveTo>
                  <a:pt x="0" y="0"/>
                </a:moveTo>
                <a:lnTo>
                  <a:pt x="50800" y="931333"/>
                </a:lnTo>
              </a:path>
            </a:pathLst>
          </a:custGeom>
          <a:ln w="1905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ln w="38100" cmpd="sng">
                <a:solidFill>
                  <a:schemeClr val="tx1"/>
                </a:solidFill>
              </a:ln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057900" y="5553226"/>
            <a:ext cx="215900" cy="372533"/>
          </a:xfrm>
          <a:custGeom>
            <a:avLst/>
            <a:gdLst>
              <a:gd name="connsiteX0" fmla="*/ 215900 w 215900"/>
              <a:gd name="connsiteY0" fmla="*/ 0 h 372533"/>
              <a:gd name="connsiteX1" fmla="*/ 0 w 215900"/>
              <a:gd name="connsiteY1" fmla="*/ 372533 h 37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5900" h="372533">
                <a:moveTo>
                  <a:pt x="215900" y="0"/>
                </a:moveTo>
                <a:lnTo>
                  <a:pt x="0" y="372533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ln w="12700" cmpd="sng">
                <a:solidFill>
                  <a:schemeClr val="tx1"/>
                </a:solidFill>
              </a:ln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82" name="Rectangle 11"/>
          <p:cNvSpPr>
            <a:spLocks noGrp="1" noChangeArrowheads="1"/>
          </p:cNvSpPr>
          <p:nvPr>
            <p:ph type="title"/>
          </p:nvPr>
        </p:nvSpPr>
        <p:spPr>
          <a:xfrm>
            <a:off x="1806576" y="152401"/>
            <a:ext cx="8861425" cy="276999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Figure 11.4  Snapping division, a variation of binary fission.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 flipH="1" flipV="1">
            <a:off x="4587876" y="1270000"/>
            <a:ext cx="717549" cy="7685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4" name="Group 13"/>
          <p:cNvGrpSpPr/>
          <p:nvPr/>
        </p:nvGrpSpPr>
        <p:grpSpPr>
          <a:xfrm>
            <a:off x="5264151" y="1995638"/>
            <a:ext cx="74613" cy="74613"/>
            <a:chOff x="4460875" y="2054225"/>
            <a:chExt cx="74613" cy="74613"/>
          </a:xfrm>
        </p:grpSpPr>
        <p:sp>
          <p:nvSpPr>
            <p:cNvPr id="15" name="Oval 25"/>
            <p:cNvSpPr>
              <a:spLocks noChangeArrowheads="1"/>
            </p:cNvSpPr>
            <p:nvPr/>
          </p:nvSpPr>
          <p:spPr bwMode="auto">
            <a:xfrm>
              <a:off x="4460875" y="2054225"/>
              <a:ext cx="74613" cy="74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n w="38100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" name="Oval 27"/>
            <p:cNvSpPr>
              <a:spLocks noChangeAspect="1" noChangeArrowheads="1"/>
            </p:cNvSpPr>
            <p:nvPr/>
          </p:nvSpPr>
          <p:spPr bwMode="auto">
            <a:xfrm>
              <a:off x="4468813" y="2063750"/>
              <a:ext cx="55562" cy="555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n w="38100" cmpd="sng">
                  <a:solidFill>
                    <a:schemeClr val="tx1"/>
                  </a:solidFill>
                </a:ln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 bwMode="auto">
          <a:xfrm flipH="1" flipV="1">
            <a:off x="4587876" y="1270000"/>
            <a:ext cx="717549" cy="768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6939492" y="980168"/>
            <a:ext cx="53184" cy="91863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6963432" y="1880933"/>
            <a:ext cx="61664" cy="61664"/>
          </a:xfrm>
          <a:prstGeom prst="ellipse">
            <a:avLst/>
          </a:prstGeom>
          <a:solidFill>
            <a:schemeClr val="tx1"/>
          </a:solidFill>
          <a:ln w="12700" cmpd="sng">
            <a:solidFill>
              <a:srgbClr val="FFFF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n w="38100" cmpd="sng">
                <a:solidFill>
                  <a:schemeClr val="tx1"/>
                </a:solidFill>
              </a:ln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6939492" y="980168"/>
            <a:ext cx="53184" cy="9186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6685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Rectangle 11"/>
          <p:cNvSpPr>
            <a:spLocks noGrp="1" noChangeArrowheads="1"/>
          </p:cNvSpPr>
          <p:nvPr>
            <p:ph type="title"/>
          </p:nvPr>
        </p:nvSpPr>
        <p:spPr>
          <a:xfrm>
            <a:off x="1806576" y="152401"/>
            <a:ext cx="8861425" cy="276999"/>
          </a:xfr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Figure 11.5  Spores of actinomycetes.</a:t>
            </a:r>
          </a:p>
        </p:txBody>
      </p:sp>
      <p:pic>
        <p:nvPicPr>
          <p:cNvPr id="3" name="Picture 2" descr="figure_11_05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1"/>
          <a:stretch/>
        </p:blipFill>
        <p:spPr>
          <a:xfrm>
            <a:off x="1790700" y="914400"/>
            <a:ext cx="8601456" cy="48288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22712" y="1134535"/>
            <a:ext cx="96853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900" b="1" dirty="0"/>
              <a:t>Spores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629400" y="855132"/>
            <a:ext cx="2971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00" b="1" dirty="0"/>
              <a:t>Filamentous</a:t>
            </a:r>
          </a:p>
          <a:p>
            <a:pPr algn="ctr"/>
            <a:r>
              <a:rPr lang="en-US" sz="1900" b="1" dirty="0"/>
              <a:t>vegetative cells</a:t>
            </a:r>
          </a:p>
        </p:txBody>
      </p:sp>
      <p:sp>
        <p:nvSpPr>
          <p:cNvPr id="6" name="Freeform 5"/>
          <p:cNvSpPr/>
          <p:nvPr/>
        </p:nvSpPr>
        <p:spPr>
          <a:xfrm>
            <a:off x="7905750" y="1536700"/>
            <a:ext cx="1117600" cy="2762250"/>
          </a:xfrm>
          <a:custGeom>
            <a:avLst/>
            <a:gdLst>
              <a:gd name="connsiteX0" fmla="*/ 0 w 1117600"/>
              <a:gd name="connsiteY0" fmla="*/ 2762250 h 2762250"/>
              <a:gd name="connsiteX1" fmla="*/ 190500 w 1117600"/>
              <a:gd name="connsiteY1" fmla="*/ 0 h 2762250"/>
              <a:gd name="connsiteX2" fmla="*/ 1117600 w 1117600"/>
              <a:gd name="connsiteY2" fmla="*/ 2755900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7600" h="2762250">
                <a:moveTo>
                  <a:pt x="0" y="2762250"/>
                </a:moveTo>
                <a:lnTo>
                  <a:pt x="190500" y="0"/>
                </a:lnTo>
                <a:lnTo>
                  <a:pt x="1117600" y="2755900"/>
                </a:lnTo>
              </a:path>
            </a:pathLst>
          </a:custGeom>
          <a:ln w="2857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67651" y="4272994"/>
            <a:ext cx="74613" cy="82074"/>
            <a:chOff x="4460875" y="2054225"/>
            <a:chExt cx="74613" cy="74613"/>
          </a:xfrm>
        </p:grpSpPr>
        <p:sp>
          <p:nvSpPr>
            <p:cNvPr id="8" name="Oval 25"/>
            <p:cNvSpPr>
              <a:spLocks noChangeArrowheads="1"/>
            </p:cNvSpPr>
            <p:nvPr/>
          </p:nvSpPr>
          <p:spPr bwMode="auto">
            <a:xfrm>
              <a:off x="4460875" y="2054225"/>
              <a:ext cx="74613" cy="74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Oval 27"/>
            <p:cNvSpPr>
              <a:spLocks noChangeAspect="1" noChangeArrowheads="1"/>
            </p:cNvSpPr>
            <p:nvPr/>
          </p:nvSpPr>
          <p:spPr bwMode="auto">
            <a:xfrm>
              <a:off x="4468813" y="2063750"/>
              <a:ext cx="55562" cy="555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994776" y="4270375"/>
            <a:ext cx="74613" cy="82074"/>
            <a:chOff x="4460875" y="2054225"/>
            <a:chExt cx="74613" cy="74613"/>
          </a:xfrm>
        </p:grpSpPr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460875" y="2054225"/>
              <a:ext cx="74613" cy="74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Oval 27"/>
            <p:cNvSpPr>
              <a:spLocks noChangeAspect="1" noChangeArrowheads="1"/>
            </p:cNvSpPr>
            <p:nvPr/>
          </p:nvSpPr>
          <p:spPr bwMode="auto">
            <a:xfrm>
              <a:off x="4468813" y="2063750"/>
              <a:ext cx="55562" cy="555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76776" y="2407126"/>
            <a:ext cx="74613" cy="82074"/>
            <a:chOff x="4460875" y="2054225"/>
            <a:chExt cx="74613" cy="74613"/>
          </a:xfrm>
        </p:grpSpPr>
        <p:sp>
          <p:nvSpPr>
            <p:cNvPr id="14" name="Oval 25"/>
            <p:cNvSpPr>
              <a:spLocks noChangeArrowheads="1"/>
            </p:cNvSpPr>
            <p:nvPr/>
          </p:nvSpPr>
          <p:spPr bwMode="auto">
            <a:xfrm>
              <a:off x="4460875" y="2054225"/>
              <a:ext cx="74613" cy="74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Oval 27"/>
            <p:cNvSpPr>
              <a:spLocks noChangeAspect="1" noChangeArrowheads="1"/>
            </p:cNvSpPr>
            <p:nvPr/>
          </p:nvSpPr>
          <p:spPr bwMode="auto">
            <a:xfrm>
              <a:off x="4468813" y="2063750"/>
              <a:ext cx="55562" cy="555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67226" y="1838325"/>
            <a:ext cx="74613" cy="82074"/>
            <a:chOff x="4460875" y="2054225"/>
            <a:chExt cx="74613" cy="74613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4460875" y="2054225"/>
              <a:ext cx="74613" cy="74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Oval 27"/>
            <p:cNvSpPr>
              <a:spLocks noChangeAspect="1" noChangeArrowheads="1"/>
            </p:cNvSpPr>
            <p:nvPr/>
          </p:nvSpPr>
          <p:spPr bwMode="auto">
            <a:xfrm>
              <a:off x="4468813" y="2063750"/>
              <a:ext cx="55562" cy="555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9" name="Freeform 18"/>
          <p:cNvSpPr/>
          <p:nvPr/>
        </p:nvSpPr>
        <p:spPr>
          <a:xfrm>
            <a:off x="4524375" y="1524000"/>
            <a:ext cx="577850" cy="895350"/>
          </a:xfrm>
          <a:custGeom>
            <a:avLst/>
            <a:gdLst>
              <a:gd name="connsiteX0" fmla="*/ 0 w 577850"/>
              <a:gd name="connsiteY0" fmla="*/ 339725 h 895350"/>
              <a:gd name="connsiteX1" fmla="*/ 577850 w 577850"/>
              <a:gd name="connsiteY1" fmla="*/ 0 h 895350"/>
              <a:gd name="connsiteX2" fmla="*/ 206375 w 577850"/>
              <a:gd name="connsiteY2" fmla="*/ 89535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7850" h="895350">
                <a:moveTo>
                  <a:pt x="0" y="339725"/>
                </a:moveTo>
                <a:lnTo>
                  <a:pt x="577850" y="0"/>
                </a:lnTo>
                <a:lnTo>
                  <a:pt x="206375" y="895350"/>
                </a:lnTo>
              </a:path>
            </a:pathLst>
          </a:custGeom>
          <a:ln w="28575" cmpd="sng">
            <a:solidFill>
              <a:schemeClr val="bg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521200" y="1530350"/>
            <a:ext cx="577850" cy="895350"/>
          </a:xfrm>
          <a:custGeom>
            <a:avLst/>
            <a:gdLst>
              <a:gd name="connsiteX0" fmla="*/ 0 w 577850"/>
              <a:gd name="connsiteY0" fmla="*/ 339725 h 895350"/>
              <a:gd name="connsiteX1" fmla="*/ 577850 w 577850"/>
              <a:gd name="connsiteY1" fmla="*/ 0 h 895350"/>
              <a:gd name="connsiteX2" fmla="*/ 206375 w 577850"/>
              <a:gd name="connsiteY2" fmla="*/ 89535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7850" h="895350">
                <a:moveTo>
                  <a:pt x="0" y="339725"/>
                </a:moveTo>
                <a:lnTo>
                  <a:pt x="577850" y="0"/>
                </a:lnTo>
                <a:lnTo>
                  <a:pt x="206375" y="89535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7907867" y="1530350"/>
            <a:ext cx="1113366" cy="2762250"/>
          </a:xfrm>
          <a:custGeom>
            <a:avLst/>
            <a:gdLst>
              <a:gd name="connsiteX0" fmla="*/ 0 w 1117600"/>
              <a:gd name="connsiteY0" fmla="*/ 2762250 h 2762250"/>
              <a:gd name="connsiteX1" fmla="*/ 190500 w 1117600"/>
              <a:gd name="connsiteY1" fmla="*/ 0 h 2762250"/>
              <a:gd name="connsiteX2" fmla="*/ 1117600 w 1117600"/>
              <a:gd name="connsiteY2" fmla="*/ 2755900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7600" h="2762250">
                <a:moveTo>
                  <a:pt x="0" y="2762250"/>
                </a:moveTo>
                <a:lnTo>
                  <a:pt x="190500" y="0"/>
                </a:lnTo>
                <a:lnTo>
                  <a:pt x="1117600" y="27559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2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66</TotalTime>
  <Words>914</Words>
  <Application>Microsoft Office PowerPoint</Application>
  <PresentationFormat>Widescreen</PresentationFormat>
  <Paragraphs>263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ＭＳ Ｐゴシック</vt:lpstr>
      <vt:lpstr>Arial</vt:lpstr>
      <vt:lpstr>Arial Black</vt:lpstr>
      <vt:lpstr>Calibri</vt:lpstr>
      <vt:lpstr>Century Gothic</vt:lpstr>
      <vt:lpstr>メイリオ</vt:lpstr>
      <vt:lpstr>Wingdings 3</vt:lpstr>
      <vt:lpstr>ヒラギノ角ゴ Pro W3</vt:lpstr>
      <vt:lpstr>Wisp</vt:lpstr>
      <vt:lpstr>Characterizing &amp; Classifying Prokaryotes</vt:lpstr>
      <vt:lpstr>General Characteristics of Prokaryotic Organisms</vt:lpstr>
      <vt:lpstr>Figure 11.1  Typical prokaryotic morphologies.</vt:lpstr>
      <vt:lpstr>General Characteristics of Prokaryotic Organisms</vt:lpstr>
      <vt:lpstr>Figure 11.2  Locations of endospores.</vt:lpstr>
      <vt:lpstr>General Characteristics of Prokaryotic Organisms</vt:lpstr>
      <vt:lpstr>Figure 11.3  Binary fission.</vt:lpstr>
      <vt:lpstr>Figure 11.4  Snapping division, a variation of binary fission.</vt:lpstr>
      <vt:lpstr>Figure 11.5  Spores of actinomycetes.</vt:lpstr>
      <vt:lpstr>Figure 11.6  Budding.</vt:lpstr>
      <vt:lpstr>General Characteristics of Prokaryotic Organisms</vt:lpstr>
      <vt:lpstr>Figure 11.7  Viviparity in Epulopiscium.</vt:lpstr>
      <vt:lpstr>General Characteristics of Prokaryotic Organisms</vt:lpstr>
      <vt:lpstr>Figure 11.8  Arrangements of cocci.</vt:lpstr>
      <vt:lpstr>Figure 11.9  Arrangements of bacilli.</vt:lpstr>
      <vt:lpstr>Modern Prokaryotic Classification</vt:lpstr>
      <vt:lpstr>Figure 11.10  Prokaryotic taxonomy.</vt:lpstr>
      <vt:lpstr>Survey of Archaea</vt:lpstr>
      <vt:lpstr>Survey of Archaea</vt:lpstr>
      <vt:lpstr>Survey of Archaea</vt:lpstr>
      <vt:lpstr>Survey of Bacteria</vt:lpstr>
      <vt:lpstr>Survey of Bacteria</vt:lpstr>
      <vt:lpstr>PowerPoint Presentation</vt:lpstr>
      <vt:lpstr>Survey of Bacteria</vt:lpstr>
      <vt:lpstr>Survey of Bacteria</vt:lpstr>
      <vt:lpstr>PowerPoint Presentation</vt:lpstr>
      <vt:lpstr>Survey of Bacteria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Characterizing &amp; Classifying Prokaryotes</dc:title>
  <dc:creator>Melanie Meyer</dc:creator>
  <cp:lastModifiedBy>Melanie Meyer</cp:lastModifiedBy>
  <cp:revision>10</cp:revision>
  <dcterms:created xsi:type="dcterms:W3CDTF">2016-06-12T20:32:43Z</dcterms:created>
  <dcterms:modified xsi:type="dcterms:W3CDTF">2016-06-12T21:39:22Z</dcterms:modified>
</cp:coreProperties>
</file>