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notesMasterIdLst>
    <p:notesMasterId r:id="rId5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1" r:id="rId44"/>
    <p:sldId id="302" r:id="rId45"/>
    <p:sldId id="304" r:id="rId46"/>
    <p:sldId id="305" r:id="rId47"/>
    <p:sldId id="306" r:id="rId48"/>
    <p:sldId id="307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65258-AFFB-45B0-8EA2-5FA14D14C034}" type="datetimeFigureOut">
              <a:rPr lang="en-US" smtClean="0"/>
              <a:t>5/28/2017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652D05-38C9-44C3-B287-1CC2A62CD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90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B77A960-D336-C647-8522-0295A8F3F7F0}" type="slidenum">
              <a:rPr lang="en-US">
                <a:solidFill>
                  <a:schemeClr val="tx2"/>
                </a:solidFill>
              </a:rPr>
              <a:pPr/>
              <a:t>2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6322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E63CD4E-CB49-254E-8CE3-C8DBA18B9A60}" type="slidenum">
              <a:rPr lang="en-US">
                <a:solidFill>
                  <a:schemeClr val="tx2"/>
                </a:solidFill>
              </a:rPr>
              <a:pPr/>
              <a:t>11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6271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0A911F9-B28E-5C4B-9416-ABD0CC8070E0}" type="slidenum">
              <a:rPr lang="en-US">
                <a:solidFill>
                  <a:schemeClr val="tx2"/>
                </a:solidFill>
              </a:rPr>
              <a:pPr/>
              <a:t>12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911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C3173BC-3C76-004C-AB5F-AC1128169FAA}" type="slidenum">
              <a:rPr lang="en-US">
                <a:solidFill>
                  <a:schemeClr val="tx2"/>
                </a:solidFill>
              </a:rPr>
              <a:pPr/>
              <a:t>13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4113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106F964-9004-BC43-9024-D4C283C9EA69}" type="slidenum">
              <a:rPr lang="en-US">
                <a:solidFill>
                  <a:schemeClr val="tx2"/>
                </a:solidFill>
              </a:rPr>
              <a:pPr/>
              <a:t>14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6462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61846F2-A34D-AA41-989F-5BD628111373}" type="slidenum">
              <a:rPr lang="en-US">
                <a:solidFill>
                  <a:schemeClr val="tx2"/>
                </a:solidFill>
              </a:rPr>
              <a:pPr/>
              <a:t>15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3953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F5664A1-6A5F-CB46-A38F-33EFD71E1266}" type="slidenum">
              <a:rPr lang="en-US">
                <a:solidFill>
                  <a:schemeClr val="tx2"/>
                </a:solidFill>
              </a:rPr>
              <a:pPr/>
              <a:t>16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5093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34772A4-D5DB-2F46-A339-4C88698FD101}" type="slidenum">
              <a:rPr lang="en-US">
                <a:solidFill>
                  <a:schemeClr val="tx2"/>
                </a:solidFill>
              </a:rPr>
              <a:pPr/>
              <a:t>17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8270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9DE9617-7585-D447-B3E0-EF09B825C9A9}" type="slidenum">
              <a:rPr lang="en-US">
                <a:solidFill>
                  <a:schemeClr val="tx2"/>
                </a:solidFill>
              </a:rPr>
              <a:pPr/>
              <a:t>18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5940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6927D77-F948-244D-BDB8-0C91ECF371A7}" type="slidenum">
              <a:rPr lang="en-US">
                <a:solidFill>
                  <a:schemeClr val="tx2"/>
                </a:solidFill>
              </a:rPr>
              <a:pPr/>
              <a:t>19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0315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D688C39-B51C-4249-8607-327825494BBF}" type="slidenum">
              <a:rPr lang="en-US">
                <a:solidFill>
                  <a:schemeClr val="tx2"/>
                </a:solidFill>
              </a:rPr>
              <a:pPr/>
              <a:t>20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804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BEF1BA9-0702-DF41-A656-29D8C9DB34C4}" type="slidenum">
              <a:rPr lang="en-US">
                <a:solidFill>
                  <a:schemeClr val="tx2"/>
                </a:solidFill>
              </a:rPr>
              <a:pPr/>
              <a:t>3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398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0FA88BD-3966-0E45-B0E2-BC9E6D4EB926}" type="slidenum">
              <a:rPr lang="en-US">
                <a:solidFill>
                  <a:schemeClr val="tx2"/>
                </a:solidFill>
              </a:rPr>
              <a:pPr/>
              <a:t>21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2153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7CD4049-1102-5F40-AAAB-2D6015E8E511}" type="slidenum">
              <a:rPr lang="en-US">
                <a:solidFill>
                  <a:schemeClr val="tx2"/>
                </a:solidFill>
              </a:rPr>
              <a:pPr/>
              <a:t>22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5197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66E5D9D-488A-3B4E-A3C8-B2CB42120338}" type="slidenum">
              <a:rPr lang="en-US">
                <a:solidFill>
                  <a:schemeClr val="tx2"/>
                </a:solidFill>
              </a:rPr>
              <a:pPr/>
              <a:t>23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6907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CF0B269-949B-2E4C-9221-02E1B1A13E77}" type="slidenum">
              <a:rPr lang="en-US">
                <a:solidFill>
                  <a:schemeClr val="tx2"/>
                </a:solidFill>
              </a:rPr>
              <a:pPr/>
              <a:t>24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5068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2CF1884-4B40-6044-BB32-3BB2F9E3C8AE}" type="slidenum">
              <a:rPr lang="en-US">
                <a:solidFill>
                  <a:schemeClr val="tx2"/>
                </a:solidFill>
              </a:rPr>
              <a:pPr/>
              <a:t>25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30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A43C66-736D-EE4D-8E2D-B227BA3B1363}" type="slidenum">
              <a:rPr lang="en-US">
                <a:solidFill>
                  <a:schemeClr val="tx2"/>
                </a:solidFill>
              </a:rPr>
              <a:pPr/>
              <a:t>26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09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C8D3ECB-DB8D-E846-9683-9BA8A14EA504}" type="slidenum">
              <a:rPr lang="en-US">
                <a:solidFill>
                  <a:schemeClr val="tx2"/>
                </a:solidFill>
              </a:rPr>
              <a:pPr/>
              <a:t>27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9299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EFDC52F-DD8E-E04C-BAD8-867B49B77A10}" type="slidenum">
              <a:rPr lang="en-US">
                <a:solidFill>
                  <a:schemeClr val="tx2"/>
                </a:solidFill>
              </a:rPr>
              <a:pPr/>
              <a:t>28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4865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A1DA172-F004-1347-A900-C647264D730B}" type="slidenum">
              <a:rPr lang="en-US">
                <a:solidFill>
                  <a:schemeClr val="tx2"/>
                </a:solidFill>
              </a:rPr>
              <a:pPr/>
              <a:t>29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7612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89211FB-BBEF-E64A-8B2F-A4873ADA9019}" type="slidenum">
              <a:rPr lang="en-US">
                <a:solidFill>
                  <a:schemeClr val="tx2"/>
                </a:solidFill>
              </a:rPr>
              <a:pPr/>
              <a:t>30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405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B60D799-2B9F-3747-A50C-C2903F1D08BA}" type="slidenum">
              <a:rPr lang="en-US">
                <a:solidFill>
                  <a:schemeClr val="tx2"/>
                </a:solidFill>
              </a:rPr>
              <a:pPr/>
              <a:t>4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6982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999BD3C-9A81-3540-86E7-6DE1B9EFFD11}" type="slidenum">
              <a:rPr lang="en-US">
                <a:solidFill>
                  <a:schemeClr val="tx2"/>
                </a:solidFill>
              </a:rPr>
              <a:pPr/>
              <a:t>31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1694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96C5616-77E4-1E4B-A4A4-0B5F6FC0BA0F}" type="slidenum">
              <a:rPr lang="en-US">
                <a:solidFill>
                  <a:schemeClr val="tx2"/>
                </a:solidFill>
              </a:rPr>
              <a:pPr/>
              <a:t>32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7097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2F9EC7B-0326-C043-80D8-68698965FF85}" type="slidenum">
              <a:rPr lang="en-US">
                <a:solidFill>
                  <a:schemeClr val="tx2"/>
                </a:solidFill>
              </a:rPr>
              <a:pPr/>
              <a:t>33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5869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A28FD62-B297-A948-9141-AE95502BF442}" type="slidenum">
              <a:rPr lang="en-US">
                <a:solidFill>
                  <a:schemeClr val="tx2"/>
                </a:solidFill>
              </a:rPr>
              <a:pPr/>
              <a:t>34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7668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57446CB-5080-3A4D-BCAE-D679EC3EACE8}" type="slidenum">
              <a:rPr lang="en-US">
                <a:solidFill>
                  <a:schemeClr val="tx2"/>
                </a:solidFill>
              </a:rPr>
              <a:pPr/>
              <a:t>35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2621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7AF09AB-9A86-854E-A63E-7D411899FC3B}" type="slidenum">
              <a:rPr lang="en-US">
                <a:solidFill>
                  <a:schemeClr val="tx2"/>
                </a:solidFill>
              </a:rPr>
              <a:pPr/>
              <a:t>36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6130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2FE9875-7EBF-DC4A-90EB-E5E464846908}" type="slidenum">
              <a:rPr lang="en-US">
                <a:solidFill>
                  <a:schemeClr val="tx2"/>
                </a:solidFill>
              </a:rPr>
              <a:pPr/>
              <a:t>37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5864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D289530-5F89-2248-A010-768A8B9B66B8}" type="slidenum">
              <a:rPr lang="en-US">
                <a:solidFill>
                  <a:schemeClr val="tx2"/>
                </a:solidFill>
              </a:rPr>
              <a:pPr/>
              <a:t>38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9137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71196F1-9EF4-D448-9B4B-8DC26BA62880}" type="slidenum">
              <a:rPr lang="en-US">
                <a:solidFill>
                  <a:schemeClr val="tx2"/>
                </a:solidFill>
              </a:rPr>
              <a:pPr/>
              <a:t>39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1095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9568E5B-7087-DB4E-BC12-246BBDEEC8DF}" type="slidenum">
              <a:rPr lang="en-US">
                <a:solidFill>
                  <a:schemeClr val="tx2"/>
                </a:solidFill>
              </a:rPr>
              <a:pPr/>
              <a:t>40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329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D898AAE-6BF3-A840-91F6-447DA2F7981F}" type="slidenum">
              <a:rPr lang="en-US">
                <a:solidFill>
                  <a:schemeClr val="tx2"/>
                </a:solidFill>
              </a:rPr>
              <a:pPr/>
              <a:t>5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264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BEC47A7-AA97-7146-873A-BC27E6782123}" type="slidenum">
              <a:rPr lang="en-US">
                <a:solidFill>
                  <a:schemeClr val="tx2"/>
                </a:solidFill>
              </a:rPr>
              <a:pPr/>
              <a:t>41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5111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AF3A263-D312-EB4B-9BC3-4A9247E4FC13}" type="slidenum">
              <a:rPr lang="en-US">
                <a:solidFill>
                  <a:schemeClr val="tx2"/>
                </a:solidFill>
              </a:rPr>
              <a:pPr/>
              <a:t>42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73258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69A82BA-5A15-CD48-A0C6-9F96432980AB}" type="slidenum">
              <a:rPr lang="en-US">
                <a:solidFill>
                  <a:schemeClr val="tx2"/>
                </a:solidFill>
              </a:rPr>
              <a:pPr/>
              <a:t>43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3489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1D0B162-EDF4-DC4C-9FF6-6AB1C9231D13}" type="slidenum">
              <a:rPr lang="en-US">
                <a:solidFill>
                  <a:schemeClr val="tx2"/>
                </a:solidFill>
              </a:rPr>
              <a:pPr/>
              <a:t>44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6780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55BA567-812D-1C46-82E4-F1577F3271DE}" type="slidenum">
              <a:rPr lang="en-US">
                <a:solidFill>
                  <a:schemeClr val="tx2"/>
                </a:solidFill>
              </a:rPr>
              <a:pPr/>
              <a:t>45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9233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59A8029-E0F6-6E4C-AEF7-01EB7BF46AA6}" type="slidenum">
              <a:rPr lang="en-US">
                <a:solidFill>
                  <a:schemeClr val="tx2"/>
                </a:solidFill>
              </a:rPr>
              <a:pPr/>
              <a:t>46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69000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0B68913-EA2A-024C-88AB-B7585AB404A7}" type="slidenum">
              <a:rPr lang="en-US">
                <a:solidFill>
                  <a:schemeClr val="tx2"/>
                </a:solidFill>
              </a:rPr>
              <a:pPr/>
              <a:t>47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13069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2E4EA6B-61D9-9740-B71D-181696764D89}" type="slidenum">
              <a:rPr lang="en-US">
                <a:solidFill>
                  <a:schemeClr val="tx2"/>
                </a:solidFill>
              </a:rPr>
              <a:pPr/>
              <a:t>48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686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C10F838-CC0D-A347-863B-C5ABEED447D1}" type="slidenum">
              <a:rPr lang="en-US">
                <a:solidFill>
                  <a:schemeClr val="tx2"/>
                </a:solidFill>
              </a:rPr>
              <a:pPr/>
              <a:t>6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113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373F501-29C6-DB43-AB4B-41E958CCD4B9}" type="slidenum">
              <a:rPr lang="en-US">
                <a:solidFill>
                  <a:schemeClr val="tx2"/>
                </a:solidFill>
              </a:rPr>
              <a:pPr/>
              <a:t>7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340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61CC455-24C6-EB49-891E-BD023872B332}" type="slidenum">
              <a:rPr lang="en-US">
                <a:solidFill>
                  <a:schemeClr val="tx2"/>
                </a:solidFill>
              </a:rPr>
              <a:pPr/>
              <a:t>8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125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F72353E-2951-3240-A3FB-6768B56A0AB5}" type="slidenum">
              <a:rPr lang="en-US">
                <a:solidFill>
                  <a:schemeClr val="tx2"/>
                </a:solidFill>
              </a:rPr>
              <a:pPr/>
              <a:t>9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658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4BE52AD-2BCD-BC45-BF54-FE90CF828566}" type="slidenum">
              <a:rPr lang="en-US">
                <a:solidFill>
                  <a:schemeClr val="tx2"/>
                </a:solidFill>
              </a:rPr>
              <a:pPr/>
              <a:t>10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807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5/28/2017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5/28/2017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5/28/2017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5/28/2017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5/28/2017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1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1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1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1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1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1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1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1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1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1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Controlling microbial growth in the body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10</a:t>
            </a:r>
          </a:p>
          <a:p>
            <a:r>
              <a:rPr lang="en-US" dirty="0"/>
              <a:t>CCV</a:t>
            </a:r>
          </a:p>
          <a:p>
            <a:r>
              <a:rPr lang="en-US" dirty="0"/>
              <a:t>Microbiology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36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51"/>
    </mc:Choice>
    <mc:Fallback>
      <p:transition spd="slow" advTm="18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4" name="Rectangle 25"/>
          <p:cNvSpPr>
            <a:spLocks noGrp="1" noChangeArrowheads="1"/>
          </p:cNvSpPr>
          <p:nvPr>
            <p:ph type="title"/>
          </p:nvPr>
        </p:nvSpPr>
        <p:spPr>
          <a:xfrm>
            <a:off x="1806576" y="100585"/>
            <a:ext cx="8861425" cy="276999"/>
          </a:xfrm>
        </p:spPr>
        <p:txBody>
          <a:bodyPr/>
          <a:lstStyle/>
          <a:p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Figure 10.3c-e  Bacterial cell wall synthesis and the inhibitory effects of beta-lactams on it.</a:t>
            </a:r>
          </a:p>
        </p:txBody>
      </p:sp>
      <p:pic>
        <p:nvPicPr>
          <p:cNvPr id="23" name="Picture 22" descr="figure_10_03c-e_unlabeled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3"/>
          <a:stretch/>
        </p:blipFill>
        <p:spPr>
          <a:xfrm>
            <a:off x="1790700" y="749301"/>
            <a:ext cx="8601456" cy="5131129"/>
          </a:xfrm>
          <a:prstGeom prst="rect">
            <a:avLst/>
          </a:prstGeom>
        </p:spPr>
      </p:pic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2254251" y="3725708"/>
            <a:ext cx="1019831" cy="517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970" b="1" dirty="0"/>
              <a:t>New cross-links</a:t>
            </a:r>
          </a:p>
          <a:p>
            <a:pPr algn="l">
              <a:lnSpc>
                <a:spcPct val="95000"/>
              </a:lnSpc>
            </a:pPr>
            <a:r>
              <a:rPr lang="en-US" sz="970" b="1" dirty="0"/>
              <a:t>inhibited by</a:t>
            </a:r>
          </a:p>
          <a:p>
            <a:pPr algn="l">
              <a:lnSpc>
                <a:spcPct val="95000"/>
              </a:lnSpc>
            </a:pPr>
            <a:r>
              <a:rPr lang="en-US" sz="970" b="1" dirty="0"/>
              <a:t>beta-lactam</a:t>
            </a:r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4797426" y="3814608"/>
            <a:ext cx="769763" cy="517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970" b="1" dirty="0"/>
              <a:t>Previously </a:t>
            </a:r>
          </a:p>
          <a:p>
            <a:pPr algn="l">
              <a:lnSpc>
                <a:spcPct val="95000"/>
              </a:lnSpc>
            </a:pPr>
            <a:r>
              <a:rPr lang="en-US" sz="970" b="1" dirty="0"/>
              <a:t>formed </a:t>
            </a:r>
          </a:p>
          <a:p>
            <a:pPr algn="l">
              <a:lnSpc>
                <a:spcPct val="95000"/>
              </a:lnSpc>
            </a:pPr>
            <a:r>
              <a:rPr lang="en-US" sz="970" b="1" dirty="0"/>
              <a:t>cross-link</a:t>
            </a:r>
          </a:p>
        </p:txBody>
      </p:sp>
      <p:sp>
        <p:nvSpPr>
          <p:cNvPr id="26" name="Rectangle 15"/>
          <p:cNvSpPr>
            <a:spLocks noChangeArrowheads="1"/>
          </p:cNvSpPr>
          <p:nvPr/>
        </p:nvSpPr>
        <p:spPr bwMode="auto">
          <a:xfrm>
            <a:off x="2495550" y="3260726"/>
            <a:ext cx="9032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970" dirty="0">
                <a:latin typeface="Arial Black" charset="0"/>
              </a:rPr>
              <a:t>Penicillins</a:t>
            </a:r>
          </a:p>
        </p:txBody>
      </p:sp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2057401" y="2989111"/>
            <a:ext cx="1598515" cy="24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970" b="1" dirty="0"/>
              <a:t>Methicillin (semisynthetic)</a:t>
            </a:r>
          </a:p>
        </p:txBody>
      </p:sp>
      <p:sp>
        <p:nvSpPr>
          <p:cNvPr id="28" name="Rectangle 17"/>
          <p:cNvSpPr>
            <a:spLocks noChangeArrowheads="1"/>
          </p:cNvSpPr>
          <p:nvPr/>
        </p:nvSpPr>
        <p:spPr bwMode="auto">
          <a:xfrm>
            <a:off x="4982637" y="2065867"/>
            <a:ext cx="114790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nl-NL" sz="970" dirty="0">
                <a:latin typeface="Arial Black" charset="0"/>
              </a:rPr>
              <a:t>Carbapenems</a:t>
            </a:r>
            <a:endParaRPr lang="en-US" sz="970" dirty="0">
              <a:latin typeface="Arial Black" charset="0"/>
            </a:endParaRPr>
          </a:p>
        </p:txBody>
      </p:sp>
      <p:sp>
        <p:nvSpPr>
          <p:cNvPr id="29" name="Rectangle 18"/>
          <p:cNvSpPr>
            <a:spLocks noChangeArrowheads="1"/>
          </p:cNvSpPr>
          <p:nvPr/>
        </p:nvSpPr>
        <p:spPr bwMode="auto">
          <a:xfrm>
            <a:off x="4785786" y="1848043"/>
            <a:ext cx="1579278" cy="24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970" b="1" dirty="0"/>
              <a:t>Imipenem (semisynthetic)</a:t>
            </a:r>
          </a:p>
        </p:txBody>
      </p:sp>
      <p:sp>
        <p:nvSpPr>
          <p:cNvPr id="30" name="Rectangle 19"/>
          <p:cNvSpPr>
            <a:spLocks noChangeArrowheads="1"/>
          </p:cNvSpPr>
          <p:nvPr/>
        </p:nvSpPr>
        <p:spPr bwMode="auto">
          <a:xfrm>
            <a:off x="5289551" y="4833786"/>
            <a:ext cx="588623" cy="24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970" b="1" dirty="0"/>
              <a:t>Growth</a:t>
            </a:r>
          </a:p>
        </p:txBody>
      </p:sp>
      <p:sp>
        <p:nvSpPr>
          <p:cNvPr id="31" name="Rectangle 20"/>
          <p:cNvSpPr>
            <a:spLocks noChangeArrowheads="1"/>
          </p:cNvSpPr>
          <p:nvPr/>
        </p:nvSpPr>
        <p:spPr bwMode="auto">
          <a:xfrm>
            <a:off x="1781176" y="5284966"/>
            <a:ext cx="3344185" cy="659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970" b="1" dirty="0"/>
              <a:t>Beta-lactam interferes with the linking enzymes, and NAM </a:t>
            </a:r>
          </a:p>
          <a:p>
            <a:pPr algn="l">
              <a:lnSpc>
                <a:spcPct val="95000"/>
              </a:lnSpc>
            </a:pPr>
            <a:r>
              <a:rPr lang="en-US" sz="970" b="1" dirty="0"/>
              <a:t>subunits remain unattached to their neighbors. However, </a:t>
            </a:r>
          </a:p>
          <a:p>
            <a:pPr algn="l">
              <a:lnSpc>
                <a:spcPct val="95000"/>
              </a:lnSpc>
            </a:pPr>
            <a:r>
              <a:rPr lang="en-US" sz="970" b="1" dirty="0"/>
              <a:t>the cell continues to grow as it adds more NAG and NAM </a:t>
            </a:r>
          </a:p>
          <a:p>
            <a:pPr algn="l">
              <a:lnSpc>
                <a:spcPct val="95000"/>
              </a:lnSpc>
            </a:pPr>
            <a:r>
              <a:rPr lang="en-US" sz="970" b="1" dirty="0"/>
              <a:t>subunits.</a:t>
            </a:r>
          </a:p>
        </p:txBody>
      </p:sp>
      <p:sp>
        <p:nvSpPr>
          <p:cNvPr id="32" name="Rectangle 21"/>
          <p:cNvSpPr>
            <a:spLocks noChangeArrowheads="1"/>
          </p:cNvSpPr>
          <p:nvPr/>
        </p:nvSpPr>
        <p:spPr bwMode="auto">
          <a:xfrm>
            <a:off x="6373425" y="5283356"/>
            <a:ext cx="2589170" cy="517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970" b="1" dirty="0"/>
              <a:t>The cell bursts from osmotic pressure</a:t>
            </a:r>
          </a:p>
          <a:p>
            <a:pPr algn="l">
              <a:lnSpc>
                <a:spcPct val="95000"/>
              </a:lnSpc>
            </a:pPr>
            <a:r>
              <a:rPr lang="en-US" sz="970" b="1" dirty="0"/>
              <a:t>because the integrity of peptidoglycan is not </a:t>
            </a:r>
          </a:p>
          <a:p>
            <a:pPr algn="l">
              <a:lnSpc>
                <a:spcPct val="95000"/>
              </a:lnSpc>
            </a:pPr>
            <a:r>
              <a:rPr lang="en-US" sz="970" b="1" dirty="0"/>
              <a:t>maintained.</a:t>
            </a:r>
          </a:p>
        </p:txBody>
      </p:sp>
      <p:sp>
        <p:nvSpPr>
          <p:cNvPr id="33" name="Line 27"/>
          <p:cNvSpPr>
            <a:spLocks noChangeShapeType="1"/>
          </p:cNvSpPr>
          <p:nvPr/>
        </p:nvSpPr>
        <p:spPr bwMode="auto">
          <a:xfrm>
            <a:off x="4248151" y="3943350"/>
            <a:ext cx="6254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4" name="Line 28"/>
          <p:cNvSpPr>
            <a:spLocks noChangeShapeType="1"/>
          </p:cNvSpPr>
          <p:nvPr/>
        </p:nvSpPr>
        <p:spPr bwMode="auto">
          <a:xfrm>
            <a:off x="3063876" y="4137025"/>
            <a:ext cx="7905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2940230" y="865909"/>
            <a:ext cx="902811" cy="24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970" b="1" dirty="0"/>
              <a:t>β-lactam ring</a:t>
            </a:r>
          </a:p>
        </p:txBody>
      </p:sp>
      <p:sp>
        <p:nvSpPr>
          <p:cNvPr id="36" name="Rectangle 12"/>
          <p:cNvSpPr>
            <a:spLocks noChangeArrowheads="1"/>
          </p:cNvSpPr>
          <p:nvPr/>
        </p:nvSpPr>
        <p:spPr bwMode="auto">
          <a:xfrm>
            <a:off x="2314576" y="1849286"/>
            <a:ext cx="1269899" cy="24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970" b="1" dirty="0"/>
              <a:t>Penicillin G (natural)</a:t>
            </a:r>
          </a:p>
        </p:txBody>
      </p:sp>
      <p:sp>
        <p:nvSpPr>
          <p:cNvPr id="37" name="Rectangle 17"/>
          <p:cNvSpPr>
            <a:spLocks noChangeArrowheads="1"/>
          </p:cNvSpPr>
          <p:nvPr/>
        </p:nvSpPr>
        <p:spPr bwMode="auto">
          <a:xfrm>
            <a:off x="7995455" y="2070101"/>
            <a:ext cx="1235203" cy="24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s-ES_tradnl" sz="970" dirty="0">
                <a:latin typeface="Arial Black" charset="0"/>
              </a:rPr>
              <a:t>Cephalosporins</a:t>
            </a:r>
            <a:endParaRPr lang="en-US" sz="970" dirty="0">
              <a:latin typeface="Arial Black" charset="0"/>
            </a:endParaRPr>
          </a:p>
        </p:txBody>
      </p:sp>
      <p:sp>
        <p:nvSpPr>
          <p:cNvPr id="38" name="Rectangle 18"/>
          <p:cNvSpPr>
            <a:spLocks noChangeArrowheads="1"/>
          </p:cNvSpPr>
          <p:nvPr/>
        </p:nvSpPr>
        <p:spPr bwMode="auto">
          <a:xfrm>
            <a:off x="7978929" y="1885646"/>
            <a:ext cx="1327608" cy="24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970" b="1" dirty="0"/>
              <a:t>Cephalothin (natural)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65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48"/>
    </mc:Choice>
    <mc:Fallback>
      <p:transition spd="slow" advTm="30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Mechanisms of Antimicrobial Action</a:t>
            </a:r>
          </a:p>
        </p:txBody>
      </p:sp>
      <p:sp>
        <p:nvSpPr>
          <p:cNvPr id="16387" name="Rectangle 9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Inhibition of Cell Wall Synthesis</a:t>
            </a:r>
          </a:p>
          <a:p>
            <a:pPr lvl="1"/>
            <a:r>
              <a:rPr lang="en-US" dirty="0"/>
              <a:t>Inhibition of synthesis of bacterial walls</a:t>
            </a:r>
          </a:p>
          <a:p>
            <a:pPr lvl="2"/>
            <a:r>
              <a:rPr lang="en-US" dirty="0"/>
              <a:t>Semisynthetic derivatives of beta-lactams </a:t>
            </a:r>
          </a:p>
          <a:p>
            <a:pPr lvl="3"/>
            <a:r>
              <a:rPr lang="en-US" dirty="0"/>
              <a:t>More stable in acidic environments</a:t>
            </a:r>
          </a:p>
          <a:p>
            <a:pPr lvl="3"/>
            <a:r>
              <a:rPr lang="en-US" dirty="0"/>
              <a:t>More readily absorbed</a:t>
            </a:r>
          </a:p>
          <a:p>
            <a:pPr lvl="3"/>
            <a:r>
              <a:rPr lang="en-US" dirty="0"/>
              <a:t>Less susceptible to deactivation</a:t>
            </a:r>
          </a:p>
          <a:p>
            <a:pPr lvl="3"/>
            <a:r>
              <a:rPr lang="en-US" dirty="0"/>
              <a:t>More active against more types of bacteria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25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929"/>
    </mc:Choice>
    <mc:Fallback>
      <p:transition spd="slow" advTm="57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Mechanisms of Antimicrobial Action</a:t>
            </a:r>
          </a:p>
        </p:txBody>
      </p:sp>
      <p:sp>
        <p:nvSpPr>
          <p:cNvPr id="17411" name="Rectangle 15"/>
          <p:cNvSpPr>
            <a:spLocks noGrp="1" noChangeArrowheads="1"/>
          </p:cNvSpPr>
          <p:nvPr>
            <p:ph idx="1"/>
          </p:nvPr>
        </p:nvSpPr>
        <p:spPr>
          <a:xfrm>
            <a:off x="1825626" y="1731818"/>
            <a:ext cx="8537575" cy="4821382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en-US" b="1" dirty="0"/>
              <a:t>Inhibition of Cell Wall Synthesis</a:t>
            </a:r>
          </a:p>
          <a:p>
            <a:pPr lvl="1">
              <a:lnSpc>
                <a:spcPct val="140000"/>
              </a:lnSpc>
            </a:pPr>
            <a:r>
              <a:rPr lang="en-US" dirty="0"/>
              <a:t>Inhibition of synthesis of bacterial walls</a:t>
            </a:r>
          </a:p>
          <a:p>
            <a:pPr lvl="2">
              <a:lnSpc>
                <a:spcPct val="140000"/>
              </a:lnSpc>
            </a:pPr>
            <a:r>
              <a:rPr lang="en-US" dirty="0"/>
              <a:t>Vancomycin and cycloserine </a:t>
            </a:r>
          </a:p>
          <a:p>
            <a:pPr lvl="3">
              <a:lnSpc>
                <a:spcPct val="140000"/>
              </a:lnSpc>
            </a:pPr>
            <a:r>
              <a:rPr lang="en-US" dirty="0"/>
              <a:t>Interfere with particular bridges that link NAM subunits in many Gram-positive bacteria</a:t>
            </a:r>
          </a:p>
          <a:p>
            <a:pPr lvl="2">
              <a:lnSpc>
                <a:spcPct val="140000"/>
              </a:lnSpc>
            </a:pPr>
            <a:r>
              <a:rPr lang="en-US" dirty="0"/>
              <a:t>Bacitracin </a:t>
            </a:r>
          </a:p>
          <a:p>
            <a:pPr lvl="3">
              <a:lnSpc>
                <a:spcPct val="140000"/>
              </a:lnSpc>
            </a:pPr>
            <a:r>
              <a:rPr lang="en-US" dirty="0"/>
              <a:t>Blocks transport of NAG and NAM from cytoplasm</a:t>
            </a:r>
          </a:p>
          <a:p>
            <a:pPr lvl="2">
              <a:lnSpc>
                <a:spcPct val="140000"/>
              </a:lnSpc>
            </a:pPr>
            <a:r>
              <a:rPr lang="en-US" dirty="0"/>
              <a:t>Isoniazid and ethambutol </a:t>
            </a:r>
          </a:p>
          <a:p>
            <a:pPr lvl="3">
              <a:lnSpc>
                <a:spcPct val="140000"/>
              </a:lnSpc>
            </a:pPr>
            <a:r>
              <a:rPr lang="en-US" dirty="0"/>
              <a:t>Disrupt mycolic acid formation in mycobacterial species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047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581"/>
    </mc:Choice>
    <mc:Fallback>
      <p:transition spd="slow" advTm="58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Mechanisms of Antimicrobial Action</a:t>
            </a:r>
          </a:p>
        </p:txBody>
      </p:sp>
      <p:sp>
        <p:nvSpPr>
          <p:cNvPr id="18435" name="Rectangle 9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Inhibition of Cell Wall Synthesis</a:t>
            </a:r>
          </a:p>
          <a:p>
            <a:pPr lvl="1"/>
            <a:r>
              <a:rPr lang="en-US" dirty="0"/>
              <a:t>Inhibition of synthesis of bacterial walls</a:t>
            </a:r>
          </a:p>
          <a:p>
            <a:pPr lvl="2"/>
            <a:r>
              <a:rPr lang="en-US" dirty="0"/>
              <a:t>Prevent bacteria from increasing amount of peptidoglycan</a:t>
            </a:r>
          </a:p>
          <a:p>
            <a:pPr lvl="2"/>
            <a:r>
              <a:rPr lang="en-US" dirty="0"/>
              <a:t>Have no effect on existing peptidoglycan layer</a:t>
            </a:r>
          </a:p>
          <a:p>
            <a:pPr lvl="2"/>
            <a:r>
              <a:rPr lang="en-US" dirty="0"/>
              <a:t>Effective only for growing cells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24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538"/>
    </mc:Choice>
    <mc:Fallback>
      <p:transition spd="slow" advTm="41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Mechanisms of Antimicrobial Action</a:t>
            </a:r>
          </a:p>
        </p:txBody>
      </p:sp>
      <p:sp>
        <p:nvSpPr>
          <p:cNvPr id="19459" name="Rectangle 11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Inhibition of Cell Wall Synthesis</a:t>
            </a:r>
          </a:p>
          <a:p>
            <a:pPr lvl="1"/>
            <a:r>
              <a:rPr lang="en-US" dirty="0"/>
              <a:t>Inhibition of synthesis of fungal walls</a:t>
            </a:r>
          </a:p>
          <a:p>
            <a:pPr lvl="2"/>
            <a:r>
              <a:rPr lang="en-US" dirty="0"/>
              <a:t>Fungal cells are composed of various polysaccharides not found in mammalian cells</a:t>
            </a:r>
          </a:p>
          <a:p>
            <a:pPr lvl="2"/>
            <a:r>
              <a:rPr lang="en-US" dirty="0"/>
              <a:t>Echinocandins inhibit the enzyme that synthesizes glucan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589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486"/>
    </mc:Choice>
    <mc:Fallback>
      <p:transition spd="slow" advTm="36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Mechanisms of Antimicrobial Action</a:t>
            </a:r>
          </a:p>
        </p:txBody>
      </p:sp>
      <p:sp>
        <p:nvSpPr>
          <p:cNvPr id="20483" name="Rectangle 11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Inhibition of Protein Synthesis</a:t>
            </a:r>
          </a:p>
          <a:p>
            <a:pPr lvl="1"/>
            <a:r>
              <a:rPr lang="en-US" dirty="0"/>
              <a:t>Prokaryotic ribosomes are 70S (30S and 50S)</a:t>
            </a:r>
          </a:p>
          <a:p>
            <a:pPr lvl="1"/>
            <a:r>
              <a:rPr lang="en-US" dirty="0"/>
              <a:t>Eukaryotic ribosomes are 80S (40S and 60S)</a:t>
            </a:r>
          </a:p>
          <a:p>
            <a:pPr lvl="1"/>
            <a:r>
              <a:rPr lang="en-US" dirty="0"/>
              <a:t>Drugs can selectively target translation</a:t>
            </a:r>
          </a:p>
          <a:p>
            <a:pPr lvl="1"/>
            <a:r>
              <a:rPr lang="en-US" dirty="0"/>
              <a:t>Mitochondria of animals and humans contain 70S ribosomes </a:t>
            </a:r>
          </a:p>
          <a:p>
            <a:pPr lvl="2"/>
            <a:r>
              <a:rPr lang="en-US" dirty="0"/>
              <a:t>Can be harmful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625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143"/>
    </mc:Choice>
    <mc:Fallback>
      <p:transition spd="slow" advTm="48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"/>
          <p:cNvSpPr>
            <a:spLocks noGrp="1" noChangeArrowheads="1"/>
          </p:cNvSpPr>
          <p:nvPr>
            <p:ph type="title"/>
          </p:nvPr>
        </p:nvSpPr>
        <p:spPr>
          <a:xfrm>
            <a:off x="1806576" y="100585"/>
            <a:ext cx="8861425" cy="276999"/>
          </a:xfrm>
        </p:spPr>
        <p:txBody>
          <a:bodyPr/>
          <a:lstStyle/>
          <a:p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Figure 10.4  The mechanisms by which antimicrobials target prokaryotic ribosomes to inhibit protein synthesis.</a:t>
            </a:r>
          </a:p>
        </p:txBody>
      </p:sp>
      <p:pic>
        <p:nvPicPr>
          <p:cNvPr id="57" name="Picture 56" descr="figure_10_04_unlabeled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2"/>
          <a:stretch/>
        </p:blipFill>
        <p:spPr>
          <a:xfrm>
            <a:off x="1790700" y="825500"/>
            <a:ext cx="8601456" cy="5006340"/>
          </a:xfrm>
          <a:prstGeom prst="rect">
            <a:avLst/>
          </a:prstGeom>
        </p:spPr>
      </p:pic>
      <p:sp>
        <p:nvSpPr>
          <p:cNvPr id="58" name="Rectangle 5"/>
          <p:cNvSpPr>
            <a:spLocks noChangeArrowheads="1"/>
          </p:cNvSpPr>
          <p:nvPr/>
        </p:nvSpPr>
        <p:spPr bwMode="auto">
          <a:xfrm>
            <a:off x="2603501" y="817410"/>
            <a:ext cx="776175" cy="355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900" b="1" dirty="0"/>
              <a:t>Incorrect</a:t>
            </a:r>
          </a:p>
          <a:p>
            <a:pPr algn="l">
              <a:lnSpc>
                <a:spcPct val="95000"/>
              </a:lnSpc>
            </a:pPr>
            <a:r>
              <a:rPr lang="en-US" sz="900" b="1" dirty="0"/>
              <a:t>amino acids</a:t>
            </a:r>
          </a:p>
        </p:txBody>
      </p:sp>
      <p:sp>
        <p:nvSpPr>
          <p:cNvPr id="59" name="Rectangle 6"/>
          <p:cNvSpPr>
            <a:spLocks noChangeArrowheads="1"/>
          </p:cNvSpPr>
          <p:nvPr/>
        </p:nvSpPr>
        <p:spPr bwMode="auto">
          <a:xfrm>
            <a:off x="3873865" y="1098550"/>
            <a:ext cx="684803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US" sz="900" b="1" dirty="0"/>
              <a:t>Ribosome</a:t>
            </a:r>
          </a:p>
        </p:txBody>
      </p:sp>
      <p:sp>
        <p:nvSpPr>
          <p:cNvPr id="60" name="Rectangle 7"/>
          <p:cNvSpPr>
            <a:spLocks noChangeArrowheads="1"/>
          </p:cNvSpPr>
          <p:nvPr/>
        </p:nvSpPr>
        <p:spPr bwMode="auto">
          <a:xfrm>
            <a:off x="2917825" y="1847850"/>
            <a:ext cx="367408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US" sz="900" b="1" dirty="0">
                <a:solidFill>
                  <a:srgbClr val="000000"/>
                </a:solidFill>
              </a:rPr>
              <a:t>30S</a:t>
            </a:r>
          </a:p>
        </p:txBody>
      </p:sp>
      <p:sp>
        <p:nvSpPr>
          <p:cNvPr id="61" name="Rectangle 8"/>
          <p:cNvSpPr>
            <a:spLocks noChangeArrowheads="1"/>
          </p:cNvSpPr>
          <p:nvPr/>
        </p:nvSpPr>
        <p:spPr bwMode="auto">
          <a:xfrm>
            <a:off x="3867151" y="1861041"/>
            <a:ext cx="1646605" cy="618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900" b="1" dirty="0"/>
              <a:t>Some aminoglycosides, for</a:t>
            </a:r>
          </a:p>
          <a:p>
            <a:pPr algn="l">
              <a:lnSpc>
                <a:spcPct val="95000"/>
              </a:lnSpc>
            </a:pPr>
            <a:r>
              <a:rPr lang="en-US" sz="900" b="1" dirty="0"/>
              <a:t>example streptomycin, cause</a:t>
            </a:r>
          </a:p>
          <a:p>
            <a:pPr algn="l">
              <a:lnSpc>
                <a:spcPct val="95000"/>
              </a:lnSpc>
            </a:pPr>
            <a:r>
              <a:rPr lang="en-US" sz="900" b="1" dirty="0"/>
              <a:t>change in 30S shape, so</a:t>
            </a:r>
          </a:p>
          <a:p>
            <a:pPr algn="l">
              <a:lnSpc>
                <a:spcPct val="95000"/>
              </a:lnSpc>
            </a:pPr>
            <a:r>
              <a:rPr lang="en-US" sz="900" b="1" dirty="0"/>
              <a:t>mRNA is misread.</a:t>
            </a:r>
          </a:p>
        </p:txBody>
      </p:sp>
      <p:sp>
        <p:nvSpPr>
          <p:cNvPr id="62" name="Rectangle 9"/>
          <p:cNvSpPr>
            <a:spLocks noChangeArrowheads="1"/>
          </p:cNvSpPr>
          <p:nvPr/>
        </p:nvSpPr>
        <p:spPr bwMode="auto">
          <a:xfrm>
            <a:off x="2901950" y="3255318"/>
            <a:ext cx="367408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US" sz="900" b="1" dirty="0"/>
              <a:t>50S</a:t>
            </a:r>
          </a:p>
        </p:txBody>
      </p:sp>
      <p:sp>
        <p:nvSpPr>
          <p:cNvPr id="63" name="Rectangle 10"/>
          <p:cNvSpPr>
            <a:spLocks noChangeArrowheads="1"/>
          </p:cNvSpPr>
          <p:nvPr/>
        </p:nvSpPr>
        <p:spPr bwMode="auto">
          <a:xfrm>
            <a:off x="2180268" y="4067646"/>
            <a:ext cx="79220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US" sz="900" b="1" dirty="0"/>
              <a:t>Amino acids</a:t>
            </a:r>
          </a:p>
        </p:txBody>
      </p:sp>
      <p:sp>
        <p:nvSpPr>
          <p:cNvPr id="64" name="Rectangle 11"/>
          <p:cNvSpPr>
            <a:spLocks noChangeArrowheads="1"/>
          </p:cNvSpPr>
          <p:nvPr/>
        </p:nvSpPr>
        <p:spPr bwMode="auto">
          <a:xfrm>
            <a:off x="3619200" y="4086225"/>
            <a:ext cx="14061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sv-SE" sz="900" b="1" dirty="0"/>
              <a:t>Chloramphenicol blocks</a:t>
            </a:r>
          </a:p>
          <a:p>
            <a:pPr algn="l"/>
            <a:r>
              <a:rPr lang="sv-SE" sz="900" b="1" dirty="0"/>
              <a:t>peptide bond formation.</a:t>
            </a:r>
            <a:endParaRPr lang="en-US" sz="900" b="1" dirty="0"/>
          </a:p>
        </p:txBody>
      </p:sp>
      <p:sp>
        <p:nvSpPr>
          <p:cNvPr id="65" name="Rectangle 12"/>
          <p:cNvSpPr>
            <a:spLocks noChangeArrowheads="1"/>
          </p:cNvSpPr>
          <p:nvPr/>
        </p:nvSpPr>
        <p:spPr bwMode="auto">
          <a:xfrm>
            <a:off x="2883399" y="4740746"/>
            <a:ext cx="367408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US" sz="900" b="1" dirty="0"/>
              <a:t>50S</a:t>
            </a:r>
          </a:p>
        </p:txBody>
      </p:sp>
      <p:sp>
        <p:nvSpPr>
          <p:cNvPr id="66" name="Rectangle 13"/>
          <p:cNvSpPr>
            <a:spLocks noChangeArrowheads="1"/>
          </p:cNvSpPr>
          <p:nvPr/>
        </p:nvSpPr>
        <p:spPr bwMode="auto">
          <a:xfrm>
            <a:off x="3847611" y="3053640"/>
            <a:ext cx="1326004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900" b="1" dirty="0"/>
              <a:t>Tetracycline and some </a:t>
            </a:r>
          </a:p>
          <a:p>
            <a:pPr algn="l">
              <a:lnSpc>
                <a:spcPct val="90000"/>
              </a:lnSpc>
            </a:pPr>
            <a:r>
              <a:rPr lang="en-US" sz="900" b="1" dirty="0"/>
              <a:t>aminoglycosides block</a:t>
            </a:r>
          </a:p>
          <a:p>
            <a:pPr algn="l">
              <a:lnSpc>
                <a:spcPct val="90000"/>
              </a:lnSpc>
            </a:pPr>
            <a:r>
              <a:rPr lang="en-US" sz="900" b="1" dirty="0"/>
              <a:t>docking site of tRNA.</a:t>
            </a:r>
          </a:p>
        </p:txBody>
      </p:sp>
      <p:sp>
        <p:nvSpPr>
          <p:cNvPr id="67" name="Rectangle 14"/>
          <p:cNvSpPr>
            <a:spLocks noChangeArrowheads="1"/>
          </p:cNvSpPr>
          <p:nvPr/>
        </p:nvSpPr>
        <p:spPr bwMode="auto">
          <a:xfrm>
            <a:off x="5257800" y="1705446"/>
            <a:ext cx="53305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US" sz="900" b="1" dirty="0"/>
              <a:t>mRNA</a:t>
            </a:r>
          </a:p>
        </p:txBody>
      </p:sp>
      <p:sp>
        <p:nvSpPr>
          <p:cNvPr id="68" name="Rectangle 15"/>
          <p:cNvSpPr>
            <a:spLocks noChangeArrowheads="1"/>
          </p:cNvSpPr>
          <p:nvPr/>
        </p:nvSpPr>
        <p:spPr bwMode="auto">
          <a:xfrm>
            <a:off x="6342716" y="808518"/>
            <a:ext cx="1112805" cy="1013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900" b="1" dirty="0"/>
              <a:t>Lincosamides or</a:t>
            </a:r>
          </a:p>
          <a:p>
            <a:pPr algn="l">
              <a:lnSpc>
                <a:spcPct val="95000"/>
              </a:lnSpc>
            </a:pPr>
            <a:r>
              <a:rPr lang="en-US" sz="900" b="1" dirty="0"/>
              <a:t>macrolides bind</a:t>
            </a:r>
          </a:p>
          <a:p>
            <a:pPr algn="l">
              <a:lnSpc>
                <a:spcPct val="95000"/>
              </a:lnSpc>
            </a:pPr>
            <a:r>
              <a:rPr lang="en-US" sz="900" b="1" dirty="0"/>
              <a:t>to 50S subunit,</a:t>
            </a:r>
          </a:p>
          <a:p>
            <a:pPr algn="l">
              <a:lnSpc>
                <a:spcPct val="95000"/>
              </a:lnSpc>
            </a:pPr>
            <a:r>
              <a:rPr lang="en-US" sz="900" b="1" dirty="0"/>
              <a:t>blocking proper</a:t>
            </a:r>
          </a:p>
          <a:p>
            <a:pPr algn="l">
              <a:lnSpc>
                <a:spcPct val="95000"/>
              </a:lnSpc>
            </a:pPr>
            <a:r>
              <a:rPr lang="en-US" sz="900" b="1" dirty="0"/>
              <a:t>mRNA movement</a:t>
            </a:r>
          </a:p>
          <a:p>
            <a:pPr algn="l">
              <a:lnSpc>
                <a:spcPct val="95000"/>
              </a:lnSpc>
            </a:pPr>
            <a:r>
              <a:rPr lang="en-US" sz="900" b="1" dirty="0"/>
              <a:t>through ribosome.</a:t>
            </a:r>
          </a:p>
          <a:p>
            <a:pPr algn="l">
              <a:lnSpc>
                <a:spcPct val="95000"/>
              </a:lnSpc>
            </a:pPr>
            <a:r>
              <a:rPr lang="en-US" sz="900" b="1" dirty="0"/>
              <a:t>Synthesis stops.</a:t>
            </a:r>
          </a:p>
        </p:txBody>
      </p:sp>
      <p:sp>
        <p:nvSpPr>
          <p:cNvPr id="69" name="Rectangle 16"/>
          <p:cNvSpPr>
            <a:spLocks noChangeArrowheads="1"/>
          </p:cNvSpPr>
          <p:nvPr/>
        </p:nvSpPr>
        <p:spPr bwMode="auto">
          <a:xfrm>
            <a:off x="7041376" y="4745565"/>
            <a:ext cx="434691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US" sz="900" b="1" dirty="0"/>
              <a:t>fMet</a:t>
            </a:r>
          </a:p>
        </p:txBody>
      </p:sp>
      <p:sp>
        <p:nvSpPr>
          <p:cNvPr id="70" name="Rectangle 17"/>
          <p:cNvSpPr>
            <a:spLocks noChangeArrowheads="1"/>
          </p:cNvSpPr>
          <p:nvPr/>
        </p:nvSpPr>
        <p:spPr bwMode="auto">
          <a:xfrm>
            <a:off x="8372476" y="3059746"/>
            <a:ext cx="758541" cy="34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900" b="1" dirty="0"/>
              <a:t>Antisense</a:t>
            </a:r>
          </a:p>
          <a:p>
            <a:pPr algn="l">
              <a:lnSpc>
                <a:spcPct val="90000"/>
              </a:lnSpc>
            </a:pPr>
            <a:r>
              <a:rPr lang="en-US" sz="900" b="1" dirty="0"/>
              <a:t>nucleic acid</a:t>
            </a:r>
          </a:p>
        </p:txBody>
      </p:sp>
      <p:sp>
        <p:nvSpPr>
          <p:cNvPr id="71" name="Rectangle 18"/>
          <p:cNvSpPr>
            <a:spLocks noChangeArrowheads="1"/>
          </p:cNvSpPr>
          <p:nvPr/>
        </p:nvSpPr>
        <p:spPr bwMode="auto">
          <a:xfrm>
            <a:off x="8499476" y="5546725"/>
            <a:ext cx="9108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US" sz="900" b="1" dirty="0"/>
              <a:t>Oxazolidinone</a:t>
            </a:r>
          </a:p>
        </p:txBody>
      </p:sp>
      <p:sp>
        <p:nvSpPr>
          <p:cNvPr id="72" name="Rectangle 19"/>
          <p:cNvSpPr>
            <a:spLocks noChangeArrowheads="1"/>
          </p:cNvSpPr>
          <p:nvPr/>
        </p:nvSpPr>
        <p:spPr bwMode="auto">
          <a:xfrm>
            <a:off x="8049124" y="5553075"/>
            <a:ext cx="367408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US" sz="900" b="1" dirty="0"/>
              <a:t>30S</a:t>
            </a:r>
          </a:p>
        </p:txBody>
      </p:sp>
      <p:sp>
        <p:nvSpPr>
          <p:cNvPr id="73" name="Rectangle 20"/>
          <p:cNvSpPr>
            <a:spLocks noChangeArrowheads="1"/>
          </p:cNvSpPr>
          <p:nvPr/>
        </p:nvSpPr>
        <p:spPr bwMode="auto">
          <a:xfrm>
            <a:off x="5232743" y="3486624"/>
            <a:ext cx="53305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US" sz="900" b="1" dirty="0"/>
              <a:t>mRNA</a:t>
            </a:r>
          </a:p>
        </p:txBody>
      </p:sp>
      <p:sp>
        <p:nvSpPr>
          <p:cNvPr id="74" name="Rectangle 21"/>
          <p:cNvSpPr>
            <a:spLocks noChangeArrowheads="1"/>
          </p:cNvSpPr>
          <p:nvPr/>
        </p:nvSpPr>
        <p:spPr bwMode="auto">
          <a:xfrm>
            <a:off x="5240866" y="4974638"/>
            <a:ext cx="53305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US" sz="900" b="1" dirty="0"/>
              <a:t>mRNA</a:t>
            </a:r>
          </a:p>
        </p:txBody>
      </p:sp>
      <p:sp>
        <p:nvSpPr>
          <p:cNvPr id="75" name="Rectangle 22"/>
          <p:cNvSpPr>
            <a:spLocks noChangeArrowheads="1"/>
          </p:cNvSpPr>
          <p:nvPr/>
        </p:nvSpPr>
        <p:spPr bwMode="auto">
          <a:xfrm>
            <a:off x="9883775" y="3613621"/>
            <a:ext cx="53305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US" sz="900" b="1" dirty="0"/>
              <a:t>mRNA</a:t>
            </a:r>
          </a:p>
        </p:txBody>
      </p:sp>
      <p:sp>
        <p:nvSpPr>
          <p:cNvPr id="76" name="Rectangle 23"/>
          <p:cNvSpPr>
            <a:spLocks noChangeArrowheads="1"/>
          </p:cNvSpPr>
          <p:nvPr/>
        </p:nvSpPr>
        <p:spPr bwMode="auto">
          <a:xfrm>
            <a:off x="9896475" y="1847850"/>
            <a:ext cx="53305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US" sz="900" b="1" dirty="0"/>
              <a:t>mRNA</a:t>
            </a:r>
          </a:p>
        </p:txBody>
      </p:sp>
      <p:sp>
        <p:nvSpPr>
          <p:cNvPr id="77" name="Rectangle 24"/>
          <p:cNvSpPr>
            <a:spLocks noChangeArrowheads="1"/>
          </p:cNvSpPr>
          <p:nvPr/>
        </p:nvSpPr>
        <p:spPr bwMode="auto">
          <a:xfrm>
            <a:off x="9877769" y="5407025"/>
            <a:ext cx="53305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US" sz="900" b="1" dirty="0"/>
              <a:t>mRNA</a:t>
            </a:r>
          </a:p>
        </p:txBody>
      </p:sp>
      <p:sp>
        <p:nvSpPr>
          <p:cNvPr id="78" name="Rectangle 25"/>
          <p:cNvSpPr>
            <a:spLocks noChangeArrowheads="1"/>
          </p:cNvSpPr>
          <p:nvPr/>
        </p:nvSpPr>
        <p:spPr bwMode="auto">
          <a:xfrm>
            <a:off x="8644464" y="5088468"/>
            <a:ext cx="367408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US" sz="900" b="1" dirty="0"/>
              <a:t>50S</a:t>
            </a:r>
          </a:p>
        </p:txBody>
      </p:sp>
      <p:sp>
        <p:nvSpPr>
          <p:cNvPr id="79" name="Rectangle 26"/>
          <p:cNvSpPr>
            <a:spLocks noChangeArrowheads="1"/>
          </p:cNvSpPr>
          <p:nvPr/>
        </p:nvSpPr>
        <p:spPr bwMode="auto">
          <a:xfrm>
            <a:off x="7509374" y="2864321"/>
            <a:ext cx="367408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US" sz="900" b="1" dirty="0"/>
              <a:t>50S</a:t>
            </a:r>
          </a:p>
        </p:txBody>
      </p:sp>
      <p:sp>
        <p:nvSpPr>
          <p:cNvPr id="80" name="Rectangle 27"/>
          <p:cNvSpPr>
            <a:spLocks noChangeArrowheads="1"/>
          </p:cNvSpPr>
          <p:nvPr/>
        </p:nvSpPr>
        <p:spPr bwMode="auto">
          <a:xfrm>
            <a:off x="8110220" y="1597968"/>
            <a:ext cx="367408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US" sz="900" b="1" dirty="0"/>
              <a:t>50S</a:t>
            </a:r>
          </a:p>
        </p:txBody>
      </p:sp>
      <p:sp>
        <p:nvSpPr>
          <p:cNvPr id="81" name="Rectangle 28"/>
          <p:cNvSpPr>
            <a:spLocks noChangeArrowheads="1"/>
          </p:cNvSpPr>
          <p:nvPr/>
        </p:nvSpPr>
        <p:spPr bwMode="auto">
          <a:xfrm>
            <a:off x="8070850" y="3858568"/>
            <a:ext cx="367408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US" sz="900" b="1" dirty="0"/>
              <a:t>30S</a:t>
            </a:r>
          </a:p>
        </p:txBody>
      </p:sp>
      <p:sp>
        <p:nvSpPr>
          <p:cNvPr id="82" name="Oval 31"/>
          <p:cNvSpPr>
            <a:spLocks noChangeAspect="1" noChangeArrowheads="1"/>
          </p:cNvSpPr>
          <p:nvPr/>
        </p:nvSpPr>
        <p:spPr bwMode="auto">
          <a:xfrm>
            <a:off x="3009901" y="1282700"/>
            <a:ext cx="27433" cy="2743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 dirty="0">
              <a:solidFill>
                <a:srgbClr val="FF0000"/>
              </a:solidFill>
            </a:endParaRPr>
          </a:p>
        </p:txBody>
      </p:sp>
      <p:sp>
        <p:nvSpPr>
          <p:cNvPr id="83" name="Line 33"/>
          <p:cNvSpPr>
            <a:spLocks noChangeShapeType="1"/>
          </p:cNvSpPr>
          <p:nvPr/>
        </p:nvSpPr>
        <p:spPr bwMode="auto">
          <a:xfrm>
            <a:off x="3581400" y="1219200"/>
            <a:ext cx="336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 dirty="0">
              <a:solidFill>
                <a:srgbClr val="FF0000"/>
              </a:solidFill>
            </a:endParaRPr>
          </a:p>
        </p:txBody>
      </p:sp>
      <p:sp>
        <p:nvSpPr>
          <p:cNvPr id="84" name="Oval 31"/>
          <p:cNvSpPr>
            <a:spLocks noChangeAspect="1" noChangeArrowheads="1"/>
          </p:cNvSpPr>
          <p:nvPr/>
        </p:nvSpPr>
        <p:spPr bwMode="auto">
          <a:xfrm>
            <a:off x="3203576" y="1279525"/>
            <a:ext cx="27433" cy="2743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 dirty="0">
              <a:solidFill>
                <a:srgbClr val="FF0000"/>
              </a:solidFill>
            </a:endParaRPr>
          </a:p>
        </p:txBody>
      </p:sp>
      <p:sp>
        <p:nvSpPr>
          <p:cNvPr id="85" name="Freeform 84"/>
          <p:cNvSpPr/>
          <p:nvPr/>
        </p:nvSpPr>
        <p:spPr>
          <a:xfrm>
            <a:off x="2981325" y="1149351"/>
            <a:ext cx="234950" cy="149225"/>
          </a:xfrm>
          <a:custGeom>
            <a:avLst/>
            <a:gdLst>
              <a:gd name="connsiteX0" fmla="*/ 41275 w 234950"/>
              <a:gd name="connsiteY0" fmla="*/ 149225 h 149225"/>
              <a:gd name="connsiteX1" fmla="*/ 0 w 234950"/>
              <a:gd name="connsiteY1" fmla="*/ 0 h 149225"/>
              <a:gd name="connsiteX2" fmla="*/ 234950 w 234950"/>
              <a:gd name="connsiteY2" fmla="*/ 139700 h 14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950" h="149225">
                <a:moveTo>
                  <a:pt x="41275" y="149225"/>
                </a:moveTo>
                <a:lnTo>
                  <a:pt x="0" y="0"/>
                </a:lnTo>
                <a:lnTo>
                  <a:pt x="234950" y="139700"/>
                </a:ln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 b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86" name="Oval 31"/>
          <p:cNvSpPr>
            <a:spLocks noChangeAspect="1" noChangeArrowheads="1"/>
          </p:cNvSpPr>
          <p:nvPr/>
        </p:nvSpPr>
        <p:spPr bwMode="auto">
          <a:xfrm>
            <a:off x="3552826" y="1203325"/>
            <a:ext cx="27433" cy="2743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 dirty="0">
              <a:solidFill>
                <a:srgbClr val="FF0000"/>
              </a:solidFill>
            </a:endParaRPr>
          </a:p>
        </p:txBody>
      </p:sp>
      <p:sp>
        <p:nvSpPr>
          <p:cNvPr id="87" name="Oval 31"/>
          <p:cNvSpPr>
            <a:spLocks noChangeAspect="1" noChangeArrowheads="1"/>
          </p:cNvSpPr>
          <p:nvPr/>
        </p:nvSpPr>
        <p:spPr bwMode="auto">
          <a:xfrm>
            <a:off x="3565526" y="2082800"/>
            <a:ext cx="27433" cy="2743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 dirty="0">
              <a:solidFill>
                <a:srgbClr val="FF0000"/>
              </a:solidFill>
            </a:endParaRPr>
          </a:p>
        </p:txBody>
      </p:sp>
      <p:sp>
        <p:nvSpPr>
          <p:cNvPr id="88" name="Freeform 87"/>
          <p:cNvSpPr/>
          <p:nvPr/>
        </p:nvSpPr>
        <p:spPr>
          <a:xfrm>
            <a:off x="3575051" y="1981201"/>
            <a:ext cx="307975" cy="117475"/>
          </a:xfrm>
          <a:custGeom>
            <a:avLst/>
            <a:gdLst>
              <a:gd name="connsiteX0" fmla="*/ 0 w 307975"/>
              <a:gd name="connsiteY0" fmla="*/ 117475 h 117475"/>
              <a:gd name="connsiteX1" fmla="*/ 307975 w 307975"/>
              <a:gd name="connsiteY1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7975" h="117475">
                <a:moveTo>
                  <a:pt x="0" y="117475"/>
                </a:moveTo>
                <a:lnTo>
                  <a:pt x="307975" y="0"/>
                </a:ln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 b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89" name="Oval 31"/>
          <p:cNvSpPr>
            <a:spLocks noChangeAspect="1" noChangeArrowheads="1"/>
          </p:cNvSpPr>
          <p:nvPr/>
        </p:nvSpPr>
        <p:spPr bwMode="auto">
          <a:xfrm>
            <a:off x="3673476" y="3461893"/>
            <a:ext cx="27433" cy="2743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 dirty="0">
              <a:solidFill>
                <a:srgbClr val="FF0000"/>
              </a:solidFill>
            </a:endParaRPr>
          </a:p>
        </p:txBody>
      </p:sp>
      <p:sp>
        <p:nvSpPr>
          <p:cNvPr id="90" name="Freeform 89"/>
          <p:cNvSpPr/>
          <p:nvPr/>
        </p:nvSpPr>
        <p:spPr>
          <a:xfrm>
            <a:off x="3686175" y="3171826"/>
            <a:ext cx="209550" cy="301625"/>
          </a:xfrm>
          <a:custGeom>
            <a:avLst/>
            <a:gdLst>
              <a:gd name="connsiteX0" fmla="*/ 0 w 209550"/>
              <a:gd name="connsiteY0" fmla="*/ 301625 h 301625"/>
              <a:gd name="connsiteX1" fmla="*/ 209550 w 209550"/>
              <a:gd name="connsiteY1" fmla="*/ 0 h 30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9550" h="301625">
                <a:moveTo>
                  <a:pt x="0" y="301625"/>
                </a:moveTo>
                <a:lnTo>
                  <a:pt x="209550" y="0"/>
                </a:ln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 b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1" name="Oval 31"/>
          <p:cNvSpPr>
            <a:spLocks noChangeAspect="1" noChangeArrowheads="1"/>
          </p:cNvSpPr>
          <p:nvPr/>
        </p:nvSpPr>
        <p:spPr bwMode="auto">
          <a:xfrm>
            <a:off x="2359026" y="4448175"/>
            <a:ext cx="27433" cy="2743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 dirty="0">
              <a:solidFill>
                <a:srgbClr val="FF0000"/>
              </a:solidFill>
            </a:endParaRPr>
          </a:p>
        </p:txBody>
      </p:sp>
      <p:sp>
        <p:nvSpPr>
          <p:cNvPr id="92" name="Oval 31"/>
          <p:cNvSpPr>
            <a:spLocks noChangeAspect="1" noChangeArrowheads="1"/>
          </p:cNvSpPr>
          <p:nvPr/>
        </p:nvSpPr>
        <p:spPr bwMode="auto">
          <a:xfrm>
            <a:off x="2638426" y="4416425"/>
            <a:ext cx="27433" cy="2743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 dirty="0">
              <a:solidFill>
                <a:srgbClr val="FF0000"/>
              </a:solidFill>
            </a:endParaRPr>
          </a:p>
        </p:txBody>
      </p:sp>
      <p:sp>
        <p:nvSpPr>
          <p:cNvPr id="93" name="Freeform 92"/>
          <p:cNvSpPr/>
          <p:nvPr/>
        </p:nvSpPr>
        <p:spPr>
          <a:xfrm>
            <a:off x="2374901" y="4270375"/>
            <a:ext cx="282575" cy="190500"/>
          </a:xfrm>
          <a:custGeom>
            <a:avLst/>
            <a:gdLst>
              <a:gd name="connsiteX0" fmla="*/ 0 w 282575"/>
              <a:gd name="connsiteY0" fmla="*/ 190500 h 190500"/>
              <a:gd name="connsiteX1" fmla="*/ 177800 w 282575"/>
              <a:gd name="connsiteY1" fmla="*/ 0 h 190500"/>
              <a:gd name="connsiteX2" fmla="*/ 282575 w 282575"/>
              <a:gd name="connsiteY2" fmla="*/ 15875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2575" h="190500">
                <a:moveTo>
                  <a:pt x="0" y="190500"/>
                </a:moveTo>
                <a:lnTo>
                  <a:pt x="177800" y="0"/>
                </a:lnTo>
                <a:lnTo>
                  <a:pt x="282575" y="158750"/>
                </a:ln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 b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4" name="Oval 31"/>
          <p:cNvSpPr>
            <a:spLocks noChangeAspect="1" noChangeArrowheads="1"/>
          </p:cNvSpPr>
          <p:nvPr/>
        </p:nvSpPr>
        <p:spPr bwMode="auto">
          <a:xfrm>
            <a:off x="3117851" y="4373118"/>
            <a:ext cx="27433" cy="2743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 dirty="0">
              <a:solidFill>
                <a:srgbClr val="FF0000"/>
              </a:solidFill>
            </a:endParaRPr>
          </a:p>
        </p:txBody>
      </p:sp>
      <p:sp>
        <p:nvSpPr>
          <p:cNvPr id="95" name="Freeform 94"/>
          <p:cNvSpPr/>
          <p:nvPr/>
        </p:nvSpPr>
        <p:spPr>
          <a:xfrm>
            <a:off x="3130550" y="4210050"/>
            <a:ext cx="539750" cy="171450"/>
          </a:xfrm>
          <a:custGeom>
            <a:avLst/>
            <a:gdLst>
              <a:gd name="connsiteX0" fmla="*/ 0 w 539750"/>
              <a:gd name="connsiteY0" fmla="*/ 171450 h 171450"/>
              <a:gd name="connsiteX1" fmla="*/ 539750 w 539750"/>
              <a:gd name="connsiteY1" fmla="*/ 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9750" h="171450">
                <a:moveTo>
                  <a:pt x="0" y="171450"/>
                </a:moveTo>
                <a:lnTo>
                  <a:pt x="539750" y="0"/>
                </a:ln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 b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6" name="Oval 31"/>
          <p:cNvSpPr>
            <a:spLocks noChangeAspect="1" noChangeArrowheads="1"/>
          </p:cNvSpPr>
          <p:nvPr/>
        </p:nvSpPr>
        <p:spPr bwMode="auto">
          <a:xfrm>
            <a:off x="7470776" y="1730375"/>
            <a:ext cx="27433" cy="2743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 dirty="0">
              <a:solidFill>
                <a:srgbClr val="FF0000"/>
              </a:solidFill>
            </a:endParaRPr>
          </a:p>
        </p:txBody>
      </p:sp>
      <p:sp>
        <p:nvSpPr>
          <p:cNvPr id="97" name="Freeform 96"/>
          <p:cNvSpPr/>
          <p:nvPr/>
        </p:nvSpPr>
        <p:spPr>
          <a:xfrm>
            <a:off x="7375525" y="1670050"/>
            <a:ext cx="107950" cy="76200"/>
          </a:xfrm>
          <a:custGeom>
            <a:avLst/>
            <a:gdLst>
              <a:gd name="connsiteX0" fmla="*/ 107950 w 107950"/>
              <a:gd name="connsiteY0" fmla="*/ 76200 h 76200"/>
              <a:gd name="connsiteX1" fmla="*/ 0 w 107950"/>
              <a:gd name="connsiteY1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7950" h="76200">
                <a:moveTo>
                  <a:pt x="107950" y="76200"/>
                </a:moveTo>
                <a:lnTo>
                  <a:pt x="0" y="0"/>
                </a:ln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 b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8" name="Oval 31"/>
          <p:cNvSpPr>
            <a:spLocks noChangeAspect="1" noChangeArrowheads="1"/>
          </p:cNvSpPr>
          <p:nvPr/>
        </p:nvSpPr>
        <p:spPr bwMode="auto">
          <a:xfrm>
            <a:off x="8699501" y="3479800"/>
            <a:ext cx="27433" cy="2743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 dirty="0">
              <a:solidFill>
                <a:srgbClr val="FF0000"/>
              </a:solidFill>
            </a:endParaRPr>
          </a:p>
        </p:txBody>
      </p:sp>
      <p:sp>
        <p:nvSpPr>
          <p:cNvPr id="99" name="Freeform 98"/>
          <p:cNvSpPr/>
          <p:nvPr/>
        </p:nvSpPr>
        <p:spPr>
          <a:xfrm>
            <a:off x="8712200" y="3355976"/>
            <a:ext cx="6350" cy="136525"/>
          </a:xfrm>
          <a:custGeom>
            <a:avLst/>
            <a:gdLst>
              <a:gd name="connsiteX0" fmla="*/ 0 w 6350"/>
              <a:gd name="connsiteY0" fmla="*/ 136525 h 136525"/>
              <a:gd name="connsiteX1" fmla="*/ 6350 w 6350"/>
              <a:gd name="connsiteY1" fmla="*/ 0 h 136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50" h="136525">
                <a:moveTo>
                  <a:pt x="0" y="136525"/>
                </a:moveTo>
                <a:lnTo>
                  <a:pt x="6350" y="0"/>
                </a:ln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 b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0" name="Oval 31"/>
          <p:cNvSpPr>
            <a:spLocks noChangeAspect="1" noChangeArrowheads="1"/>
          </p:cNvSpPr>
          <p:nvPr/>
        </p:nvSpPr>
        <p:spPr bwMode="auto">
          <a:xfrm>
            <a:off x="7575551" y="4870450"/>
            <a:ext cx="27433" cy="2743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 dirty="0">
              <a:solidFill>
                <a:srgbClr val="FF0000"/>
              </a:solidFill>
            </a:endParaRPr>
          </a:p>
        </p:txBody>
      </p:sp>
      <p:sp>
        <p:nvSpPr>
          <p:cNvPr id="101" name="Freeform 100"/>
          <p:cNvSpPr/>
          <p:nvPr/>
        </p:nvSpPr>
        <p:spPr>
          <a:xfrm>
            <a:off x="7439025" y="4883150"/>
            <a:ext cx="146050" cy="0"/>
          </a:xfrm>
          <a:custGeom>
            <a:avLst/>
            <a:gdLst>
              <a:gd name="connsiteX0" fmla="*/ 146050 w 146050"/>
              <a:gd name="connsiteY0" fmla="*/ 0 h 0"/>
              <a:gd name="connsiteX1" fmla="*/ 0 w 1460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6050">
                <a:moveTo>
                  <a:pt x="146050" y="0"/>
                </a:moveTo>
                <a:lnTo>
                  <a:pt x="0" y="0"/>
                </a:ln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 b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" name="Oval 31"/>
          <p:cNvSpPr>
            <a:spLocks noChangeAspect="1" noChangeArrowheads="1"/>
          </p:cNvSpPr>
          <p:nvPr/>
        </p:nvSpPr>
        <p:spPr bwMode="auto">
          <a:xfrm>
            <a:off x="8176768" y="5495925"/>
            <a:ext cx="27433" cy="2743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 dirty="0">
              <a:solidFill>
                <a:srgbClr val="FF0000"/>
              </a:solidFill>
            </a:endParaRPr>
          </a:p>
        </p:txBody>
      </p:sp>
      <p:sp>
        <p:nvSpPr>
          <p:cNvPr id="103" name="Freeform 102"/>
          <p:cNvSpPr/>
          <p:nvPr/>
        </p:nvSpPr>
        <p:spPr>
          <a:xfrm>
            <a:off x="8191501" y="5508625"/>
            <a:ext cx="371475" cy="146050"/>
          </a:xfrm>
          <a:custGeom>
            <a:avLst/>
            <a:gdLst>
              <a:gd name="connsiteX0" fmla="*/ 0 w 371475"/>
              <a:gd name="connsiteY0" fmla="*/ 0 h 146050"/>
              <a:gd name="connsiteX1" fmla="*/ 371475 w 371475"/>
              <a:gd name="connsiteY1" fmla="*/ 146050 h 14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1475" h="146050">
                <a:moveTo>
                  <a:pt x="0" y="0"/>
                </a:moveTo>
                <a:lnTo>
                  <a:pt x="371475" y="146050"/>
                </a:ln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 b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759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10"/>
    </mc:Choice>
    <mc:Fallback>
      <p:transition spd="slow" advTm="29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Mechanisms of Antimicrobial Action</a:t>
            </a:r>
          </a:p>
        </p:txBody>
      </p:sp>
      <p:sp>
        <p:nvSpPr>
          <p:cNvPr id="22531" name="Rectangle 9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Disruption of Cytoplasmic Membranes</a:t>
            </a:r>
          </a:p>
          <a:p>
            <a:pPr lvl="1"/>
            <a:r>
              <a:rPr lang="en-US" dirty="0"/>
              <a:t>Some drugs form channel through cytoplasmic membrane and damage its integrity</a:t>
            </a:r>
          </a:p>
          <a:p>
            <a:pPr lvl="1"/>
            <a:r>
              <a:rPr lang="en-US" dirty="0"/>
              <a:t>Amphotericin B attaches to ergosterol in fungal membranes</a:t>
            </a:r>
          </a:p>
          <a:p>
            <a:pPr lvl="2"/>
            <a:r>
              <a:rPr lang="en-US" dirty="0"/>
              <a:t>Humans somewhat susceptible because cholesterol is similar to ergosterol</a:t>
            </a:r>
          </a:p>
          <a:p>
            <a:pPr lvl="2"/>
            <a:r>
              <a:rPr lang="en-US" dirty="0"/>
              <a:t>Bacteria lack sterols; not susceptible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313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056"/>
    </mc:Choice>
    <mc:Fallback>
      <p:transition spd="slow" advTm="47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7" name="Rectangle 12"/>
          <p:cNvSpPr>
            <a:spLocks noGrp="1" noChangeArrowheads="1"/>
          </p:cNvSpPr>
          <p:nvPr>
            <p:ph type="title"/>
          </p:nvPr>
        </p:nvSpPr>
        <p:spPr>
          <a:xfrm>
            <a:off x="1806576" y="331865"/>
            <a:ext cx="8861425" cy="84711"/>
          </a:xfrm>
        </p:spPr>
        <p:txBody>
          <a:bodyPr>
            <a:normAutofit fontScale="90000"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Figure 10.5  Disruption of the cytoplasmic membrane by the antifungal amphotericin B.</a:t>
            </a:r>
          </a:p>
        </p:txBody>
      </p:sp>
      <p:pic>
        <p:nvPicPr>
          <p:cNvPr id="24" name="Picture 23" descr="figure_10_05_unlabeled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3"/>
          <a:stretch/>
        </p:blipFill>
        <p:spPr>
          <a:xfrm>
            <a:off x="2884170" y="689113"/>
            <a:ext cx="6423660" cy="5787888"/>
          </a:xfrm>
          <a:prstGeom prst="rect">
            <a:avLst/>
          </a:prstGeom>
        </p:spPr>
      </p:pic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3130550" y="5795859"/>
            <a:ext cx="139333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400" b="1" dirty="0"/>
              <a:t>Amphotericin B</a:t>
            </a:r>
          </a:p>
        </p:txBody>
      </p:sp>
      <p:sp>
        <p:nvSpPr>
          <p:cNvPr id="26" name="Rectangle 15"/>
          <p:cNvSpPr>
            <a:spLocks noChangeArrowheads="1"/>
          </p:cNvSpPr>
          <p:nvPr/>
        </p:nvSpPr>
        <p:spPr bwMode="auto">
          <a:xfrm>
            <a:off x="5156200" y="4144859"/>
            <a:ext cx="120097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400" b="1" dirty="0"/>
              <a:t>Phospholipid</a:t>
            </a:r>
          </a:p>
        </p:txBody>
      </p:sp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7270750" y="3773186"/>
            <a:ext cx="139333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400" b="1" dirty="0"/>
              <a:t>Amphotericin B</a:t>
            </a:r>
          </a:p>
        </p:txBody>
      </p:sp>
      <p:sp>
        <p:nvSpPr>
          <p:cNvPr id="28" name="Rectangle 17"/>
          <p:cNvSpPr>
            <a:spLocks noChangeArrowheads="1"/>
          </p:cNvSpPr>
          <p:nvPr/>
        </p:nvSpPr>
        <p:spPr bwMode="auto">
          <a:xfrm>
            <a:off x="7950201" y="4135136"/>
            <a:ext cx="98937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400" b="1" dirty="0"/>
              <a:t>Ergosterol</a:t>
            </a:r>
          </a:p>
        </p:txBody>
      </p:sp>
      <p:sp>
        <p:nvSpPr>
          <p:cNvPr id="29" name="Rectangle 18"/>
          <p:cNvSpPr>
            <a:spLocks noChangeArrowheads="1"/>
          </p:cNvSpPr>
          <p:nvPr/>
        </p:nvSpPr>
        <p:spPr bwMode="auto">
          <a:xfrm>
            <a:off x="6711951" y="4452636"/>
            <a:ext cx="53745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400" b="1" dirty="0"/>
              <a:t>Pore</a:t>
            </a:r>
          </a:p>
        </p:txBody>
      </p:sp>
      <p:sp>
        <p:nvSpPr>
          <p:cNvPr id="30" name="Oval 19"/>
          <p:cNvSpPr>
            <a:spLocks noChangeAspect="1" noChangeArrowheads="1"/>
          </p:cNvSpPr>
          <p:nvPr/>
        </p:nvSpPr>
        <p:spPr bwMode="auto">
          <a:xfrm>
            <a:off x="5788025" y="4765692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" name="Freeform 30"/>
          <p:cNvSpPr/>
          <p:nvPr/>
        </p:nvSpPr>
        <p:spPr>
          <a:xfrm>
            <a:off x="5810250" y="4414536"/>
            <a:ext cx="0" cy="371475"/>
          </a:xfrm>
          <a:custGeom>
            <a:avLst/>
            <a:gdLst>
              <a:gd name="connsiteX0" fmla="*/ 0 w 0"/>
              <a:gd name="connsiteY0" fmla="*/ 371475 h 371475"/>
              <a:gd name="connsiteX1" fmla="*/ 0 w 0"/>
              <a:gd name="connsiteY1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371475">
                <a:moveTo>
                  <a:pt x="0" y="371475"/>
                </a:moveTo>
                <a:lnTo>
                  <a:pt x="0" y="0"/>
                </a:lnTo>
              </a:path>
            </a:pathLst>
          </a:cu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 b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2" name="Oval 31"/>
          <p:cNvSpPr>
            <a:spLocks noChangeAspect="1" noChangeArrowheads="1"/>
          </p:cNvSpPr>
          <p:nvPr/>
        </p:nvSpPr>
        <p:spPr bwMode="auto">
          <a:xfrm>
            <a:off x="6975475" y="5143517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3" name="Freeform 32"/>
          <p:cNvSpPr/>
          <p:nvPr/>
        </p:nvSpPr>
        <p:spPr>
          <a:xfrm>
            <a:off x="6997700" y="4738385"/>
            <a:ext cx="0" cy="425450"/>
          </a:xfrm>
          <a:custGeom>
            <a:avLst/>
            <a:gdLst>
              <a:gd name="connsiteX0" fmla="*/ 0 w 0"/>
              <a:gd name="connsiteY0" fmla="*/ 371475 h 371475"/>
              <a:gd name="connsiteX1" fmla="*/ 0 w 0"/>
              <a:gd name="connsiteY1" fmla="*/ 0 h 371475"/>
              <a:gd name="connsiteX0" fmla="*/ 0 w 0"/>
              <a:gd name="connsiteY0" fmla="*/ 11453 h 11453"/>
              <a:gd name="connsiteX1" fmla="*/ 0 w 0"/>
              <a:gd name="connsiteY1" fmla="*/ 0 h 11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1453">
                <a:moveTo>
                  <a:pt x="0" y="11453"/>
                </a:moveTo>
                <a:lnTo>
                  <a:pt x="0" y="0"/>
                </a:lnTo>
              </a:path>
            </a:pathLst>
          </a:cu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 b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4" name="Oval 33"/>
          <p:cNvSpPr>
            <a:spLocks noChangeAspect="1" noChangeArrowheads="1"/>
          </p:cNvSpPr>
          <p:nvPr/>
        </p:nvSpPr>
        <p:spPr bwMode="auto">
          <a:xfrm>
            <a:off x="7258051" y="4687586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" name="Freeform 34"/>
          <p:cNvSpPr/>
          <p:nvPr/>
        </p:nvSpPr>
        <p:spPr>
          <a:xfrm>
            <a:off x="7277100" y="4077985"/>
            <a:ext cx="730250" cy="628650"/>
          </a:xfrm>
          <a:custGeom>
            <a:avLst/>
            <a:gdLst>
              <a:gd name="connsiteX0" fmla="*/ 0 w 730250"/>
              <a:gd name="connsiteY0" fmla="*/ 628650 h 628650"/>
              <a:gd name="connsiteX1" fmla="*/ 730250 w 730250"/>
              <a:gd name="connsiteY1" fmla="*/ 0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0250" h="628650">
                <a:moveTo>
                  <a:pt x="0" y="628650"/>
                </a:moveTo>
                <a:lnTo>
                  <a:pt x="730250" y="0"/>
                </a:lnTo>
              </a:path>
            </a:pathLst>
          </a:cu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 b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6" name="Oval 35"/>
          <p:cNvSpPr>
            <a:spLocks noChangeAspect="1" noChangeArrowheads="1"/>
          </p:cNvSpPr>
          <p:nvPr/>
        </p:nvSpPr>
        <p:spPr bwMode="auto">
          <a:xfrm>
            <a:off x="8467726" y="4735211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7" name="Freeform 36"/>
          <p:cNvSpPr/>
          <p:nvPr/>
        </p:nvSpPr>
        <p:spPr>
          <a:xfrm>
            <a:off x="8483601" y="4411361"/>
            <a:ext cx="3175" cy="346075"/>
          </a:xfrm>
          <a:custGeom>
            <a:avLst/>
            <a:gdLst>
              <a:gd name="connsiteX0" fmla="*/ 3175 w 3175"/>
              <a:gd name="connsiteY0" fmla="*/ 346075 h 346075"/>
              <a:gd name="connsiteX1" fmla="*/ 0 w 3175"/>
              <a:gd name="connsiteY1" fmla="*/ 0 h 346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75" h="346075">
                <a:moveTo>
                  <a:pt x="3175" y="346075"/>
                </a:moveTo>
                <a:cubicBezTo>
                  <a:pt x="2117" y="230717"/>
                  <a:pt x="1058" y="115358"/>
                  <a:pt x="0" y="0"/>
                </a:cubicBezTo>
              </a:path>
            </a:pathLst>
          </a:cu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 b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47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67"/>
    </mc:Choice>
    <mc:Fallback>
      <p:transition spd="slow" advTm="24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Mechanisms of Antimicrobial Action</a:t>
            </a:r>
          </a:p>
        </p:txBody>
      </p:sp>
      <p:sp>
        <p:nvSpPr>
          <p:cNvPr id="24579" name="Rectangle 9"/>
          <p:cNvSpPr>
            <a:spLocks noGrp="1" noChangeArrowheads="1"/>
          </p:cNvSpPr>
          <p:nvPr>
            <p:ph idx="1"/>
          </p:nvPr>
        </p:nvSpPr>
        <p:spPr>
          <a:xfrm>
            <a:off x="1825626" y="1856508"/>
            <a:ext cx="8537575" cy="4696691"/>
          </a:xfrm>
        </p:spPr>
        <p:txBody>
          <a:bodyPr/>
          <a:lstStyle/>
          <a:p>
            <a:r>
              <a:rPr lang="en-US" b="1" dirty="0"/>
              <a:t>Disruption of Cytoplasmic Membranes</a:t>
            </a:r>
          </a:p>
          <a:p>
            <a:pPr lvl="1"/>
            <a:r>
              <a:rPr lang="en-US" dirty="0"/>
              <a:t>Azoles and allylamines inhibit ergosterol synthesis</a:t>
            </a:r>
          </a:p>
          <a:p>
            <a:pPr lvl="1"/>
            <a:r>
              <a:rPr lang="en-US" dirty="0"/>
              <a:t>Polymyxin disrupts cytoplasmic membranes of </a:t>
            </a:r>
            <a:br>
              <a:rPr lang="en-US" dirty="0"/>
            </a:br>
            <a:r>
              <a:rPr lang="en-US" dirty="0"/>
              <a:t>Gram-negative bacteria</a:t>
            </a:r>
          </a:p>
          <a:p>
            <a:pPr lvl="2"/>
            <a:r>
              <a:rPr lang="en-US" dirty="0"/>
              <a:t>Toxic to human kidneys</a:t>
            </a:r>
          </a:p>
          <a:p>
            <a:pPr lvl="1"/>
            <a:r>
              <a:rPr lang="en-US" dirty="0"/>
              <a:t>Pyrazinamide only disrupts transport across the cytoplasmic membrane of </a:t>
            </a:r>
            <a:r>
              <a:rPr lang="en-US" i="1" dirty="0"/>
              <a:t>Mycobacterium tuberculosis</a:t>
            </a:r>
          </a:p>
          <a:p>
            <a:pPr lvl="1"/>
            <a:r>
              <a:rPr lang="en-US" dirty="0"/>
              <a:t>Some antiparasitic drugs act against cytoplasmic membranes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917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356"/>
    </mc:Choice>
    <mc:Fallback>
      <p:transition spd="slow" advTm="59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History of Antimicrobial Agents</a:t>
            </a:r>
          </a:p>
        </p:txBody>
      </p:sp>
      <p:sp>
        <p:nvSpPr>
          <p:cNvPr id="4099" name="Rectangle 9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Drugs</a:t>
            </a:r>
          </a:p>
          <a:p>
            <a:pPr lvl="1"/>
            <a:r>
              <a:rPr lang="en-US" dirty="0"/>
              <a:t>Chemicals that affect physiology in any manner</a:t>
            </a:r>
          </a:p>
          <a:p>
            <a:r>
              <a:rPr lang="en-US" dirty="0"/>
              <a:t>Chemotherapeutic agents</a:t>
            </a:r>
          </a:p>
          <a:p>
            <a:pPr lvl="1"/>
            <a:r>
              <a:rPr lang="en-US" dirty="0"/>
              <a:t>Drugs that act against diseases</a:t>
            </a:r>
          </a:p>
          <a:p>
            <a:r>
              <a:rPr lang="en-US" dirty="0"/>
              <a:t>Antimicrobial agents </a:t>
            </a:r>
          </a:p>
          <a:p>
            <a:pPr lvl="1"/>
            <a:r>
              <a:rPr lang="en-US" dirty="0"/>
              <a:t>Drugs that treat infections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140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412"/>
    </mc:Choice>
    <mc:Fallback>
      <p:transition spd="slow" advTm="41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Mechanisms of Antimicrobial Action</a:t>
            </a:r>
          </a:p>
        </p:txBody>
      </p:sp>
      <p:sp>
        <p:nvSpPr>
          <p:cNvPr id="25603" name="Rectangle 17"/>
          <p:cNvSpPr>
            <a:spLocks noGrp="1" noChangeArrowheads="1"/>
          </p:cNvSpPr>
          <p:nvPr>
            <p:ph idx="1"/>
          </p:nvPr>
        </p:nvSpPr>
        <p:spPr>
          <a:xfrm>
            <a:off x="1825626" y="1676400"/>
            <a:ext cx="8537575" cy="4876800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b="1" dirty="0"/>
              <a:t>Inhibition of Metabolic Pathways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Antimetabolic agents can be effective when pathogen and host metabolic processes differ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Atovaquone interferes with electron transport in protozoa and fungi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Heavy metals inactivate enzymes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Agents that disrupt tubulin polymerization and glucose uptake by many protozoa and parasitic worms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Drugs block activation of viruses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Metabolic antagonists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66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002"/>
    </mc:Choice>
    <mc:Fallback>
      <p:transition spd="slow" advTm="63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"/>
          <p:cNvSpPr>
            <a:spLocks noGrp="1" noChangeArrowheads="1"/>
          </p:cNvSpPr>
          <p:nvPr>
            <p:ph type="title"/>
          </p:nvPr>
        </p:nvSpPr>
        <p:spPr>
          <a:xfrm>
            <a:off x="1806576" y="100585"/>
            <a:ext cx="8861425" cy="276999"/>
          </a:xfrm>
        </p:spPr>
        <p:txBody>
          <a:bodyPr/>
          <a:lstStyle/>
          <a:p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Figure 10.6  The antimetabolic action of sulfonamides in inhibiting nucleic acid synthesis.</a:t>
            </a:r>
          </a:p>
        </p:txBody>
      </p:sp>
      <p:pic>
        <p:nvPicPr>
          <p:cNvPr id="42" name="Picture 41" descr="figure_10_06_unlabeled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0"/>
          <a:stretch/>
        </p:blipFill>
        <p:spPr>
          <a:xfrm>
            <a:off x="1798320" y="658368"/>
            <a:ext cx="8601456" cy="5346192"/>
          </a:xfrm>
          <a:prstGeom prst="rect">
            <a:avLst/>
          </a:prstGeom>
        </p:spPr>
      </p:pic>
      <p:sp>
        <p:nvSpPr>
          <p:cNvPr id="43" name="Text Box 36"/>
          <p:cNvSpPr txBox="1">
            <a:spLocks noChangeArrowheads="1"/>
          </p:cNvSpPr>
          <p:nvPr/>
        </p:nvSpPr>
        <p:spPr bwMode="auto">
          <a:xfrm>
            <a:off x="2465389" y="1745506"/>
            <a:ext cx="327013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000" b="1" dirty="0"/>
              <a:t>PABA</a:t>
            </a:r>
          </a:p>
        </p:txBody>
      </p:sp>
      <p:sp>
        <p:nvSpPr>
          <p:cNvPr id="44" name="Text Box 37"/>
          <p:cNvSpPr txBox="1">
            <a:spLocks noChangeArrowheads="1"/>
          </p:cNvSpPr>
          <p:nvPr/>
        </p:nvSpPr>
        <p:spPr bwMode="auto">
          <a:xfrm>
            <a:off x="4178301" y="1747094"/>
            <a:ext cx="763029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000" b="1" dirty="0"/>
              <a:t>Sulfanilamide</a:t>
            </a:r>
          </a:p>
        </p:txBody>
      </p:sp>
      <p:sp>
        <p:nvSpPr>
          <p:cNvPr id="45" name="Text Box 38"/>
          <p:cNvSpPr txBox="1">
            <a:spLocks noChangeArrowheads="1"/>
          </p:cNvSpPr>
          <p:nvPr/>
        </p:nvSpPr>
        <p:spPr bwMode="auto">
          <a:xfrm>
            <a:off x="6159500" y="1745506"/>
            <a:ext cx="1009892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000" b="1" dirty="0"/>
              <a:t>Sulfamethoxazole</a:t>
            </a:r>
          </a:p>
        </p:txBody>
      </p:sp>
      <p:sp>
        <p:nvSpPr>
          <p:cNvPr id="46" name="Text Box 39"/>
          <p:cNvSpPr txBox="1">
            <a:spLocks noChangeArrowheads="1"/>
          </p:cNvSpPr>
          <p:nvPr/>
        </p:nvSpPr>
        <p:spPr bwMode="auto">
          <a:xfrm>
            <a:off x="8778876" y="1745506"/>
            <a:ext cx="735779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000" b="1" dirty="0"/>
              <a:t>Sulfisoxazole</a:t>
            </a:r>
          </a:p>
        </p:txBody>
      </p:sp>
      <p:sp>
        <p:nvSpPr>
          <p:cNvPr id="47" name="Text Box 40"/>
          <p:cNvSpPr txBox="1">
            <a:spLocks noChangeArrowheads="1"/>
          </p:cNvSpPr>
          <p:nvPr/>
        </p:nvSpPr>
        <p:spPr bwMode="auto">
          <a:xfrm>
            <a:off x="2071689" y="2599581"/>
            <a:ext cx="327013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000" b="1" dirty="0"/>
              <a:t>PABA</a:t>
            </a:r>
          </a:p>
        </p:txBody>
      </p:sp>
      <p:sp>
        <p:nvSpPr>
          <p:cNvPr id="48" name="Text Box 41"/>
          <p:cNvSpPr txBox="1">
            <a:spLocks noChangeArrowheads="1"/>
          </p:cNvSpPr>
          <p:nvPr/>
        </p:nvSpPr>
        <p:spPr bwMode="auto">
          <a:xfrm>
            <a:off x="2705101" y="2491631"/>
            <a:ext cx="442429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000" b="1" dirty="0"/>
              <a:t>Enzyme</a:t>
            </a:r>
          </a:p>
        </p:txBody>
      </p:sp>
      <p:sp>
        <p:nvSpPr>
          <p:cNvPr id="49" name="Text Box 42"/>
          <p:cNvSpPr txBox="1">
            <a:spLocks noChangeArrowheads="1"/>
          </p:cNvSpPr>
          <p:nvPr/>
        </p:nvSpPr>
        <p:spPr bwMode="auto">
          <a:xfrm>
            <a:off x="3381376" y="2527157"/>
            <a:ext cx="678071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lnSpc>
                <a:spcPct val="95000"/>
              </a:lnSpc>
            </a:pPr>
            <a:r>
              <a:rPr lang="en-US" sz="1000" b="1" dirty="0"/>
              <a:t>Dihydrofolic</a:t>
            </a:r>
          </a:p>
          <a:p>
            <a:pPr>
              <a:lnSpc>
                <a:spcPct val="95000"/>
              </a:lnSpc>
            </a:pPr>
            <a:r>
              <a:rPr lang="en-US" sz="1000" b="1" dirty="0"/>
              <a:t>acid</a:t>
            </a:r>
          </a:p>
        </p:txBody>
      </p:sp>
      <p:sp>
        <p:nvSpPr>
          <p:cNvPr id="50" name="Text Box 43"/>
          <p:cNvSpPr txBox="1">
            <a:spLocks noChangeArrowheads="1"/>
          </p:cNvSpPr>
          <p:nvPr/>
        </p:nvSpPr>
        <p:spPr bwMode="auto">
          <a:xfrm>
            <a:off x="4373564" y="2497981"/>
            <a:ext cx="442429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000" b="1" dirty="0"/>
              <a:t>Enzyme</a:t>
            </a:r>
          </a:p>
        </p:txBody>
      </p:sp>
      <p:sp>
        <p:nvSpPr>
          <p:cNvPr id="51" name="Text Box 44"/>
          <p:cNvSpPr txBox="1">
            <a:spLocks noChangeArrowheads="1"/>
          </p:cNvSpPr>
          <p:nvPr/>
        </p:nvSpPr>
        <p:spPr bwMode="auto">
          <a:xfrm>
            <a:off x="4968875" y="2528744"/>
            <a:ext cx="856004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lnSpc>
                <a:spcPct val="95000"/>
              </a:lnSpc>
            </a:pPr>
            <a:r>
              <a:rPr lang="en-US" sz="1000" b="1" dirty="0"/>
              <a:t>Tetrahydrofolic</a:t>
            </a:r>
          </a:p>
          <a:p>
            <a:pPr>
              <a:lnSpc>
                <a:spcPct val="95000"/>
              </a:lnSpc>
            </a:pPr>
            <a:r>
              <a:rPr lang="en-US" sz="1000" b="1" dirty="0"/>
              <a:t>acid (THF)</a:t>
            </a:r>
          </a:p>
        </p:txBody>
      </p:sp>
      <p:sp>
        <p:nvSpPr>
          <p:cNvPr id="52" name="Text Box 45"/>
          <p:cNvSpPr txBox="1">
            <a:spLocks noChangeArrowheads="1"/>
          </p:cNvSpPr>
          <p:nvPr/>
        </p:nvSpPr>
        <p:spPr bwMode="auto">
          <a:xfrm>
            <a:off x="5964239" y="2491631"/>
            <a:ext cx="496931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000" b="1" dirty="0"/>
              <a:t>Enzymes</a:t>
            </a:r>
          </a:p>
        </p:txBody>
      </p:sp>
      <p:sp>
        <p:nvSpPr>
          <p:cNvPr id="53" name="Text Box 46"/>
          <p:cNvSpPr txBox="1">
            <a:spLocks noChangeArrowheads="1"/>
          </p:cNvSpPr>
          <p:nvPr/>
        </p:nvSpPr>
        <p:spPr bwMode="auto">
          <a:xfrm>
            <a:off x="6877051" y="2511340"/>
            <a:ext cx="637995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lnSpc>
                <a:spcPct val="75000"/>
              </a:lnSpc>
            </a:pPr>
            <a:r>
              <a:rPr lang="en-US" sz="1000" b="1" dirty="0"/>
              <a:t>Purine and </a:t>
            </a:r>
          </a:p>
          <a:p>
            <a:pPr>
              <a:lnSpc>
                <a:spcPct val="75000"/>
              </a:lnSpc>
            </a:pPr>
            <a:r>
              <a:rPr lang="en-US" sz="1000" b="1" dirty="0"/>
              <a:t>pyrimidine</a:t>
            </a:r>
          </a:p>
          <a:p>
            <a:pPr>
              <a:lnSpc>
                <a:spcPct val="75000"/>
              </a:lnSpc>
            </a:pPr>
            <a:r>
              <a:rPr lang="en-US" sz="1000" b="1" dirty="0"/>
              <a:t>nucleotides</a:t>
            </a:r>
          </a:p>
        </p:txBody>
      </p:sp>
      <p:sp>
        <p:nvSpPr>
          <p:cNvPr id="54" name="Text Box 47"/>
          <p:cNvSpPr txBox="1">
            <a:spLocks noChangeArrowheads="1"/>
          </p:cNvSpPr>
          <p:nvPr/>
        </p:nvSpPr>
        <p:spPr bwMode="auto">
          <a:xfrm>
            <a:off x="7920039" y="2497981"/>
            <a:ext cx="496931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000" b="1" dirty="0"/>
              <a:t>Enzymes</a:t>
            </a:r>
          </a:p>
        </p:txBody>
      </p:sp>
      <p:sp>
        <p:nvSpPr>
          <p:cNvPr id="55" name="Text Box 48"/>
          <p:cNvSpPr txBox="1">
            <a:spLocks noChangeArrowheads="1"/>
          </p:cNvSpPr>
          <p:nvPr/>
        </p:nvSpPr>
        <p:spPr bwMode="auto">
          <a:xfrm>
            <a:off x="8583614" y="2593231"/>
            <a:ext cx="783869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000" b="1" dirty="0"/>
              <a:t>DNA and RNA</a:t>
            </a:r>
          </a:p>
        </p:txBody>
      </p:sp>
      <p:sp>
        <p:nvSpPr>
          <p:cNvPr id="56" name="Text Box 49"/>
          <p:cNvSpPr txBox="1">
            <a:spLocks noChangeArrowheads="1"/>
          </p:cNvSpPr>
          <p:nvPr/>
        </p:nvSpPr>
        <p:spPr bwMode="auto">
          <a:xfrm>
            <a:off x="1900239" y="3884713"/>
            <a:ext cx="57868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000" b="1" dirty="0"/>
              <a:t>Other</a:t>
            </a:r>
          </a:p>
          <a:p>
            <a:pPr algn="l"/>
            <a:r>
              <a:rPr lang="en-US" sz="1000" b="1" dirty="0"/>
              <a:t>substrates</a:t>
            </a:r>
          </a:p>
        </p:txBody>
      </p:sp>
      <p:sp>
        <p:nvSpPr>
          <p:cNvPr id="57" name="Text Box 50"/>
          <p:cNvSpPr txBox="1">
            <a:spLocks noChangeArrowheads="1"/>
          </p:cNvSpPr>
          <p:nvPr/>
        </p:nvSpPr>
        <p:spPr bwMode="auto">
          <a:xfrm>
            <a:off x="2560639" y="3533031"/>
            <a:ext cx="327013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000" b="1" dirty="0"/>
              <a:t>PABA</a:t>
            </a:r>
          </a:p>
        </p:txBody>
      </p:sp>
      <p:sp>
        <p:nvSpPr>
          <p:cNvPr id="58" name="Text Box 51"/>
          <p:cNvSpPr txBox="1">
            <a:spLocks noChangeArrowheads="1"/>
          </p:cNvSpPr>
          <p:nvPr/>
        </p:nvSpPr>
        <p:spPr bwMode="auto">
          <a:xfrm>
            <a:off x="3881439" y="3884713"/>
            <a:ext cx="6780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000" b="1" dirty="0"/>
              <a:t>Dihydrofolic</a:t>
            </a:r>
          </a:p>
          <a:p>
            <a:pPr algn="l"/>
            <a:r>
              <a:rPr lang="en-US" sz="1000" b="1" dirty="0"/>
              <a:t>acid</a:t>
            </a:r>
          </a:p>
        </p:txBody>
      </p:sp>
      <p:sp>
        <p:nvSpPr>
          <p:cNvPr id="59" name="Text Box 52"/>
          <p:cNvSpPr txBox="1">
            <a:spLocks noChangeArrowheads="1"/>
          </p:cNvSpPr>
          <p:nvPr/>
        </p:nvSpPr>
        <p:spPr bwMode="auto">
          <a:xfrm>
            <a:off x="5870576" y="3884713"/>
            <a:ext cx="57868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000" b="1" dirty="0"/>
              <a:t>Other</a:t>
            </a:r>
          </a:p>
          <a:p>
            <a:pPr algn="l"/>
            <a:r>
              <a:rPr lang="en-US" sz="1000" b="1" dirty="0"/>
              <a:t>substrates</a:t>
            </a:r>
          </a:p>
        </p:txBody>
      </p:sp>
      <p:sp>
        <p:nvSpPr>
          <p:cNvPr id="60" name="Text Box 53"/>
          <p:cNvSpPr txBox="1">
            <a:spLocks noChangeArrowheads="1"/>
          </p:cNvSpPr>
          <p:nvPr/>
        </p:nvSpPr>
        <p:spPr bwMode="auto">
          <a:xfrm>
            <a:off x="6483351" y="3529856"/>
            <a:ext cx="327013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000" b="1" dirty="0"/>
              <a:t>PABA</a:t>
            </a:r>
          </a:p>
        </p:txBody>
      </p:sp>
      <p:sp>
        <p:nvSpPr>
          <p:cNvPr id="61" name="Text Box 54"/>
          <p:cNvSpPr txBox="1">
            <a:spLocks noChangeArrowheads="1"/>
          </p:cNvSpPr>
          <p:nvPr/>
        </p:nvSpPr>
        <p:spPr bwMode="auto">
          <a:xfrm>
            <a:off x="8091488" y="3884713"/>
            <a:ext cx="92974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000" b="1" dirty="0"/>
              <a:t>Dihydrofolic acid</a:t>
            </a:r>
          </a:p>
          <a:p>
            <a:pPr algn="l"/>
            <a:r>
              <a:rPr lang="en-US" sz="1000" b="1" dirty="0"/>
              <a:t>not produced</a:t>
            </a:r>
          </a:p>
        </p:txBody>
      </p:sp>
      <p:sp>
        <p:nvSpPr>
          <p:cNvPr id="62" name="Text Box 55"/>
          <p:cNvSpPr txBox="1">
            <a:spLocks noChangeArrowheads="1"/>
          </p:cNvSpPr>
          <p:nvPr/>
        </p:nvSpPr>
        <p:spPr bwMode="auto">
          <a:xfrm>
            <a:off x="8321676" y="5323731"/>
            <a:ext cx="442429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000" b="1" dirty="0"/>
              <a:t>Enzyme</a:t>
            </a:r>
          </a:p>
        </p:txBody>
      </p:sp>
      <p:sp>
        <p:nvSpPr>
          <p:cNvPr id="63" name="Text Box 56"/>
          <p:cNvSpPr txBox="1">
            <a:spLocks noChangeArrowheads="1"/>
          </p:cNvSpPr>
          <p:nvPr/>
        </p:nvSpPr>
        <p:spPr bwMode="auto">
          <a:xfrm>
            <a:off x="4179889" y="4874469"/>
            <a:ext cx="575479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000" b="1" dirty="0"/>
              <a:t>Active site</a:t>
            </a:r>
          </a:p>
        </p:txBody>
      </p:sp>
      <p:sp>
        <p:nvSpPr>
          <p:cNvPr id="64" name="Text Box 57"/>
          <p:cNvSpPr txBox="1">
            <a:spLocks noChangeArrowheads="1"/>
          </p:cNvSpPr>
          <p:nvPr/>
        </p:nvSpPr>
        <p:spPr bwMode="auto">
          <a:xfrm>
            <a:off x="4187826" y="5322144"/>
            <a:ext cx="442429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000" b="1" dirty="0"/>
              <a:t>Enzyme</a:t>
            </a:r>
          </a:p>
        </p:txBody>
      </p:sp>
      <p:sp>
        <p:nvSpPr>
          <p:cNvPr id="65" name="Text Box 59"/>
          <p:cNvSpPr txBox="1">
            <a:spLocks noChangeArrowheads="1"/>
          </p:cNvSpPr>
          <p:nvPr/>
        </p:nvSpPr>
        <p:spPr bwMode="auto">
          <a:xfrm>
            <a:off x="1990726" y="1939926"/>
            <a:ext cx="54768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dirty="0">
                <a:latin typeface="Arial Black" charset="0"/>
              </a:rPr>
              <a:t>Para-aminobenzoic acid (PABA) and its structural analogs, the sulfonamides</a:t>
            </a:r>
          </a:p>
        </p:txBody>
      </p:sp>
      <p:sp>
        <p:nvSpPr>
          <p:cNvPr id="66" name="Text Box 60"/>
          <p:cNvSpPr txBox="1">
            <a:spLocks noChangeArrowheads="1"/>
          </p:cNvSpPr>
          <p:nvPr/>
        </p:nvSpPr>
        <p:spPr bwMode="auto">
          <a:xfrm>
            <a:off x="1990726" y="5651501"/>
            <a:ext cx="34512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US" sz="1000" dirty="0">
                <a:latin typeface="Arial Black" charset="0"/>
              </a:rPr>
              <a:t>Role of PABA in folic acid synthesis in bacteria</a:t>
            </a:r>
          </a:p>
          <a:p>
            <a:pPr algn="l"/>
            <a:r>
              <a:rPr lang="en-US" sz="1000" dirty="0">
                <a:latin typeface="Arial Black" charset="0"/>
              </a:rPr>
              <a:t>and protozoa</a:t>
            </a:r>
          </a:p>
        </p:txBody>
      </p:sp>
      <p:sp>
        <p:nvSpPr>
          <p:cNvPr id="67" name="Text Box 61"/>
          <p:cNvSpPr txBox="1">
            <a:spLocks noChangeArrowheads="1"/>
          </p:cNvSpPr>
          <p:nvPr/>
        </p:nvSpPr>
        <p:spPr bwMode="auto">
          <a:xfrm>
            <a:off x="5954714" y="5648326"/>
            <a:ext cx="35004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dirty="0">
                <a:latin typeface="Arial Black" charset="0"/>
              </a:rPr>
              <a:t>Inhibition of folic acid synthesis by sulfonamide</a:t>
            </a:r>
          </a:p>
        </p:txBody>
      </p:sp>
      <p:sp>
        <p:nvSpPr>
          <p:cNvPr id="68" name="Oval 62"/>
          <p:cNvSpPr>
            <a:spLocks noChangeArrowheads="1"/>
          </p:cNvSpPr>
          <p:nvPr/>
        </p:nvSpPr>
        <p:spPr bwMode="auto">
          <a:xfrm>
            <a:off x="3381375" y="4664075"/>
            <a:ext cx="26988" cy="2698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9" name="Oval 63"/>
          <p:cNvSpPr>
            <a:spLocks noChangeArrowheads="1"/>
          </p:cNvSpPr>
          <p:nvPr/>
        </p:nvSpPr>
        <p:spPr bwMode="auto">
          <a:xfrm>
            <a:off x="7377114" y="5392739"/>
            <a:ext cx="26987" cy="2698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0" name="Line 64"/>
          <p:cNvSpPr>
            <a:spLocks noChangeShapeType="1"/>
          </p:cNvSpPr>
          <p:nvPr/>
        </p:nvSpPr>
        <p:spPr bwMode="auto">
          <a:xfrm>
            <a:off x="3397250" y="4676775"/>
            <a:ext cx="749300" cy="27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1" name="Line 66"/>
          <p:cNvSpPr>
            <a:spLocks noChangeShapeType="1"/>
          </p:cNvSpPr>
          <p:nvPr/>
        </p:nvSpPr>
        <p:spPr bwMode="auto">
          <a:xfrm>
            <a:off x="7391400" y="5407025"/>
            <a:ext cx="889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2" name="Line 68"/>
          <p:cNvSpPr>
            <a:spLocks noChangeShapeType="1"/>
          </p:cNvSpPr>
          <p:nvPr/>
        </p:nvSpPr>
        <p:spPr bwMode="auto">
          <a:xfrm>
            <a:off x="3257550" y="5407025"/>
            <a:ext cx="895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3" name="Oval 69"/>
          <p:cNvSpPr>
            <a:spLocks noChangeArrowheads="1"/>
          </p:cNvSpPr>
          <p:nvPr/>
        </p:nvSpPr>
        <p:spPr bwMode="auto">
          <a:xfrm>
            <a:off x="3240089" y="5392739"/>
            <a:ext cx="26987" cy="2698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61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18"/>
    </mc:Choice>
    <mc:Fallback>
      <p:transition spd="slow" advTm="22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Mechanisms of Antimicrobial Action</a:t>
            </a:r>
          </a:p>
        </p:txBody>
      </p:sp>
      <p:sp>
        <p:nvSpPr>
          <p:cNvPr id="27651" name="Rectangle 9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Inhibition of Metabolic Pathways</a:t>
            </a:r>
          </a:p>
          <a:p>
            <a:pPr lvl="1"/>
            <a:r>
              <a:rPr lang="en-US" dirty="0"/>
              <a:t>Antiviral agents can target unique aspects of viral metabolism</a:t>
            </a:r>
          </a:p>
          <a:p>
            <a:pPr lvl="2"/>
            <a:r>
              <a:rPr lang="en-US" dirty="0"/>
              <a:t>Amantadine, rimantadine, and weak organic bases prevent viral uncoating</a:t>
            </a:r>
          </a:p>
          <a:p>
            <a:pPr lvl="1"/>
            <a:r>
              <a:rPr lang="en-US" dirty="0"/>
              <a:t>Protease inhibitors interfere with an enzyme that HIV needs in its replication cycle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608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240"/>
    </mc:Choice>
    <mc:Fallback>
      <p:transition spd="slow" advTm="58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Mechanisms of Antimicrobial Action</a:t>
            </a:r>
          </a:p>
        </p:txBody>
      </p:sp>
      <p:sp>
        <p:nvSpPr>
          <p:cNvPr id="28675" name="Rectangle 9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Inhibition of Nucleic Acid Synthesis</a:t>
            </a:r>
          </a:p>
          <a:p>
            <a:pPr lvl="1"/>
            <a:r>
              <a:rPr lang="en-US" dirty="0"/>
              <a:t>Several drugs block DNA replication or RNA transcription</a:t>
            </a:r>
          </a:p>
          <a:p>
            <a:pPr lvl="1"/>
            <a:r>
              <a:rPr lang="en-US" dirty="0"/>
              <a:t>Drugs often affect both eukaryotic and prokaryotic cells</a:t>
            </a:r>
          </a:p>
          <a:p>
            <a:pPr lvl="1"/>
            <a:r>
              <a:rPr lang="en-US" dirty="0"/>
              <a:t>Not normally used to treat infections </a:t>
            </a:r>
          </a:p>
          <a:p>
            <a:pPr lvl="1"/>
            <a:r>
              <a:rPr lang="en-US" dirty="0"/>
              <a:t>Used primarily in research and perhaps to slow cancer cell replication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70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530"/>
    </mc:Choice>
    <mc:Fallback>
      <p:transition spd="slow" advTm="43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Mechanisms of Antimicrobial Action</a:t>
            </a:r>
          </a:p>
        </p:txBody>
      </p:sp>
      <p:sp>
        <p:nvSpPr>
          <p:cNvPr id="29699" name="Rectangle 11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Inhibition of Nucleic Acid Synthesis</a:t>
            </a:r>
          </a:p>
          <a:p>
            <a:pPr lvl="1"/>
            <a:r>
              <a:rPr lang="en-US" dirty="0"/>
              <a:t>Nucleotide or nucleoside analogs</a:t>
            </a:r>
          </a:p>
          <a:p>
            <a:pPr lvl="2"/>
            <a:r>
              <a:rPr lang="en-US" dirty="0"/>
              <a:t>Interfere with function of nucleic acids</a:t>
            </a:r>
          </a:p>
          <a:p>
            <a:pPr lvl="2"/>
            <a:r>
              <a:rPr lang="en-US" dirty="0"/>
              <a:t>Distort shapes of nucleic acid molecules and prevent further replication, transcription, or translation</a:t>
            </a:r>
          </a:p>
          <a:p>
            <a:pPr lvl="2"/>
            <a:r>
              <a:rPr lang="en-US" dirty="0"/>
              <a:t>Most often used against viruses</a:t>
            </a:r>
          </a:p>
          <a:p>
            <a:pPr lvl="2"/>
            <a:r>
              <a:rPr lang="en-US" dirty="0"/>
              <a:t>Effective against rapidly dividing cancer cells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017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392"/>
    </mc:Choice>
    <mc:Fallback>
      <p:transition spd="slow" advTm="70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2"/>
          <p:cNvSpPr>
            <a:spLocks noGrp="1" noChangeArrowheads="1"/>
          </p:cNvSpPr>
          <p:nvPr>
            <p:ph type="title"/>
          </p:nvPr>
        </p:nvSpPr>
        <p:spPr>
          <a:xfrm>
            <a:off x="1806576" y="100585"/>
            <a:ext cx="8861425" cy="276999"/>
          </a:xfrm>
        </p:spPr>
        <p:txBody>
          <a:bodyPr/>
          <a:lstStyle/>
          <a:p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Figure 10.7  Nucleosides and some of their antimicrobial analogs.</a:t>
            </a:r>
          </a:p>
        </p:txBody>
      </p:sp>
      <p:pic>
        <p:nvPicPr>
          <p:cNvPr id="11" name="Picture 10" descr="figure_10_07_0_labeled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2"/>
          <a:stretch/>
        </p:blipFill>
        <p:spPr>
          <a:xfrm>
            <a:off x="2606994" y="381000"/>
            <a:ext cx="6978015" cy="606044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830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73"/>
    </mc:Choice>
    <mc:Fallback>
      <p:transition spd="slow" advTm="22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Mechanisms of Antimicrobial Action</a:t>
            </a:r>
          </a:p>
        </p:txBody>
      </p:sp>
      <p:sp>
        <p:nvSpPr>
          <p:cNvPr id="31747" name="Rectangle 11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Inhibition of Nucleic Acid Synthesis</a:t>
            </a:r>
          </a:p>
          <a:p>
            <a:pPr lvl="1"/>
            <a:r>
              <a:rPr lang="en-US" dirty="0"/>
              <a:t>Quinolones and fluoroquinolones </a:t>
            </a:r>
          </a:p>
          <a:p>
            <a:pPr lvl="2"/>
            <a:r>
              <a:rPr lang="en-US" dirty="0"/>
              <a:t>Act against prokaryotic DNA gyrase</a:t>
            </a:r>
          </a:p>
          <a:p>
            <a:pPr lvl="1"/>
            <a:r>
              <a:rPr lang="en-US" dirty="0"/>
              <a:t>Inhibitors of RNA polymerase</a:t>
            </a:r>
          </a:p>
          <a:p>
            <a:pPr lvl="1"/>
            <a:r>
              <a:rPr lang="en-US" dirty="0"/>
              <a:t>Reverse transcriptase inhibitors </a:t>
            </a:r>
          </a:p>
          <a:p>
            <a:pPr lvl="2"/>
            <a:r>
              <a:rPr lang="en-US" dirty="0"/>
              <a:t>Act against an enzyme HIV uses in its replication cycle</a:t>
            </a:r>
          </a:p>
          <a:p>
            <a:pPr lvl="2"/>
            <a:r>
              <a:rPr lang="en-US" dirty="0"/>
              <a:t>Do not harm people because humans lack reverse transcriptase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74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65"/>
    </mc:Choice>
    <mc:Fallback>
      <p:transition spd="slow" advTm="31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Mechanisms of Antimicrobial Action</a:t>
            </a:r>
          </a:p>
        </p:txBody>
      </p:sp>
      <p:sp>
        <p:nvSpPr>
          <p:cNvPr id="32771" name="Rectangle 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Prevention of Virus Attachment and Entry</a:t>
            </a:r>
          </a:p>
          <a:p>
            <a:pPr lvl="1"/>
            <a:r>
              <a:rPr lang="en-US" dirty="0"/>
              <a:t>Attachment antagonists block viral attachment or receptor proteins</a:t>
            </a:r>
          </a:p>
          <a:p>
            <a:pPr lvl="1"/>
            <a:r>
              <a:rPr lang="en-US" dirty="0"/>
              <a:t>New area of antimicrobial drug development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64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55"/>
    </mc:Choice>
    <mc:Fallback>
      <p:transition spd="slow" advTm="26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"/>
          <p:cNvSpPr>
            <a:spLocks noGrp="1" noChangeArrowheads="1"/>
          </p:cNvSpPr>
          <p:nvPr>
            <p:ph type="title"/>
          </p:nvPr>
        </p:nvSpPr>
        <p:spPr>
          <a:xfrm>
            <a:off x="1806576" y="90488"/>
            <a:ext cx="8861425" cy="1077218"/>
          </a:xfrm>
        </p:spPr>
        <p:txBody>
          <a:bodyPr>
            <a:normAutofit fontScale="90000"/>
          </a:bodyPr>
          <a:lstStyle/>
          <a:p>
            <a:r>
              <a:rPr lang="en-US" dirty="0"/>
              <a:t>Clinical Considerations in Prescribing Antimicrobial Drugs</a:t>
            </a:r>
          </a:p>
        </p:txBody>
      </p:sp>
      <p:sp>
        <p:nvSpPr>
          <p:cNvPr id="34819" name="Rectangle 11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Ideal Antimicrobial Agent</a:t>
            </a:r>
          </a:p>
          <a:p>
            <a:pPr lvl="1"/>
            <a:r>
              <a:rPr lang="en-US" dirty="0"/>
              <a:t>Readily available</a:t>
            </a:r>
          </a:p>
          <a:p>
            <a:pPr lvl="1"/>
            <a:r>
              <a:rPr lang="en-US" dirty="0"/>
              <a:t>Inexpensive</a:t>
            </a:r>
          </a:p>
          <a:p>
            <a:pPr lvl="1"/>
            <a:r>
              <a:rPr lang="en-US" dirty="0"/>
              <a:t>Chemically stable</a:t>
            </a:r>
          </a:p>
          <a:p>
            <a:pPr lvl="1"/>
            <a:r>
              <a:rPr lang="en-US" dirty="0"/>
              <a:t>Easily administered</a:t>
            </a:r>
          </a:p>
          <a:p>
            <a:pPr lvl="1"/>
            <a:r>
              <a:rPr lang="en-US" dirty="0"/>
              <a:t>Nontoxic and nonallergenic</a:t>
            </a:r>
          </a:p>
          <a:p>
            <a:pPr lvl="1"/>
            <a:r>
              <a:rPr lang="en-US" dirty="0"/>
              <a:t>Selectively toxic against wide range of pathogens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400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273"/>
    </mc:Choice>
    <mc:Fallback>
      <p:transition spd="slow" advTm="56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8"/>
          <p:cNvSpPr>
            <a:spLocks noGrp="1" noChangeArrowheads="1"/>
          </p:cNvSpPr>
          <p:nvPr>
            <p:ph type="title"/>
          </p:nvPr>
        </p:nvSpPr>
        <p:spPr>
          <a:xfrm>
            <a:off x="1806576" y="665018"/>
            <a:ext cx="8861425" cy="502688"/>
          </a:xfrm>
        </p:spPr>
        <p:txBody>
          <a:bodyPr>
            <a:normAutofit fontScale="90000"/>
          </a:bodyPr>
          <a:lstStyle/>
          <a:p>
            <a:r>
              <a:rPr lang="en-US" dirty="0"/>
              <a:t>Clinical Considerations in Prescribing Antimicrobial Drugs</a:t>
            </a:r>
          </a:p>
        </p:txBody>
      </p:sp>
      <p:sp>
        <p:nvSpPr>
          <p:cNvPr id="35843" name="Rectangle 9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Spectrum of Action</a:t>
            </a:r>
          </a:p>
          <a:p>
            <a:pPr lvl="1"/>
            <a:r>
              <a:rPr lang="en-US" dirty="0"/>
              <a:t>Number of different pathogens a drug acts against</a:t>
            </a:r>
          </a:p>
          <a:p>
            <a:pPr lvl="2"/>
            <a:r>
              <a:rPr lang="en-US" dirty="0"/>
              <a:t>Narrow-spectrum: effective against few organisms</a:t>
            </a:r>
          </a:p>
          <a:p>
            <a:pPr lvl="2"/>
            <a:r>
              <a:rPr lang="en-US" dirty="0"/>
              <a:t>Broad-spectrum: effective against many organisms</a:t>
            </a:r>
          </a:p>
          <a:p>
            <a:pPr lvl="3"/>
            <a:r>
              <a:rPr lang="en-US" dirty="0"/>
              <a:t>May allow for secondary or superinfections to develop</a:t>
            </a:r>
          </a:p>
          <a:p>
            <a:pPr lvl="3"/>
            <a:r>
              <a:rPr lang="en-US" dirty="0"/>
              <a:t>Killing of normal flora reduces microbial antagonism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780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511"/>
    </mc:Choice>
    <mc:Fallback>
      <p:transition spd="slow" advTm="58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6"/>
          <p:cNvSpPr>
            <a:spLocks noGrp="1" noChangeArrowheads="1"/>
          </p:cNvSpPr>
          <p:nvPr>
            <p:ph type="title"/>
          </p:nvPr>
        </p:nvSpPr>
        <p:spPr>
          <a:xfrm>
            <a:off x="1143000" y="609601"/>
            <a:ext cx="9875520" cy="458788"/>
          </a:xfrm>
        </p:spPr>
        <p:txBody>
          <a:bodyPr>
            <a:normAutofit fontScale="90000"/>
          </a:bodyPr>
          <a:lstStyle/>
          <a:p>
            <a:r>
              <a:rPr lang="en-US" dirty="0"/>
              <a:t>The History of Antimicrobial Agents</a:t>
            </a:r>
          </a:p>
        </p:txBody>
      </p:sp>
      <p:sp>
        <p:nvSpPr>
          <p:cNvPr id="5123" name="Rectangle 17"/>
          <p:cNvSpPr>
            <a:spLocks noGrp="1" noChangeArrowheads="1"/>
          </p:cNvSpPr>
          <p:nvPr>
            <p:ph idx="1"/>
          </p:nvPr>
        </p:nvSpPr>
        <p:spPr>
          <a:xfrm>
            <a:off x="845128" y="1068388"/>
            <a:ext cx="9518074" cy="5408612"/>
          </a:xfrm>
        </p:spPr>
        <p:txBody>
          <a:bodyPr>
            <a:normAutofit lnSpcReduction="10000"/>
          </a:bodyPr>
          <a:lstStyle/>
          <a:p>
            <a:pPr>
              <a:lnSpc>
                <a:spcPct val="140000"/>
              </a:lnSpc>
            </a:pPr>
            <a:r>
              <a:rPr lang="en-US" sz="2400" dirty="0"/>
              <a:t>Paul Ehrlich</a:t>
            </a:r>
          </a:p>
          <a:p>
            <a:pPr lvl="1">
              <a:lnSpc>
                <a:spcPct val="140000"/>
              </a:lnSpc>
            </a:pPr>
            <a:r>
              <a:rPr lang="en-US" dirty="0"/>
              <a:t>"Magic bullets"</a:t>
            </a:r>
          </a:p>
          <a:p>
            <a:pPr lvl="2">
              <a:lnSpc>
                <a:spcPct val="140000"/>
              </a:lnSpc>
            </a:pPr>
            <a:r>
              <a:rPr lang="en-US" sz="2000" dirty="0"/>
              <a:t>Arsenic compounds that killed microbes</a:t>
            </a:r>
          </a:p>
          <a:p>
            <a:pPr>
              <a:lnSpc>
                <a:spcPct val="140000"/>
              </a:lnSpc>
            </a:pPr>
            <a:r>
              <a:rPr lang="en-US" sz="2400" dirty="0"/>
              <a:t>Alexander Fleming</a:t>
            </a:r>
          </a:p>
          <a:p>
            <a:pPr lvl="1">
              <a:lnSpc>
                <a:spcPct val="140000"/>
              </a:lnSpc>
            </a:pPr>
            <a:r>
              <a:rPr lang="en-US" dirty="0"/>
              <a:t>Penicillin released from </a:t>
            </a:r>
            <a:r>
              <a:rPr lang="en-US" i="1" dirty="0"/>
              <a:t>Penicillium</a:t>
            </a:r>
          </a:p>
          <a:p>
            <a:pPr>
              <a:lnSpc>
                <a:spcPct val="140000"/>
              </a:lnSpc>
            </a:pPr>
            <a:r>
              <a:rPr lang="en-US" sz="2400" dirty="0"/>
              <a:t>Gerhard Domagk</a:t>
            </a:r>
          </a:p>
          <a:p>
            <a:pPr lvl="1">
              <a:lnSpc>
                <a:spcPct val="140000"/>
              </a:lnSpc>
            </a:pPr>
            <a:r>
              <a:rPr lang="en-US" dirty="0"/>
              <a:t>Discovered sulfanilamide</a:t>
            </a:r>
          </a:p>
          <a:p>
            <a:pPr>
              <a:lnSpc>
                <a:spcPct val="140000"/>
              </a:lnSpc>
            </a:pPr>
            <a:r>
              <a:rPr lang="en-US" sz="2400" dirty="0"/>
              <a:t>Selman Waksman</a:t>
            </a:r>
          </a:p>
          <a:p>
            <a:pPr lvl="1">
              <a:lnSpc>
                <a:spcPct val="140000"/>
              </a:lnSpc>
            </a:pPr>
            <a:r>
              <a:rPr lang="en-US" dirty="0"/>
              <a:t>Antibiotics</a:t>
            </a:r>
          </a:p>
          <a:p>
            <a:pPr lvl="2">
              <a:lnSpc>
                <a:spcPct val="140000"/>
              </a:lnSpc>
            </a:pPr>
            <a:r>
              <a:rPr lang="en-US" sz="2000" dirty="0"/>
              <a:t>Antimicrobial agents produced naturally by organisms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872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806"/>
    </mc:Choice>
    <mc:Fallback>
      <p:transition spd="slow" advTm="96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2"/>
          <p:cNvSpPr>
            <a:spLocks noGrp="1" noChangeArrowheads="1"/>
          </p:cNvSpPr>
          <p:nvPr>
            <p:ph type="title"/>
          </p:nvPr>
        </p:nvSpPr>
        <p:spPr>
          <a:xfrm>
            <a:off x="1806576" y="100585"/>
            <a:ext cx="8861425" cy="276999"/>
          </a:xfrm>
        </p:spPr>
        <p:txBody>
          <a:bodyPr/>
          <a:lstStyle/>
          <a:p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Figure 10.8  Spectrum of action for selected antimicrobial agents.</a:t>
            </a:r>
          </a:p>
        </p:txBody>
      </p:sp>
      <p:pic>
        <p:nvPicPr>
          <p:cNvPr id="11" name="Picture 10" descr="figure_10_08_labeled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1"/>
          <a:stretch/>
        </p:blipFill>
        <p:spPr>
          <a:xfrm>
            <a:off x="1790700" y="1739900"/>
            <a:ext cx="8601456" cy="317754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060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913"/>
    </mc:Choice>
    <mc:Fallback>
      <p:transition spd="slow" advTm="61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8"/>
          <p:cNvSpPr>
            <a:spLocks noGrp="1" noChangeArrowheads="1"/>
          </p:cNvSpPr>
          <p:nvPr>
            <p:ph type="title"/>
          </p:nvPr>
        </p:nvSpPr>
        <p:spPr>
          <a:xfrm>
            <a:off x="1806576" y="512618"/>
            <a:ext cx="8861425" cy="1122218"/>
          </a:xfrm>
        </p:spPr>
        <p:txBody>
          <a:bodyPr>
            <a:normAutofit fontScale="90000"/>
          </a:bodyPr>
          <a:lstStyle/>
          <a:p>
            <a:r>
              <a:rPr lang="en-US" dirty="0"/>
              <a:t>Clinical Considerations in Prescribing Antimicrobial Drugs</a:t>
            </a:r>
          </a:p>
        </p:txBody>
      </p:sp>
      <p:sp>
        <p:nvSpPr>
          <p:cNvPr id="37891" name="Rectangle 9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Effectiveness</a:t>
            </a:r>
          </a:p>
          <a:p>
            <a:pPr lvl="1"/>
            <a:r>
              <a:rPr lang="en-US" dirty="0"/>
              <a:t>Efficacy of antimicrobials assessed by a variety of tests</a:t>
            </a:r>
          </a:p>
          <a:p>
            <a:pPr lvl="2"/>
            <a:r>
              <a:rPr lang="en-US" dirty="0"/>
              <a:t>Diffusion susceptibility test</a:t>
            </a:r>
          </a:p>
          <a:p>
            <a:pPr lvl="2"/>
            <a:r>
              <a:rPr lang="en-US" dirty="0"/>
              <a:t>Minimum inhibitory concentration test</a:t>
            </a:r>
          </a:p>
          <a:p>
            <a:pPr lvl="2"/>
            <a:r>
              <a:rPr lang="en-US" dirty="0"/>
              <a:t>Minimum bactericidal concentration test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30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535"/>
    </mc:Choice>
    <mc:Fallback>
      <p:transition spd="slow" advTm="80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4" name="Rectangle 12"/>
          <p:cNvSpPr>
            <a:spLocks noGrp="1" noChangeArrowheads="1"/>
          </p:cNvSpPr>
          <p:nvPr>
            <p:ph type="title"/>
          </p:nvPr>
        </p:nvSpPr>
        <p:spPr>
          <a:xfrm>
            <a:off x="1806576" y="100585"/>
            <a:ext cx="8861425" cy="276999"/>
          </a:xfrm>
        </p:spPr>
        <p:txBody>
          <a:bodyPr/>
          <a:lstStyle/>
          <a:p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Figure 10.9  Zones of inhibition in a diffusion susceptibility (Kirby-Bauer) test.</a:t>
            </a:r>
          </a:p>
        </p:txBody>
      </p:sp>
      <p:pic>
        <p:nvPicPr>
          <p:cNvPr id="32" name="Picture 5" descr="figure_10_09_unlabel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6"/>
          <a:stretch>
            <a:fillRect/>
          </a:stretch>
        </p:blipFill>
        <p:spPr bwMode="auto">
          <a:xfrm>
            <a:off x="1795463" y="385949"/>
            <a:ext cx="8602662" cy="615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3702051" y="341227"/>
            <a:ext cx="1672253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900" b="1" dirty="0"/>
              <a:t>Bacterial lawn</a:t>
            </a:r>
          </a:p>
        </p:txBody>
      </p:sp>
      <p:sp>
        <p:nvSpPr>
          <p:cNvPr id="34" name="Rectangle 9"/>
          <p:cNvSpPr>
            <a:spLocks noChangeArrowheads="1"/>
          </p:cNvSpPr>
          <p:nvPr/>
        </p:nvSpPr>
        <p:spPr bwMode="auto">
          <a:xfrm>
            <a:off x="6751639" y="344402"/>
            <a:ext cx="2052165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900" b="1" dirty="0"/>
              <a:t>Zone of inhibition</a:t>
            </a:r>
          </a:p>
        </p:txBody>
      </p:sp>
      <p:sp>
        <p:nvSpPr>
          <p:cNvPr id="35" name="Oval 10"/>
          <p:cNvSpPr>
            <a:spLocks noChangeAspect="1" noChangeArrowheads="1"/>
          </p:cNvSpPr>
          <p:nvPr/>
        </p:nvSpPr>
        <p:spPr bwMode="auto">
          <a:xfrm>
            <a:off x="4572001" y="1748024"/>
            <a:ext cx="55563" cy="55562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" name="Line 11"/>
          <p:cNvSpPr>
            <a:spLocks noChangeShapeType="1"/>
          </p:cNvSpPr>
          <p:nvPr/>
        </p:nvSpPr>
        <p:spPr bwMode="auto">
          <a:xfrm flipV="1">
            <a:off x="4600575" y="682812"/>
            <a:ext cx="0" cy="1089025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7" name="Oval 14"/>
          <p:cNvSpPr>
            <a:spLocks noChangeAspect="1" noChangeArrowheads="1"/>
          </p:cNvSpPr>
          <p:nvPr/>
        </p:nvSpPr>
        <p:spPr bwMode="auto">
          <a:xfrm>
            <a:off x="4572001" y="1748024"/>
            <a:ext cx="55563" cy="55562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8" name="Line 15"/>
          <p:cNvSpPr>
            <a:spLocks noChangeShapeType="1"/>
          </p:cNvSpPr>
          <p:nvPr/>
        </p:nvSpPr>
        <p:spPr bwMode="auto">
          <a:xfrm flipV="1">
            <a:off x="4597400" y="673287"/>
            <a:ext cx="0" cy="1089025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9" name="Oval 16"/>
          <p:cNvSpPr>
            <a:spLocks noChangeAspect="1" noChangeArrowheads="1"/>
          </p:cNvSpPr>
          <p:nvPr/>
        </p:nvSpPr>
        <p:spPr bwMode="auto">
          <a:xfrm>
            <a:off x="7831138" y="1525774"/>
            <a:ext cx="55562" cy="55562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0" name="Freeform 17"/>
          <p:cNvSpPr>
            <a:spLocks/>
          </p:cNvSpPr>
          <p:nvPr/>
        </p:nvSpPr>
        <p:spPr bwMode="auto">
          <a:xfrm>
            <a:off x="7859714" y="666936"/>
            <a:ext cx="9525" cy="863600"/>
          </a:xfrm>
          <a:custGeom>
            <a:avLst/>
            <a:gdLst>
              <a:gd name="T0" fmla="*/ 0 w 6"/>
              <a:gd name="T1" fmla="*/ 544 h 544"/>
              <a:gd name="T2" fmla="*/ 6 w 6"/>
              <a:gd name="T3" fmla="*/ 0 h 5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544">
                <a:moveTo>
                  <a:pt x="0" y="544"/>
                </a:moveTo>
                <a:lnTo>
                  <a:pt x="6" y="0"/>
                </a:lnTo>
              </a:path>
            </a:pathLst>
          </a:custGeom>
          <a:noFill/>
          <a:ln w="444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" name="Oval 18"/>
          <p:cNvSpPr>
            <a:spLocks noChangeAspect="1" noChangeArrowheads="1"/>
          </p:cNvSpPr>
          <p:nvPr/>
        </p:nvSpPr>
        <p:spPr bwMode="auto">
          <a:xfrm>
            <a:off x="7831138" y="1525774"/>
            <a:ext cx="55562" cy="55562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2" name="Freeform 19"/>
          <p:cNvSpPr>
            <a:spLocks/>
          </p:cNvSpPr>
          <p:nvPr/>
        </p:nvSpPr>
        <p:spPr bwMode="auto">
          <a:xfrm>
            <a:off x="7856538" y="733612"/>
            <a:ext cx="11112" cy="822325"/>
          </a:xfrm>
          <a:custGeom>
            <a:avLst/>
            <a:gdLst>
              <a:gd name="T0" fmla="*/ 0 w 7"/>
              <a:gd name="T1" fmla="*/ 518 h 518"/>
              <a:gd name="T2" fmla="*/ 7 w 7"/>
              <a:gd name="T3" fmla="*/ 0 h 51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" h="518">
                <a:moveTo>
                  <a:pt x="0" y="518"/>
                </a:moveTo>
                <a:lnTo>
                  <a:pt x="7" y="0"/>
                </a:lnTo>
              </a:path>
            </a:pathLst>
          </a:custGeom>
          <a:noFill/>
          <a:ln w="222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683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744"/>
    </mc:Choice>
    <mc:Fallback>
      <p:transition spd="slow" advTm="90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2"/>
          <p:cNvSpPr>
            <a:spLocks noGrp="1" noChangeArrowheads="1"/>
          </p:cNvSpPr>
          <p:nvPr>
            <p:ph type="title"/>
          </p:nvPr>
        </p:nvSpPr>
        <p:spPr>
          <a:xfrm>
            <a:off x="1806576" y="100585"/>
            <a:ext cx="8861425" cy="276999"/>
          </a:xfrm>
        </p:spPr>
        <p:txBody>
          <a:bodyPr/>
          <a:lstStyle/>
          <a:p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Figure 10.10  Minimum inhibitory concentration (MIC) test in test tubes.</a:t>
            </a:r>
          </a:p>
        </p:txBody>
      </p:sp>
      <p:sp>
        <p:nvSpPr>
          <p:cNvPr id="39943" name="Rectangle 18"/>
          <p:cNvSpPr>
            <a:spLocks noChangeArrowheads="1"/>
          </p:cNvSpPr>
          <p:nvPr/>
        </p:nvSpPr>
        <p:spPr bwMode="auto">
          <a:xfrm>
            <a:off x="4038601" y="5835686"/>
            <a:ext cx="4124271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1700" dirty="0">
                <a:solidFill>
                  <a:schemeClr val="bg1"/>
                </a:solidFill>
                <a:latin typeface="Arial Black" charset="0"/>
              </a:rPr>
              <a:t>Increasing concentration of drug</a:t>
            </a:r>
          </a:p>
        </p:txBody>
      </p:sp>
      <p:pic>
        <p:nvPicPr>
          <p:cNvPr id="16" name="Picture 15" descr="figure_10_10_unlabeled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7"/>
          <a:stretch/>
        </p:blipFill>
        <p:spPr>
          <a:xfrm>
            <a:off x="1790700" y="503238"/>
            <a:ext cx="8601456" cy="5844056"/>
          </a:xfrm>
          <a:prstGeom prst="rect">
            <a:avLst/>
          </a:prstGeom>
        </p:spPr>
      </p:pic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3435350" y="447953"/>
            <a:ext cx="13738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Turbid wells</a:t>
            </a: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6584951" y="449541"/>
            <a:ext cx="12474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b="1" dirty="0"/>
              <a:t>Clear wells</a:t>
            </a:r>
          </a:p>
        </p:txBody>
      </p:sp>
      <p:sp>
        <p:nvSpPr>
          <p:cNvPr id="19" name="AutoShape 21"/>
          <p:cNvSpPr>
            <a:spLocks/>
          </p:cNvSpPr>
          <p:nvPr/>
        </p:nvSpPr>
        <p:spPr bwMode="auto">
          <a:xfrm rot="16200000">
            <a:off x="7180265" y="-876301"/>
            <a:ext cx="149225" cy="3467103"/>
          </a:xfrm>
          <a:prstGeom prst="rightBrace">
            <a:avLst>
              <a:gd name="adj1" fmla="val 50310"/>
              <a:gd name="adj2" fmla="val 50148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 b="1" baseline="30000" dirty="0"/>
          </a:p>
        </p:txBody>
      </p:sp>
      <p:sp>
        <p:nvSpPr>
          <p:cNvPr id="20" name="Rectangle 23"/>
          <p:cNvSpPr>
            <a:spLocks noChangeArrowheads="1"/>
          </p:cNvSpPr>
          <p:nvPr/>
        </p:nvSpPr>
        <p:spPr bwMode="auto">
          <a:xfrm>
            <a:off x="3987796" y="5799334"/>
            <a:ext cx="4120846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670" dirty="0">
                <a:solidFill>
                  <a:schemeClr val="bg1"/>
                </a:solidFill>
                <a:latin typeface="Arial Black" charset="0"/>
              </a:rPr>
              <a:t>Increasing concentration of drug</a:t>
            </a:r>
          </a:p>
        </p:txBody>
      </p:sp>
      <p:sp>
        <p:nvSpPr>
          <p:cNvPr id="21" name="AutoShape 21"/>
          <p:cNvSpPr>
            <a:spLocks/>
          </p:cNvSpPr>
          <p:nvPr/>
        </p:nvSpPr>
        <p:spPr bwMode="auto">
          <a:xfrm rot="16200000">
            <a:off x="4105276" y="-407989"/>
            <a:ext cx="149225" cy="2530475"/>
          </a:xfrm>
          <a:prstGeom prst="rightBrace">
            <a:avLst>
              <a:gd name="adj1" fmla="val 50310"/>
              <a:gd name="adj2" fmla="val 50148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 b="1" baseline="300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317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370"/>
    </mc:Choice>
    <mc:Fallback>
      <p:transition spd="slow" advTm="44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2"/>
          <p:cNvSpPr>
            <a:spLocks noGrp="1" noChangeArrowheads="1"/>
          </p:cNvSpPr>
          <p:nvPr>
            <p:ph type="title"/>
          </p:nvPr>
        </p:nvSpPr>
        <p:spPr>
          <a:xfrm>
            <a:off x="1806576" y="100585"/>
            <a:ext cx="8861425" cy="276999"/>
          </a:xfrm>
        </p:spPr>
        <p:txBody>
          <a:bodyPr/>
          <a:lstStyle/>
          <a:p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Figure 10.11  An Etest, which combines aspects of Kirby-Bauer and MIC tests.</a:t>
            </a:r>
          </a:p>
        </p:txBody>
      </p:sp>
      <p:pic>
        <p:nvPicPr>
          <p:cNvPr id="11" name="Picture 10" descr="figure_10_11_label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760" y="390339"/>
            <a:ext cx="6126480" cy="613211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314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40"/>
    </mc:Choice>
    <mc:Fallback>
      <p:transition spd="slow" advTm="11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8" name="Rectangle 10"/>
          <p:cNvSpPr>
            <a:spLocks noGrp="1" noChangeArrowheads="1"/>
          </p:cNvSpPr>
          <p:nvPr>
            <p:ph type="title"/>
          </p:nvPr>
        </p:nvSpPr>
        <p:spPr>
          <a:xfrm>
            <a:off x="1806576" y="100585"/>
            <a:ext cx="8861425" cy="276999"/>
          </a:xfrm>
        </p:spPr>
        <p:txBody>
          <a:bodyPr/>
          <a:lstStyle/>
          <a:p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Figure 10.12  A minimum bactericidal concentration (MBC) test.</a:t>
            </a:r>
          </a:p>
        </p:txBody>
      </p:sp>
      <p:pic>
        <p:nvPicPr>
          <p:cNvPr id="23" name="Picture 22" descr="figure_10_12_unlabeled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9"/>
          <a:stretch/>
        </p:blipFill>
        <p:spPr>
          <a:xfrm>
            <a:off x="2428400" y="411799"/>
            <a:ext cx="7341590" cy="6095523"/>
          </a:xfrm>
          <a:prstGeom prst="rect">
            <a:avLst/>
          </a:prstGeom>
        </p:spPr>
      </p:pic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4373401" y="353338"/>
            <a:ext cx="4179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680" b="1" dirty="0"/>
              <a:t>Concentration of antibacterial drug (</a:t>
            </a:r>
            <a:r>
              <a:rPr lang="en-US" b="1" dirty="0"/>
              <a:t>µ</a:t>
            </a:r>
            <a:r>
              <a:rPr lang="en-US" sz="1680" b="1" dirty="0"/>
              <a:t>g/ml)</a:t>
            </a: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4689476" y="1455168"/>
            <a:ext cx="1023037" cy="557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80" b="1" dirty="0"/>
              <a:t>Clear</a:t>
            </a:r>
          </a:p>
          <a:p>
            <a:pPr algn="l">
              <a:lnSpc>
                <a:spcPct val="90000"/>
              </a:lnSpc>
            </a:pPr>
            <a:r>
              <a:rPr lang="en-US" sz="1680" b="1" dirty="0"/>
              <a:t>MIC tube</a:t>
            </a:r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3804354" y="3736011"/>
            <a:ext cx="901209" cy="35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680" b="1" dirty="0"/>
              <a:t>8 μg/ml</a:t>
            </a:r>
          </a:p>
        </p:txBody>
      </p:sp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6292856" y="3727597"/>
            <a:ext cx="1005403" cy="35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680" b="1" dirty="0"/>
              <a:t>16 μg/ml</a:t>
            </a:r>
          </a:p>
        </p:txBody>
      </p:sp>
      <p:sp>
        <p:nvSpPr>
          <p:cNvPr id="28" name="Text Box 12"/>
          <p:cNvSpPr txBox="1">
            <a:spLocks noChangeArrowheads="1"/>
          </p:cNvSpPr>
          <p:nvPr/>
        </p:nvSpPr>
        <p:spPr bwMode="auto">
          <a:xfrm>
            <a:off x="8771419" y="3730772"/>
            <a:ext cx="987899" cy="35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680" b="1" dirty="0"/>
              <a:t>25 μg/ml</a:t>
            </a:r>
          </a:p>
        </p:txBody>
      </p:sp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2498251" y="5673713"/>
            <a:ext cx="1816523" cy="35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680" b="1" dirty="0"/>
              <a:t>Bacterial colonies</a:t>
            </a: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5322414" y="5673713"/>
            <a:ext cx="1266693" cy="35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680" b="1" dirty="0"/>
              <a:t>No colonies</a:t>
            </a:r>
          </a:p>
        </p:txBody>
      </p:sp>
      <p:sp>
        <p:nvSpPr>
          <p:cNvPr id="31" name="Text Box 15"/>
          <p:cNvSpPr txBox="1">
            <a:spLocks noChangeArrowheads="1"/>
          </p:cNvSpPr>
          <p:nvPr/>
        </p:nvSpPr>
        <p:spPr bwMode="auto">
          <a:xfrm>
            <a:off x="7827964" y="5675300"/>
            <a:ext cx="1266693" cy="35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680" b="1" dirty="0"/>
              <a:t>No colonies</a:t>
            </a:r>
          </a:p>
        </p:txBody>
      </p:sp>
      <p:sp>
        <p:nvSpPr>
          <p:cNvPr id="32" name="Text Box 16"/>
          <p:cNvSpPr txBox="1">
            <a:spLocks noChangeArrowheads="1"/>
          </p:cNvSpPr>
          <p:nvPr/>
        </p:nvSpPr>
        <p:spPr bwMode="auto">
          <a:xfrm>
            <a:off x="5128739" y="6202350"/>
            <a:ext cx="1707519" cy="35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680" b="1" dirty="0"/>
              <a:t>Drug-free media</a:t>
            </a:r>
          </a:p>
        </p:txBody>
      </p:sp>
      <p:sp>
        <p:nvSpPr>
          <p:cNvPr id="33" name="Oval 17"/>
          <p:cNvSpPr>
            <a:spLocks noChangeAspect="1" noChangeArrowheads="1"/>
          </p:cNvSpPr>
          <p:nvPr/>
        </p:nvSpPr>
        <p:spPr bwMode="auto">
          <a:xfrm>
            <a:off x="4235450" y="1689576"/>
            <a:ext cx="46038" cy="46038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4" name="Line 18"/>
          <p:cNvSpPr>
            <a:spLocks noChangeShapeType="1"/>
          </p:cNvSpPr>
          <p:nvPr/>
        </p:nvSpPr>
        <p:spPr bwMode="auto">
          <a:xfrm flipV="1">
            <a:off x="4267200" y="1616552"/>
            <a:ext cx="476250" cy="920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" name="AutoShape 20"/>
          <p:cNvSpPr>
            <a:spLocks/>
          </p:cNvSpPr>
          <p:nvPr/>
        </p:nvSpPr>
        <p:spPr bwMode="auto">
          <a:xfrm rot="5400000">
            <a:off x="5957095" y="2644458"/>
            <a:ext cx="142875" cy="7065963"/>
          </a:xfrm>
          <a:prstGeom prst="rightBrace">
            <a:avLst>
              <a:gd name="adj1" fmla="val 57698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066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857"/>
    </mc:Choice>
    <mc:Fallback>
      <p:transition spd="slow" advTm="72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0"/>
          <p:cNvSpPr>
            <a:spLocks noGrp="1" noChangeArrowheads="1"/>
          </p:cNvSpPr>
          <p:nvPr>
            <p:ph type="title"/>
          </p:nvPr>
        </p:nvSpPr>
        <p:spPr>
          <a:xfrm>
            <a:off x="1806576" y="568036"/>
            <a:ext cx="8861425" cy="599670"/>
          </a:xfrm>
        </p:spPr>
        <p:txBody>
          <a:bodyPr>
            <a:normAutofit fontScale="90000"/>
          </a:bodyPr>
          <a:lstStyle/>
          <a:p>
            <a:r>
              <a:rPr lang="en-US" dirty="0"/>
              <a:t>Clinical Considerations in Prescribing Antimicrobial Drugs</a:t>
            </a:r>
          </a:p>
        </p:txBody>
      </p:sp>
      <p:sp>
        <p:nvSpPr>
          <p:cNvPr id="43011" name="Rectangle 11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40000"/>
              </a:lnSpc>
            </a:pPr>
            <a:r>
              <a:rPr lang="en-US" b="1" dirty="0"/>
              <a:t>Routes of Administration</a:t>
            </a:r>
          </a:p>
          <a:p>
            <a:pPr lvl="1">
              <a:lnSpc>
                <a:spcPct val="140000"/>
              </a:lnSpc>
            </a:pPr>
            <a:r>
              <a:rPr lang="en-US" dirty="0"/>
              <a:t>Topical application of drug for external infections</a:t>
            </a:r>
          </a:p>
          <a:p>
            <a:pPr lvl="1">
              <a:lnSpc>
                <a:spcPct val="140000"/>
              </a:lnSpc>
            </a:pPr>
            <a:r>
              <a:rPr lang="en-US" dirty="0"/>
              <a:t>Oral route requires no needles and is self-administered</a:t>
            </a:r>
          </a:p>
          <a:p>
            <a:pPr lvl="1">
              <a:lnSpc>
                <a:spcPct val="140000"/>
              </a:lnSpc>
            </a:pPr>
            <a:r>
              <a:rPr lang="en-US" dirty="0"/>
              <a:t>Intramuscular administration delivers drug via needle into muscle</a:t>
            </a:r>
          </a:p>
          <a:p>
            <a:pPr lvl="1">
              <a:lnSpc>
                <a:spcPct val="140000"/>
              </a:lnSpc>
            </a:pPr>
            <a:r>
              <a:rPr lang="en-US" dirty="0"/>
              <a:t>Intravenous administration delivers drug directly to bloodstream</a:t>
            </a:r>
          </a:p>
          <a:p>
            <a:pPr lvl="1">
              <a:lnSpc>
                <a:spcPct val="140000"/>
              </a:lnSpc>
            </a:pPr>
            <a:r>
              <a:rPr lang="en-US" dirty="0"/>
              <a:t>Must know how antimicrobial agent will be distributed to infected tissues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35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895"/>
    </mc:Choice>
    <mc:Fallback>
      <p:transition spd="slow" advTm="105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2"/>
          <p:cNvSpPr>
            <a:spLocks noGrp="1" noChangeArrowheads="1"/>
          </p:cNvSpPr>
          <p:nvPr>
            <p:ph type="title"/>
          </p:nvPr>
        </p:nvSpPr>
        <p:spPr>
          <a:xfrm>
            <a:off x="1806576" y="100585"/>
            <a:ext cx="8861425" cy="276999"/>
          </a:xfrm>
        </p:spPr>
        <p:txBody>
          <a:bodyPr/>
          <a:lstStyle/>
          <a:p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Figure 10.13  The effect of route of administration on blood levels of a chemotherapeutic agent.</a:t>
            </a:r>
          </a:p>
        </p:txBody>
      </p:sp>
      <p:pic>
        <p:nvPicPr>
          <p:cNvPr id="11" name="Picture 10" descr="figure_10_13_labeled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4"/>
          <a:stretch/>
        </p:blipFill>
        <p:spPr>
          <a:xfrm>
            <a:off x="4356910" y="457200"/>
            <a:ext cx="3478180" cy="621792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66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440"/>
    </mc:Choice>
    <mc:Fallback>
      <p:transition spd="slow" advTm="41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0"/>
          <p:cNvSpPr>
            <a:spLocks noGrp="1" noChangeArrowheads="1"/>
          </p:cNvSpPr>
          <p:nvPr>
            <p:ph type="title"/>
          </p:nvPr>
        </p:nvSpPr>
        <p:spPr>
          <a:xfrm>
            <a:off x="1806576" y="471054"/>
            <a:ext cx="8861425" cy="1136073"/>
          </a:xfrm>
        </p:spPr>
        <p:txBody>
          <a:bodyPr>
            <a:normAutofit fontScale="90000"/>
          </a:bodyPr>
          <a:lstStyle/>
          <a:p>
            <a:r>
              <a:rPr lang="en-US" dirty="0"/>
              <a:t>Clinical Considerations in Prescribing Antimicrobial Drugs</a:t>
            </a:r>
          </a:p>
        </p:txBody>
      </p:sp>
      <p:sp>
        <p:nvSpPr>
          <p:cNvPr id="45059" name="Rectangle 11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Safety and Side Effects</a:t>
            </a:r>
          </a:p>
          <a:p>
            <a:pPr lvl="1"/>
            <a:r>
              <a:rPr lang="en-US" dirty="0"/>
              <a:t>Toxicity</a:t>
            </a:r>
          </a:p>
          <a:p>
            <a:pPr lvl="2"/>
            <a:r>
              <a:rPr lang="en-US" dirty="0"/>
              <a:t>Cause of many adverse reactions is poorly understood</a:t>
            </a:r>
          </a:p>
          <a:p>
            <a:pPr lvl="2"/>
            <a:r>
              <a:rPr lang="en-US" dirty="0"/>
              <a:t>Drugs may be toxic to kidneys, liver, or nerves</a:t>
            </a:r>
          </a:p>
          <a:p>
            <a:pPr lvl="2"/>
            <a:r>
              <a:rPr lang="en-US" dirty="0"/>
              <a:t>Consideration needed when prescribing drugs to pregnant women</a:t>
            </a:r>
          </a:p>
          <a:p>
            <a:pPr lvl="2"/>
            <a:r>
              <a:rPr lang="en-US" dirty="0"/>
              <a:t>Therapeutic index is the ratio of the dose of a drug that can be tolerated to the drug</a:t>
            </a:r>
            <a:r>
              <a:rPr lang="fr-FR" dirty="0"/>
              <a:t>'</a:t>
            </a:r>
            <a:r>
              <a:rPr lang="en-US" dirty="0"/>
              <a:t>s effective dose</a:t>
            </a:r>
          </a:p>
          <a:p>
            <a:pPr lvl="3"/>
            <a:r>
              <a:rPr lang="en-US" dirty="0"/>
              <a:t>Use drug within its therapeutic range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435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170"/>
    </mc:Choice>
    <mc:Fallback>
      <p:transition spd="slow" advTm="96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2"/>
          <p:cNvSpPr>
            <a:spLocks noGrp="1" noChangeArrowheads="1"/>
          </p:cNvSpPr>
          <p:nvPr>
            <p:ph type="title"/>
          </p:nvPr>
        </p:nvSpPr>
        <p:spPr>
          <a:xfrm>
            <a:off x="1806576" y="100585"/>
            <a:ext cx="8861425" cy="276999"/>
          </a:xfrm>
        </p:spPr>
        <p:txBody>
          <a:bodyPr/>
          <a:lstStyle/>
          <a:p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Figure 10.14  Some side effects resulting from toxicity of antimicrobial agents.</a:t>
            </a:r>
          </a:p>
        </p:txBody>
      </p:sp>
      <p:pic>
        <p:nvPicPr>
          <p:cNvPr id="11" name="Picture 10" descr="figure_10_14_label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1511300"/>
            <a:ext cx="8601456" cy="381609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19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970"/>
    </mc:Choice>
    <mc:Fallback>
      <p:transition spd="slow" advTm="57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8" name="Rectangle 27"/>
          <p:cNvSpPr>
            <a:spLocks noGrp="1" noChangeArrowheads="1"/>
          </p:cNvSpPr>
          <p:nvPr>
            <p:ph type="title"/>
          </p:nvPr>
        </p:nvSpPr>
        <p:spPr>
          <a:xfrm>
            <a:off x="1806576" y="100585"/>
            <a:ext cx="8861425" cy="276999"/>
          </a:xfrm>
        </p:spPr>
        <p:txBody>
          <a:bodyPr/>
          <a:lstStyle/>
          <a:p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Figure 10.1  Antibiotic effect of the mold </a:t>
            </a:r>
            <a:r>
              <a:rPr lang="en-US" sz="1200" b="1" i="1" dirty="0">
                <a:solidFill>
                  <a:srgbClr val="000000"/>
                </a:solidFill>
                <a:latin typeface="Arial"/>
                <a:cs typeface="Arial"/>
              </a:rPr>
              <a:t>Penicillium chrysogenum</a:t>
            </a:r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</p:txBody>
      </p:sp>
      <p:pic>
        <p:nvPicPr>
          <p:cNvPr id="23" name="Picture 24" descr="figure_10_01_unlabel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8"/>
          <a:stretch>
            <a:fillRect/>
          </a:stretch>
        </p:blipFill>
        <p:spPr bwMode="auto">
          <a:xfrm>
            <a:off x="1793876" y="457201"/>
            <a:ext cx="8602663" cy="594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Line 17"/>
          <p:cNvSpPr>
            <a:spLocks noChangeShapeType="1"/>
          </p:cNvSpPr>
          <p:nvPr/>
        </p:nvSpPr>
        <p:spPr bwMode="auto">
          <a:xfrm>
            <a:off x="5064125" y="5387975"/>
            <a:ext cx="3162300" cy="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8315326" y="1351990"/>
            <a:ext cx="1866345" cy="96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000" b="1" i="1" dirty="0"/>
              <a:t>Staphylococcus</a:t>
            </a:r>
            <a:endParaRPr lang="en-US" sz="2000" b="1" dirty="0"/>
          </a:p>
          <a:p>
            <a:pPr algn="l">
              <a:lnSpc>
                <a:spcPct val="95000"/>
              </a:lnSpc>
            </a:pPr>
            <a:r>
              <a:rPr lang="en-US" sz="2000" b="1" i="1" dirty="0"/>
              <a:t>aureus</a:t>
            </a:r>
            <a:endParaRPr lang="en-US" sz="2000" b="1" dirty="0"/>
          </a:p>
          <a:p>
            <a:pPr algn="l">
              <a:lnSpc>
                <a:spcPct val="95000"/>
              </a:lnSpc>
            </a:pPr>
            <a:r>
              <a:rPr lang="en-US" sz="2000" b="1" dirty="0"/>
              <a:t>(bacterium)</a:t>
            </a:r>
          </a:p>
        </p:txBody>
      </p:sp>
      <p:sp>
        <p:nvSpPr>
          <p:cNvPr id="26" name="Rectangle 10"/>
          <p:cNvSpPr>
            <a:spLocks noChangeArrowheads="1"/>
          </p:cNvSpPr>
          <p:nvPr/>
        </p:nvSpPr>
        <p:spPr bwMode="auto">
          <a:xfrm>
            <a:off x="8324851" y="5206440"/>
            <a:ext cx="2012089" cy="96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000" b="1" dirty="0"/>
              <a:t>Zone where</a:t>
            </a:r>
          </a:p>
          <a:p>
            <a:pPr algn="l">
              <a:lnSpc>
                <a:spcPct val="95000"/>
              </a:lnSpc>
            </a:pPr>
            <a:r>
              <a:rPr lang="en-US" sz="2000" b="1" dirty="0"/>
              <a:t>bacterial growth</a:t>
            </a:r>
          </a:p>
          <a:p>
            <a:pPr algn="l">
              <a:lnSpc>
                <a:spcPct val="95000"/>
              </a:lnSpc>
            </a:pPr>
            <a:r>
              <a:rPr lang="en-US" sz="2000" b="1" dirty="0"/>
              <a:t>is inhibited</a:t>
            </a:r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8312151" y="4163452"/>
            <a:ext cx="1627369" cy="96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000" b="1" i="1" dirty="0"/>
              <a:t>Penicillium</a:t>
            </a:r>
          </a:p>
          <a:p>
            <a:pPr algn="l">
              <a:lnSpc>
                <a:spcPct val="95000"/>
              </a:lnSpc>
            </a:pPr>
            <a:r>
              <a:rPr lang="en-US" sz="2000" b="1" i="1" dirty="0"/>
              <a:t>chrysogenum</a:t>
            </a:r>
            <a:endParaRPr lang="en-US" sz="2000" b="1" dirty="0"/>
          </a:p>
          <a:p>
            <a:pPr algn="l">
              <a:lnSpc>
                <a:spcPct val="95000"/>
              </a:lnSpc>
            </a:pPr>
            <a:r>
              <a:rPr lang="en-US" sz="2000" b="1" dirty="0"/>
              <a:t>(fungus)</a:t>
            </a:r>
          </a:p>
        </p:txBody>
      </p:sp>
      <p:sp>
        <p:nvSpPr>
          <p:cNvPr id="28" name="Oval 13"/>
          <p:cNvSpPr>
            <a:spLocks noChangeAspect="1" noChangeArrowheads="1"/>
          </p:cNvSpPr>
          <p:nvPr/>
        </p:nvSpPr>
        <p:spPr bwMode="auto">
          <a:xfrm>
            <a:off x="5032376" y="5349876"/>
            <a:ext cx="73025" cy="73025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9" name="Line 14"/>
          <p:cNvSpPr>
            <a:spLocks noChangeShapeType="1"/>
          </p:cNvSpPr>
          <p:nvPr/>
        </p:nvSpPr>
        <p:spPr bwMode="auto">
          <a:xfrm>
            <a:off x="5067300" y="5387975"/>
            <a:ext cx="31623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0" name="Line 18"/>
          <p:cNvSpPr>
            <a:spLocks noChangeShapeType="1"/>
          </p:cNvSpPr>
          <p:nvPr/>
        </p:nvSpPr>
        <p:spPr bwMode="auto">
          <a:xfrm>
            <a:off x="5254626" y="4349750"/>
            <a:ext cx="2670175" cy="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" name="Oval 19"/>
          <p:cNvSpPr>
            <a:spLocks noChangeAspect="1" noChangeArrowheads="1"/>
          </p:cNvSpPr>
          <p:nvPr/>
        </p:nvSpPr>
        <p:spPr bwMode="auto">
          <a:xfrm>
            <a:off x="5222876" y="4314826"/>
            <a:ext cx="73025" cy="73025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" name="Line 20"/>
          <p:cNvSpPr>
            <a:spLocks noChangeShapeType="1"/>
          </p:cNvSpPr>
          <p:nvPr/>
        </p:nvSpPr>
        <p:spPr bwMode="auto">
          <a:xfrm>
            <a:off x="5257800" y="4349750"/>
            <a:ext cx="2971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3" name="Line 21"/>
          <p:cNvSpPr>
            <a:spLocks noChangeShapeType="1"/>
          </p:cNvSpPr>
          <p:nvPr/>
        </p:nvSpPr>
        <p:spPr bwMode="auto">
          <a:xfrm>
            <a:off x="3883026" y="1555750"/>
            <a:ext cx="4194175" cy="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4" name="Oval 22"/>
          <p:cNvSpPr>
            <a:spLocks noChangeAspect="1" noChangeArrowheads="1"/>
          </p:cNvSpPr>
          <p:nvPr/>
        </p:nvSpPr>
        <p:spPr bwMode="auto">
          <a:xfrm>
            <a:off x="3851276" y="1520826"/>
            <a:ext cx="73025" cy="73025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" name="Line 23"/>
          <p:cNvSpPr>
            <a:spLocks noChangeShapeType="1"/>
          </p:cNvSpPr>
          <p:nvPr/>
        </p:nvSpPr>
        <p:spPr bwMode="auto">
          <a:xfrm>
            <a:off x="3886200" y="1555750"/>
            <a:ext cx="4343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730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89"/>
    </mc:Choice>
    <mc:Fallback>
      <p:transition spd="slow" advTm="16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6"/>
          <p:cNvSpPr>
            <a:spLocks noGrp="1" noChangeArrowheads="1"/>
          </p:cNvSpPr>
          <p:nvPr>
            <p:ph type="title"/>
          </p:nvPr>
        </p:nvSpPr>
        <p:spPr>
          <a:xfrm>
            <a:off x="1806576" y="90488"/>
            <a:ext cx="8861425" cy="1077218"/>
          </a:xfrm>
        </p:spPr>
        <p:txBody>
          <a:bodyPr>
            <a:normAutofit fontScale="90000"/>
          </a:bodyPr>
          <a:lstStyle/>
          <a:p>
            <a:r>
              <a:rPr lang="en-US" dirty="0"/>
              <a:t>Clinical Considerations in Prescribing Antimicrobial Drugs</a:t>
            </a:r>
          </a:p>
        </p:txBody>
      </p:sp>
      <p:sp>
        <p:nvSpPr>
          <p:cNvPr id="47107" name="Rectangle 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Safety and Side Effects</a:t>
            </a:r>
          </a:p>
          <a:p>
            <a:pPr lvl="1"/>
            <a:r>
              <a:rPr lang="en-US" dirty="0"/>
              <a:t>Allergies</a:t>
            </a:r>
          </a:p>
          <a:p>
            <a:pPr lvl="2"/>
            <a:r>
              <a:rPr lang="en-US" dirty="0"/>
              <a:t>Allergic reactions are rare but may be life threatening</a:t>
            </a:r>
          </a:p>
          <a:p>
            <a:pPr lvl="2"/>
            <a:r>
              <a:rPr lang="en-US" dirty="0"/>
              <a:t>Anaphylactic shock</a:t>
            </a:r>
          </a:p>
          <a:p>
            <a:pPr lvl="1"/>
            <a:r>
              <a:rPr lang="en-US" dirty="0"/>
              <a:t>Disruption of normal microbiota</a:t>
            </a:r>
          </a:p>
          <a:p>
            <a:pPr lvl="2"/>
            <a:r>
              <a:rPr lang="en-US" dirty="0"/>
              <a:t>May result in secondary infections</a:t>
            </a:r>
          </a:p>
          <a:p>
            <a:pPr lvl="2"/>
            <a:r>
              <a:rPr lang="en-US" dirty="0"/>
              <a:t>Overgrowth of normal flora, causing superinfections</a:t>
            </a:r>
          </a:p>
          <a:p>
            <a:pPr lvl="2"/>
            <a:r>
              <a:rPr lang="en-US" dirty="0"/>
              <a:t>Of greatest concern for hospitalized patients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60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338"/>
    </mc:Choice>
    <mc:Fallback>
      <p:transition spd="slow" advTm="86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Resistance to Antimicrobial Drugs</a:t>
            </a:r>
          </a:p>
        </p:txBody>
      </p:sp>
      <p:sp>
        <p:nvSpPr>
          <p:cNvPr id="49155" name="Rectangle 9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The Development of Resistance in Populations</a:t>
            </a:r>
          </a:p>
          <a:p>
            <a:pPr lvl="1"/>
            <a:r>
              <a:rPr lang="en-US" dirty="0"/>
              <a:t>Some pathogens are naturally resistant </a:t>
            </a:r>
          </a:p>
          <a:p>
            <a:pPr lvl="1"/>
            <a:r>
              <a:rPr lang="en-US" dirty="0"/>
              <a:t>Bacteria acquire resistance in two ways</a:t>
            </a:r>
          </a:p>
          <a:p>
            <a:pPr lvl="2"/>
            <a:r>
              <a:rPr lang="en-US" dirty="0"/>
              <a:t>New mutations of chromosomal genes</a:t>
            </a:r>
          </a:p>
          <a:p>
            <a:pPr lvl="2"/>
            <a:r>
              <a:rPr lang="en-US" dirty="0"/>
              <a:t>Acquisition of R plasmids via transformation, transduction, and conjugation.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988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49"/>
    </mc:Choice>
    <mc:Fallback>
      <p:transition spd="slow" advTm="37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8"/>
          <p:cNvSpPr>
            <a:spLocks noGrp="1" noChangeArrowheads="1"/>
          </p:cNvSpPr>
          <p:nvPr>
            <p:ph type="title"/>
          </p:nvPr>
        </p:nvSpPr>
        <p:spPr>
          <a:xfrm>
            <a:off x="1806576" y="100585"/>
            <a:ext cx="8861425" cy="276999"/>
          </a:xfrm>
        </p:spPr>
        <p:txBody>
          <a:bodyPr/>
          <a:lstStyle/>
          <a:p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Figure 10.15  The development of a resistant strain of bacteria.</a:t>
            </a:r>
          </a:p>
        </p:txBody>
      </p:sp>
      <p:pic>
        <p:nvPicPr>
          <p:cNvPr id="22" name="Picture 21" descr="figure_10_15_unlabeled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2"/>
          <a:stretch/>
        </p:blipFill>
        <p:spPr>
          <a:xfrm>
            <a:off x="1790700" y="2527301"/>
            <a:ext cx="8601456" cy="1623003"/>
          </a:xfrm>
          <a:prstGeom prst="rect">
            <a:avLst/>
          </a:prstGeom>
        </p:spPr>
      </p:pic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4165600" y="3914374"/>
            <a:ext cx="3148994" cy="2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950" dirty="0">
                <a:latin typeface="Arial Black" charset="0"/>
              </a:rPr>
              <a:t>Sensitive cells inhibited by exposure to drug</a:t>
            </a: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1752600" y="2511225"/>
            <a:ext cx="1200970" cy="2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950" b="1" dirty="0"/>
              <a:t>Drug-sensitive cells</a:t>
            </a: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3187701" y="2528946"/>
            <a:ext cx="946093" cy="355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950" b="1" dirty="0"/>
              <a:t>Drug-resistant</a:t>
            </a:r>
          </a:p>
          <a:p>
            <a:pPr algn="l">
              <a:lnSpc>
                <a:spcPct val="90000"/>
              </a:lnSpc>
            </a:pPr>
            <a:r>
              <a:rPr lang="en-US" sz="950" b="1" dirty="0"/>
              <a:t>mutant</a:t>
            </a:r>
          </a:p>
        </p:txBody>
      </p:sp>
      <p:sp>
        <p:nvSpPr>
          <p:cNvPr id="26" name="Rectangle 9"/>
          <p:cNvSpPr>
            <a:spLocks noChangeArrowheads="1"/>
          </p:cNvSpPr>
          <p:nvPr/>
        </p:nvSpPr>
        <p:spPr bwMode="auto">
          <a:xfrm>
            <a:off x="3365501" y="3284596"/>
            <a:ext cx="675185" cy="355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950" b="1" dirty="0"/>
              <a:t>Exposure</a:t>
            </a:r>
          </a:p>
          <a:p>
            <a:pPr algn="l">
              <a:lnSpc>
                <a:spcPct val="90000"/>
              </a:lnSpc>
            </a:pPr>
            <a:r>
              <a:rPr lang="en-US" sz="950" b="1" dirty="0"/>
              <a:t>to drug</a:t>
            </a:r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7696201" y="3277209"/>
            <a:ext cx="763351" cy="647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950" b="1" dirty="0"/>
              <a:t>Remaining</a:t>
            </a:r>
          </a:p>
          <a:p>
            <a:pPr algn="l">
              <a:lnSpc>
                <a:spcPct val="95000"/>
              </a:lnSpc>
            </a:pPr>
            <a:r>
              <a:rPr lang="en-US" sz="950" b="1" dirty="0"/>
              <a:t>population</a:t>
            </a:r>
          </a:p>
          <a:p>
            <a:pPr algn="l">
              <a:lnSpc>
                <a:spcPct val="95000"/>
              </a:lnSpc>
            </a:pPr>
            <a:r>
              <a:rPr lang="en-US" sz="950" b="1" dirty="0"/>
              <a:t>grows over</a:t>
            </a:r>
          </a:p>
          <a:p>
            <a:pPr algn="l">
              <a:lnSpc>
                <a:spcPct val="95000"/>
              </a:lnSpc>
            </a:pPr>
            <a:r>
              <a:rPr lang="en-US" sz="950" b="1" dirty="0"/>
              <a:t>time</a:t>
            </a:r>
          </a:p>
        </p:txBody>
      </p:sp>
      <p:sp>
        <p:nvSpPr>
          <p:cNvPr id="28" name="Rectangle 11"/>
          <p:cNvSpPr>
            <a:spLocks noChangeArrowheads="1"/>
          </p:cNvSpPr>
          <p:nvPr/>
        </p:nvSpPr>
        <p:spPr bwMode="auto">
          <a:xfrm>
            <a:off x="1967250" y="3911601"/>
            <a:ext cx="21669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950" dirty="0">
                <a:latin typeface="Arial Black" charset="0"/>
              </a:rPr>
              <a:t>Population of microbial cells</a:t>
            </a:r>
          </a:p>
        </p:txBody>
      </p:sp>
      <p:sp>
        <p:nvSpPr>
          <p:cNvPr id="29" name="Rectangle 13"/>
          <p:cNvSpPr>
            <a:spLocks noChangeArrowheads="1"/>
          </p:cNvSpPr>
          <p:nvPr/>
        </p:nvSpPr>
        <p:spPr bwMode="auto">
          <a:xfrm>
            <a:off x="8605500" y="3911601"/>
            <a:ext cx="18907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950" dirty="0">
                <a:latin typeface="Arial Black" charset="0"/>
              </a:rPr>
              <a:t>Most cells now resistant</a:t>
            </a:r>
          </a:p>
        </p:txBody>
      </p:sp>
      <p:sp>
        <p:nvSpPr>
          <p:cNvPr id="30" name="Line 14"/>
          <p:cNvSpPr>
            <a:spLocks noChangeShapeType="1"/>
          </p:cNvSpPr>
          <p:nvPr/>
        </p:nvSpPr>
        <p:spPr bwMode="auto">
          <a:xfrm flipV="1">
            <a:off x="2832101" y="2654301"/>
            <a:ext cx="415925" cy="56832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" name="Oval 15"/>
          <p:cNvSpPr>
            <a:spLocks noChangeAspect="1" noChangeArrowheads="1"/>
          </p:cNvSpPr>
          <p:nvPr/>
        </p:nvSpPr>
        <p:spPr bwMode="auto">
          <a:xfrm>
            <a:off x="2816225" y="3214689"/>
            <a:ext cx="26988" cy="26987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" name="Oval 16"/>
          <p:cNvSpPr>
            <a:spLocks noChangeAspect="1" noChangeArrowheads="1"/>
          </p:cNvSpPr>
          <p:nvPr/>
        </p:nvSpPr>
        <p:spPr bwMode="auto">
          <a:xfrm>
            <a:off x="2490789" y="2997200"/>
            <a:ext cx="26987" cy="2698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3" name="Line 17"/>
          <p:cNvSpPr>
            <a:spLocks noChangeShapeType="1"/>
          </p:cNvSpPr>
          <p:nvPr/>
        </p:nvSpPr>
        <p:spPr bwMode="auto">
          <a:xfrm flipH="1" flipV="1">
            <a:off x="2397125" y="2705101"/>
            <a:ext cx="107950" cy="3079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08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694"/>
    </mc:Choice>
    <mc:Fallback>
      <p:transition spd="slow" advTm="51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8"/>
          <p:cNvSpPr>
            <a:spLocks noGrp="1" noChangeArrowheads="1"/>
          </p:cNvSpPr>
          <p:nvPr>
            <p:ph type="title"/>
          </p:nvPr>
        </p:nvSpPr>
        <p:spPr>
          <a:xfrm>
            <a:off x="1143000" y="609600"/>
            <a:ext cx="9875520" cy="581891"/>
          </a:xfrm>
        </p:spPr>
        <p:txBody>
          <a:bodyPr>
            <a:normAutofit fontScale="90000"/>
          </a:bodyPr>
          <a:lstStyle/>
          <a:p>
            <a:r>
              <a:rPr lang="en-US" dirty="0"/>
              <a:t>Resistance to Antimicrobial Drugs</a:t>
            </a:r>
          </a:p>
        </p:txBody>
      </p:sp>
      <p:sp>
        <p:nvSpPr>
          <p:cNvPr id="52227" name="Rectangle 9"/>
          <p:cNvSpPr>
            <a:spLocks noGrp="1" noChangeArrowheads="1"/>
          </p:cNvSpPr>
          <p:nvPr>
            <p:ph idx="1"/>
          </p:nvPr>
        </p:nvSpPr>
        <p:spPr>
          <a:xfrm>
            <a:off x="1825626" y="1068388"/>
            <a:ext cx="8537575" cy="5484812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en-US" sz="2400" b="1" dirty="0"/>
              <a:t>Mechanisms of Resistance</a:t>
            </a:r>
          </a:p>
          <a:p>
            <a:pPr lvl="1">
              <a:lnSpc>
                <a:spcPct val="140000"/>
              </a:lnSpc>
            </a:pPr>
            <a:r>
              <a:rPr lang="en-US" dirty="0"/>
              <a:t>At least seven mechanisms of microbial resistance exist</a:t>
            </a:r>
          </a:p>
          <a:p>
            <a:pPr lvl="2">
              <a:lnSpc>
                <a:spcPct val="140000"/>
              </a:lnSpc>
            </a:pPr>
            <a:r>
              <a:rPr lang="en-US" sz="2000" dirty="0"/>
              <a:t>Produce enzyme that destroys or deactivates drug</a:t>
            </a:r>
          </a:p>
          <a:p>
            <a:pPr lvl="2">
              <a:lnSpc>
                <a:spcPct val="140000"/>
              </a:lnSpc>
            </a:pPr>
            <a:r>
              <a:rPr lang="en-US" sz="2000" dirty="0"/>
              <a:t>Slow or prevent entry of drug into the cell</a:t>
            </a:r>
          </a:p>
          <a:p>
            <a:pPr lvl="2">
              <a:lnSpc>
                <a:spcPct val="140000"/>
              </a:lnSpc>
            </a:pPr>
            <a:r>
              <a:rPr lang="en-US" sz="2000" dirty="0"/>
              <a:t>Alter target of drug so it binds less effectively</a:t>
            </a:r>
          </a:p>
          <a:p>
            <a:pPr lvl="2">
              <a:lnSpc>
                <a:spcPct val="140000"/>
              </a:lnSpc>
            </a:pPr>
            <a:r>
              <a:rPr lang="en-US" sz="2000" dirty="0"/>
              <a:t>Alter their own metabolic chemistry</a:t>
            </a:r>
          </a:p>
          <a:p>
            <a:pPr lvl="2">
              <a:lnSpc>
                <a:spcPct val="140000"/>
              </a:lnSpc>
            </a:pPr>
            <a:r>
              <a:rPr lang="en-US" sz="2000" dirty="0"/>
              <a:t>Pump antimicrobial drug out of the cell before it can act</a:t>
            </a:r>
          </a:p>
          <a:p>
            <a:pPr lvl="2">
              <a:lnSpc>
                <a:spcPct val="140000"/>
              </a:lnSpc>
            </a:pPr>
            <a:r>
              <a:rPr lang="en-US" sz="2000" dirty="0"/>
              <a:t>Bacteria in biofilms can resist antimicrobials</a:t>
            </a:r>
          </a:p>
          <a:p>
            <a:pPr lvl="2">
              <a:lnSpc>
                <a:spcPct val="140000"/>
              </a:lnSpc>
            </a:pPr>
            <a:r>
              <a:rPr lang="en-US" sz="2000" i="1" dirty="0"/>
              <a:t>Mycobacterium tuberculosis</a:t>
            </a:r>
            <a:r>
              <a:rPr lang="en-US" sz="2000" dirty="0"/>
              <a:t> produces MfpA protein</a:t>
            </a:r>
          </a:p>
          <a:p>
            <a:pPr lvl="3">
              <a:lnSpc>
                <a:spcPct val="140000"/>
              </a:lnSpc>
            </a:pPr>
            <a:r>
              <a:rPr lang="en-US" sz="2000" dirty="0"/>
              <a:t>Binds DNA gyrase, preventing the binding of fluoroquinolone drugs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4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895"/>
    </mc:Choice>
    <mc:Fallback>
      <p:transition spd="slow" advTm="75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2"/>
          <p:cNvSpPr>
            <a:spLocks noGrp="1" noChangeArrowheads="1"/>
          </p:cNvSpPr>
          <p:nvPr>
            <p:ph type="title"/>
          </p:nvPr>
        </p:nvSpPr>
        <p:spPr>
          <a:xfrm>
            <a:off x="1806576" y="90489"/>
            <a:ext cx="8861425" cy="276999"/>
          </a:xfrm>
        </p:spPr>
        <p:txBody>
          <a:bodyPr/>
          <a:lstStyle/>
          <a:p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Figure 10.16  How </a:t>
            </a:r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β</a:t>
            </a:r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-lactamase (penicillinase) renders penicillin inactive.</a:t>
            </a:r>
          </a:p>
        </p:txBody>
      </p:sp>
      <p:pic>
        <p:nvPicPr>
          <p:cNvPr id="19" name="Picture 10" descr="figure_10_16_unlabel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32"/>
          <a:stretch>
            <a:fillRect/>
          </a:stretch>
        </p:blipFill>
        <p:spPr bwMode="auto">
          <a:xfrm>
            <a:off x="1793876" y="2343150"/>
            <a:ext cx="8602663" cy="198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3498850" y="2309913"/>
            <a:ext cx="110799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400" b="1" dirty="0"/>
              <a:t>Lactam ring</a:t>
            </a:r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3209926" y="4043463"/>
            <a:ext cx="8772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400" b="1" dirty="0"/>
              <a:t>Penicillin</a:t>
            </a:r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4305300" y="3857273"/>
            <a:ext cx="2214068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sym typeface="Symbol" charset="0"/>
              </a:rPr>
              <a:t>β</a:t>
            </a:r>
            <a:r>
              <a:rPr lang="en-US" sz="1400" b="1" dirty="0"/>
              <a:t>-</a:t>
            </a:r>
            <a:r>
              <a:rPr lang="en-US" sz="1400" b="1" i="1" dirty="0"/>
              <a:t>lactamase </a:t>
            </a:r>
            <a:r>
              <a:rPr lang="en-US" sz="1400" b="1" dirty="0"/>
              <a:t>(</a:t>
            </a:r>
            <a:r>
              <a:rPr lang="en-US" sz="1400" b="1" i="1" dirty="0"/>
              <a:t>penicillinase</a:t>
            </a:r>
            <a:r>
              <a:rPr lang="en-US" sz="1400" b="1" dirty="0"/>
              <a:t>)</a:t>
            </a:r>
          </a:p>
          <a:p>
            <a:pPr algn="l">
              <a:lnSpc>
                <a:spcPct val="90000"/>
              </a:lnSpc>
            </a:pPr>
            <a:r>
              <a:rPr lang="en-US" sz="1400" b="1" dirty="0"/>
              <a:t>breaks this bond </a:t>
            </a:r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7594600" y="4043463"/>
            <a:ext cx="152638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400" b="1" dirty="0"/>
              <a:t>Inactive penicillin</a:t>
            </a:r>
          </a:p>
        </p:txBody>
      </p:sp>
      <p:sp>
        <p:nvSpPr>
          <p:cNvPr id="24" name="Oval 16"/>
          <p:cNvSpPr>
            <a:spLocks noChangeAspect="1" noChangeArrowheads="1"/>
          </p:cNvSpPr>
          <p:nvPr/>
        </p:nvSpPr>
        <p:spPr bwMode="auto">
          <a:xfrm>
            <a:off x="4071938" y="3324226"/>
            <a:ext cx="36512" cy="36513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5" name="Freeform 17"/>
          <p:cNvSpPr>
            <a:spLocks/>
          </p:cNvSpPr>
          <p:nvPr/>
        </p:nvSpPr>
        <p:spPr bwMode="auto">
          <a:xfrm>
            <a:off x="4087814" y="2574925"/>
            <a:ext cx="1587" cy="755650"/>
          </a:xfrm>
          <a:custGeom>
            <a:avLst/>
            <a:gdLst>
              <a:gd name="T0" fmla="*/ 1 w 1"/>
              <a:gd name="T1" fmla="*/ 476 h 476"/>
              <a:gd name="T2" fmla="*/ 0 w 1"/>
              <a:gd name="T3" fmla="*/ 0 h 47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476">
                <a:moveTo>
                  <a:pt x="1" y="476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6" name="Oval 18"/>
          <p:cNvSpPr>
            <a:spLocks noChangeAspect="1" noChangeArrowheads="1"/>
          </p:cNvSpPr>
          <p:nvPr/>
        </p:nvSpPr>
        <p:spPr bwMode="auto">
          <a:xfrm>
            <a:off x="4079876" y="3549651"/>
            <a:ext cx="36513" cy="36513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7" name="Line 20"/>
          <p:cNvSpPr>
            <a:spLocks noChangeShapeType="1"/>
          </p:cNvSpPr>
          <p:nvPr/>
        </p:nvSpPr>
        <p:spPr bwMode="auto">
          <a:xfrm>
            <a:off x="4102100" y="3578225"/>
            <a:ext cx="241300" cy="412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714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254"/>
    </mc:Choice>
    <mc:Fallback>
      <p:transition spd="slow" advTm="38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Resistance to Antimicrobial Drugs</a:t>
            </a:r>
          </a:p>
        </p:txBody>
      </p:sp>
      <p:sp>
        <p:nvSpPr>
          <p:cNvPr id="55299" name="Rectangle 11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Multiple Resistance and Cross Resistance</a:t>
            </a:r>
          </a:p>
          <a:p>
            <a:pPr lvl="1"/>
            <a:r>
              <a:rPr lang="en-US" dirty="0"/>
              <a:t>Pathogen can acquire resistance to more than one drug</a:t>
            </a:r>
          </a:p>
          <a:p>
            <a:pPr lvl="1"/>
            <a:r>
              <a:rPr lang="en-US" dirty="0"/>
              <a:t>Common when R plasmids exchanged</a:t>
            </a:r>
          </a:p>
          <a:p>
            <a:pPr lvl="1"/>
            <a:r>
              <a:rPr lang="en-US" dirty="0"/>
              <a:t>Develop in hospitals and nursing homes</a:t>
            </a:r>
          </a:p>
          <a:p>
            <a:pPr lvl="2"/>
            <a:r>
              <a:rPr lang="en-US" dirty="0"/>
              <a:t>Constant use of drugs eliminates sensitive cells</a:t>
            </a:r>
          </a:p>
          <a:p>
            <a:pPr lvl="1"/>
            <a:r>
              <a:rPr lang="en-US" dirty="0"/>
              <a:t>Multi-drug-resistant pathogens are resistant to at least three antimicrobial agents</a:t>
            </a:r>
          </a:p>
          <a:p>
            <a:pPr lvl="1"/>
            <a:r>
              <a:rPr lang="en-US" dirty="0"/>
              <a:t>Cross resistance to similar drugs may develop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298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122"/>
    </mc:Choice>
    <mc:Fallback>
      <p:transition spd="slow" advTm="87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Resistance to Antimicrobial Drugs</a:t>
            </a:r>
          </a:p>
        </p:txBody>
      </p:sp>
      <p:sp>
        <p:nvSpPr>
          <p:cNvPr id="56323" name="Rectangle 1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Retarding Resistance </a:t>
            </a:r>
          </a:p>
          <a:p>
            <a:pPr lvl="1"/>
            <a:r>
              <a:rPr lang="en-US" dirty="0"/>
              <a:t>Maintain high concentration of drug in patient for sufficient time</a:t>
            </a:r>
          </a:p>
          <a:p>
            <a:pPr lvl="2"/>
            <a:r>
              <a:rPr lang="en-US" dirty="0"/>
              <a:t>Inhibit the pathogen so immune system can eliminate</a:t>
            </a:r>
          </a:p>
          <a:p>
            <a:pPr lvl="1"/>
            <a:r>
              <a:rPr lang="en-US" dirty="0"/>
              <a:t>Use antimicrobial agents in combination</a:t>
            </a:r>
          </a:p>
          <a:p>
            <a:pPr lvl="2"/>
            <a:r>
              <a:rPr lang="en-US" dirty="0"/>
              <a:t>Synergism versus antagonism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734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246"/>
    </mc:Choice>
    <mc:Fallback>
      <p:transition spd="slow" advTm="71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2"/>
          <p:cNvSpPr>
            <a:spLocks noGrp="1" noChangeArrowheads="1"/>
          </p:cNvSpPr>
          <p:nvPr>
            <p:ph type="title"/>
          </p:nvPr>
        </p:nvSpPr>
        <p:spPr>
          <a:xfrm>
            <a:off x="1806576" y="100585"/>
            <a:ext cx="8861425" cy="276999"/>
          </a:xfrm>
        </p:spPr>
        <p:txBody>
          <a:bodyPr/>
          <a:lstStyle/>
          <a:p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Figure 10.17  An example of synergism between two antimicrobial agents.</a:t>
            </a:r>
          </a:p>
        </p:txBody>
      </p:sp>
      <p:pic>
        <p:nvPicPr>
          <p:cNvPr id="10" name="Picture 3" descr="figure_10_17_unlabel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0"/>
          <a:stretch>
            <a:fillRect/>
          </a:stretch>
        </p:blipFill>
        <p:spPr bwMode="auto">
          <a:xfrm>
            <a:off x="1795463" y="555626"/>
            <a:ext cx="8602662" cy="592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985964" y="520284"/>
            <a:ext cx="3064685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000" b="1" dirty="0"/>
              <a:t>Disk with semisynthetic</a:t>
            </a:r>
          </a:p>
          <a:p>
            <a:pPr algn="l">
              <a:lnSpc>
                <a:spcPct val="95000"/>
              </a:lnSpc>
            </a:pPr>
            <a:r>
              <a:rPr lang="en-US" sz="2000" b="1" dirty="0"/>
              <a:t>amoxicillin-clavulanic acid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7181851" y="520284"/>
            <a:ext cx="2826415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000" b="1" dirty="0"/>
              <a:t>Disk with semisynthetic</a:t>
            </a:r>
          </a:p>
          <a:p>
            <a:pPr algn="l">
              <a:lnSpc>
                <a:spcPct val="95000"/>
              </a:lnSpc>
            </a:pPr>
            <a:r>
              <a:rPr lang="en-US" sz="2000" b="1" dirty="0"/>
              <a:t>aztreonam</a:t>
            </a:r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H="1" flipV="1">
            <a:off x="3502025" y="1165225"/>
            <a:ext cx="838200" cy="3016250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flipH="1" flipV="1">
            <a:off x="3495675" y="1154113"/>
            <a:ext cx="838200" cy="30162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 flipV="1">
            <a:off x="8096250" y="1181100"/>
            <a:ext cx="241300" cy="2838450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" name="Line 17"/>
          <p:cNvSpPr>
            <a:spLocks noChangeShapeType="1"/>
          </p:cNvSpPr>
          <p:nvPr/>
        </p:nvSpPr>
        <p:spPr bwMode="auto">
          <a:xfrm flipV="1">
            <a:off x="8099425" y="1165225"/>
            <a:ext cx="241300" cy="2838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384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46"/>
    </mc:Choice>
    <mc:Fallback>
      <p:transition spd="slow" advTm="25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4"/>
          <p:cNvSpPr>
            <a:spLocks noGrp="1" noChangeArrowheads="1"/>
          </p:cNvSpPr>
          <p:nvPr>
            <p:ph type="title"/>
          </p:nvPr>
        </p:nvSpPr>
        <p:spPr>
          <a:xfrm>
            <a:off x="1143000" y="609600"/>
            <a:ext cx="9875520" cy="706582"/>
          </a:xfrm>
        </p:spPr>
        <p:txBody>
          <a:bodyPr/>
          <a:lstStyle/>
          <a:p>
            <a:r>
              <a:rPr lang="en-US" dirty="0"/>
              <a:t>Resistance to Antimicrobial Drugs</a:t>
            </a:r>
          </a:p>
        </p:txBody>
      </p:sp>
      <p:sp>
        <p:nvSpPr>
          <p:cNvPr id="58371" name="Rectangle 15"/>
          <p:cNvSpPr>
            <a:spLocks noGrp="1" noChangeArrowheads="1"/>
          </p:cNvSpPr>
          <p:nvPr>
            <p:ph idx="1"/>
          </p:nvPr>
        </p:nvSpPr>
        <p:spPr>
          <a:xfrm>
            <a:off x="1825626" y="1316182"/>
            <a:ext cx="8537575" cy="5160818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b="1" dirty="0"/>
              <a:t>Retarding Resistance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Use antimicrobials only when necessary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Develop new variations of existing drugs</a:t>
            </a:r>
          </a:p>
          <a:p>
            <a:pPr lvl="2">
              <a:lnSpc>
                <a:spcPct val="130000"/>
              </a:lnSpc>
            </a:pPr>
            <a:r>
              <a:rPr lang="en-US" dirty="0"/>
              <a:t>Second-generation drugs</a:t>
            </a:r>
          </a:p>
          <a:p>
            <a:pPr lvl="2">
              <a:lnSpc>
                <a:spcPct val="130000"/>
              </a:lnSpc>
            </a:pPr>
            <a:r>
              <a:rPr lang="en-US" dirty="0"/>
              <a:t>Third-generation drugs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Search for new antibiotics, semisynthetics, and synthetics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9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380"/>
    </mc:Choice>
    <mc:Fallback>
      <p:transition spd="slow" advTm="64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History of Antimicrobial Agents</a:t>
            </a:r>
          </a:p>
        </p:txBody>
      </p:sp>
      <p:sp>
        <p:nvSpPr>
          <p:cNvPr id="7171" name="Rectangle 1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Semisynthetics</a:t>
            </a:r>
          </a:p>
          <a:p>
            <a:pPr lvl="1"/>
            <a:r>
              <a:rPr lang="en-US" dirty="0"/>
              <a:t>Chemically altered antibiotics that are more effective, longer lasting, or easier to administer than naturally occurring ones</a:t>
            </a:r>
          </a:p>
          <a:p>
            <a:r>
              <a:rPr lang="en-US" dirty="0"/>
              <a:t>Synthetics</a:t>
            </a:r>
          </a:p>
          <a:p>
            <a:pPr lvl="1"/>
            <a:r>
              <a:rPr lang="en-US" dirty="0"/>
              <a:t>Antimicrobials that are completely synthesized in a lab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189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563"/>
    </mc:Choice>
    <mc:Fallback>
      <p:transition spd="slow" advTm="33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able_10_01_labeled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9"/>
          <a:stretch/>
        </p:blipFill>
        <p:spPr>
          <a:xfrm>
            <a:off x="1454727" y="370379"/>
            <a:ext cx="9227128" cy="611724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794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87"/>
    </mc:Choice>
    <mc:Fallback>
      <p:transition spd="slow" advTm="21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Mechanisms of Antimicrobial Action</a:t>
            </a:r>
          </a:p>
        </p:txBody>
      </p:sp>
      <p:sp>
        <p:nvSpPr>
          <p:cNvPr id="10243" name="Rectangle 1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Successful chemotherapy requires selective toxicity</a:t>
            </a:r>
          </a:p>
          <a:p>
            <a:r>
              <a:rPr lang="en-US" dirty="0"/>
              <a:t>Antibacterial drugs constitute largest number and diversity of antimicrobial agents</a:t>
            </a:r>
          </a:p>
          <a:p>
            <a:r>
              <a:rPr lang="en-US" dirty="0"/>
              <a:t>Fewer drugs to treat eukaryotic infections</a:t>
            </a:r>
          </a:p>
          <a:p>
            <a:r>
              <a:rPr lang="en-US" dirty="0"/>
              <a:t>Antiviral drugs limited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258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750"/>
    </mc:Choice>
    <mc:Fallback>
      <p:transition spd="slow" advTm="98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4" name="Rectangle 14"/>
          <p:cNvSpPr>
            <a:spLocks noGrp="1" noChangeArrowheads="1"/>
          </p:cNvSpPr>
          <p:nvPr>
            <p:ph type="title"/>
          </p:nvPr>
        </p:nvSpPr>
        <p:spPr>
          <a:xfrm>
            <a:off x="1806576" y="100585"/>
            <a:ext cx="8861425" cy="276999"/>
          </a:xfrm>
        </p:spPr>
        <p:txBody>
          <a:bodyPr/>
          <a:lstStyle/>
          <a:p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Figure 10.2  Mechanisms of action of microbial drugs.</a:t>
            </a:r>
          </a:p>
        </p:txBody>
      </p:sp>
      <p:pic>
        <p:nvPicPr>
          <p:cNvPr id="19" name="Picture 18" descr="figure_10_02_0_unlabeled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9"/>
          <a:stretch/>
        </p:blipFill>
        <p:spPr>
          <a:xfrm>
            <a:off x="1894140" y="426720"/>
            <a:ext cx="8416080" cy="605028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207000" y="416511"/>
            <a:ext cx="1981200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920" dirty="0">
                <a:latin typeface="Arial Black"/>
                <a:cs typeface="Arial Black"/>
              </a:rPr>
              <a:t>Inhibition of cell</a:t>
            </a:r>
          </a:p>
          <a:p>
            <a:pPr algn="l"/>
            <a:r>
              <a:rPr lang="en-US" sz="920" dirty="0">
                <a:latin typeface="Arial Black"/>
                <a:cs typeface="Arial Black"/>
              </a:rPr>
              <a:t>wall synthesis</a:t>
            </a:r>
          </a:p>
          <a:p>
            <a:pPr algn="l"/>
            <a:r>
              <a:rPr lang="en-US" sz="920" b="1" dirty="0"/>
              <a:t>Penicillins</a:t>
            </a:r>
          </a:p>
          <a:p>
            <a:pPr algn="l"/>
            <a:r>
              <a:rPr lang="en-US" sz="920" b="1" dirty="0"/>
              <a:t>Carbapenems</a:t>
            </a:r>
          </a:p>
          <a:p>
            <a:pPr algn="l"/>
            <a:r>
              <a:rPr lang="en-US" sz="920" b="1" dirty="0"/>
              <a:t>Cephalosporins</a:t>
            </a:r>
          </a:p>
          <a:p>
            <a:pPr algn="l"/>
            <a:r>
              <a:rPr lang="en-US" sz="920" b="1" dirty="0"/>
              <a:t>Vancomycin</a:t>
            </a:r>
          </a:p>
          <a:p>
            <a:pPr algn="l"/>
            <a:r>
              <a:rPr lang="en-US" sz="920" b="1" dirty="0"/>
              <a:t>Bacitracin</a:t>
            </a:r>
          </a:p>
          <a:p>
            <a:pPr algn="l"/>
            <a:r>
              <a:rPr lang="en-US" sz="920" b="1" dirty="0"/>
              <a:t>Isoniazid</a:t>
            </a:r>
          </a:p>
          <a:p>
            <a:pPr algn="l"/>
            <a:r>
              <a:rPr lang="en-US" sz="920" b="1" dirty="0"/>
              <a:t>Ethambutol</a:t>
            </a:r>
          </a:p>
          <a:p>
            <a:pPr algn="l"/>
            <a:r>
              <a:rPr lang="en-US" sz="920" b="1" dirty="0"/>
              <a:t>Echinocandins</a:t>
            </a:r>
          </a:p>
          <a:p>
            <a:pPr algn="l"/>
            <a:r>
              <a:rPr lang="en-US" sz="920" b="1" dirty="0"/>
              <a:t>(antifungal)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860550" y="1790065"/>
            <a:ext cx="1752600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920" dirty="0">
                <a:latin typeface="Arial Black"/>
                <a:cs typeface="Arial Black"/>
              </a:rPr>
              <a:t>Inhibition of pathogen’s</a:t>
            </a:r>
          </a:p>
          <a:p>
            <a:pPr algn="l"/>
            <a:r>
              <a:rPr lang="en-US" sz="920" dirty="0">
                <a:latin typeface="Arial Black"/>
                <a:cs typeface="Arial Black"/>
              </a:rPr>
              <a:t>attachment or entry</a:t>
            </a:r>
          </a:p>
          <a:p>
            <a:pPr algn="l"/>
            <a:r>
              <a:rPr lang="en-US" sz="920" dirty="0">
                <a:latin typeface="Arial Black"/>
                <a:cs typeface="Arial Black"/>
              </a:rPr>
              <a:t>into host cell</a:t>
            </a:r>
          </a:p>
          <a:p>
            <a:pPr algn="l"/>
            <a:r>
              <a:rPr lang="en-US" sz="920" b="1" dirty="0">
                <a:latin typeface="Arial"/>
                <a:cs typeface="Arial"/>
              </a:rPr>
              <a:t>Arildone</a:t>
            </a:r>
          </a:p>
          <a:p>
            <a:pPr algn="l"/>
            <a:r>
              <a:rPr lang="en-US" sz="920" b="1" dirty="0">
                <a:latin typeface="Arial"/>
                <a:cs typeface="Arial"/>
              </a:rPr>
              <a:t>Pleconaril</a:t>
            </a:r>
          </a:p>
          <a:p>
            <a:pPr algn="l"/>
            <a:r>
              <a:rPr lang="en-US" sz="920" b="1" dirty="0">
                <a:latin typeface="Arial"/>
                <a:cs typeface="Arial"/>
              </a:rPr>
              <a:t>Enfuvirtide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130425" y="2910004"/>
            <a:ext cx="1143000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920" b="1" dirty="0">
                <a:latin typeface="Arial"/>
                <a:cs typeface="Arial"/>
              </a:rPr>
              <a:t>Human</a:t>
            </a:r>
          </a:p>
          <a:p>
            <a:pPr algn="l"/>
            <a:r>
              <a:rPr lang="en-US" sz="920" b="1" dirty="0">
                <a:latin typeface="Arial"/>
                <a:cs typeface="Arial"/>
              </a:rPr>
              <a:t>cell membrane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925231" y="3846404"/>
            <a:ext cx="1295400" cy="1083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920" dirty="0">
                <a:latin typeface="Arial Black"/>
                <a:cs typeface="Arial Black"/>
              </a:rPr>
              <a:t>Inhibition of DNA</a:t>
            </a:r>
          </a:p>
          <a:p>
            <a:pPr algn="l"/>
            <a:r>
              <a:rPr lang="en-US" sz="920" dirty="0">
                <a:latin typeface="Arial Black"/>
                <a:cs typeface="Arial Black"/>
              </a:rPr>
              <a:t>or RNA synthesis</a:t>
            </a:r>
          </a:p>
          <a:p>
            <a:pPr algn="l"/>
            <a:r>
              <a:rPr lang="en-US" sz="920" b="1" dirty="0">
                <a:latin typeface="Arial"/>
                <a:cs typeface="Arial"/>
              </a:rPr>
              <a:t>Actinomycin</a:t>
            </a:r>
          </a:p>
          <a:p>
            <a:pPr algn="l"/>
            <a:r>
              <a:rPr lang="en-US" sz="920" b="1" dirty="0">
                <a:latin typeface="Arial"/>
                <a:cs typeface="Arial"/>
              </a:rPr>
              <a:t>Nucleotide</a:t>
            </a:r>
          </a:p>
          <a:p>
            <a:pPr algn="l"/>
            <a:r>
              <a:rPr lang="en-US" sz="920" b="1" dirty="0">
                <a:latin typeface="Arial"/>
                <a:cs typeface="Arial"/>
              </a:rPr>
              <a:t>   analogs</a:t>
            </a:r>
          </a:p>
          <a:p>
            <a:pPr algn="l"/>
            <a:r>
              <a:rPr lang="en-US" sz="920" b="1" dirty="0">
                <a:latin typeface="Arial"/>
                <a:cs typeface="Arial"/>
              </a:rPr>
              <a:t>Quinolones</a:t>
            </a:r>
          </a:p>
          <a:p>
            <a:pPr algn="l"/>
            <a:r>
              <a:rPr lang="en-US" sz="920" b="1" dirty="0">
                <a:latin typeface="Arial"/>
                <a:cs typeface="Arial"/>
              </a:rPr>
              <a:t>Rifampin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667500" y="5476241"/>
            <a:ext cx="19812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920" dirty="0">
                <a:latin typeface="Arial Black"/>
                <a:cs typeface="Arial Black"/>
              </a:rPr>
              <a:t>Inhibition of general</a:t>
            </a:r>
          </a:p>
          <a:p>
            <a:pPr algn="l"/>
            <a:r>
              <a:rPr lang="en-US" sz="920" dirty="0">
                <a:latin typeface="Arial Black"/>
                <a:cs typeface="Arial Black"/>
              </a:rPr>
              <a:t>metabolic pathway</a:t>
            </a:r>
          </a:p>
          <a:p>
            <a:pPr algn="l"/>
            <a:r>
              <a:rPr lang="en-US" sz="920" b="1" dirty="0">
                <a:latin typeface="Arial"/>
                <a:cs typeface="Arial"/>
              </a:rPr>
              <a:t>Sulfonamides</a:t>
            </a:r>
          </a:p>
          <a:p>
            <a:pPr algn="l"/>
            <a:r>
              <a:rPr lang="en-US" sz="920" b="1" dirty="0">
                <a:latin typeface="Arial"/>
                <a:cs typeface="Arial"/>
              </a:rPr>
              <a:t>Trimethoprim</a:t>
            </a:r>
          </a:p>
          <a:p>
            <a:pPr algn="l"/>
            <a:r>
              <a:rPr lang="en-US" sz="920" b="1" dirty="0">
                <a:latin typeface="Arial"/>
                <a:cs typeface="Arial"/>
              </a:rPr>
              <a:t>Dapsone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644466" y="4113107"/>
            <a:ext cx="1981200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920" dirty="0">
                <a:latin typeface="Arial Black"/>
                <a:cs typeface="Arial Black"/>
              </a:rPr>
              <a:t>Disruption of</a:t>
            </a:r>
          </a:p>
          <a:p>
            <a:pPr algn="l"/>
            <a:r>
              <a:rPr lang="en-US" sz="920" dirty="0">
                <a:latin typeface="Arial Black"/>
                <a:cs typeface="Arial Black"/>
              </a:rPr>
              <a:t>cytoplasmic membrane</a:t>
            </a:r>
          </a:p>
          <a:p>
            <a:pPr algn="l"/>
            <a:r>
              <a:rPr lang="en-US" sz="920" b="1" dirty="0">
                <a:latin typeface="Arial"/>
                <a:cs typeface="Arial"/>
              </a:rPr>
              <a:t>Polymyxins</a:t>
            </a:r>
          </a:p>
          <a:p>
            <a:pPr algn="l"/>
            <a:r>
              <a:rPr lang="en-US" sz="920" b="1" dirty="0">
                <a:latin typeface="Arial"/>
                <a:cs typeface="Arial"/>
              </a:rPr>
              <a:t>Polyenes (antifungal)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652934" y="2267374"/>
            <a:ext cx="1557867" cy="1083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920" dirty="0">
                <a:latin typeface="Arial Black"/>
                <a:cs typeface="Arial Black"/>
              </a:rPr>
              <a:t>Inhibition of</a:t>
            </a:r>
          </a:p>
          <a:p>
            <a:pPr algn="l"/>
            <a:r>
              <a:rPr lang="en-US" sz="920" dirty="0">
                <a:latin typeface="Arial Black"/>
                <a:cs typeface="Arial Black"/>
              </a:rPr>
              <a:t>protein synthesis</a:t>
            </a:r>
          </a:p>
          <a:p>
            <a:pPr algn="l"/>
            <a:r>
              <a:rPr lang="en-US" sz="920" b="1" dirty="0">
                <a:latin typeface="Arial"/>
                <a:cs typeface="Arial"/>
              </a:rPr>
              <a:t>Aminoglycosides</a:t>
            </a:r>
          </a:p>
          <a:p>
            <a:pPr algn="l"/>
            <a:r>
              <a:rPr lang="en-US" sz="920" b="1" dirty="0">
                <a:latin typeface="Arial"/>
                <a:cs typeface="Arial"/>
              </a:rPr>
              <a:t>Tetracyclines</a:t>
            </a:r>
          </a:p>
          <a:p>
            <a:pPr algn="l"/>
            <a:r>
              <a:rPr lang="en-US" sz="920" b="1" dirty="0">
                <a:latin typeface="Arial"/>
                <a:cs typeface="Arial"/>
              </a:rPr>
              <a:t>Chloramphenicol</a:t>
            </a:r>
          </a:p>
          <a:p>
            <a:pPr algn="l"/>
            <a:r>
              <a:rPr lang="en-US" sz="920" b="1" dirty="0">
                <a:latin typeface="Arial"/>
                <a:cs typeface="Arial"/>
              </a:rPr>
              <a:t>Macrolides</a:t>
            </a:r>
          </a:p>
          <a:p>
            <a:pPr algn="l"/>
            <a:r>
              <a:rPr lang="en-US" sz="920" b="1" dirty="0">
                <a:latin typeface="Arial"/>
                <a:cs typeface="Arial"/>
              </a:rPr>
              <a:t>Antisense nucleic acids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37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999"/>
    </mc:Choice>
    <mc:Fallback>
      <p:transition spd="slow" advTm="138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Mechanisms of Antimicrobial Action</a:t>
            </a:r>
          </a:p>
        </p:txBody>
      </p:sp>
      <p:sp>
        <p:nvSpPr>
          <p:cNvPr id="14339" name="Rectangle 9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Inhibition of Cell Wall Synthesis</a:t>
            </a:r>
          </a:p>
          <a:p>
            <a:pPr lvl="1"/>
            <a:r>
              <a:rPr lang="en-US" dirty="0"/>
              <a:t>Inhibition of synthesis of bacterial walls</a:t>
            </a:r>
          </a:p>
          <a:p>
            <a:pPr lvl="2"/>
            <a:r>
              <a:rPr lang="en-US" dirty="0"/>
              <a:t>Most common agents prevent cross-linkage of NAM subunits</a:t>
            </a:r>
          </a:p>
          <a:p>
            <a:pPr lvl="2"/>
            <a:r>
              <a:rPr lang="en-US" dirty="0"/>
              <a:t>Beta-lactams are most prominent in this group</a:t>
            </a:r>
          </a:p>
          <a:p>
            <a:pPr lvl="3"/>
            <a:r>
              <a:rPr lang="en-US" dirty="0"/>
              <a:t>Functional groups are beta-lactam rings</a:t>
            </a:r>
          </a:p>
          <a:p>
            <a:pPr lvl="3"/>
            <a:r>
              <a:rPr lang="en-US" dirty="0"/>
              <a:t>Beta-lactams bind to enzymes that cross-link NAM subunits</a:t>
            </a:r>
          </a:p>
          <a:p>
            <a:pPr lvl="2"/>
            <a:r>
              <a:rPr lang="en-US" dirty="0"/>
              <a:t>Bacteria have weakened cell walls and eventually lyse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36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624"/>
    </mc:Choice>
    <mc:Fallback>
      <p:transition spd="slow" advTm="54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656</TotalTime>
  <Words>1840</Words>
  <Application>Microsoft Office PowerPoint</Application>
  <PresentationFormat>Widescreen</PresentationFormat>
  <Paragraphs>460</Paragraphs>
  <Slides>48</Slides>
  <Notes>47</Notes>
  <HiddenSlides>0</HiddenSlides>
  <MMClips>48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ＭＳ Ｐゴシック</vt:lpstr>
      <vt:lpstr>Arial</vt:lpstr>
      <vt:lpstr>Arial Black</vt:lpstr>
      <vt:lpstr>Calibri</vt:lpstr>
      <vt:lpstr>Corbel</vt:lpstr>
      <vt:lpstr>Symbol</vt:lpstr>
      <vt:lpstr>Basis</vt:lpstr>
      <vt:lpstr>Controlling microbial growth in the body</vt:lpstr>
      <vt:lpstr>The History of Antimicrobial Agents</vt:lpstr>
      <vt:lpstr>The History of Antimicrobial Agents</vt:lpstr>
      <vt:lpstr>Figure 10.1  Antibiotic effect of the mold Penicillium chrysogenum.</vt:lpstr>
      <vt:lpstr>The History of Antimicrobial Agents</vt:lpstr>
      <vt:lpstr>PowerPoint Presentation</vt:lpstr>
      <vt:lpstr>Mechanisms of Antimicrobial Action</vt:lpstr>
      <vt:lpstr>Figure 10.2  Mechanisms of action of microbial drugs.</vt:lpstr>
      <vt:lpstr>Mechanisms of Antimicrobial Action</vt:lpstr>
      <vt:lpstr>Figure 10.3c-e  Bacterial cell wall synthesis and the inhibitory effects of beta-lactams on it.</vt:lpstr>
      <vt:lpstr>Mechanisms of Antimicrobial Action</vt:lpstr>
      <vt:lpstr>Mechanisms of Antimicrobial Action</vt:lpstr>
      <vt:lpstr>Mechanisms of Antimicrobial Action</vt:lpstr>
      <vt:lpstr>Mechanisms of Antimicrobial Action</vt:lpstr>
      <vt:lpstr>Mechanisms of Antimicrobial Action</vt:lpstr>
      <vt:lpstr>Figure 10.4  The mechanisms by which antimicrobials target prokaryotic ribosomes to inhibit protein synthesis.</vt:lpstr>
      <vt:lpstr>Mechanisms of Antimicrobial Action</vt:lpstr>
      <vt:lpstr>Figure 10.5  Disruption of the cytoplasmic membrane by the antifungal amphotericin B.</vt:lpstr>
      <vt:lpstr>Mechanisms of Antimicrobial Action</vt:lpstr>
      <vt:lpstr>Mechanisms of Antimicrobial Action</vt:lpstr>
      <vt:lpstr>Figure 10.6  The antimetabolic action of sulfonamides in inhibiting nucleic acid synthesis.</vt:lpstr>
      <vt:lpstr>Mechanisms of Antimicrobial Action</vt:lpstr>
      <vt:lpstr>Mechanisms of Antimicrobial Action</vt:lpstr>
      <vt:lpstr>Mechanisms of Antimicrobial Action</vt:lpstr>
      <vt:lpstr>Figure 10.7  Nucleosides and some of their antimicrobial analogs.</vt:lpstr>
      <vt:lpstr>Mechanisms of Antimicrobial Action</vt:lpstr>
      <vt:lpstr>Mechanisms of Antimicrobial Action</vt:lpstr>
      <vt:lpstr>Clinical Considerations in Prescribing Antimicrobial Drugs</vt:lpstr>
      <vt:lpstr>Clinical Considerations in Prescribing Antimicrobial Drugs</vt:lpstr>
      <vt:lpstr>Figure 10.8  Spectrum of action for selected antimicrobial agents.</vt:lpstr>
      <vt:lpstr>Clinical Considerations in Prescribing Antimicrobial Drugs</vt:lpstr>
      <vt:lpstr>Figure 10.9  Zones of inhibition in a diffusion susceptibility (Kirby-Bauer) test.</vt:lpstr>
      <vt:lpstr>Figure 10.10  Minimum inhibitory concentration (MIC) test in test tubes.</vt:lpstr>
      <vt:lpstr>Figure 10.11  An Etest, which combines aspects of Kirby-Bauer and MIC tests.</vt:lpstr>
      <vt:lpstr>Figure 10.12  A minimum bactericidal concentration (MBC) test.</vt:lpstr>
      <vt:lpstr>Clinical Considerations in Prescribing Antimicrobial Drugs</vt:lpstr>
      <vt:lpstr>Figure 10.13  The effect of route of administration on blood levels of a chemotherapeutic agent.</vt:lpstr>
      <vt:lpstr>Clinical Considerations in Prescribing Antimicrobial Drugs</vt:lpstr>
      <vt:lpstr>Figure 10.14  Some side effects resulting from toxicity of antimicrobial agents.</vt:lpstr>
      <vt:lpstr>Clinical Considerations in Prescribing Antimicrobial Drugs</vt:lpstr>
      <vt:lpstr>Resistance to Antimicrobial Drugs</vt:lpstr>
      <vt:lpstr>Figure 10.15  The development of a resistant strain of bacteria.</vt:lpstr>
      <vt:lpstr>Resistance to Antimicrobial Drugs</vt:lpstr>
      <vt:lpstr>Figure 10.16  How β-lactamase (penicillinase) renders penicillin inactive.</vt:lpstr>
      <vt:lpstr>Resistance to Antimicrobial Drugs</vt:lpstr>
      <vt:lpstr>Resistance to Antimicrobial Drugs</vt:lpstr>
      <vt:lpstr>Figure 10.17  An example of synergism between two antimicrobial agents.</vt:lpstr>
      <vt:lpstr>Resistance to Antimicrobial Drugs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Controlling microbial growth in the body</dc:title>
  <dc:creator>Melanie Meyer</dc:creator>
  <cp:lastModifiedBy>Melanie Meyer</cp:lastModifiedBy>
  <cp:revision>11</cp:revision>
  <dcterms:created xsi:type="dcterms:W3CDTF">2016-06-05T15:31:16Z</dcterms:created>
  <dcterms:modified xsi:type="dcterms:W3CDTF">2017-05-28T18:42:22Z</dcterms:modified>
</cp:coreProperties>
</file>