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theme/theme12.xml" ContentType="application/vnd.openxmlformats-officedocument.theme+xml"/>
  <Override PartName="/ppt/slideLayouts/slideLayout1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63" r:id="rId3"/>
    <p:sldMasterId id="2147483665" r:id="rId4"/>
    <p:sldMasterId id="2147483668" r:id="rId5"/>
    <p:sldMasterId id="2147483678" r:id="rId6"/>
    <p:sldMasterId id="2147483670" r:id="rId7"/>
    <p:sldMasterId id="2147483675" r:id="rId8"/>
    <p:sldMasterId id="2147483672" r:id="rId9"/>
    <p:sldMasterId id="2147483682" r:id="rId10"/>
    <p:sldMasterId id="2147483684" r:id="rId11"/>
    <p:sldMasterId id="2147483686" r:id="rId12"/>
    <p:sldMasterId id="2147483688" r:id="rId13"/>
  </p:sldMasterIdLst>
  <p:notesMasterIdLst>
    <p:notesMasterId r:id="rId44"/>
  </p:notesMasterIdLst>
  <p:sldIdLst>
    <p:sldId id="386" r:id="rId14"/>
    <p:sldId id="385" r:id="rId15"/>
    <p:sldId id="355" r:id="rId16"/>
    <p:sldId id="356" r:id="rId17"/>
    <p:sldId id="357" r:id="rId18"/>
    <p:sldId id="358" r:id="rId19"/>
    <p:sldId id="359" r:id="rId20"/>
    <p:sldId id="360" r:id="rId21"/>
    <p:sldId id="361" r:id="rId22"/>
    <p:sldId id="362" r:id="rId23"/>
    <p:sldId id="363" r:id="rId24"/>
    <p:sldId id="364" r:id="rId25"/>
    <p:sldId id="365" r:id="rId26"/>
    <p:sldId id="366" r:id="rId27"/>
    <p:sldId id="367" r:id="rId28"/>
    <p:sldId id="368" r:id="rId29"/>
    <p:sldId id="369" r:id="rId30"/>
    <p:sldId id="370" r:id="rId31"/>
    <p:sldId id="371" r:id="rId32"/>
    <p:sldId id="372" r:id="rId33"/>
    <p:sldId id="373" r:id="rId34"/>
    <p:sldId id="374" r:id="rId35"/>
    <p:sldId id="375" r:id="rId36"/>
    <p:sldId id="376" r:id="rId37"/>
    <p:sldId id="377" r:id="rId38"/>
    <p:sldId id="378" r:id="rId39"/>
    <p:sldId id="379" r:id="rId40"/>
    <p:sldId id="380" r:id="rId41"/>
    <p:sldId id="381" r:id="rId42"/>
    <p:sldId id="382"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E1221"/>
    <a:srgbClr val="005E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8" autoAdjust="0"/>
    <p:restoredTop sz="88727" autoAdjust="0"/>
  </p:normalViewPr>
  <p:slideViewPr>
    <p:cSldViewPr>
      <p:cViewPr varScale="1">
        <p:scale>
          <a:sx n="94" d="100"/>
          <a:sy n="94" d="100"/>
        </p:scale>
        <p:origin x="2244"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viewProps" Target="viewProps.xml"/><Relationship Id="rId20" Type="http://schemas.openxmlformats.org/officeDocument/2006/relationships/slide" Target="slides/slide7.xml"/><Relationship Id="rId41"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5DD168-A957-4784-9C8A-5438585B9AF9}" type="datetimeFigureOut">
              <a:rPr lang="en-US" smtClean="0"/>
              <a:t>2/21/2020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AF6792-DBE1-4461-97FA-F85A7B48814E}" type="slidenum">
              <a:rPr lang="en-US" smtClean="0"/>
              <a:t>‹#›</a:t>
            </a:fld>
            <a:endParaRPr lang="en-US"/>
          </a:p>
        </p:txBody>
      </p:sp>
    </p:spTree>
    <p:extLst>
      <p:ext uri="{BB962C8B-B14F-4D97-AF65-F5344CB8AC3E}">
        <p14:creationId xmlns:p14="http://schemas.microsoft.com/office/powerpoint/2010/main" val="2815794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N. Gregory Mankiw </a:t>
            </a:r>
            <a:br>
              <a:rPr lang="en-US" sz="1000" dirty="0"/>
            </a:br>
            <a:r>
              <a:rPr lang="en-US" sz="1000" dirty="0" smtClean="0"/>
              <a:t>Principles Of Micro Economics</a:t>
            </a:r>
            <a:r>
              <a:rPr lang="en-US" sz="1000" dirty="0"/>
              <a:t/>
            </a:r>
            <a:br>
              <a:rPr lang="en-US" sz="1000" dirty="0"/>
            </a:br>
            <a:r>
              <a:rPr lang="en-US" sz="1200" kern="1200" dirty="0">
                <a:solidFill>
                  <a:schemeClr val="tx1"/>
                </a:solidFill>
                <a:effectLst/>
                <a:latin typeface="+mn-lt"/>
                <a:ea typeface="+mn-ea"/>
                <a:cs typeface="+mn-cs"/>
              </a:rPr>
              <a:t>Ninth Edition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F6792-DBE1-4461-97FA-F85A7B4881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478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11"/>
          <p:cNvSpPr>
            <a:spLocks noChangeArrowheads="1"/>
          </p:cNvSpPr>
          <p:nvPr userDrawn="1"/>
        </p:nvSpPr>
        <p:spPr bwMode="auto">
          <a:xfrm>
            <a:off x="6054725" y="5707063"/>
            <a:ext cx="3089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1400" dirty="0">
                <a:solidFill>
                  <a:srgbClr val="000000"/>
                </a:solidFill>
              </a:rPr>
              <a:t>PowerPoint Slides prepared by: </a:t>
            </a:r>
          </a:p>
          <a:p>
            <a:pPr algn="ctr" eaLnBrk="1" fontAlgn="base" hangingPunct="1">
              <a:lnSpc>
                <a:spcPct val="80000"/>
              </a:lnSpc>
              <a:spcBef>
                <a:spcPct val="20000"/>
              </a:spcBef>
              <a:spcAft>
                <a:spcPct val="0"/>
              </a:spcAft>
              <a:defRPr/>
            </a:pPr>
            <a:r>
              <a:rPr lang="en-US" altLang="en-US" sz="1400" dirty="0">
                <a:solidFill>
                  <a:srgbClr val="000000"/>
                </a:solidFill>
              </a:rPr>
              <a:t>V.  </a:t>
            </a:r>
            <a:r>
              <a:rPr lang="en-US" altLang="en-US" sz="1400" dirty="0" err="1">
                <a:solidFill>
                  <a:srgbClr val="000000"/>
                </a:solidFill>
              </a:rPr>
              <a:t>Andreea</a:t>
            </a:r>
            <a:r>
              <a:rPr lang="en-US" altLang="en-US" sz="1400" dirty="0">
                <a:solidFill>
                  <a:srgbClr val="000000"/>
                </a:solidFill>
              </a:rPr>
              <a:t>  CHIRITESCU</a:t>
            </a:r>
          </a:p>
          <a:p>
            <a:pPr algn="ctr" eaLnBrk="1" fontAlgn="base" hangingPunct="1">
              <a:lnSpc>
                <a:spcPct val="80000"/>
              </a:lnSpc>
              <a:spcBef>
                <a:spcPct val="20000"/>
              </a:spcBef>
              <a:spcAft>
                <a:spcPct val="0"/>
              </a:spcAft>
              <a:defRPr/>
            </a:pPr>
            <a:r>
              <a:rPr lang="en-US" altLang="en-US" sz="1400" dirty="0">
                <a:solidFill>
                  <a:srgbClr val="000000"/>
                </a:solidFill>
              </a:rPr>
              <a:t>Eastern Illinois University</a:t>
            </a:r>
          </a:p>
        </p:txBody>
      </p:sp>
      <p:sp>
        <p:nvSpPr>
          <p:cNvPr id="10" name="Text Placeholder 9"/>
          <p:cNvSpPr>
            <a:spLocks noGrp="1"/>
          </p:cNvSpPr>
          <p:nvPr>
            <p:ph type="body" sz="quarter" idx="12" hasCustomPrompt="1"/>
          </p:nvPr>
        </p:nvSpPr>
        <p:spPr>
          <a:xfrm>
            <a:off x="2207172" y="3276600"/>
            <a:ext cx="6936827" cy="1812925"/>
          </a:xfrm>
          <a:prstGeom prst="rect">
            <a:avLst/>
          </a:prstGeom>
        </p:spPr>
        <p:txBody>
          <a:bodyPr/>
          <a:lstStyle>
            <a:lvl1pPr marL="0" indent="0" algn="ctr">
              <a:buNone/>
              <a:defRPr sz="6000">
                <a:solidFill>
                  <a:srgbClr val="AE12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stStyle>
          <a:p>
            <a:pPr lvl="0"/>
            <a:r>
              <a:rPr lang="en-US" dirty="0"/>
              <a:t>Chapter title</a:t>
            </a:r>
          </a:p>
        </p:txBody>
      </p:sp>
      <p:sp>
        <p:nvSpPr>
          <p:cNvPr id="6" name="Slide Number Placeholder 3"/>
          <p:cNvSpPr>
            <a:spLocks noGrp="1"/>
          </p:cNvSpPr>
          <p:nvPr>
            <p:ph type="sldNum" sz="quarter" idx="14"/>
          </p:nvPr>
        </p:nvSpPr>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Text Placeholder 2"/>
          <p:cNvSpPr>
            <a:spLocks noGrp="1"/>
          </p:cNvSpPr>
          <p:nvPr>
            <p:ph type="body" sz="quarter" idx="16" hasCustomPrompt="1"/>
          </p:nvPr>
        </p:nvSpPr>
        <p:spPr>
          <a:xfrm>
            <a:off x="0" y="3505200"/>
            <a:ext cx="1981200" cy="1828800"/>
          </a:xfrm>
          <a:prstGeom prst="rect">
            <a:avLst/>
          </a:prstGeom>
        </p:spPr>
        <p:txBody>
          <a:bodyPr/>
          <a:lstStyle>
            <a:lvl1pPr marL="0" indent="0" algn="ctr">
              <a:buNone/>
              <a:defRPr>
                <a:solidFill>
                  <a:srgbClr val="005EA4"/>
                </a:solidFill>
                <a:effectLst>
                  <a:outerShdw blurRad="38100" dist="38100" dir="2700000" algn="tl">
                    <a:srgbClr val="000000">
                      <a:alpha val="43137"/>
                    </a:srgbClr>
                  </a:outerShdw>
                </a:effectLst>
                <a:latin typeface="Arial Narrow" panose="020B0606020202030204" pitchFamily="34" charset="0"/>
              </a:defRPr>
            </a:lvl1pPr>
          </a:lstStyle>
          <a:p>
            <a:pPr lvl="0"/>
            <a:r>
              <a:rPr lang="en-US" dirty="0"/>
              <a:t>CHAPTER</a:t>
            </a:r>
          </a:p>
          <a:p>
            <a:pPr lvl="0"/>
            <a:r>
              <a:rPr lang="en-US" dirty="0"/>
              <a:t>#</a:t>
            </a:r>
          </a:p>
        </p:txBody>
      </p:sp>
      <p:sp>
        <p:nvSpPr>
          <p:cNvPr id="2" name="TextBox 1"/>
          <p:cNvSpPr txBox="1"/>
          <p:nvPr userDrawn="1"/>
        </p:nvSpPr>
        <p:spPr>
          <a:xfrm>
            <a:off x="0" y="0"/>
            <a:ext cx="4572000" cy="2585323"/>
          </a:xfrm>
          <a:prstGeom prst="rect">
            <a:avLst/>
          </a:prstGeom>
          <a:noFill/>
        </p:spPr>
        <p:txBody>
          <a:bodyPr wrap="square" rtlCol="0">
            <a:spAutoFit/>
          </a:bodyPr>
          <a:lstStyle/>
          <a:p>
            <a:pPr algn="ctr"/>
            <a:r>
              <a:rPr lang="en-US" sz="3200" dirty="0">
                <a:solidFill>
                  <a:schemeClr val="bg1"/>
                </a:solidFill>
                <a:latin typeface="+mj-lt"/>
                <a:cs typeface="Times New Roman" panose="02020603050405020304" pitchFamily="18" charset="0"/>
              </a:rPr>
              <a:t>N. GREGORY MANKIW</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PRINCIPLES OF</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5400" dirty="0">
                <a:latin typeface="+mj-lt"/>
              </a:rPr>
              <a:t>ECONOMICS</a:t>
            </a:r>
            <a:r>
              <a:rPr lang="en-US" dirty="0"/>
              <a:t/>
            </a:r>
            <a:br>
              <a:rPr lang="en-US" dirty="0"/>
            </a:br>
            <a:r>
              <a:rPr lang="en-US" sz="28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Eight Edition </a:t>
            </a:r>
            <a:endParaRPr lang="en-US" dirty="0"/>
          </a:p>
        </p:txBody>
      </p:sp>
    </p:spTree>
    <p:extLst>
      <p:ext uri="{BB962C8B-B14F-4D97-AF65-F5344CB8AC3E}">
        <p14:creationId xmlns:p14="http://schemas.microsoft.com/office/powerpoint/2010/main" val="868237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605119"/>
            <a:ext cx="8492836" cy="583662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7FD95AB8-5D89-46A9-8508-FFECD7F10317}" type="slidenum">
              <a:rPr lang="en-US"/>
              <a:pPr>
                <a:defRPr/>
              </a:pPr>
              <a:t>‹#›</a:t>
            </a:fld>
            <a:endParaRPr lang="en-US" dirty="0"/>
          </a:p>
        </p:txBody>
      </p:sp>
    </p:spTree>
    <p:extLst>
      <p:ext uri="{BB962C8B-B14F-4D97-AF65-F5344CB8AC3E}">
        <p14:creationId xmlns:p14="http://schemas.microsoft.com/office/powerpoint/2010/main" val="503719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06087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61900"/>
          </a:xfrm>
        </p:spPr>
        <p:txBody>
          <a:bodyPr/>
          <a:lstStyle/>
          <a:p>
            <a:r>
              <a:rPr lang="en-US" dirty="0"/>
              <a:t>Click to edit Master title style</a:t>
            </a:r>
          </a:p>
        </p:txBody>
      </p:sp>
      <p:sp>
        <p:nvSpPr>
          <p:cNvPr id="3" name="Content Placeholder 2"/>
          <p:cNvSpPr>
            <a:spLocks noGrp="1"/>
          </p:cNvSpPr>
          <p:nvPr>
            <p:ph idx="1"/>
          </p:nvPr>
        </p:nvSpPr>
        <p:spPr/>
        <p:txBody>
          <a:bodyPr/>
          <a:lstStyle>
            <a:lvl1pPr marL="0" indent="0" algn="ctr">
              <a:buNone/>
              <a:defRPr>
                <a:solidFill>
                  <a:srgbClr val="005EA4"/>
                </a:solidFill>
              </a:defRPr>
            </a:lvl1pPr>
            <a:lvl2pPr marL="457200" indent="0">
              <a:buNone/>
              <a:defRPr/>
            </a:lvl2pPr>
          </a:lstStyle>
          <a:p>
            <a:pPr lvl="0"/>
            <a:r>
              <a:rPr lang="en-US" dirty="0"/>
              <a:t>Click to edit Master text styles</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331158471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a:xfrm>
            <a:off x="8521700" y="6484938"/>
            <a:ext cx="622300" cy="409575"/>
          </a:xfrm>
          <a:prstGeom prst="rect">
            <a:avLst/>
          </a:prstGeom>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Rectangle 3">
            <a:extLst>
              <a:ext uri="{FF2B5EF4-FFF2-40B4-BE49-F238E27FC236}">
                <a16:creationId xmlns:a16="http://schemas.microsoft.com/office/drawing/2014/main" id="{7F677B4C-1E4D-4D67-B211-BFDFF062FB40}"/>
              </a:ext>
            </a:extLst>
          </p:cNvPr>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427414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a:xfrm>
            <a:off x="8521700" y="6484938"/>
            <a:ext cx="622300" cy="409575"/>
          </a:xfrm>
          <a:prstGeom prst="rect">
            <a:avLst/>
          </a:prstGeom>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Rectangle 3">
            <a:extLst>
              <a:ext uri="{FF2B5EF4-FFF2-40B4-BE49-F238E27FC236}">
                <a16:creationId xmlns:a16="http://schemas.microsoft.com/office/drawing/2014/main" id="{7F677B4C-1E4D-4D67-B211-BFDFF062FB40}"/>
              </a:ext>
            </a:extLst>
          </p:cNvPr>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3822359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1" y="100939"/>
            <a:ext cx="8686800" cy="860961"/>
          </a:xfrm>
        </p:spPr>
        <p:txBody>
          <a:bodyPr/>
          <a:lstStyle>
            <a:lvl1pPr>
              <a:defRPr sz="3600">
                <a:solidFill>
                  <a:srgbClr val="005EA4"/>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13186411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860961"/>
          </a:xfrm>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5EA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304672751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860961"/>
          </a:xfrm>
        </p:spPr>
        <p:txBody>
          <a:bodyPr/>
          <a:lstStyle/>
          <a:p>
            <a:r>
              <a:rPr lang="en-US" dirty="0"/>
              <a:t>Click to edit Master title style</a:t>
            </a:r>
          </a:p>
        </p:txBody>
      </p:sp>
      <p:sp>
        <p:nvSpPr>
          <p:cNvPr id="3" name="Content Placeholder 2"/>
          <p:cNvSpPr>
            <a:spLocks noGrp="1"/>
          </p:cNvSpPr>
          <p:nvPr>
            <p:ph idx="1"/>
          </p:nvPr>
        </p:nvSpPr>
        <p:spPr>
          <a:xfrm>
            <a:off x="277813" y="1025525"/>
            <a:ext cx="6656387" cy="5422900"/>
          </a:xfrm>
        </p:spPr>
        <p:txBody>
          <a:bodyPr/>
          <a:lstStyle>
            <a:lvl1pPr>
              <a:defRPr>
                <a:solidFill>
                  <a:srgbClr val="005EA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
        <p:nvSpPr>
          <p:cNvPr id="7" name="Text Placeholder 6"/>
          <p:cNvSpPr>
            <a:spLocks noGrp="1"/>
          </p:cNvSpPr>
          <p:nvPr>
            <p:ph type="body" sz="quarter" idx="12"/>
          </p:nvPr>
        </p:nvSpPr>
        <p:spPr>
          <a:xfrm>
            <a:off x="7010400" y="4191000"/>
            <a:ext cx="2133600" cy="1295400"/>
          </a:xfrm>
        </p:spPr>
        <p:txBody>
          <a:bodyPr/>
          <a:lstStyle>
            <a:lvl1pPr marL="0" indent="0">
              <a:buNone/>
              <a:defRPr sz="2000" i="1">
                <a:solidFill>
                  <a:schemeClr val="accent6">
                    <a:lumMod val="50000"/>
                  </a:schemeClr>
                </a:solidFill>
                <a:latin typeface="Cambria" panose="02040503050406030204" pitchFamily="18" charset="0"/>
                <a:sym typeface="Wingdings" panose="05000000000000000000" pitchFamily="2" charset="2"/>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a:p>
            <a:pPr lvl="0"/>
            <a:r>
              <a:rPr lang="en-US" dirty="0"/>
              <a:t>Picture comment </a:t>
            </a:r>
          </a:p>
        </p:txBody>
      </p:sp>
    </p:spTree>
    <p:extLst>
      <p:ext uri="{BB962C8B-B14F-4D97-AF65-F5344CB8AC3E}">
        <p14:creationId xmlns:p14="http://schemas.microsoft.com/office/powerpoint/2010/main" val="260046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solidFill>
              </a:defRPr>
            </a:lvl1pPr>
          </a:lstStyle>
          <a:p>
            <a:r>
              <a:rPr lang="en-US" dirty="0"/>
              <a:t>Click to edit Master title style</a:t>
            </a:r>
          </a:p>
        </p:txBody>
      </p:sp>
      <p:sp>
        <p:nvSpPr>
          <p:cNvPr id="6" name="Text Placeholder 5"/>
          <p:cNvSpPr>
            <a:spLocks noGrp="1"/>
          </p:cNvSpPr>
          <p:nvPr>
            <p:ph type="body" sz="quarter" idx="12"/>
          </p:nvPr>
        </p:nvSpPr>
        <p:spPr>
          <a:xfrm>
            <a:off x="5435600" y="901700"/>
            <a:ext cx="3365500" cy="4826000"/>
          </a:xfrm>
        </p:spPr>
        <p:txBody>
          <a:bodyPr/>
          <a:lstStyle>
            <a:lvl1pPr marL="0" indent="0" algn="l">
              <a:spcBef>
                <a:spcPts val="0"/>
              </a:spcBef>
              <a:defRPr sz="1600"/>
            </a:lvl1pPr>
          </a:lstStyle>
          <a:p>
            <a:pPr lvl="0"/>
            <a:r>
              <a:rPr lang="en-US" dirty="0"/>
              <a:t>Click to edit Master text styles</a:t>
            </a:r>
          </a:p>
        </p:txBody>
      </p:sp>
      <p:sp>
        <p:nvSpPr>
          <p:cNvPr id="4" name="Rectangle 13"/>
          <p:cNvSpPr>
            <a:spLocks noGrp="1" noChangeArrowheads="1"/>
          </p:cNvSpPr>
          <p:nvPr>
            <p:ph type="sldNum" sz="quarter" idx="13"/>
          </p:nvPr>
        </p:nvSpPr>
        <p:spPr>
          <a:ln/>
        </p:spPr>
        <p:txBody>
          <a:bodyPr/>
          <a:lstStyle>
            <a:lvl1pPr>
              <a:defRPr/>
            </a:lvl1pPr>
          </a:lstStyle>
          <a:p>
            <a:pPr>
              <a:defRPr/>
            </a:pPr>
            <a:fld id="{2F37425F-5E17-4209-B948-B5CE2119E408}" type="slidenum">
              <a:rPr lang="en-US"/>
              <a:pPr>
                <a:defRPr/>
              </a:pPr>
              <a:t>‹#›</a:t>
            </a:fld>
            <a:endParaRPr lang="en-US" dirty="0"/>
          </a:p>
        </p:txBody>
      </p:sp>
    </p:spTree>
    <p:extLst>
      <p:ext uri="{BB962C8B-B14F-4D97-AF65-F5344CB8AC3E}">
        <p14:creationId xmlns:p14="http://schemas.microsoft.com/office/powerpoint/2010/main" val="299757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solidFill>
              </a:defRPr>
            </a:lvl1pPr>
          </a:lstStyle>
          <a:p>
            <a:r>
              <a:rPr lang="en-US" dirty="0"/>
              <a:t>Click to edit Master title style</a:t>
            </a:r>
          </a:p>
        </p:txBody>
      </p:sp>
      <p:sp>
        <p:nvSpPr>
          <p:cNvPr id="6" name="Text Placeholder 5"/>
          <p:cNvSpPr>
            <a:spLocks noGrp="1"/>
          </p:cNvSpPr>
          <p:nvPr>
            <p:ph type="body" sz="quarter" idx="12"/>
          </p:nvPr>
        </p:nvSpPr>
        <p:spPr>
          <a:xfrm>
            <a:off x="5435600" y="901700"/>
            <a:ext cx="3365500" cy="4826000"/>
          </a:xfrm>
        </p:spPr>
        <p:txBody>
          <a:bodyPr/>
          <a:lstStyle>
            <a:lvl1pPr marL="0" indent="0" algn="l">
              <a:spcBef>
                <a:spcPts val="0"/>
              </a:spcBef>
              <a:defRPr sz="1600"/>
            </a:lvl1pPr>
          </a:lstStyle>
          <a:p>
            <a:pPr lvl="0"/>
            <a:r>
              <a:rPr lang="en-US" dirty="0"/>
              <a:t>Click to edit Master text styles</a:t>
            </a:r>
          </a:p>
        </p:txBody>
      </p:sp>
      <p:sp>
        <p:nvSpPr>
          <p:cNvPr id="4" name="Rectangle 13"/>
          <p:cNvSpPr>
            <a:spLocks noGrp="1" noChangeArrowheads="1"/>
          </p:cNvSpPr>
          <p:nvPr>
            <p:ph type="sldNum" sz="quarter" idx="13"/>
          </p:nvPr>
        </p:nvSpPr>
        <p:spPr>
          <a:ln/>
        </p:spPr>
        <p:txBody>
          <a:bodyPr/>
          <a:lstStyle>
            <a:lvl1pPr>
              <a:defRPr/>
            </a:lvl1pPr>
          </a:lstStyle>
          <a:p>
            <a:pPr>
              <a:defRPr/>
            </a:pPr>
            <a:fld id="{2F37425F-5E17-4209-B948-B5CE2119E408}" type="slidenum">
              <a:rPr lang="en-US"/>
              <a:pPr>
                <a:defRPr/>
              </a:pPr>
              <a:t>‹#›</a:t>
            </a:fld>
            <a:endParaRPr lang="en-US" dirty="0"/>
          </a:p>
        </p:txBody>
      </p:sp>
    </p:spTree>
    <p:extLst>
      <p:ext uri="{BB962C8B-B14F-4D97-AF65-F5344CB8AC3E}">
        <p14:creationId xmlns:p14="http://schemas.microsoft.com/office/powerpoint/2010/main" val="218884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661061"/>
          </a:xfrm>
        </p:spPr>
        <p:txBody>
          <a:bodyPr/>
          <a:lstStyle>
            <a:lvl1pPr>
              <a:defRPr sz="3200">
                <a:solidFill>
                  <a:srgbClr val="005EA4"/>
                </a:solidFill>
              </a:defRPr>
            </a:lvl1pPr>
          </a:lstStyle>
          <a:p>
            <a:r>
              <a:rPr lang="en-US" dirty="0"/>
              <a:t>Click to edit Master title style</a:t>
            </a:r>
          </a:p>
        </p:txBody>
      </p:sp>
      <p:sp>
        <p:nvSpPr>
          <p:cNvPr id="3" name="Content Placeholder 2"/>
          <p:cNvSpPr>
            <a:spLocks noGrp="1"/>
          </p:cNvSpPr>
          <p:nvPr>
            <p:ph idx="1"/>
          </p:nvPr>
        </p:nvSpPr>
        <p:spPr>
          <a:xfrm>
            <a:off x="347241" y="914400"/>
            <a:ext cx="8518947" cy="5534025"/>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267569626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457200" y="688622"/>
            <a:ext cx="8458200" cy="5788378"/>
          </a:xfrm>
        </p:spPr>
        <p:txBody>
          <a:bodyPr/>
          <a:lstStyle>
            <a:lvl1pPr>
              <a:defRPr>
                <a:solidFill>
                  <a:srgbClr val="AE122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F9168CB8-64E8-4A17-9AA1-DC0C06686103}" type="slidenum">
              <a:rPr lang="en-US"/>
              <a:pPr>
                <a:defRPr/>
              </a:pPr>
              <a:t>‹#›</a:t>
            </a:fld>
            <a:endParaRPr lang="en-US" dirty="0"/>
          </a:p>
        </p:txBody>
      </p:sp>
    </p:spTree>
    <p:extLst>
      <p:ext uri="{BB962C8B-B14F-4D97-AF65-F5344CB8AC3E}">
        <p14:creationId xmlns:p14="http://schemas.microsoft.com/office/powerpoint/2010/main" val="2642464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pPr fontAlgn="base">
              <a:spcAft>
                <a:spcPct val="0"/>
              </a:spcAft>
              <a:defRPr/>
            </a:pPr>
            <a:fld id="{CFA536BC-3ED5-4293-8323-16A4258B4A0B}" type="slidenum">
              <a:rPr lang="en-US" smtClean="0"/>
              <a:pPr fontAlgn="base">
                <a:spcAft>
                  <a:spcPct val="0"/>
                </a:spcAft>
                <a:defRPr/>
              </a:pPr>
              <a:t>‹#›</a:t>
            </a:fld>
            <a:endParaRPr lang="en-US" dirty="0"/>
          </a:p>
        </p:txBody>
      </p:sp>
      <p:sp>
        <p:nvSpPr>
          <p:cNvPr id="6" name="Text Placeholder 5"/>
          <p:cNvSpPr>
            <a:spLocks noGrp="1"/>
          </p:cNvSpPr>
          <p:nvPr>
            <p:ph type="body" sz="quarter" idx="12"/>
          </p:nvPr>
        </p:nvSpPr>
        <p:spPr>
          <a:xfrm>
            <a:off x="457200" y="533400"/>
            <a:ext cx="8458200" cy="533400"/>
          </a:xfrm>
        </p:spPr>
        <p:txBody>
          <a:bodyPr/>
          <a:lstStyle>
            <a:lvl1pPr marL="0" indent="0">
              <a:buNone/>
              <a:defRPr sz="320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1"/>
            <a:r>
              <a:rPr lang="en-US" dirty="0"/>
              <a:t>Click to edit Master text styles</a:t>
            </a:r>
          </a:p>
        </p:txBody>
      </p:sp>
      <p:sp>
        <p:nvSpPr>
          <p:cNvPr id="9" name="Text Placeholder 5"/>
          <p:cNvSpPr>
            <a:spLocks noGrp="1"/>
          </p:cNvSpPr>
          <p:nvPr>
            <p:ph type="body" sz="quarter" idx="14"/>
          </p:nvPr>
        </p:nvSpPr>
        <p:spPr>
          <a:xfrm>
            <a:off x="533400" y="1295400"/>
            <a:ext cx="8077200" cy="2209800"/>
          </a:xfrm>
        </p:spPr>
        <p:txBody>
          <a:bodyPr/>
          <a:lstStyle>
            <a:lvl1pPr marL="0" indent="0">
              <a:buNone/>
              <a:defRPr sz="3200" i="1">
                <a:solidFill>
                  <a:schemeClr val="accent6">
                    <a:lumMod val="50000"/>
                  </a:schemeClr>
                </a:solidFill>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695449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1.xml"/><Relationship Id="rId1" Type="http://schemas.openxmlformats.org/officeDocument/2006/relationships/slideLayout" Target="../slideLayouts/slideLayout12.xml"/><Relationship Id="rId4" Type="http://schemas.openxmlformats.org/officeDocument/2006/relationships/image" Target="../media/image6.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theme" Target="../theme/theme12.xml"/><Relationship Id="rId1" Type="http://schemas.openxmlformats.org/officeDocument/2006/relationships/slideLayout" Target="../slideLayouts/slideLayout1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theme" Target="../theme/theme13.xml"/><Relationship Id="rId1"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5.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7.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8.xml"/><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theme" Target="../theme/theme9.xml"/><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2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7"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Slide Number Placeholder 1"/>
          <p:cNvSpPr>
            <a:spLocks noGrp="1"/>
          </p:cNvSpPr>
          <p:nvPr>
            <p:ph type="sldNum" sz="quarter" idx="4"/>
          </p:nvPr>
        </p:nvSpPr>
        <p:spPr>
          <a:xfrm>
            <a:off x="8521700" y="6484938"/>
            <a:ext cx="622300" cy="409575"/>
          </a:xfrm>
          <a:prstGeom prst="rect">
            <a:avLst/>
          </a:prstGeom>
          <a:noFill/>
        </p:spPr>
        <p:txBody>
          <a:bodyPr vert="horz" lIns="91440" tIns="45720" rIns="91440" bIns="45720" rtlCol="0" anchor="ctr"/>
          <a:lstStyle>
            <a:lvl1pPr algn="r">
              <a:buFontTx/>
              <a:buNone/>
              <a:defRPr sz="1200">
                <a:solidFill>
                  <a:schemeClr val="bg1"/>
                </a:solidFill>
              </a:defRPr>
            </a:lvl1pPr>
          </a:lstStyle>
          <a:p>
            <a:pPr fontAlgn="base">
              <a:spcBef>
                <a:spcPct val="20000"/>
              </a:spcBef>
              <a:spcAft>
                <a:spcPct val="0"/>
              </a:spcAft>
              <a:defRPr/>
            </a:pPr>
            <a:fld id="{C148E929-2C81-42BB-92FD-6CE3916FB07A}" type="slidenum">
              <a:rPr lang="en-US">
                <a:solidFill>
                  <a:srgbClr val="FFFFFF"/>
                </a:solidFill>
              </a:rPr>
              <a:pPr fontAlgn="base">
                <a:spcBef>
                  <a:spcPct val="20000"/>
                </a:spcBef>
                <a:spcAft>
                  <a:spcPct val="0"/>
                </a:spcAft>
                <a:defRPr/>
              </a:pPr>
              <a:t>‹#›</a:t>
            </a:fld>
            <a:endParaRPr lang="en-US" dirty="0">
              <a:solidFill>
                <a:srgbClr val="FFFFFF"/>
              </a:solidFill>
            </a:endParaRPr>
          </a:p>
        </p:txBody>
      </p:sp>
      <p:pic>
        <p:nvPicPr>
          <p:cNvPr id="1030"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2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32" name="Picture 17"/>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72000" y="150813"/>
            <a:ext cx="45720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a:ln>
                  <a:noFill/>
                </a:ln>
                <a:solidFill>
                  <a:schemeClr val="tx1"/>
                </a:solidFill>
                <a:effectLst/>
                <a:uLnTx/>
                <a:uFillTx/>
                <a:latin typeface="Arial" charset="0"/>
                <a:ea typeface="+mn-ea"/>
                <a:cs typeface="Arial" pitchFamily="34" charset="0"/>
              </a:rPr>
              <a:t>Principles of Economics</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130776066"/>
      </p:ext>
    </p:extLst>
  </p:cSld>
  <p:clrMap bg1="lt1" tx1="dk1" bg2="lt2" tx2="dk2" accent1="accent1" accent2="accent2" accent3="accent3" accent4="accent4" accent5="accent5" accent6="accent6" hlink="hlink" folHlink="folHlink"/>
  <p:sldLayoutIdLst>
    <p:sldLayoutId id="2147483661"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outerShdw sx="999" sy="999" algn="ctr" rotWithShape="0">
              <a:srgbClr val="000000"/>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pic>
      <p:sp>
        <p:nvSpPr>
          <p:cNvPr id="2" name="Slide Number Placeholder 1"/>
          <p:cNvSpPr>
            <a:spLocks noGrp="1"/>
          </p:cNvSpPr>
          <p:nvPr>
            <p:ph type="sldNum" sz="quarter" idx="4"/>
          </p:nvPr>
        </p:nvSpPr>
        <p:spPr>
          <a:xfrm>
            <a:off x="8521700" y="6484938"/>
            <a:ext cx="622300" cy="409575"/>
          </a:xfrm>
          <a:prstGeom prst="rect">
            <a:avLst/>
          </a:prstGeom>
          <a:noFill/>
        </p:spPr>
        <p:txBody>
          <a:bodyPr vert="horz" lIns="91440" tIns="45720" rIns="91440" bIns="45720" rtlCol="0" anchor="ctr"/>
          <a:lstStyle>
            <a:lvl1pPr algn="r">
              <a:buFontTx/>
              <a:buNone/>
              <a:defRPr sz="1200">
                <a:solidFill>
                  <a:schemeClr val="bg1"/>
                </a:solidFill>
              </a:defRPr>
            </a:lvl1pPr>
          </a:lstStyle>
          <a:p>
            <a:pPr fontAlgn="base">
              <a:spcBef>
                <a:spcPct val="20000"/>
              </a:spcBef>
              <a:spcAft>
                <a:spcPct val="0"/>
              </a:spcAft>
              <a:defRPr/>
            </a:pPr>
            <a:fld id="{C148E929-2C81-42BB-92FD-6CE3916FB07A}" type="slidenum">
              <a:rPr lang="en-US">
                <a:solidFill>
                  <a:srgbClr val="FFFFFF"/>
                </a:solidFill>
              </a:rPr>
              <a:pPr fontAlgn="base">
                <a:spcBef>
                  <a:spcPct val="20000"/>
                </a:spcBef>
                <a:spcAft>
                  <a:spcPct val="0"/>
                </a:spcAft>
                <a:defRPr/>
              </a:pPr>
              <a:t>‹#›</a:t>
            </a:fld>
            <a:endParaRPr lang="en-US" dirty="0">
              <a:solidFill>
                <a:srgbClr val="FFFFFF"/>
              </a:solidFill>
            </a:endParaRPr>
          </a:p>
        </p:txBody>
      </p:sp>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7" name="Rectangle 11"/>
          <p:cNvSpPr>
            <a:spLocks noChangeArrowheads="1"/>
          </p:cNvSpPr>
          <p:nvPr userDrawn="1"/>
        </p:nvSpPr>
        <p:spPr bwMode="auto">
          <a:xfrm>
            <a:off x="6054725" y="5630720"/>
            <a:ext cx="3089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1400" dirty="0">
                <a:solidFill>
                  <a:srgbClr val="000000"/>
                </a:solidFill>
              </a:rPr>
              <a:t>PowerPoint Slides prepared by: </a:t>
            </a:r>
          </a:p>
          <a:p>
            <a:pPr algn="ctr" eaLnBrk="1" fontAlgn="base" hangingPunct="1">
              <a:lnSpc>
                <a:spcPct val="80000"/>
              </a:lnSpc>
              <a:spcBef>
                <a:spcPct val="20000"/>
              </a:spcBef>
              <a:spcAft>
                <a:spcPct val="0"/>
              </a:spcAft>
              <a:defRPr/>
            </a:pPr>
            <a:r>
              <a:rPr lang="en-US" altLang="en-US" sz="1400" dirty="0">
                <a:solidFill>
                  <a:srgbClr val="000000"/>
                </a:solidFill>
              </a:rPr>
              <a:t>V.  </a:t>
            </a:r>
            <a:r>
              <a:rPr lang="en-US" altLang="en-US" sz="1400" dirty="0" err="1">
                <a:solidFill>
                  <a:srgbClr val="000000"/>
                </a:solidFill>
              </a:rPr>
              <a:t>Andreea</a:t>
            </a:r>
            <a:r>
              <a:rPr lang="en-US" altLang="en-US" sz="1400" dirty="0">
                <a:solidFill>
                  <a:srgbClr val="000000"/>
                </a:solidFill>
              </a:rPr>
              <a:t>  CHIRITESCU</a:t>
            </a:r>
          </a:p>
          <a:p>
            <a:pPr algn="ctr" eaLnBrk="1" fontAlgn="base" hangingPunct="1">
              <a:lnSpc>
                <a:spcPct val="80000"/>
              </a:lnSpc>
              <a:spcBef>
                <a:spcPct val="20000"/>
              </a:spcBef>
              <a:spcAft>
                <a:spcPct val="0"/>
              </a:spcAft>
              <a:defRPr/>
            </a:pPr>
            <a:r>
              <a:rPr lang="en-US" altLang="en-US" sz="1400" dirty="0">
                <a:solidFill>
                  <a:srgbClr val="000000"/>
                </a:solidFill>
              </a:rPr>
              <a:t>Eastern Illinois University</a:t>
            </a:r>
          </a:p>
        </p:txBody>
      </p:sp>
      <p:sp>
        <p:nvSpPr>
          <p:cNvPr id="8"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725423803"/>
      </p:ext>
    </p:extLst>
  </p:cSld>
  <p:clrMap bg1="lt1" tx1="dk1" bg2="lt2" tx2="dk2" accent1="accent1" accent2="accent2" accent3="accent3" accent4="accent4" accent5="accent5" accent6="accent6" hlink="hlink" folHlink="folHlink"/>
  <p:sldLayoutIdLst>
    <p:sldLayoutId id="2147483683"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7163" y="941388"/>
            <a:ext cx="8829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pic>
      <p:pic>
        <p:nvPicPr>
          <p:cNvPr id="2052" name="Picture 1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7163" y="6248400"/>
            <a:ext cx="8829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0" y="0"/>
            <a:ext cx="914400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3078" name="Rectangle 8"/>
          <p:cNvSpPr>
            <a:spLocks noGrp="1" noChangeArrowheads="1"/>
          </p:cNvSpPr>
          <p:nvPr>
            <p:ph type="body" idx="1"/>
          </p:nvPr>
        </p:nvSpPr>
        <p:spPr bwMode="auto">
          <a:xfrm>
            <a:off x="277813" y="1025525"/>
            <a:ext cx="8588375" cy="542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23025"/>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358129957"/>
      </p:ext>
    </p:extLst>
  </p:cSld>
  <p:clrMap bg1="lt1" tx1="dk1" bg2="lt2" tx2="dk2" accent1="accent1" accent2="accent2" accent3="accent3" accent4="accent4" accent5="accent5" accent6="accent6" hlink="hlink" folHlink="folHlink"/>
  <p:sldLayoutIdLst>
    <p:sldLayoutId id="2147483685"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78">
                                            <p:txEl>
                                              <p:pRg st="0" end="0"/>
                                            </p:txEl>
                                          </p:spTgt>
                                        </p:tgtEl>
                                        <p:attrNameLst>
                                          <p:attrName>style.visibility</p:attrName>
                                        </p:attrNameLst>
                                      </p:cBhvr>
                                      <p:to>
                                        <p:strVal val="visible"/>
                                      </p:to>
                                    </p:set>
                                    <p:animEffect transition="in" filter="wipe(left)">
                                      <p:cBhvr>
                                        <p:cTn id="7" dur="500"/>
                                        <p:tgtEl>
                                          <p:spTgt spid="3078">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78">
                                            <p:txEl>
                                              <p:pRg st="1" end="1"/>
                                            </p:txEl>
                                          </p:spTgt>
                                        </p:tgtEl>
                                        <p:attrNameLst>
                                          <p:attrName>style.visibility</p:attrName>
                                        </p:attrNameLst>
                                      </p:cBhvr>
                                      <p:to>
                                        <p:strVal val="visible"/>
                                      </p:to>
                                    </p:set>
                                    <p:animEffect transition="in" filter="wipe(left)">
                                      <p:cBhvr>
                                        <p:cTn id="11" dur="500"/>
                                        <p:tgtEl>
                                          <p:spTgt spid="3078">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078">
                                            <p:txEl>
                                              <p:pRg st="2" end="2"/>
                                            </p:txEl>
                                          </p:spTgt>
                                        </p:tgtEl>
                                        <p:attrNameLst>
                                          <p:attrName>style.visibility</p:attrName>
                                        </p:attrNameLst>
                                      </p:cBhvr>
                                      <p:to>
                                        <p:strVal val="visible"/>
                                      </p:to>
                                    </p:set>
                                    <p:animEffect transition="in" filter="wipe(left)">
                                      <p:cBhvr>
                                        <p:cTn id="15" dur="500"/>
                                        <p:tgtEl>
                                          <p:spTgt spid="3078">
                                            <p:txEl>
                                              <p:pRg st="2" end="2"/>
                                            </p:txEl>
                                          </p:spTgt>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078">
                                            <p:txEl>
                                              <p:pRg st="3" end="3"/>
                                            </p:txEl>
                                          </p:spTgt>
                                        </p:tgtEl>
                                        <p:attrNameLst>
                                          <p:attrName>style.visibility</p:attrName>
                                        </p:attrNameLst>
                                      </p:cBhvr>
                                      <p:to>
                                        <p:strVal val="visible"/>
                                      </p:to>
                                    </p:set>
                                    <p:animEffect transition="in" filter="wipe(left)">
                                      <p:cBhvr>
                                        <p:cTn id="19" dur="500"/>
                                        <p:tgtEl>
                                          <p:spTgt spid="3078">
                                            <p:txEl>
                                              <p:pRg st="3" end="3"/>
                                            </p:txEl>
                                          </p:spTgt>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078">
                                            <p:txEl>
                                              <p:pRg st="4" end="4"/>
                                            </p:txEl>
                                          </p:spTgt>
                                        </p:tgtEl>
                                        <p:attrNameLst>
                                          <p:attrName>style.visibility</p:attrName>
                                        </p:attrNameLst>
                                      </p:cBhvr>
                                      <p:to>
                                        <p:strVal val="visible"/>
                                      </p:to>
                                    </p:set>
                                    <p:animEffect transition="in" filter="wipe(left)">
                                      <p:cBhvr>
                                        <p:cTn id="23" dur="500"/>
                                        <p:tgtEl>
                                          <p:spTgt spid="30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build="p">
        <p:tmplLst>
          <p:tmpl lvl="1">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2">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3">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4">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5">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Lst>
      </p:bldP>
    </p:bldLst>
  </p:timing>
  <p:hf hdr="0" dt="0"/>
  <p:txStyles>
    <p:titleStyle>
      <a:lvl1pPr algn="ctr" rtl="0" eaLnBrk="0" fontAlgn="base" hangingPunct="0">
        <a:spcBef>
          <a:spcPct val="0"/>
        </a:spcBef>
        <a:spcAft>
          <a:spcPct val="0"/>
        </a:spcAft>
        <a:defRPr sz="4000" b="1">
          <a:solidFill>
            <a:srgbClr val="AE1221"/>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57014" y="1024563"/>
            <a:ext cx="7229792" cy="5422344"/>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7" name="Rectangle 11"/>
          <p:cNvSpPr>
            <a:spLocks noChangeArrowheads="1"/>
          </p:cNvSpPr>
          <p:nvPr userDrawn="1"/>
        </p:nvSpPr>
        <p:spPr bwMode="auto">
          <a:xfrm>
            <a:off x="973759" y="6019800"/>
            <a:ext cx="7213047" cy="40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900" dirty="0">
                <a:solidFill>
                  <a:schemeClr val="bg1"/>
                </a:solidFill>
              </a:rPr>
              <a:t>PowerPoint Slides prepared by: </a:t>
            </a:r>
          </a:p>
          <a:p>
            <a:pPr algn="ctr" eaLnBrk="1" fontAlgn="base" hangingPunct="1">
              <a:lnSpc>
                <a:spcPct val="80000"/>
              </a:lnSpc>
              <a:spcBef>
                <a:spcPct val="20000"/>
              </a:spcBef>
              <a:spcAft>
                <a:spcPct val="0"/>
              </a:spcAft>
              <a:defRPr/>
            </a:pPr>
            <a:r>
              <a:rPr lang="en-US" altLang="en-US" sz="900" dirty="0">
                <a:solidFill>
                  <a:schemeClr val="bg1"/>
                </a:solidFill>
              </a:rPr>
              <a:t>V.  </a:t>
            </a:r>
            <a:r>
              <a:rPr lang="en-US" altLang="en-US" sz="900" dirty="0" err="1">
                <a:solidFill>
                  <a:schemeClr val="bg1"/>
                </a:solidFill>
              </a:rPr>
              <a:t>Andreea</a:t>
            </a:r>
            <a:r>
              <a:rPr lang="en-US" altLang="en-US" sz="900" dirty="0">
                <a:solidFill>
                  <a:schemeClr val="bg1"/>
                </a:solidFill>
              </a:rPr>
              <a:t>  CHIRITESCU</a:t>
            </a:r>
          </a:p>
          <a:p>
            <a:pPr algn="ctr" eaLnBrk="1" fontAlgn="base" hangingPunct="1">
              <a:lnSpc>
                <a:spcPct val="80000"/>
              </a:lnSpc>
              <a:spcBef>
                <a:spcPct val="20000"/>
              </a:spcBef>
              <a:spcAft>
                <a:spcPct val="0"/>
              </a:spcAft>
              <a:defRPr/>
            </a:pPr>
            <a:r>
              <a:rPr lang="en-US" altLang="en-US" sz="900" dirty="0">
                <a:solidFill>
                  <a:schemeClr val="bg1"/>
                </a:solidFill>
              </a:rPr>
              <a:t>Eastern Illinois University</a:t>
            </a:r>
          </a:p>
        </p:txBody>
      </p:sp>
      <p:sp>
        <p:nvSpPr>
          <p:cNvPr id="8" name="Rectangle 3">
            <a:extLst>
              <a:ext uri="{FF2B5EF4-FFF2-40B4-BE49-F238E27FC236}">
                <a16:creationId xmlns:a16="http://schemas.microsoft.com/office/drawing/2014/main" id="{AA75D65E-629B-4588-8C36-0CF382278E4C}"/>
              </a:ext>
            </a:extLst>
          </p:cNvPr>
          <p:cNvSpPr>
            <a:spLocks noGrp="1" noChangeAspect="1" noChangeArrowheads="1"/>
          </p:cNvSpPr>
          <p:nvPr>
            <p:ph type="title"/>
          </p:nvPr>
        </p:nvSpPr>
        <p:spPr bwMode="auto">
          <a:xfrm>
            <a:off x="1" y="-39757"/>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2942578960"/>
      </p:ext>
    </p:extLst>
  </p:cSld>
  <p:clrMap bg1="lt1" tx1="dk1" bg2="lt2" tx2="dk2" accent1="accent1" accent2="accent2" accent3="accent3" accent4="accent4" accent5="accent5" accent6="accent6" hlink="hlink" folHlink="folHlink"/>
  <p:sldLayoutIdLst>
    <p:sldLayoutId id="2147483687"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57014" y="1024563"/>
            <a:ext cx="7229792" cy="5422344"/>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8" name="Rectangle 3">
            <a:extLst>
              <a:ext uri="{FF2B5EF4-FFF2-40B4-BE49-F238E27FC236}">
                <a16:creationId xmlns:a16="http://schemas.microsoft.com/office/drawing/2014/main" id="{AA75D65E-629B-4588-8C36-0CF382278E4C}"/>
              </a:ext>
            </a:extLst>
          </p:cNvPr>
          <p:cNvSpPr>
            <a:spLocks noGrp="1" noChangeAspect="1" noChangeArrowheads="1"/>
          </p:cNvSpPr>
          <p:nvPr>
            <p:ph type="title"/>
          </p:nvPr>
        </p:nvSpPr>
        <p:spPr bwMode="auto">
          <a:xfrm>
            <a:off x="1" y="-39757"/>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
        <p:nvSpPr>
          <p:cNvPr id="12" name="Rectangle 11"/>
          <p:cNvSpPr>
            <a:spLocks noChangeArrowheads="1"/>
          </p:cNvSpPr>
          <p:nvPr userDrawn="1"/>
        </p:nvSpPr>
        <p:spPr bwMode="auto">
          <a:xfrm>
            <a:off x="1226519" y="5593479"/>
            <a:ext cx="1828800" cy="37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900" dirty="0">
                <a:solidFill>
                  <a:schemeClr val="tx1"/>
                </a:solidFill>
              </a:rPr>
              <a:t>PowerPoint Slides prepared by: </a:t>
            </a:r>
          </a:p>
          <a:p>
            <a:pPr algn="ctr" eaLnBrk="1" fontAlgn="base" hangingPunct="1">
              <a:lnSpc>
                <a:spcPct val="80000"/>
              </a:lnSpc>
              <a:spcBef>
                <a:spcPct val="20000"/>
              </a:spcBef>
              <a:spcAft>
                <a:spcPct val="0"/>
              </a:spcAft>
              <a:defRPr/>
            </a:pPr>
            <a:r>
              <a:rPr lang="en-US" altLang="en-US" sz="900" dirty="0">
                <a:solidFill>
                  <a:schemeClr val="tx1"/>
                </a:solidFill>
              </a:rPr>
              <a:t>V.  </a:t>
            </a:r>
            <a:r>
              <a:rPr lang="en-US" altLang="en-US" sz="900" dirty="0" err="1">
                <a:solidFill>
                  <a:schemeClr val="tx1"/>
                </a:solidFill>
              </a:rPr>
              <a:t>Andreea</a:t>
            </a:r>
            <a:r>
              <a:rPr lang="en-US" altLang="en-US" sz="900" dirty="0">
                <a:solidFill>
                  <a:schemeClr val="tx1"/>
                </a:solidFill>
              </a:rPr>
              <a:t>  CHIRITESCU</a:t>
            </a:r>
          </a:p>
          <a:p>
            <a:pPr algn="ctr" eaLnBrk="1" fontAlgn="base" hangingPunct="1">
              <a:lnSpc>
                <a:spcPct val="80000"/>
              </a:lnSpc>
              <a:spcBef>
                <a:spcPct val="20000"/>
              </a:spcBef>
              <a:spcAft>
                <a:spcPct val="0"/>
              </a:spcAft>
              <a:defRPr/>
            </a:pPr>
            <a:r>
              <a:rPr lang="en-US" altLang="en-US" sz="900" dirty="0">
                <a:solidFill>
                  <a:schemeClr val="tx1"/>
                </a:solidFill>
              </a:rPr>
              <a:t>Eastern Illinois University</a:t>
            </a:r>
          </a:p>
        </p:txBody>
      </p:sp>
    </p:spTree>
    <p:extLst>
      <p:ext uri="{BB962C8B-B14F-4D97-AF65-F5344CB8AC3E}">
        <p14:creationId xmlns:p14="http://schemas.microsoft.com/office/powerpoint/2010/main" val="2515002643"/>
      </p:ext>
    </p:extLst>
  </p:cSld>
  <p:clrMap bg1="lt1" tx1="dk1" bg2="lt2" tx2="dk2" accent1="accent1" accent2="accent2" accent3="accent3" accent4="accent4" accent5="accent5" accent6="accent6" hlink="hlink" folHlink="folHlink"/>
  <p:sldLayoutIdLst>
    <p:sldLayoutId id="2147483689"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0" y="1"/>
            <a:ext cx="9144000" cy="6400799"/>
            <a:chOff x="0" y="1"/>
            <a:chExt cx="9144000" cy="6477001"/>
          </a:xfrm>
        </p:grpSpPr>
        <p:pic>
          <p:nvPicPr>
            <p:cNvPr id="102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66801"/>
              <a:ext cx="91440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
              <a:ext cx="2857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8858250" y="1"/>
              <a:ext cx="2857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53" name="Rectangle 3"/>
          <p:cNvSpPr>
            <a:spLocks noGrp="1" noChangeAspect="1" noChangeArrowheads="1"/>
          </p:cNvSpPr>
          <p:nvPr>
            <p:ph type="title"/>
          </p:nvPr>
        </p:nvSpPr>
        <p:spPr bwMode="auto">
          <a:xfrm>
            <a:off x="258456" y="101600"/>
            <a:ext cx="8599794"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dirty="0"/>
              <a:t>Name </a:t>
            </a:r>
            <a:r>
              <a:rPr lang="en-US" altLang="en-US" dirty="0" err="1"/>
              <a:t>fgchmvb</a:t>
            </a:r>
            <a:r>
              <a:rPr lang="en-US" altLang="en-US" dirty="0"/>
              <a:t> </a:t>
            </a:r>
          </a:p>
        </p:txBody>
      </p:sp>
      <p:sp>
        <p:nvSpPr>
          <p:cNvPr id="3078" name="Rectangle 8"/>
          <p:cNvSpPr>
            <a:spLocks noGrp="1" noChangeArrowheads="1"/>
          </p:cNvSpPr>
          <p:nvPr>
            <p:ph type="body" idx="1"/>
          </p:nvPr>
        </p:nvSpPr>
        <p:spPr bwMode="auto">
          <a:xfrm>
            <a:off x="292912" y="1054100"/>
            <a:ext cx="8588375"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70650"/>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12"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977070386"/>
      </p:ext>
    </p:extLst>
  </p:cSld>
  <p:clrMap bg1="lt1" tx1="dk1" bg2="lt2" tx2="dk2" accent1="accent1" accent2="accent2" accent3="accent3" accent4="accent4" accent5="accent5" accent6="accent6" hlink="hlink" folHlink="folHlink"/>
  <p:sldLayoutIdLst>
    <p:sldLayoutId id="2147483681" r:id="rId1"/>
  </p:sldLayoutIdLst>
  <p:transition/>
  <p:hf hdr="0" dt="0"/>
  <p:txStyles>
    <p:titleStyle>
      <a:lvl1pPr algn="ctr" rtl="0" eaLnBrk="0" fontAlgn="base" hangingPunct="0">
        <a:spcBef>
          <a:spcPct val="0"/>
        </a:spcBef>
        <a:spcAft>
          <a:spcPct val="0"/>
        </a:spcAft>
        <a:defRPr sz="3600">
          <a:solidFill>
            <a:srgbClr val="005EA4"/>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2"/>
          </a:solidFill>
          <a:latin typeface="+mn-lt"/>
        </a:defRPr>
      </a:lvl2pPr>
      <a:lvl3pPr marL="1143000" indent="-228600" algn="l" rtl="0" eaLnBrk="0" fontAlgn="base" hangingPunct="0">
        <a:spcBef>
          <a:spcPct val="20000"/>
        </a:spcBef>
        <a:spcAft>
          <a:spcPct val="0"/>
        </a:spcAft>
        <a:buSzPct val="90000"/>
        <a:buChar char="•"/>
        <a:defRPr sz="2800">
          <a:solidFill>
            <a:schemeClr val="tx2"/>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7163" y="941388"/>
            <a:ext cx="88296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052"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7163" y="6248400"/>
            <a:ext cx="88296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662152" y="77788"/>
            <a:ext cx="7819697"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a:t>Name fgchmvb </a:t>
            </a:r>
          </a:p>
        </p:txBody>
      </p:sp>
      <p:sp>
        <p:nvSpPr>
          <p:cNvPr id="3078" name="Rectangle 8"/>
          <p:cNvSpPr>
            <a:spLocks noGrp="1" noChangeArrowheads="1"/>
          </p:cNvSpPr>
          <p:nvPr>
            <p:ph type="body" idx="1"/>
          </p:nvPr>
        </p:nvSpPr>
        <p:spPr bwMode="auto">
          <a:xfrm>
            <a:off x="277813" y="1025525"/>
            <a:ext cx="8588375"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23025"/>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8"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2024080141"/>
      </p:ext>
    </p:extLst>
  </p:cSld>
  <p:clrMap bg1="lt1" tx1="dk1" bg2="lt2" tx2="dk2" accent1="accent1" accent2="accent2" accent3="accent3" accent4="accent4" accent5="accent5" accent6="accent6" hlink="hlink" folHlink="folHlink"/>
  <p:sldLayoutIdLst>
    <p:sldLayoutId id="2147483664" r:id="rId1"/>
    <p:sldLayoutId id="2147483674" r:id="rId2"/>
  </p:sldLayoutIdLst>
  <p:transition/>
  <p:hf hdr="0" dt="0"/>
  <p:txStyles>
    <p:titleStyle>
      <a:lvl1pPr algn="ctr" rtl="0" eaLnBrk="0" fontAlgn="base" hangingPunct="0">
        <a:spcBef>
          <a:spcPct val="0"/>
        </a:spcBef>
        <a:spcAft>
          <a:spcPct val="0"/>
        </a:spcAft>
        <a:defRPr sz="4000">
          <a:solidFill>
            <a:srgbClr val="AE1221"/>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0" y="1"/>
            <a:ext cx="9144000" cy="6542704"/>
            <a:chOff x="0" y="1"/>
            <a:chExt cx="9144000" cy="6542704"/>
          </a:xfrm>
        </p:grpSpPr>
        <p:pic>
          <p:nvPicPr>
            <p:cNvPr id="3074"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9550" y="487363"/>
              <a:ext cx="8591550" cy="565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80"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01100" y="436563"/>
              <a:ext cx="342900" cy="605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81"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6141067"/>
              <a:ext cx="9144000" cy="401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75"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328" y="1"/>
              <a:ext cx="247650" cy="6542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3076" name="Rectangle 2"/>
          <p:cNvSpPr>
            <a:spLocks noGrp="1" noChangeAspect="1" noChangeArrowheads="1"/>
          </p:cNvSpPr>
          <p:nvPr>
            <p:ph type="title"/>
          </p:nvPr>
        </p:nvSpPr>
        <p:spPr bwMode="auto">
          <a:xfrm>
            <a:off x="209550" y="0"/>
            <a:ext cx="87709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Figure 1</a:t>
            </a:r>
          </a:p>
        </p:txBody>
      </p:sp>
      <p:sp>
        <p:nvSpPr>
          <p:cNvPr id="3077" name="Rectangle 3"/>
          <p:cNvSpPr>
            <a:spLocks noGrp="1" noChangeArrowheads="1"/>
          </p:cNvSpPr>
          <p:nvPr>
            <p:ph type="body" idx="1"/>
          </p:nvPr>
        </p:nvSpPr>
        <p:spPr bwMode="auto">
          <a:xfrm>
            <a:off x="414338" y="1600200"/>
            <a:ext cx="365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Text</a:t>
            </a:r>
          </a:p>
        </p:txBody>
      </p:sp>
      <p:sp>
        <p:nvSpPr>
          <p:cNvPr id="185357" name="Rectangle 13"/>
          <p:cNvSpPr>
            <a:spLocks noGrp="1" noChangeArrowheads="1"/>
          </p:cNvSpPr>
          <p:nvPr>
            <p:ph type="sldNum" sz="quarter" idx="4"/>
          </p:nvPr>
        </p:nvSpPr>
        <p:spPr bwMode="auto">
          <a:xfrm>
            <a:off x="8618538" y="6473825"/>
            <a:ext cx="520700" cy="379413"/>
          </a:xfrm>
          <a:prstGeom prst="rect">
            <a:avLst/>
          </a:prstGeom>
          <a:noFill/>
          <a:ln w="19050">
            <a:noFill/>
            <a:prstDash val="sysDash"/>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5E12E99D-42F8-4B90-BC1F-2FD222301686}" type="slidenum">
              <a:rPr lang="en-US"/>
              <a:pPr fontAlgn="base">
                <a:spcAft>
                  <a:spcPct val="0"/>
                </a:spcAft>
                <a:defRPr/>
              </a:pPr>
              <a:t>‹#›</a:t>
            </a:fld>
            <a:endParaRPr lang="en-US" dirty="0"/>
          </a:p>
        </p:txBody>
      </p:sp>
      <p:grpSp>
        <p:nvGrpSpPr>
          <p:cNvPr id="11" name="Group 10"/>
          <p:cNvGrpSpPr/>
          <p:nvPr userDrawn="1"/>
        </p:nvGrpSpPr>
        <p:grpSpPr>
          <a:xfrm>
            <a:off x="90539" y="77773"/>
            <a:ext cx="8929618" cy="6297167"/>
            <a:chOff x="90539" y="77773"/>
            <a:chExt cx="8929618" cy="6297167"/>
          </a:xfrm>
        </p:grpSpPr>
        <p:grpSp>
          <p:nvGrpSpPr>
            <p:cNvPr id="12" name="Group 11"/>
            <p:cNvGrpSpPr/>
            <p:nvPr userDrawn="1"/>
          </p:nvGrpSpPr>
          <p:grpSpPr>
            <a:xfrm>
              <a:off x="90539" y="77773"/>
              <a:ext cx="2075718" cy="583326"/>
              <a:chOff x="90539" y="77773"/>
              <a:chExt cx="2075718" cy="583326"/>
            </a:xfrm>
          </p:grpSpPr>
          <p:cxnSp>
            <p:nvCxnSpPr>
              <p:cNvPr id="16" name="Straight Connector 15"/>
              <p:cNvCxnSpPr/>
              <p:nvPr userDrawn="1"/>
            </p:nvCxnSpPr>
            <p:spPr bwMode="auto">
              <a:xfrm>
                <a:off x="90539" y="536628"/>
                <a:ext cx="2075718" cy="0"/>
              </a:xfrm>
              <a:prstGeom prst="line">
                <a:avLst/>
              </a:prstGeom>
              <a:noFill/>
              <a:ln w="28575" cap="flat" cmpd="sng" algn="ctr">
                <a:solidFill>
                  <a:srgbClr val="074866"/>
                </a:solidFill>
                <a:prstDash val="solid"/>
                <a:round/>
                <a:headEnd type="none" w="med" len="med"/>
                <a:tailEnd type="none" w="med" len="med"/>
              </a:ln>
              <a:effectLst/>
            </p:spPr>
          </p:cxnSp>
          <p:cxnSp>
            <p:nvCxnSpPr>
              <p:cNvPr id="17" name="Straight Connector 16"/>
              <p:cNvCxnSpPr/>
              <p:nvPr userDrawn="1"/>
            </p:nvCxnSpPr>
            <p:spPr bwMode="auto">
              <a:xfrm flipV="1">
                <a:off x="202361" y="77773"/>
                <a:ext cx="0" cy="583326"/>
              </a:xfrm>
              <a:prstGeom prst="line">
                <a:avLst/>
              </a:prstGeom>
              <a:noFill/>
              <a:ln w="28575" cap="flat" cmpd="sng" algn="ctr">
                <a:solidFill>
                  <a:srgbClr val="074866"/>
                </a:solidFill>
                <a:prstDash val="solid"/>
                <a:round/>
                <a:headEnd type="none" w="med" len="med"/>
                <a:tailEnd type="none" w="med" len="med"/>
              </a:ln>
              <a:effectLst/>
            </p:spPr>
          </p:cxnSp>
        </p:grpSp>
        <p:grpSp>
          <p:nvGrpSpPr>
            <p:cNvPr id="13" name="Group 12"/>
            <p:cNvGrpSpPr/>
            <p:nvPr userDrawn="1"/>
          </p:nvGrpSpPr>
          <p:grpSpPr>
            <a:xfrm>
              <a:off x="8187163" y="6011640"/>
              <a:ext cx="832994" cy="363300"/>
              <a:chOff x="8187163" y="6011640"/>
              <a:chExt cx="832994" cy="363300"/>
            </a:xfrm>
          </p:grpSpPr>
          <p:cxnSp>
            <p:nvCxnSpPr>
              <p:cNvPr id="14" name="Straight Connector 13"/>
              <p:cNvCxnSpPr/>
              <p:nvPr userDrawn="1"/>
            </p:nvCxnSpPr>
            <p:spPr bwMode="auto">
              <a:xfrm>
                <a:off x="8187163" y="6292878"/>
                <a:ext cx="832994" cy="1"/>
              </a:xfrm>
              <a:prstGeom prst="line">
                <a:avLst/>
              </a:prstGeom>
              <a:noFill/>
              <a:ln w="28575" cap="flat" cmpd="sng" algn="ctr">
                <a:solidFill>
                  <a:srgbClr val="074866"/>
                </a:solidFill>
                <a:prstDash val="solid"/>
                <a:round/>
                <a:headEnd type="none" w="med" len="med"/>
                <a:tailEnd type="none" w="med" len="med"/>
              </a:ln>
              <a:effectLst/>
            </p:spPr>
          </p:cxnSp>
          <p:cxnSp>
            <p:nvCxnSpPr>
              <p:cNvPr id="15" name="Straight Connector 14"/>
              <p:cNvCxnSpPr/>
              <p:nvPr userDrawn="1"/>
            </p:nvCxnSpPr>
            <p:spPr bwMode="auto">
              <a:xfrm>
                <a:off x="8942003" y="6011640"/>
                <a:ext cx="0" cy="363300"/>
              </a:xfrm>
              <a:prstGeom prst="line">
                <a:avLst/>
              </a:prstGeom>
              <a:noFill/>
              <a:ln w="28575" cap="flat" cmpd="sng" algn="ctr">
                <a:solidFill>
                  <a:srgbClr val="074866"/>
                </a:solidFill>
                <a:prstDash val="solid"/>
                <a:round/>
                <a:headEnd type="none" w="med" len="med"/>
                <a:tailEnd type="none" w="med" len="med"/>
              </a:ln>
              <a:effectLst/>
            </p:spPr>
          </p:cxnSp>
        </p:grpSp>
      </p:grpSp>
      <p:sp>
        <p:nvSpPr>
          <p:cNvPr id="2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318089468"/>
      </p:ext>
    </p:extLst>
  </p:cSld>
  <p:clrMap bg1="lt1" tx1="dk1" bg2="lt2" tx2="dk2" accent1="accent1" accent2="accent2" accent3="accent3" accent4="accent4" accent5="accent5" accent6="accent6" hlink="hlink" folHlink="folHlink"/>
  <p:sldLayoutIdLst>
    <p:sldLayoutId id="2147483666" r:id="rId1"/>
  </p:sldLayoutIdLst>
  <p:hf hdr="0" dt="0"/>
  <p:txStyles>
    <p:titleStyle>
      <a:lvl1pPr algn="ctr" rtl="0" eaLnBrk="0" fontAlgn="base" hangingPunct="0">
        <a:spcBef>
          <a:spcPct val="0"/>
        </a:spcBef>
        <a:spcAft>
          <a:spcPct val="0"/>
        </a:spcAft>
        <a:defRPr sz="3300">
          <a:solidFill>
            <a:srgbClr val="0D0D0D"/>
          </a:solidFill>
          <a:latin typeface="+mj-lt"/>
          <a:ea typeface="+mj-ea"/>
          <a:cs typeface="+mj-cs"/>
        </a:defRPr>
      </a:lvl1pPr>
      <a:lvl2pPr algn="ctr" rtl="0" eaLnBrk="0" fontAlgn="base" hangingPunct="0">
        <a:spcBef>
          <a:spcPct val="0"/>
        </a:spcBef>
        <a:spcAft>
          <a:spcPct val="0"/>
        </a:spcAft>
        <a:defRPr sz="3300">
          <a:solidFill>
            <a:srgbClr val="0D0D0D"/>
          </a:solidFill>
          <a:latin typeface="Arial" pitchFamily="34" charset="0"/>
        </a:defRPr>
      </a:lvl2pPr>
      <a:lvl3pPr algn="ctr" rtl="0" eaLnBrk="0" fontAlgn="base" hangingPunct="0">
        <a:spcBef>
          <a:spcPct val="0"/>
        </a:spcBef>
        <a:spcAft>
          <a:spcPct val="0"/>
        </a:spcAft>
        <a:defRPr sz="3300">
          <a:solidFill>
            <a:srgbClr val="0D0D0D"/>
          </a:solidFill>
          <a:latin typeface="Arial" pitchFamily="34" charset="0"/>
        </a:defRPr>
      </a:lvl3pPr>
      <a:lvl4pPr algn="ctr" rtl="0" eaLnBrk="0" fontAlgn="base" hangingPunct="0">
        <a:spcBef>
          <a:spcPct val="0"/>
        </a:spcBef>
        <a:spcAft>
          <a:spcPct val="0"/>
        </a:spcAft>
        <a:defRPr sz="3300">
          <a:solidFill>
            <a:srgbClr val="0D0D0D"/>
          </a:solidFill>
          <a:latin typeface="Arial" pitchFamily="34" charset="0"/>
        </a:defRPr>
      </a:lvl4pPr>
      <a:lvl5pPr algn="ctr" rtl="0" eaLnBrk="0" fontAlgn="base" hangingPunct="0">
        <a:spcBef>
          <a:spcPct val="0"/>
        </a:spcBef>
        <a:spcAft>
          <a:spcPct val="0"/>
        </a:spcAft>
        <a:defRPr sz="3300">
          <a:solidFill>
            <a:srgbClr val="0D0D0D"/>
          </a:solidFill>
          <a:latin typeface="Arial" pitchFamily="34" charset="0"/>
        </a:defRPr>
      </a:lvl5pPr>
      <a:lvl6pPr marL="457200" algn="l" rtl="0" fontAlgn="base">
        <a:spcBef>
          <a:spcPct val="0"/>
        </a:spcBef>
        <a:spcAft>
          <a:spcPct val="0"/>
        </a:spcAft>
        <a:defRPr sz="3400">
          <a:solidFill>
            <a:srgbClr val="660066"/>
          </a:solidFill>
          <a:latin typeface="Arial" pitchFamily="34" charset="0"/>
        </a:defRPr>
      </a:lvl6pPr>
      <a:lvl7pPr marL="914400" algn="l" rtl="0" fontAlgn="base">
        <a:spcBef>
          <a:spcPct val="0"/>
        </a:spcBef>
        <a:spcAft>
          <a:spcPct val="0"/>
        </a:spcAft>
        <a:defRPr sz="3400">
          <a:solidFill>
            <a:srgbClr val="660066"/>
          </a:solidFill>
          <a:latin typeface="Arial" pitchFamily="34" charset="0"/>
        </a:defRPr>
      </a:lvl7pPr>
      <a:lvl8pPr marL="1371600" algn="l" rtl="0" fontAlgn="base">
        <a:spcBef>
          <a:spcPct val="0"/>
        </a:spcBef>
        <a:spcAft>
          <a:spcPct val="0"/>
        </a:spcAft>
        <a:defRPr sz="3400">
          <a:solidFill>
            <a:srgbClr val="660066"/>
          </a:solidFill>
          <a:latin typeface="Arial" pitchFamily="34" charset="0"/>
        </a:defRPr>
      </a:lvl8pPr>
      <a:lvl9pPr marL="1828800" algn="l" rtl="0" fontAlgn="base">
        <a:spcBef>
          <a:spcPct val="0"/>
        </a:spcBef>
        <a:spcAft>
          <a:spcPct val="0"/>
        </a:spcAft>
        <a:defRPr sz="3400">
          <a:solidFill>
            <a:srgbClr val="660066"/>
          </a:solidFill>
          <a:latin typeface="Arial"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defRPr>
          <a:solidFill>
            <a:schemeClr val="tx1"/>
          </a:solidFill>
          <a:latin typeface="+mn-lt"/>
        </a:defRPr>
      </a:lvl2pPr>
      <a:lvl3pPr marL="1143000" indent="-228600" algn="l" rtl="0" eaLnBrk="0" fontAlgn="base" hangingPunct="0">
        <a:spcBef>
          <a:spcPct val="20000"/>
        </a:spcBef>
        <a:spcAft>
          <a:spcPct val="0"/>
        </a:spcAft>
        <a:defRPr>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mn-lt"/>
        </a:defRPr>
      </a:lvl4pPr>
      <a:lvl5pPr marL="2057400" indent="-228600" algn="l" rtl="0" eaLnBrk="0" fontAlgn="base" hangingPunct="0">
        <a:spcBef>
          <a:spcPct val="20000"/>
        </a:spcBef>
        <a:spcAft>
          <a:spcPct val="0"/>
        </a:spcAft>
        <a:defRPr>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6" name="Rectangle 2"/>
          <p:cNvSpPr>
            <a:spLocks noGrp="1" noChangeAspect="1" noChangeArrowheads="1"/>
          </p:cNvSpPr>
          <p:nvPr userDrawn="1">
            <p:ph type="title"/>
          </p:nvPr>
        </p:nvSpPr>
        <p:spPr bwMode="auto">
          <a:xfrm>
            <a:off x="209550" y="0"/>
            <a:ext cx="87709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Table 1</a:t>
            </a:r>
          </a:p>
        </p:txBody>
      </p:sp>
      <p:sp>
        <p:nvSpPr>
          <p:cNvPr id="3077" name="Rectangle 3"/>
          <p:cNvSpPr>
            <a:spLocks noGrp="1" noChangeArrowheads="1"/>
          </p:cNvSpPr>
          <p:nvPr userDrawn="1">
            <p:ph type="body" idx="1"/>
          </p:nvPr>
        </p:nvSpPr>
        <p:spPr bwMode="auto">
          <a:xfrm>
            <a:off x="414338" y="1600200"/>
            <a:ext cx="365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Text</a:t>
            </a:r>
          </a:p>
        </p:txBody>
      </p:sp>
      <p:sp>
        <p:nvSpPr>
          <p:cNvPr id="185357" name="Rectangle 13"/>
          <p:cNvSpPr>
            <a:spLocks noGrp="1" noChangeArrowheads="1"/>
          </p:cNvSpPr>
          <p:nvPr userDrawn="1">
            <p:ph type="sldNum" sz="quarter" idx="4"/>
          </p:nvPr>
        </p:nvSpPr>
        <p:spPr bwMode="auto">
          <a:xfrm>
            <a:off x="8618538" y="6473825"/>
            <a:ext cx="520700" cy="379413"/>
          </a:xfrm>
          <a:prstGeom prst="rect">
            <a:avLst/>
          </a:prstGeom>
          <a:noFill/>
          <a:ln w="19050">
            <a:noFill/>
            <a:prstDash val="sysDash"/>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5E12E99D-42F8-4B90-BC1F-2FD222301686}" type="slidenum">
              <a:rPr lang="en-US"/>
              <a:pPr fontAlgn="base">
                <a:spcAft>
                  <a:spcPct val="0"/>
                </a:spcAft>
                <a:defRPr/>
              </a:pPr>
              <a:t>‹#›</a:t>
            </a:fld>
            <a:endParaRPr lang="en-US" dirty="0"/>
          </a:p>
        </p:txBody>
      </p:sp>
      <p:grpSp>
        <p:nvGrpSpPr>
          <p:cNvPr id="4" name="Group 3"/>
          <p:cNvGrpSpPr/>
          <p:nvPr userDrawn="1"/>
        </p:nvGrpSpPr>
        <p:grpSpPr>
          <a:xfrm>
            <a:off x="-1" y="0"/>
            <a:ext cx="9144001" cy="6568831"/>
            <a:chOff x="-1" y="0"/>
            <a:chExt cx="9144001" cy="6568831"/>
          </a:xfrm>
        </p:grpSpPr>
        <p:pic>
          <p:nvPicPr>
            <p:cNvPr id="2355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915400" y="418246"/>
              <a:ext cx="228600" cy="6069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nvGrpSpPr>
            <p:cNvPr id="3" name="Group 2"/>
            <p:cNvGrpSpPr/>
            <p:nvPr userDrawn="1"/>
          </p:nvGrpSpPr>
          <p:grpSpPr>
            <a:xfrm>
              <a:off x="-1" y="0"/>
              <a:ext cx="9108746" cy="6568831"/>
              <a:chOff x="-1" y="0"/>
              <a:chExt cx="9108746" cy="6568831"/>
            </a:xfrm>
          </p:grpSpPr>
          <p:pic>
            <p:nvPicPr>
              <p:cNvPr id="23556" name="Picture 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 y="0"/>
                <a:ext cx="310551" cy="6568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23557"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785" y="6213232"/>
                <a:ext cx="9014960" cy="278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pic>
          <p:nvPicPr>
            <p:cNvPr id="23554"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9551" y="457975"/>
              <a:ext cx="8705849" cy="586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grpSp>
        <p:nvGrpSpPr>
          <p:cNvPr id="17" name="Group 16"/>
          <p:cNvGrpSpPr/>
          <p:nvPr userDrawn="1"/>
        </p:nvGrpSpPr>
        <p:grpSpPr>
          <a:xfrm>
            <a:off x="124529" y="47182"/>
            <a:ext cx="8918525" cy="6330053"/>
            <a:chOff x="124529" y="47182"/>
            <a:chExt cx="8918525" cy="6330053"/>
          </a:xfrm>
        </p:grpSpPr>
        <p:grpSp>
          <p:nvGrpSpPr>
            <p:cNvPr id="16" name="Group 15"/>
            <p:cNvGrpSpPr/>
            <p:nvPr userDrawn="1"/>
          </p:nvGrpSpPr>
          <p:grpSpPr>
            <a:xfrm>
              <a:off x="124529" y="47182"/>
              <a:ext cx="1704271" cy="583326"/>
              <a:chOff x="124529" y="47182"/>
              <a:chExt cx="1704271" cy="583326"/>
            </a:xfrm>
          </p:grpSpPr>
          <p:cxnSp>
            <p:nvCxnSpPr>
              <p:cNvPr id="7" name="Straight Connector 6"/>
              <p:cNvCxnSpPr/>
              <p:nvPr userDrawn="1"/>
            </p:nvCxnSpPr>
            <p:spPr bwMode="auto">
              <a:xfrm>
                <a:off x="124529" y="506037"/>
                <a:ext cx="1704271" cy="0"/>
              </a:xfrm>
              <a:prstGeom prst="line">
                <a:avLst/>
              </a:prstGeom>
              <a:noFill/>
              <a:ln w="28575" cap="flat" cmpd="sng" algn="ctr">
                <a:solidFill>
                  <a:srgbClr val="E71303"/>
                </a:solidFill>
                <a:prstDash val="solid"/>
                <a:round/>
                <a:headEnd type="none" w="med" len="med"/>
                <a:tailEnd type="none" w="med" len="med"/>
              </a:ln>
              <a:effectLst/>
            </p:spPr>
          </p:cxnSp>
          <p:cxnSp>
            <p:nvCxnSpPr>
              <p:cNvPr id="24" name="Straight Connector 23"/>
              <p:cNvCxnSpPr/>
              <p:nvPr userDrawn="1"/>
            </p:nvCxnSpPr>
            <p:spPr bwMode="auto">
              <a:xfrm flipV="1">
                <a:off x="236351" y="47182"/>
                <a:ext cx="0" cy="583326"/>
              </a:xfrm>
              <a:prstGeom prst="line">
                <a:avLst/>
              </a:prstGeom>
              <a:noFill/>
              <a:ln w="28575" cap="flat" cmpd="sng" algn="ctr">
                <a:solidFill>
                  <a:srgbClr val="E71303"/>
                </a:solidFill>
                <a:prstDash val="solid"/>
                <a:round/>
                <a:headEnd type="none" w="med" len="med"/>
                <a:tailEnd type="none" w="med" len="med"/>
              </a:ln>
              <a:effectLst/>
            </p:spPr>
          </p:cxnSp>
        </p:grpSp>
        <p:grpSp>
          <p:nvGrpSpPr>
            <p:cNvPr id="15" name="Group 14"/>
            <p:cNvGrpSpPr/>
            <p:nvPr userDrawn="1"/>
          </p:nvGrpSpPr>
          <p:grpSpPr>
            <a:xfrm>
              <a:off x="8210060" y="6013935"/>
              <a:ext cx="832994" cy="363300"/>
              <a:chOff x="8210060" y="6013935"/>
              <a:chExt cx="832994" cy="363300"/>
            </a:xfrm>
          </p:grpSpPr>
          <p:cxnSp>
            <p:nvCxnSpPr>
              <p:cNvPr id="22" name="Straight Connector 21"/>
              <p:cNvCxnSpPr/>
              <p:nvPr userDrawn="1"/>
            </p:nvCxnSpPr>
            <p:spPr bwMode="auto">
              <a:xfrm>
                <a:off x="8210060" y="6295173"/>
                <a:ext cx="832994" cy="1"/>
              </a:xfrm>
              <a:prstGeom prst="line">
                <a:avLst/>
              </a:prstGeom>
              <a:noFill/>
              <a:ln w="28575" cap="flat" cmpd="sng" algn="ctr">
                <a:solidFill>
                  <a:srgbClr val="E71303"/>
                </a:solidFill>
                <a:prstDash val="solid"/>
                <a:round/>
                <a:headEnd type="none" w="med" len="med"/>
                <a:tailEnd type="none" w="med" len="med"/>
              </a:ln>
              <a:effectLst/>
            </p:spPr>
          </p:cxnSp>
          <p:cxnSp>
            <p:nvCxnSpPr>
              <p:cNvPr id="27" name="Straight Connector 26"/>
              <p:cNvCxnSpPr/>
              <p:nvPr userDrawn="1"/>
            </p:nvCxnSpPr>
            <p:spPr bwMode="auto">
              <a:xfrm>
                <a:off x="8964900" y="6013935"/>
                <a:ext cx="0" cy="363300"/>
              </a:xfrm>
              <a:prstGeom prst="line">
                <a:avLst/>
              </a:prstGeom>
              <a:noFill/>
              <a:ln w="28575" cap="flat" cmpd="sng" algn="ctr">
                <a:solidFill>
                  <a:srgbClr val="E71303"/>
                </a:solidFill>
                <a:prstDash val="solid"/>
                <a:round/>
                <a:headEnd type="none" w="med" len="med"/>
                <a:tailEnd type="none" w="med" len="med"/>
              </a:ln>
              <a:effectLst/>
            </p:spPr>
          </p:cxnSp>
        </p:grpSp>
      </p:grpSp>
      <p:sp>
        <p:nvSpPr>
          <p:cNvPr id="21"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738036896"/>
      </p:ext>
    </p:extLst>
  </p:cSld>
  <p:clrMap bg1="lt1" tx1="dk1" bg2="lt2" tx2="dk2" accent1="accent1" accent2="accent2" accent3="accent3" accent4="accent4" accent5="accent5" accent6="accent6" hlink="hlink" folHlink="folHlink"/>
  <p:sldLayoutIdLst>
    <p:sldLayoutId id="2147483669" r:id="rId1"/>
  </p:sldLayoutIdLst>
  <p:hf hdr="0" dt="0"/>
  <p:txStyles>
    <p:titleStyle>
      <a:lvl1pPr algn="ctr" rtl="0" eaLnBrk="0" fontAlgn="base" hangingPunct="0">
        <a:spcBef>
          <a:spcPct val="0"/>
        </a:spcBef>
        <a:spcAft>
          <a:spcPct val="0"/>
        </a:spcAft>
        <a:defRPr sz="3300">
          <a:solidFill>
            <a:srgbClr val="0D0D0D"/>
          </a:solidFill>
          <a:latin typeface="+mj-lt"/>
          <a:ea typeface="+mj-ea"/>
          <a:cs typeface="+mj-cs"/>
        </a:defRPr>
      </a:lvl1pPr>
      <a:lvl2pPr algn="ctr" rtl="0" eaLnBrk="0" fontAlgn="base" hangingPunct="0">
        <a:spcBef>
          <a:spcPct val="0"/>
        </a:spcBef>
        <a:spcAft>
          <a:spcPct val="0"/>
        </a:spcAft>
        <a:defRPr sz="3300">
          <a:solidFill>
            <a:srgbClr val="0D0D0D"/>
          </a:solidFill>
          <a:latin typeface="Arial" pitchFamily="34" charset="0"/>
        </a:defRPr>
      </a:lvl2pPr>
      <a:lvl3pPr algn="ctr" rtl="0" eaLnBrk="0" fontAlgn="base" hangingPunct="0">
        <a:spcBef>
          <a:spcPct val="0"/>
        </a:spcBef>
        <a:spcAft>
          <a:spcPct val="0"/>
        </a:spcAft>
        <a:defRPr sz="3300">
          <a:solidFill>
            <a:srgbClr val="0D0D0D"/>
          </a:solidFill>
          <a:latin typeface="Arial" pitchFamily="34" charset="0"/>
        </a:defRPr>
      </a:lvl3pPr>
      <a:lvl4pPr algn="ctr" rtl="0" eaLnBrk="0" fontAlgn="base" hangingPunct="0">
        <a:spcBef>
          <a:spcPct val="0"/>
        </a:spcBef>
        <a:spcAft>
          <a:spcPct val="0"/>
        </a:spcAft>
        <a:defRPr sz="3300">
          <a:solidFill>
            <a:srgbClr val="0D0D0D"/>
          </a:solidFill>
          <a:latin typeface="Arial" pitchFamily="34" charset="0"/>
        </a:defRPr>
      </a:lvl4pPr>
      <a:lvl5pPr algn="ctr" rtl="0" eaLnBrk="0" fontAlgn="base" hangingPunct="0">
        <a:spcBef>
          <a:spcPct val="0"/>
        </a:spcBef>
        <a:spcAft>
          <a:spcPct val="0"/>
        </a:spcAft>
        <a:defRPr sz="3300">
          <a:solidFill>
            <a:srgbClr val="0D0D0D"/>
          </a:solidFill>
          <a:latin typeface="Arial" pitchFamily="34" charset="0"/>
        </a:defRPr>
      </a:lvl5pPr>
      <a:lvl6pPr marL="457200" algn="l" rtl="0" fontAlgn="base">
        <a:spcBef>
          <a:spcPct val="0"/>
        </a:spcBef>
        <a:spcAft>
          <a:spcPct val="0"/>
        </a:spcAft>
        <a:defRPr sz="3400">
          <a:solidFill>
            <a:srgbClr val="660066"/>
          </a:solidFill>
          <a:latin typeface="Arial" pitchFamily="34" charset="0"/>
        </a:defRPr>
      </a:lvl6pPr>
      <a:lvl7pPr marL="914400" algn="l" rtl="0" fontAlgn="base">
        <a:spcBef>
          <a:spcPct val="0"/>
        </a:spcBef>
        <a:spcAft>
          <a:spcPct val="0"/>
        </a:spcAft>
        <a:defRPr sz="3400">
          <a:solidFill>
            <a:srgbClr val="660066"/>
          </a:solidFill>
          <a:latin typeface="Arial" pitchFamily="34" charset="0"/>
        </a:defRPr>
      </a:lvl7pPr>
      <a:lvl8pPr marL="1371600" algn="l" rtl="0" fontAlgn="base">
        <a:spcBef>
          <a:spcPct val="0"/>
        </a:spcBef>
        <a:spcAft>
          <a:spcPct val="0"/>
        </a:spcAft>
        <a:defRPr sz="3400">
          <a:solidFill>
            <a:srgbClr val="660066"/>
          </a:solidFill>
          <a:latin typeface="Arial" pitchFamily="34" charset="0"/>
        </a:defRPr>
      </a:lvl8pPr>
      <a:lvl9pPr marL="1828800" algn="l" rtl="0" fontAlgn="base">
        <a:spcBef>
          <a:spcPct val="0"/>
        </a:spcBef>
        <a:spcAft>
          <a:spcPct val="0"/>
        </a:spcAft>
        <a:defRPr sz="3400">
          <a:solidFill>
            <a:srgbClr val="660066"/>
          </a:solidFill>
          <a:latin typeface="Arial"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defRPr>
          <a:solidFill>
            <a:schemeClr val="tx1"/>
          </a:solidFill>
          <a:latin typeface="+mn-lt"/>
        </a:defRPr>
      </a:lvl2pPr>
      <a:lvl3pPr marL="1143000" indent="-228600" algn="l" rtl="0" eaLnBrk="0" fontAlgn="base" hangingPunct="0">
        <a:spcBef>
          <a:spcPct val="20000"/>
        </a:spcBef>
        <a:spcAft>
          <a:spcPct val="0"/>
        </a:spcAft>
        <a:defRPr>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mn-lt"/>
        </a:defRPr>
      </a:lvl4pPr>
      <a:lvl5pPr marL="2057400" indent="-228600" algn="l" rtl="0" eaLnBrk="0" fontAlgn="base" hangingPunct="0">
        <a:spcBef>
          <a:spcPct val="20000"/>
        </a:spcBef>
        <a:spcAft>
          <a:spcPct val="0"/>
        </a:spcAft>
        <a:defRPr>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200000">
            <a:off x="-2647949" y="3409951"/>
            <a:ext cx="56388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38100" y="77788"/>
            <a:ext cx="90678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dirty="0"/>
              <a:t>Name </a:t>
            </a:r>
            <a:r>
              <a:rPr lang="en-US" altLang="en-US" dirty="0" err="1"/>
              <a:t>fgchmvb</a:t>
            </a:r>
            <a:r>
              <a:rPr lang="en-US" altLang="en-US" dirty="0"/>
              <a:t> </a:t>
            </a:r>
          </a:p>
        </p:txBody>
      </p:sp>
      <p:sp>
        <p:nvSpPr>
          <p:cNvPr id="37898" name="Rectangle 10"/>
          <p:cNvSpPr>
            <a:spLocks noGrp="1" noChangeArrowheads="1"/>
          </p:cNvSpPr>
          <p:nvPr>
            <p:ph type="sldNum" sz="quarter" idx="4"/>
          </p:nvPr>
        </p:nvSpPr>
        <p:spPr bwMode="auto">
          <a:xfrm>
            <a:off x="8618538" y="6470650"/>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pic>
        <p:nvPicPr>
          <p:cNvPr id="9"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5400000">
            <a:off x="6191250" y="3409951"/>
            <a:ext cx="56388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Text Placeholder 1"/>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4257325678"/>
      </p:ext>
    </p:extLst>
  </p:cSld>
  <p:clrMap bg1="lt1" tx1="dk1" bg2="lt2" tx2="dk2" accent1="accent1" accent2="accent2" accent3="accent3" accent4="accent4" accent5="accent5" accent6="accent6" hlink="hlink" folHlink="folHlink"/>
  <p:sldLayoutIdLst>
    <p:sldLayoutId id="2147483679" r:id="rId1"/>
  </p:sldLayoutIdLst>
  <p:transition/>
  <p:hf hdr="0" dt="0"/>
  <p:txStyles>
    <p:titleStyle>
      <a:lvl1pPr algn="ctr" rtl="0" eaLnBrk="0" fontAlgn="base" hangingPunct="0">
        <a:spcBef>
          <a:spcPct val="0"/>
        </a:spcBef>
        <a:spcAft>
          <a:spcPct val="0"/>
        </a:spcAft>
        <a:defRPr sz="4000">
          <a:solidFill>
            <a:schemeClr val="accent6">
              <a:lumMod val="50000"/>
            </a:schemeClr>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spect="1" noChangeArrowheads="1"/>
          </p:cNvSpPr>
          <p:nvPr>
            <p:ph type="title"/>
          </p:nvPr>
        </p:nvSpPr>
        <p:spPr bwMode="auto">
          <a:xfrm>
            <a:off x="346869" y="0"/>
            <a:ext cx="84502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case-study #2</a:t>
            </a:r>
          </a:p>
        </p:txBody>
      </p:sp>
      <p:sp>
        <p:nvSpPr>
          <p:cNvPr id="6150" name="Rectangle 3"/>
          <p:cNvSpPr>
            <a:spLocks noGrp="1" noChangeAspect="1" noChangeArrowheads="1"/>
          </p:cNvSpPr>
          <p:nvPr>
            <p:ph type="body" idx="1"/>
          </p:nvPr>
        </p:nvSpPr>
        <p:spPr bwMode="auto">
          <a:xfrm>
            <a:off x="457200" y="700088"/>
            <a:ext cx="8458200" cy="577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  - </a:t>
            </a:r>
            <a:r>
              <a:rPr lang="en-US" altLang="en-US" dirty="0" err="1"/>
              <a:t>colorat</a:t>
            </a:r>
            <a:r>
              <a:rPr lang="en-US" altLang="en-US" dirty="0"/>
              <a:t> </a:t>
            </a:r>
            <a:r>
              <a:rPr lang="en-US" altLang="en-US" dirty="0" err="1"/>
              <a:t>diferit</a:t>
            </a:r>
            <a:endParaRPr lang="en-US" altLang="en-US" dirty="0"/>
          </a:p>
        </p:txBody>
      </p:sp>
      <p:sp>
        <p:nvSpPr>
          <p:cNvPr id="216071" name="Rectangle 7"/>
          <p:cNvSpPr>
            <a:spLocks noGrp="1" noChangeArrowheads="1"/>
          </p:cNvSpPr>
          <p:nvPr>
            <p:ph type="sldNum" sz="quarter" idx="4"/>
          </p:nvPr>
        </p:nvSpPr>
        <p:spPr bwMode="auto">
          <a:xfrm>
            <a:off x="8628063" y="6467475"/>
            <a:ext cx="515937" cy="390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CFA536BC-3ED5-4293-8323-16A4258B4A0B}" type="slidenum">
              <a:rPr lang="en-US"/>
              <a:pPr fontAlgn="base">
                <a:spcAft>
                  <a:spcPct val="0"/>
                </a:spcAft>
                <a:defRPr/>
              </a:pPr>
              <a:t>‹#›</a:t>
            </a:fld>
            <a:endParaRPr lang="en-US" dirty="0"/>
          </a:p>
        </p:txBody>
      </p:sp>
      <p:pic>
        <p:nvPicPr>
          <p:cNvPr id="5126" name="Picture 1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5" y="-9525"/>
            <a:ext cx="795338"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5127" name="Group 2"/>
          <p:cNvGrpSpPr>
            <a:grpSpLocks/>
          </p:cNvGrpSpPr>
          <p:nvPr userDrawn="1"/>
        </p:nvGrpSpPr>
        <p:grpSpPr bwMode="auto">
          <a:xfrm>
            <a:off x="8561388" y="0"/>
            <a:ext cx="582612" cy="609600"/>
            <a:chOff x="8513384" y="0"/>
            <a:chExt cx="582991" cy="609600"/>
          </a:xfrm>
        </p:grpSpPr>
        <p:pic>
          <p:nvPicPr>
            <p:cNvPr id="5128" name="Picture 1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13384" y="138345"/>
              <a:ext cx="36195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5129" name="Picture 1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915400" y="0"/>
              <a:ext cx="180975"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11"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007448745"/>
      </p:ext>
    </p:extLst>
  </p:cSld>
  <p:clrMap bg1="lt1" tx1="dk1" bg2="lt2" tx2="dk2" accent1="accent1" accent2="accent2" accent3="accent3" accent4="accent4" accent5="accent5" accent6="accent6" hlink="hlink" folHlink="folHlink"/>
  <p:sldLayoutIdLst>
    <p:sldLayoutId id="2147483671" r:id="rId1"/>
  </p:sldLayoutIdLst>
  <p:hf hdr="0" dt="0"/>
  <p:txStyles>
    <p:titleStyle>
      <a:lvl1pPr algn="ctr" rtl="0" eaLnBrk="0" fontAlgn="base" hangingPunct="0">
        <a:spcBef>
          <a:spcPct val="0"/>
        </a:spcBef>
        <a:spcAft>
          <a:spcPct val="0"/>
        </a:spcAft>
        <a:defRPr sz="3000">
          <a:solidFill>
            <a:srgbClr val="0D0D0D"/>
          </a:solidFill>
          <a:latin typeface="+mj-lt"/>
          <a:ea typeface="+mj-ea"/>
          <a:cs typeface="+mj-cs"/>
        </a:defRPr>
      </a:lvl1pPr>
      <a:lvl2pPr algn="ctr" rtl="0" eaLnBrk="0" fontAlgn="base" hangingPunct="0">
        <a:spcBef>
          <a:spcPct val="0"/>
        </a:spcBef>
        <a:spcAft>
          <a:spcPct val="0"/>
        </a:spcAft>
        <a:defRPr sz="3000">
          <a:solidFill>
            <a:srgbClr val="0D0D0D"/>
          </a:solidFill>
          <a:latin typeface="Arial" pitchFamily="34" charset="0"/>
        </a:defRPr>
      </a:lvl2pPr>
      <a:lvl3pPr algn="ctr" rtl="0" eaLnBrk="0" fontAlgn="base" hangingPunct="0">
        <a:spcBef>
          <a:spcPct val="0"/>
        </a:spcBef>
        <a:spcAft>
          <a:spcPct val="0"/>
        </a:spcAft>
        <a:defRPr sz="3000">
          <a:solidFill>
            <a:srgbClr val="0D0D0D"/>
          </a:solidFill>
          <a:latin typeface="Arial" pitchFamily="34" charset="0"/>
        </a:defRPr>
      </a:lvl3pPr>
      <a:lvl4pPr algn="ctr" rtl="0" eaLnBrk="0" fontAlgn="base" hangingPunct="0">
        <a:spcBef>
          <a:spcPct val="0"/>
        </a:spcBef>
        <a:spcAft>
          <a:spcPct val="0"/>
        </a:spcAft>
        <a:defRPr sz="3000">
          <a:solidFill>
            <a:srgbClr val="0D0D0D"/>
          </a:solidFill>
          <a:latin typeface="Arial" pitchFamily="34" charset="0"/>
        </a:defRPr>
      </a:lvl4pPr>
      <a:lvl5pPr algn="ctr" rtl="0" eaLnBrk="0" fontAlgn="base" hangingPunct="0">
        <a:spcBef>
          <a:spcPct val="0"/>
        </a:spcBef>
        <a:spcAft>
          <a:spcPct val="0"/>
        </a:spcAft>
        <a:defRPr sz="3000">
          <a:solidFill>
            <a:srgbClr val="0D0D0D"/>
          </a:solidFill>
          <a:latin typeface="Arial" pitchFamily="34" charset="0"/>
        </a:defRPr>
      </a:lvl5pPr>
      <a:lvl6pPr marL="457200" algn="l" rtl="0" fontAlgn="base">
        <a:spcBef>
          <a:spcPct val="0"/>
        </a:spcBef>
        <a:spcAft>
          <a:spcPct val="0"/>
        </a:spcAft>
        <a:defRPr sz="3000">
          <a:solidFill>
            <a:srgbClr val="990000"/>
          </a:solidFill>
          <a:latin typeface="Arial" pitchFamily="34" charset="0"/>
        </a:defRPr>
      </a:lvl6pPr>
      <a:lvl7pPr marL="914400" algn="l" rtl="0" fontAlgn="base">
        <a:spcBef>
          <a:spcPct val="0"/>
        </a:spcBef>
        <a:spcAft>
          <a:spcPct val="0"/>
        </a:spcAft>
        <a:defRPr sz="3000">
          <a:solidFill>
            <a:srgbClr val="990000"/>
          </a:solidFill>
          <a:latin typeface="Arial" pitchFamily="34" charset="0"/>
        </a:defRPr>
      </a:lvl7pPr>
      <a:lvl8pPr marL="1371600" algn="l" rtl="0" fontAlgn="base">
        <a:spcBef>
          <a:spcPct val="0"/>
        </a:spcBef>
        <a:spcAft>
          <a:spcPct val="0"/>
        </a:spcAft>
        <a:defRPr sz="3000">
          <a:solidFill>
            <a:srgbClr val="990000"/>
          </a:solidFill>
          <a:latin typeface="Arial" pitchFamily="34" charset="0"/>
        </a:defRPr>
      </a:lvl8pPr>
      <a:lvl9pPr marL="1828800" algn="l" rtl="0" fontAlgn="base">
        <a:spcBef>
          <a:spcPct val="0"/>
        </a:spcBef>
        <a:spcAft>
          <a:spcPct val="0"/>
        </a:spcAft>
        <a:defRPr sz="30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AE122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90599"/>
            <a:ext cx="9144000" cy="535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3"/>
          <p:cNvSpPr>
            <a:spLocks noGrp="1" noChangeAspect="1" noChangeArrowheads="1"/>
          </p:cNvSpPr>
          <p:nvPr>
            <p:ph type="body" idx="1"/>
          </p:nvPr>
        </p:nvSpPr>
        <p:spPr bwMode="auto">
          <a:xfrm>
            <a:off x="457200" y="1524000"/>
            <a:ext cx="8458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  - </a:t>
            </a:r>
            <a:r>
              <a:rPr lang="en-US" altLang="en-US" dirty="0" err="1"/>
              <a:t>colorat</a:t>
            </a:r>
            <a:r>
              <a:rPr lang="en-US" altLang="en-US" dirty="0"/>
              <a:t> </a:t>
            </a:r>
            <a:r>
              <a:rPr lang="en-US" altLang="en-US" dirty="0" err="1"/>
              <a:t>diferit</a:t>
            </a:r>
            <a:endParaRPr lang="en-US" altLang="en-US" dirty="0"/>
          </a:p>
        </p:txBody>
      </p:sp>
      <p:sp>
        <p:nvSpPr>
          <p:cNvPr id="216071" name="Rectangle 7"/>
          <p:cNvSpPr>
            <a:spLocks noGrp="1" noChangeArrowheads="1"/>
          </p:cNvSpPr>
          <p:nvPr>
            <p:ph type="sldNum" sz="quarter" idx="4"/>
          </p:nvPr>
        </p:nvSpPr>
        <p:spPr bwMode="auto">
          <a:xfrm>
            <a:off x="8628063" y="6467475"/>
            <a:ext cx="515937" cy="390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CFA536BC-3ED5-4293-8323-16A4258B4A0B}" type="slidenum">
              <a:rPr lang="en-US"/>
              <a:pPr fontAlgn="base">
                <a:spcAft>
                  <a:spcPct val="0"/>
                </a:spcAft>
                <a:defRPr/>
              </a:pPr>
              <a:t>‹#›</a:t>
            </a:fld>
            <a:endParaRPr lang="en-US" dirty="0"/>
          </a:p>
        </p:txBody>
      </p:sp>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7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2" name="Rectangle 2"/>
          <p:cNvSpPr>
            <a:spLocks noGrp="1" noChangeAspect="1" noChangeArrowheads="1"/>
          </p:cNvSpPr>
          <p:nvPr>
            <p:ph type="title"/>
          </p:nvPr>
        </p:nvSpPr>
        <p:spPr bwMode="auto">
          <a:xfrm>
            <a:off x="506413" y="0"/>
            <a:ext cx="84502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ASK THE EXPERTS</a:t>
            </a:r>
          </a:p>
        </p:txBody>
      </p:sp>
      <p:pic>
        <p:nvPicPr>
          <p:cNvPr id="1027"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33400"/>
            <a:ext cx="9144000" cy="57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540183629"/>
      </p:ext>
    </p:extLst>
  </p:cSld>
  <p:clrMap bg1="lt1" tx1="dk1" bg2="lt2" tx2="dk2" accent1="accent1" accent2="accent2" accent3="accent3" accent4="accent4" accent5="accent5" accent6="accent6" hlink="hlink" folHlink="folHlink"/>
  <p:sldLayoutIdLst>
    <p:sldLayoutId id="2147483677" r:id="rId1"/>
  </p:sldLayoutIdLst>
  <p:hf hdr="0" dt="0"/>
  <p:txStyles>
    <p:titleStyle>
      <a:lvl1pPr algn="l"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000">
          <a:solidFill>
            <a:srgbClr val="0D0D0D"/>
          </a:solidFill>
          <a:latin typeface="Arial" pitchFamily="34" charset="0"/>
        </a:defRPr>
      </a:lvl2pPr>
      <a:lvl3pPr algn="ctr" rtl="0" eaLnBrk="0" fontAlgn="base" hangingPunct="0">
        <a:spcBef>
          <a:spcPct val="0"/>
        </a:spcBef>
        <a:spcAft>
          <a:spcPct val="0"/>
        </a:spcAft>
        <a:defRPr sz="3000">
          <a:solidFill>
            <a:srgbClr val="0D0D0D"/>
          </a:solidFill>
          <a:latin typeface="Arial" pitchFamily="34" charset="0"/>
        </a:defRPr>
      </a:lvl3pPr>
      <a:lvl4pPr algn="ctr" rtl="0" eaLnBrk="0" fontAlgn="base" hangingPunct="0">
        <a:spcBef>
          <a:spcPct val="0"/>
        </a:spcBef>
        <a:spcAft>
          <a:spcPct val="0"/>
        </a:spcAft>
        <a:defRPr sz="3000">
          <a:solidFill>
            <a:srgbClr val="0D0D0D"/>
          </a:solidFill>
          <a:latin typeface="Arial" pitchFamily="34" charset="0"/>
        </a:defRPr>
      </a:lvl4pPr>
      <a:lvl5pPr algn="ctr" rtl="0" eaLnBrk="0" fontAlgn="base" hangingPunct="0">
        <a:spcBef>
          <a:spcPct val="0"/>
        </a:spcBef>
        <a:spcAft>
          <a:spcPct val="0"/>
        </a:spcAft>
        <a:defRPr sz="3000">
          <a:solidFill>
            <a:srgbClr val="0D0D0D"/>
          </a:solidFill>
          <a:latin typeface="Arial" pitchFamily="34" charset="0"/>
        </a:defRPr>
      </a:lvl5pPr>
      <a:lvl6pPr marL="457200" algn="l" rtl="0" fontAlgn="base">
        <a:spcBef>
          <a:spcPct val="0"/>
        </a:spcBef>
        <a:spcAft>
          <a:spcPct val="0"/>
        </a:spcAft>
        <a:defRPr sz="3000">
          <a:solidFill>
            <a:srgbClr val="990000"/>
          </a:solidFill>
          <a:latin typeface="Arial" pitchFamily="34" charset="0"/>
        </a:defRPr>
      </a:lvl6pPr>
      <a:lvl7pPr marL="914400" algn="l" rtl="0" fontAlgn="base">
        <a:spcBef>
          <a:spcPct val="0"/>
        </a:spcBef>
        <a:spcAft>
          <a:spcPct val="0"/>
        </a:spcAft>
        <a:defRPr sz="3000">
          <a:solidFill>
            <a:srgbClr val="990000"/>
          </a:solidFill>
          <a:latin typeface="Arial" pitchFamily="34" charset="0"/>
        </a:defRPr>
      </a:lvl7pPr>
      <a:lvl8pPr marL="1371600" algn="l" rtl="0" fontAlgn="base">
        <a:spcBef>
          <a:spcPct val="0"/>
        </a:spcBef>
        <a:spcAft>
          <a:spcPct val="0"/>
        </a:spcAft>
        <a:defRPr sz="3000">
          <a:solidFill>
            <a:srgbClr val="990000"/>
          </a:solidFill>
          <a:latin typeface="Arial" pitchFamily="34" charset="0"/>
        </a:defRPr>
      </a:lvl8pPr>
      <a:lvl9pPr marL="1828800" algn="l" rtl="0" fontAlgn="base">
        <a:spcBef>
          <a:spcPct val="0"/>
        </a:spcBef>
        <a:spcAft>
          <a:spcPct val="0"/>
        </a:spcAft>
        <a:defRPr sz="30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spect="1" noChangeArrowheads="1"/>
          </p:cNvSpPr>
          <p:nvPr>
            <p:ph type="title"/>
          </p:nvPr>
        </p:nvSpPr>
        <p:spPr bwMode="auto">
          <a:xfrm>
            <a:off x="2008332" y="0"/>
            <a:ext cx="713566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Appendix master title</a:t>
            </a:r>
          </a:p>
        </p:txBody>
      </p:sp>
      <p:sp>
        <p:nvSpPr>
          <p:cNvPr id="206855" name="Rectangle 7"/>
          <p:cNvSpPr>
            <a:spLocks noGrp="1" noChangeArrowheads="1"/>
          </p:cNvSpPr>
          <p:nvPr>
            <p:ph type="sldNum" sz="quarter" idx="4"/>
          </p:nvPr>
        </p:nvSpPr>
        <p:spPr bwMode="auto">
          <a:xfrm>
            <a:off x="8658225" y="6488113"/>
            <a:ext cx="485775" cy="3698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FCD5D5FD-C24C-4EC1-877A-4A06FFD43F54}" type="slidenum">
              <a:rPr lang="en-US"/>
              <a:pPr fontAlgn="base">
                <a:spcAft>
                  <a:spcPct val="0"/>
                </a:spcAft>
                <a:defRPr/>
              </a:pPr>
              <a:t>‹#›</a:t>
            </a:fld>
            <a:endParaRPr lang="en-US" dirty="0"/>
          </a:p>
        </p:txBody>
      </p:sp>
      <p:sp>
        <p:nvSpPr>
          <p:cNvPr id="10" name="Text Placeholder 9"/>
          <p:cNvSpPr>
            <a:spLocks noGrp="1"/>
          </p:cNvSpPr>
          <p:nvPr>
            <p:ph type="body" idx="1"/>
          </p:nvPr>
        </p:nvSpPr>
        <p:spPr bwMode="auto">
          <a:xfrm>
            <a:off x="457200" y="592138"/>
            <a:ext cx="8482013"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3" name="Group 2"/>
          <p:cNvGrpSpPr/>
          <p:nvPr userDrawn="1"/>
        </p:nvGrpSpPr>
        <p:grpSpPr>
          <a:xfrm>
            <a:off x="32017" y="72581"/>
            <a:ext cx="1976315" cy="6252019"/>
            <a:chOff x="26319" y="75430"/>
            <a:chExt cx="1976315" cy="6409508"/>
          </a:xfrm>
        </p:grpSpPr>
        <p:pic>
          <p:nvPicPr>
            <p:cNvPr id="6155"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319" y="75430"/>
              <a:ext cx="1976315" cy="521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6156" name="Picture 1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319" y="563034"/>
              <a:ext cx="391023" cy="5921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grpSp>
        <p:nvGrpSpPr>
          <p:cNvPr id="2" name="Group 1"/>
          <p:cNvGrpSpPr/>
          <p:nvPr userDrawn="1"/>
        </p:nvGrpSpPr>
        <p:grpSpPr>
          <a:xfrm>
            <a:off x="8218204" y="750888"/>
            <a:ext cx="893380" cy="5573712"/>
            <a:chOff x="8229600" y="750888"/>
            <a:chExt cx="893380" cy="5734050"/>
          </a:xfrm>
        </p:grpSpPr>
        <p:pic>
          <p:nvPicPr>
            <p:cNvPr id="13" name="Picture 1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032905" y="750888"/>
              <a:ext cx="90075" cy="573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6157" name="Picture 1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229600" y="6434982"/>
              <a:ext cx="893380" cy="49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sp>
        <p:nvSpPr>
          <p:cNvPr id="14"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578277993"/>
      </p:ext>
    </p:extLst>
  </p:cSld>
  <p:clrMap bg1="lt1" tx1="dk1" bg2="lt2" tx2="dk2" accent1="accent1" accent2="accent2" accent3="accent3" accent4="accent4" accent5="accent5" accent6="accent6" hlink="hlink" folHlink="folHlink"/>
  <p:sldLayoutIdLst>
    <p:sldLayoutId id="2147483673" r:id="rId1"/>
  </p:sldLayoutIdLst>
  <p:hf hdr="0" dt="0"/>
  <p:txStyles>
    <p:titleStyle>
      <a:lvl1pPr algn="l" rtl="0" eaLnBrk="0" fontAlgn="base" hangingPunct="0">
        <a:spcBef>
          <a:spcPct val="0"/>
        </a:spcBef>
        <a:spcAft>
          <a:spcPct val="0"/>
        </a:spcAft>
        <a:defRPr sz="3400">
          <a:solidFill>
            <a:schemeClr val="tx1"/>
          </a:solidFill>
          <a:latin typeface="+mj-lt"/>
          <a:ea typeface="+mj-ea"/>
          <a:cs typeface="+mj-cs"/>
        </a:defRPr>
      </a:lvl1pPr>
      <a:lvl2pPr algn="l" rtl="0" eaLnBrk="0" fontAlgn="base" hangingPunct="0">
        <a:spcBef>
          <a:spcPct val="0"/>
        </a:spcBef>
        <a:spcAft>
          <a:spcPct val="0"/>
        </a:spcAft>
        <a:defRPr sz="3400">
          <a:solidFill>
            <a:schemeClr val="tx1"/>
          </a:solidFill>
          <a:latin typeface="Arial" pitchFamily="34" charset="0"/>
        </a:defRPr>
      </a:lvl2pPr>
      <a:lvl3pPr algn="l" rtl="0" eaLnBrk="0" fontAlgn="base" hangingPunct="0">
        <a:spcBef>
          <a:spcPct val="0"/>
        </a:spcBef>
        <a:spcAft>
          <a:spcPct val="0"/>
        </a:spcAft>
        <a:defRPr sz="3400">
          <a:solidFill>
            <a:schemeClr val="tx1"/>
          </a:solidFill>
          <a:latin typeface="Arial" pitchFamily="34" charset="0"/>
        </a:defRPr>
      </a:lvl3pPr>
      <a:lvl4pPr algn="l" rtl="0" eaLnBrk="0" fontAlgn="base" hangingPunct="0">
        <a:spcBef>
          <a:spcPct val="0"/>
        </a:spcBef>
        <a:spcAft>
          <a:spcPct val="0"/>
        </a:spcAft>
        <a:defRPr sz="3400">
          <a:solidFill>
            <a:schemeClr val="tx1"/>
          </a:solidFill>
          <a:latin typeface="Arial" pitchFamily="34" charset="0"/>
        </a:defRPr>
      </a:lvl4pPr>
      <a:lvl5pPr algn="l" rtl="0" eaLnBrk="0" fontAlgn="base" hangingPunct="0">
        <a:spcBef>
          <a:spcPct val="0"/>
        </a:spcBef>
        <a:spcAft>
          <a:spcPct val="0"/>
        </a:spcAft>
        <a:defRPr sz="3400">
          <a:solidFill>
            <a:schemeClr val="tx1"/>
          </a:solidFill>
          <a:latin typeface="Arial" pitchFamily="34" charset="0"/>
        </a:defRPr>
      </a:lvl5pPr>
      <a:lvl6pPr marL="457200" algn="l" rtl="0" fontAlgn="base">
        <a:spcBef>
          <a:spcPct val="0"/>
        </a:spcBef>
        <a:spcAft>
          <a:spcPct val="0"/>
        </a:spcAft>
        <a:defRPr sz="3400">
          <a:solidFill>
            <a:srgbClr val="990000"/>
          </a:solidFill>
          <a:latin typeface="Arial" pitchFamily="34" charset="0"/>
        </a:defRPr>
      </a:lvl6pPr>
      <a:lvl7pPr marL="914400" algn="l" rtl="0" fontAlgn="base">
        <a:spcBef>
          <a:spcPct val="0"/>
        </a:spcBef>
        <a:spcAft>
          <a:spcPct val="0"/>
        </a:spcAft>
        <a:defRPr sz="3400">
          <a:solidFill>
            <a:srgbClr val="990000"/>
          </a:solidFill>
          <a:latin typeface="Arial" pitchFamily="34" charset="0"/>
        </a:defRPr>
      </a:lvl7pPr>
      <a:lvl8pPr marL="1371600" algn="l" rtl="0" fontAlgn="base">
        <a:spcBef>
          <a:spcPct val="0"/>
        </a:spcBef>
        <a:spcAft>
          <a:spcPct val="0"/>
        </a:spcAft>
        <a:defRPr sz="3400">
          <a:solidFill>
            <a:srgbClr val="990000"/>
          </a:solidFill>
          <a:latin typeface="Arial" pitchFamily="34" charset="0"/>
        </a:defRPr>
      </a:lvl8pPr>
      <a:lvl9pPr marL="1828800" algn="l" rtl="0" fontAlgn="base">
        <a:spcBef>
          <a:spcPct val="0"/>
        </a:spcBef>
        <a:spcAft>
          <a:spcPct val="0"/>
        </a:spcAft>
        <a:defRPr sz="34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CAE2A-3771-4BE5-9C85-74C66AABFB75}"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2BB0950F-B3A7-4765-BFE3-905F9A9F1A42}"/>
              </a:ext>
            </a:extLst>
          </p:cNvPr>
          <p:cNvSpPr>
            <a:spLocks noGrp="1"/>
          </p:cNvSpPr>
          <p:nvPr>
            <p:ph type="title"/>
          </p:nvPr>
        </p:nvSpPr>
        <p:spPr>
          <a:xfrm>
            <a:off x="0" y="304800"/>
            <a:ext cx="9144000" cy="966788"/>
          </a:xfrm>
        </p:spPr>
        <p:txBody>
          <a:bodyPr/>
          <a:lstStyle/>
          <a:p>
            <a:pPr algn="ctr"/>
            <a:r>
              <a:rPr lang="en-US" sz="4000" dirty="0">
                <a:solidFill>
                  <a:schemeClr val="tx1"/>
                </a:solidFill>
              </a:rPr>
              <a:t>Principles of </a:t>
            </a:r>
            <a:r>
              <a:rPr lang="en-US" sz="4000" dirty="0" smtClean="0">
                <a:solidFill>
                  <a:schemeClr val="tx1"/>
                </a:solidFill>
              </a:rPr>
              <a:t>Micro Economics</a:t>
            </a:r>
            <a:r>
              <a:rPr lang="en-US" sz="4000" dirty="0">
                <a:solidFill>
                  <a:schemeClr val="tx1"/>
                </a:solidFill>
              </a:rPr>
              <a:t>, Ninth Edition</a:t>
            </a:r>
            <a:br>
              <a:rPr lang="en-US" sz="4000" dirty="0">
                <a:solidFill>
                  <a:schemeClr val="tx1"/>
                </a:solidFill>
              </a:rPr>
            </a:br>
            <a:r>
              <a:rPr lang="en-US" sz="2800" dirty="0">
                <a:solidFill>
                  <a:schemeClr val="tx1"/>
                </a:solidFill>
              </a:rPr>
              <a:t>N. Gregory Mankiw</a:t>
            </a:r>
            <a:r>
              <a:rPr lang="en-US" dirty="0"/>
              <a:t/>
            </a:r>
            <a:br>
              <a:rPr lang="en-US" dirty="0"/>
            </a:br>
            <a:endParaRPr lang="en-US" dirty="0"/>
          </a:p>
        </p:txBody>
      </p:sp>
    </p:spTree>
    <p:extLst>
      <p:ext uri="{BB962C8B-B14F-4D97-AF65-F5344CB8AC3E}">
        <p14:creationId xmlns:p14="http://schemas.microsoft.com/office/powerpoint/2010/main" val="2993762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wrap="square" anchor="t"/>
          <a:lstStyle/>
          <a:p>
            <a:r>
              <a:rPr lang="en-US" altLang="en-US" dirty="0"/>
              <a:t>Production and Costs, Part 1</a:t>
            </a:r>
          </a:p>
        </p:txBody>
      </p:sp>
      <p:sp>
        <p:nvSpPr>
          <p:cNvPr id="17411" name="Content Placeholder 2"/>
          <p:cNvSpPr>
            <a:spLocks noGrp="1"/>
          </p:cNvSpPr>
          <p:nvPr>
            <p:ph idx="1"/>
          </p:nvPr>
        </p:nvSpPr>
        <p:spPr>
          <a:xfrm>
            <a:off x="277813" y="1025525"/>
            <a:ext cx="8588375" cy="5146675"/>
          </a:xfrm>
        </p:spPr>
        <p:txBody>
          <a:bodyPr/>
          <a:lstStyle/>
          <a:p>
            <a:r>
              <a:rPr lang="en-US" altLang="en-US" dirty="0"/>
              <a:t>Production function</a:t>
            </a:r>
          </a:p>
          <a:p>
            <a:pPr lvl="1"/>
            <a:r>
              <a:rPr lang="en-US" altLang="en-US" dirty="0"/>
              <a:t>Relationship between</a:t>
            </a:r>
          </a:p>
          <a:p>
            <a:pPr lvl="2"/>
            <a:r>
              <a:rPr lang="en-US" altLang="en-US" dirty="0"/>
              <a:t>Quantity of inputs used to make a good</a:t>
            </a:r>
          </a:p>
          <a:p>
            <a:pPr lvl="2"/>
            <a:r>
              <a:rPr lang="en-US" altLang="en-US" dirty="0"/>
              <a:t>And the quantity of output of that good</a:t>
            </a:r>
          </a:p>
          <a:p>
            <a:pPr lvl="1"/>
            <a:r>
              <a:rPr lang="en-US" altLang="en-US" dirty="0"/>
              <a:t>Gets flatter as production rises </a:t>
            </a:r>
          </a:p>
          <a:p>
            <a:r>
              <a:rPr lang="en-US" altLang="en-US" dirty="0"/>
              <a:t>Marginal product</a:t>
            </a:r>
          </a:p>
          <a:p>
            <a:pPr lvl="1"/>
            <a:r>
              <a:rPr lang="en-US" altLang="en-US" dirty="0"/>
              <a:t>Increase in output that arises from an additional unit of input</a:t>
            </a:r>
          </a:p>
          <a:p>
            <a:pPr lvl="1"/>
            <a:r>
              <a:rPr lang="en-US" altLang="en-US" dirty="0"/>
              <a:t>Slope of the production function</a:t>
            </a:r>
          </a:p>
        </p:txBody>
      </p:sp>
      <p:sp>
        <p:nvSpPr>
          <p:cNvPr id="17413" name="Slide Number Placeholder 1"/>
          <p:cNvSpPr>
            <a:spLocks noGrp="1"/>
          </p:cNvSpPr>
          <p:nvPr>
            <p:ph type="sldNum" sz="quarter" idx="10"/>
          </p:nvPr>
        </p:nvSpPr>
        <p:spPr>
          <a:xfrm>
            <a:off x="8686800" y="6423025"/>
            <a:ext cx="452438" cy="282575"/>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B608C276-9E8A-486E-A065-BEEEB6D007E9}" type="slidenum">
              <a:rPr lang="en-US" altLang="en-US" sz="1200" smtClean="0">
                <a:solidFill>
                  <a:srgbClr val="002060"/>
                </a:solidFill>
              </a:rPr>
              <a:pPr eaLnBrk="1" hangingPunct="1"/>
              <a:t>10</a:t>
            </a:fld>
            <a:endParaRPr lang="en-US" altLang="en-US" sz="1200">
              <a:solidFill>
                <a:srgbClr val="002060"/>
              </a:solidFill>
            </a:endParaRPr>
          </a:p>
        </p:txBody>
      </p:sp>
    </p:spTree>
    <p:extLst>
      <p:ext uri="{BB962C8B-B14F-4D97-AF65-F5344CB8AC3E}">
        <p14:creationId xmlns:p14="http://schemas.microsoft.com/office/powerpoint/2010/main" val="2894193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09550" y="0"/>
            <a:ext cx="8770938" cy="914400"/>
          </a:xfrm>
        </p:spPr>
        <p:txBody>
          <a:bodyPr/>
          <a:lstStyle/>
          <a:p>
            <a:r>
              <a:rPr lang="en-US" altLang="en-US" dirty="0"/>
              <a:t>Table 1 </a:t>
            </a:r>
            <a:r>
              <a:rPr lang="en-US" altLang="en-US" sz="2800" dirty="0"/>
              <a:t>A Production Function and Total Cost: 			Caroline’s Cookie Factory</a:t>
            </a:r>
          </a:p>
        </p:txBody>
      </p:sp>
      <p:graphicFrame>
        <p:nvGraphicFramePr>
          <p:cNvPr id="2" name="Table 1" descr="A table with 6 columns and 8 rows. The column headers are: Number of Workers; Output, quantity of cookies produced per hour; Marginal Product of Labor; Cost of Factory; Cost of Workers; and Total Cost of Inputs, cost of factory plus cost of workers."/>
          <p:cNvGraphicFramePr>
            <a:graphicFrameLocks noGrp="1"/>
          </p:cNvGraphicFramePr>
          <p:nvPr>
            <p:extLst>
              <p:ext uri="{D42A27DB-BD31-4B8C-83A1-F6EECF244321}">
                <p14:modId xmlns:p14="http://schemas.microsoft.com/office/powerpoint/2010/main" val="3476444042"/>
              </p:ext>
            </p:extLst>
          </p:nvPr>
        </p:nvGraphicFramePr>
        <p:xfrm>
          <a:off x="609600" y="1126566"/>
          <a:ext cx="7696201" cy="5013965"/>
        </p:xfrm>
        <a:graphic>
          <a:graphicData uri="http://schemas.openxmlformats.org/drawingml/2006/table">
            <a:tbl>
              <a:tblPr firstRow="1" firstCol="1" bandRow="1">
                <a:tableStyleId>{2D5ABB26-0587-4C30-8999-92F81FD0307C}</a:tableStyleId>
              </a:tblPr>
              <a:tblGrid>
                <a:gridCol w="1248165">
                  <a:extLst>
                    <a:ext uri="{9D8B030D-6E8A-4147-A177-3AD203B41FA5}">
                      <a16:colId xmlns:a16="http://schemas.microsoft.com/office/drawing/2014/main" val="20000"/>
                    </a:ext>
                  </a:extLst>
                </a:gridCol>
                <a:gridCol w="1408876">
                  <a:extLst>
                    <a:ext uri="{9D8B030D-6E8A-4147-A177-3AD203B41FA5}">
                      <a16:colId xmlns:a16="http://schemas.microsoft.com/office/drawing/2014/main" val="20001"/>
                    </a:ext>
                  </a:extLst>
                </a:gridCol>
                <a:gridCol w="1191060">
                  <a:extLst>
                    <a:ext uri="{9D8B030D-6E8A-4147-A177-3AD203B41FA5}">
                      <a16:colId xmlns:a16="http://schemas.microsoft.com/office/drawing/2014/main" val="20002"/>
                    </a:ext>
                  </a:extLst>
                </a:gridCol>
                <a:gridCol w="1327694">
                  <a:extLst>
                    <a:ext uri="{9D8B030D-6E8A-4147-A177-3AD203B41FA5}">
                      <a16:colId xmlns:a16="http://schemas.microsoft.com/office/drawing/2014/main" val="20003"/>
                    </a:ext>
                  </a:extLst>
                </a:gridCol>
                <a:gridCol w="1148805">
                  <a:extLst>
                    <a:ext uri="{9D8B030D-6E8A-4147-A177-3AD203B41FA5}">
                      <a16:colId xmlns:a16="http://schemas.microsoft.com/office/drawing/2014/main" val="20004"/>
                    </a:ext>
                  </a:extLst>
                </a:gridCol>
                <a:gridCol w="1371601">
                  <a:extLst>
                    <a:ext uri="{9D8B030D-6E8A-4147-A177-3AD203B41FA5}">
                      <a16:colId xmlns:a16="http://schemas.microsoft.com/office/drawing/2014/main" val="20005"/>
                    </a:ext>
                  </a:extLst>
                </a:gridCol>
              </a:tblGrid>
              <a:tr h="1752609">
                <a:tc>
                  <a:txBody>
                    <a:bodyPr/>
                    <a:lstStyle/>
                    <a:p>
                      <a:pPr marL="0" marR="0" algn="ctr">
                        <a:lnSpc>
                          <a:spcPct val="107000"/>
                        </a:lnSpc>
                        <a:spcBef>
                          <a:spcPts val="0"/>
                        </a:spcBef>
                        <a:spcAft>
                          <a:spcPts val="0"/>
                        </a:spcAft>
                      </a:pPr>
                      <a:r>
                        <a:rPr lang="en-US" sz="1600" b="1" dirty="0">
                          <a:effectLst/>
                        </a:rPr>
                        <a:t>(1)</a:t>
                      </a:r>
                    </a:p>
                    <a:p>
                      <a:pPr marL="0" marR="0" algn="ctr">
                        <a:lnSpc>
                          <a:spcPct val="107000"/>
                        </a:lnSpc>
                        <a:spcBef>
                          <a:spcPts val="0"/>
                        </a:spcBef>
                        <a:spcAft>
                          <a:spcPts val="0"/>
                        </a:spcAft>
                      </a:pPr>
                      <a:r>
                        <a:rPr lang="en-US" sz="1600" b="1" dirty="0">
                          <a:effectLst/>
                        </a:rPr>
                        <a:t>Number of Workers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600" b="1" dirty="0">
                          <a:effectLst/>
                        </a:rPr>
                        <a:t>(2)</a:t>
                      </a:r>
                    </a:p>
                    <a:p>
                      <a:pPr marL="0" marR="0" algn="ctr">
                        <a:lnSpc>
                          <a:spcPct val="107000"/>
                        </a:lnSpc>
                        <a:spcBef>
                          <a:spcPts val="0"/>
                        </a:spcBef>
                        <a:spcAft>
                          <a:spcPts val="0"/>
                        </a:spcAft>
                      </a:pPr>
                      <a:r>
                        <a:rPr lang="en-US" sz="1600" b="1" dirty="0">
                          <a:effectLst/>
                        </a:rPr>
                        <a:t>Output (quantity of cookies produced per hour)</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600" b="1" dirty="0">
                          <a:effectLst/>
                        </a:rPr>
                        <a:t>(3)</a:t>
                      </a:r>
                    </a:p>
                    <a:p>
                      <a:pPr marL="0" marR="0" algn="ctr">
                        <a:lnSpc>
                          <a:spcPct val="107000"/>
                        </a:lnSpc>
                        <a:spcBef>
                          <a:spcPts val="0"/>
                        </a:spcBef>
                        <a:spcAft>
                          <a:spcPts val="0"/>
                        </a:spcAft>
                      </a:pPr>
                      <a:r>
                        <a:rPr lang="en-US" sz="1600" b="1" dirty="0">
                          <a:effectLst/>
                        </a:rPr>
                        <a:t>Marginal Product of Labor</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600" b="1" dirty="0">
                          <a:effectLst/>
                        </a:rPr>
                        <a:t>(4)</a:t>
                      </a:r>
                    </a:p>
                    <a:p>
                      <a:pPr marL="0" marR="0" algn="ctr">
                        <a:lnSpc>
                          <a:spcPct val="107000"/>
                        </a:lnSpc>
                        <a:spcBef>
                          <a:spcPts val="0"/>
                        </a:spcBef>
                        <a:spcAft>
                          <a:spcPts val="0"/>
                        </a:spcAft>
                      </a:pPr>
                      <a:r>
                        <a:rPr lang="en-US" sz="1600" b="1" dirty="0">
                          <a:effectLst/>
                        </a:rPr>
                        <a:t>Cost of Factory</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600" b="1" dirty="0">
                          <a:effectLst/>
                        </a:rPr>
                        <a:t>(5)</a:t>
                      </a:r>
                    </a:p>
                    <a:p>
                      <a:pPr marL="0" marR="0" algn="ctr">
                        <a:lnSpc>
                          <a:spcPct val="107000"/>
                        </a:lnSpc>
                        <a:spcBef>
                          <a:spcPts val="0"/>
                        </a:spcBef>
                        <a:spcAft>
                          <a:spcPts val="0"/>
                        </a:spcAft>
                      </a:pPr>
                      <a:r>
                        <a:rPr lang="en-US" sz="1600" b="1" dirty="0">
                          <a:effectLst/>
                        </a:rPr>
                        <a:t>Cost of Workers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600" b="1" dirty="0">
                          <a:effectLst/>
                        </a:rPr>
                        <a:t>(6)</a:t>
                      </a:r>
                    </a:p>
                    <a:p>
                      <a:pPr marL="0" marR="0" algn="ctr">
                        <a:lnSpc>
                          <a:spcPct val="107000"/>
                        </a:lnSpc>
                        <a:spcBef>
                          <a:spcPts val="0"/>
                        </a:spcBef>
                        <a:spcAft>
                          <a:spcPts val="0"/>
                        </a:spcAft>
                      </a:pPr>
                      <a:r>
                        <a:rPr lang="en-US" sz="1600" b="1" dirty="0">
                          <a:effectLst/>
                        </a:rPr>
                        <a:t>Total Cost of Inputs (cost of factory plus cost of workers)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465908">
                <a:tc>
                  <a:txBody>
                    <a:bodyPr/>
                    <a:lstStyle/>
                    <a:p>
                      <a:pPr marL="0" marR="0" algn="ctr">
                        <a:lnSpc>
                          <a:spcPct val="107000"/>
                        </a:lnSpc>
                        <a:spcBef>
                          <a:spcPts val="0"/>
                        </a:spcBef>
                        <a:spcAft>
                          <a:spcPts val="0"/>
                        </a:spcAft>
                      </a:pPr>
                      <a:r>
                        <a:rPr lang="en-US" sz="1600">
                          <a:effectLst/>
                        </a:rPr>
                        <a:t>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T w="12700" cap="flat" cmpd="sng" algn="ctr">
                      <a:solidFill>
                        <a:schemeClr val="tx1"/>
                      </a:solidFill>
                      <a:prstDash val="solid"/>
                      <a:round/>
                      <a:headEnd type="none" w="med" len="med"/>
                      <a:tailEnd type="none" w="med" len="med"/>
                    </a:lnT>
                    <a:solidFill>
                      <a:srgbClr val="FFFFFF"/>
                    </a:solidFill>
                  </a:tcPr>
                </a:tc>
                <a:tc>
                  <a:txBody>
                    <a:bodyPr/>
                    <a:lstStyle/>
                    <a:p>
                      <a:pPr marL="0" marR="0" algn="ctr">
                        <a:lnSpc>
                          <a:spcPct val="107000"/>
                        </a:lnSpc>
                        <a:spcBef>
                          <a:spcPts val="0"/>
                        </a:spcBef>
                        <a:spcAft>
                          <a:spcPts val="0"/>
                        </a:spcAft>
                      </a:pPr>
                      <a:r>
                        <a:rPr lang="en-US" sz="1600" dirty="0">
                          <a:effectLst/>
                        </a:rPr>
                        <a:t>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T w="12700" cap="flat" cmpd="sng" algn="ctr">
                      <a:solidFill>
                        <a:schemeClr val="tx1"/>
                      </a:solidFill>
                      <a:prstDash val="solid"/>
                      <a:round/>
                      <a:headEnd type="none" w="med" len="med"/>
                      <a:tailEnd type="none" w="med" len="med"/>
                    </a:lnT>
                    <a:solidFill>
                      <a:srgbClr val="FFFFFF"/>
                    </a:solidFill>
                  </a:tcPr>
                </a:tc>
                <a:tc>
                  <a:txBody>
                    <a:bodyPr/>
                    <a:lstStyle/>
                    <a:p>
                      <a:pPr marL="0" marR="0" algn="ctr">
                        <a:lnSpc>
                          <a:spcPct val="107000"/>
                        </a:lnSpc>
                        <a:spcBef>
                          <a:spcPts val="0"/>
                        </a:spcBef>
                        <a:spcAft>
                          <a:spcPts val="0"/>
                        </a:spcAft>
                      </a:pPr>
                      <a:endParaRPr lang="en-US" sz="16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T w="12700" cap="flat" cmpd="sng" algn="ctr">
                      <a:solidFill>
                        <a:schemeClr val="tx1"/>
                      </a:solidFill>
                      <a:prstDash val="solid"/>
                      <a:round/>
                      <a:headEnd type="none" w="med" len="med"/>
                      <a:tailEnd type="none" w="med" len="med"/>
                    </a:lnT>
                    <a:solidFill>
                      <a:srgbClr val="FFFFFF"/>
                    </a:solidFill>
                  </a:tcPr>
                </a:tc>
                <a:tc>
                  <a:txBody>
                    <a:bodyPr/>
                    <a:lstStyle/>
                    <a:p>
                      <a:pPr marL="0" marR="0" algn="ctr">
                        <a:lnSpc>
                          <a:spcPct val="107000"/>
                        </a:lnSpc>
                        <a:spcBef>
                          <a:spcPts val="0"/>
                        </a:spcBef>
                        <a:spcAft>
                          <a:spcPts val="0"/>
                        </a:spcAft>
                      </a:pPr>
                      <a:r>
                        <a:rPr lang="en-US" sz="1600" dirty="0">
                          <a:effectLst/>
                        </a:rPr>
                        <a:t>$30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T w="12700" cap="flat" cmpd="sng" algn="ctr">
                      <a:solidFill>
                        <a:schemeClr val="tx1"/>
                      </a:solidFill>
                      <a:prstDash val="solid"/>
                      <a:round/>
                      <a:headEnd type="none" w="med" len="med"/>
                      <a:tailEnd type="none" w="med" len="med"/>
                    </a:lnT>
                    <a:solidFill>
                      <a:srgbClr val="FFFFFF"/>
                    </a:solidFill>
                  </a:tcPr>
                </a:tc>
                <a:tc>
                  <a:txBody>
                    <a:bodyPr/>
                    <a:lstStyle/>
                    <a:p>
                      <a:pPr marL="0" marR="0" algn="ctr">
                        <a:lnSpc>
                          <a:spcPct val="107000"/>
                        </a:lnSpc>
                        <a:spcBef>
                          <a:spcPts val="0"/>
                        </a:spcBef>
                        <a:spcAft>
                          <a:spcPts val="0"/>
                        </a:spcAft>
                      </a:pPr>
                      <a:r>
                        <a:rPr lang="en-US" sz="1600">
                          <a:effectLst/>
                        </a:rPr>
                        <a:t>$0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T w="12700" cap="flat" cmpd="sng" algn="ctr">
                      <a:solidFill>
                        <a:schemeClr val="tx1"/>
                      </a:solidFill>
                      <a:prstDash val="solid"/>
                      <a:round/>
                      <a:headEnd type="none" w="med" len="med"/>
                      <a:tailEnd type="none" w="med" len="med"/>
                    </a:lnT>
                    <a:solidFill>
                      <a:srgbClr val="FFFFFF"/>
                    </a:solidFill>
                  </a:tcPr>
                </a:tc>
                <a:tc>
                  <a:txBody>
                    <a:bodyPr/>
                    <a:lstStyle/>
                    <a:p>
                      <a:pPr marL="0" marR="0" algn="ctr">
                        <a:lnSpc>
                          <a:spcPct val="107000"/>
                        </a:lnSpc>
                        <a:spcBef>
                          <a:spcPts val="0"/>
                        </a:spcBef>
                        <a:spcAft>
                          <a:spcPts val="0"/>
                        </a:spcAft>
                      </a:pPr>
                      <a:r>
                        <a:rPr lang="en-US" sz="1600">
                          <a:effectLst/>
                        </a:rPr>
                        <a:t>$30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T w="12700" cap="flat" cmpd="sng" algn="ctr">
                      <a:solidFill>
                        <a:schemeClr val="tx1"/>
                      </a:solidFill>
                      <a:prstDash val="solid"/>
                      <a:round/>
                      <a:headEnd type="none" w="med" len="med"/>
                      <a:tailEnd type="none" w="med" len="med"/>
                    </a:lnT>
                    <a:solidFill>
                      <a:srgbClr val="FFFFFF"/>
                    </a:solidFill>
                  </a:tcPr>
                </a:tc>
                <a:extLst>
                  <a:ext uri="{0D108BD9-81ED-4DB2-BD59-A6C34878D82A}">
                    <a16:rowId xmlns:a16="http://schemas.microsoft.com/office/drawing/2014/main" val="10001"/>
                  </a:ext>
                </a:extLst>
              </a:tr>
              <a:tr h="465908">
                <a:tc>
                  <a:txBody>
                    <a:bodyPr/>
                    <a:lstStyle/>
                    <a:p>
                      <a:pPr marL="0" marR="0" algn="ctr">
                        <a:lnSpc>
                          <a:spcPct val="107000"/>
                        </a:lnSpc>
                        <a:spcBef>
                          <a:spcPts val="0"/>
                        </a:spcBef>
                        <a:spcAft>
                          <a:spcPts val="0"/>
                        </a:spcAft>
                      </a:pPr>
                      <a:r>
                        <a:rPr lang="en-US"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dirty="0">
                          <a:effectLst/>
                        </a:rPr>
                        <a:t>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dirty="0">
                          <a:effectLst/>
                        </a:rPr>
                        <a:t>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a:effectLst/>
                        </a:rPr>
                        <a:t>30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a:effectLst/>
                        </a:rPr>
                        <a:t>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a:effectLst/>
                        </a:rPr>
                        <a:t>40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extLst>
                  <a:ext uri="{0D108BD9-81ED-4DB2-BD59-A6C34878D82A}">
                    <a16:rowId xmlns:a16="http://schemas.microsoft.com/office/drawing/2014/main" val="10002"/>
                  </a:ext>
                </a:extLst>
              </a:tr>
              <a:tr h="465908">
                <a:tc>
                  <a:txBody>
                    <a:bodyPr/>
                    <a:lstStyle/>
                    <a:p>
                      <a:pPr marL="0" marR="0" algn="ctr">
                        <a:lnSpc>
                          <a:spcPct val="107000"/>
                        </a:lnSpc>
                        <a:spcBef>
                          <a:spcPts val="0"/>
                        </a:spcBef>
                        <a:spcAft>
                          <a:spcPts val="0"/>
                        </a:spcAft>
                      </a:pPr>
                      <a:r>
                        <a:rPr lang="en-US" sz="1600">
                          <a:effectLst/>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dirty="0">
                          <a:effectLst/>
                        </a:rPr>
                        <a:t>90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dirty="0">
                          <a:effectLst/>
                        </a:rPr>
                        <a:t>40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a:effectLst/>
                        </a:rPr>
                        <a:t>30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a:effectLst/>
                        </a:rPr>
                        <a:t>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a:effectLst/>
                        </a:rPr>
                        <a:t>50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extLst>
                  <a:ext uri="{0D108BD9-81ED-4DB2-BD59-A6C34878D82A}">
                    <a16:rowId xmlns:a16="http://schemas.microsoft.com/office/drawing/2014/main" val="10003"/>
                  </a:ext>
                </a:extLst>
              </a:tr>
              <a:tr h="465908">
                <a:tc>
                  <a:txBody>
                    <a:bodyPr/>
                    <a:lstStyle/>
                    <a:p>
                      <a:pPr marL="0" marR="0" algn="ctr">
                        <a:lnSpc>
                          <a:spcPct val="107000"/>
                        </a:lnSpc>
                        <a:spcBef>
                          <a:spcPts val="0"/>
                        </a:spcBef>
                        <a:spcAft>
                          <a:spcPts val="0"/>
                        </a:spcAft>
                      </a:pPr>
                      <a:r>
                        <a:rPr lang="en-US" sz="1600">
                          <a:effectLst/>
                        </a:rPr>
                        <a:t>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a:effectLst/>
                        </a:rPr>
                        <a:t>120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dirty="0">
                          <a:effectLst/>
                        </a:rPr>
                        <a:t>30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a:effectLst/>
                        </a:rPr>
                        <a:t>30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a:effectLst/>
                        </a:rPr>
                        <a:t>30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a:effectLst/>
                        </a:rPr>
                        <a:t>60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extLst>
                  <a:ext uri="{0D108BD9-81ED-4DB2-BD59-A6C34878D82A}">
                    <a16:rowId xmlns:a16="http://schemas.microsoft.com/office/drawing/2014/main" val="10004"/>
                  </a:ext>
                </a:extLst>
              </a:tr>
              <a:tr h="465908">
                <a:tc>
                  <a:txBody>
                    <a:bodyPr/>
                    <a:lstStyle/>
                    <a:p>
                      <a:pPr marL="0" marR="0" algn="ctr">
                        <a:lnSpc>
                          <a:spcPct val="107000"/>
                        </a:lnSpc>
                        <a:spcBef>
                          <a:spcPts val="0"/>
                        </a:spcBef>
                        <a:spcAft>
                          <a:spcPts val="0"/>
                        </a:spcAft>
                      </a:pPr>
                      <a:r>
                        <a:rPr lang="en-US" sz="1600">
                          <a:effectLst/>
                        </a:rPr>
                        <a:t>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a:effectLst/>
                        </a:rPr>
                        <a:t>140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dirty="0">
                          <a:effectLst/>
                        </a:rPr>
                        <a:t>20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dirty="0">
                          <a:effectLst/>
                        </a:rPr>
                        <a:t>30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dirty="0">
                          <a:effectLst/>
                        </a:rPr>
                        <a:t>40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a:effectLst/>
                        </a:rPr>
                        <a:t>70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extLst>
                  <a:ext uri="{0D108BD9-81ED-4DB2-BD59-A6C34878D82A}">
                    <a16:rowId xmlns:a16="http://schemas.microsoft.com/office/drawing/2014/main" val="10005"/>
                  </a:ext>
                </a:extLst>
              </a:tr>
              <a:tr h="465908">
                <a:tc>
                  <a:txBody>
                    <a:bodyPr/>
                    <a:lstStyle/>
                    <a:p>
                      <a:pPr marL="0" marR="0" algn="ctr">
                        <a:lnSpc>
                          <a:spcPct val="107000"/>
                        </a:lnSpc>
                        <a:spcBef>
                          <a:spcPts val="0"/>
                        </a:spcBef>
                        <a:spcAft>
                          <a:spcPts val="0"/>
                        </a:spcAft>
                      </a:pPr>
                      <a:r>
                        <a:rPr lang="en-US" sz="1600">
                          <a:effectLst/>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a:effectLst/>
                        </a:rPr>
                        <a:t>150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a:effectLst/>
                        </a:rPr>
                        <a:t>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a:effectLst/>
                        </a:rPr>
                        <a:t>30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dirty="0">
                          <a:effectLst/>
                        </a:rPr>
                        <a:t>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a:effectLst/>
                        </a:rPr>
                        <a:t>80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extLst>
                  <a:ext uri="{0D108BD9-81ED-4DB2-BD59-A6C34878D82A}">
                    <a16:rowId xmlns:a16="http://schemas.microsoft.com/office/drawing/2014/main" val="10006"/>
                  </a:ext>
                </a:extLst>
              </a:tr>
              <a:tr h="465908">
                <a:tc>
                  <a:txBody>
                    <a:bodyPr/>
                    <a:lstStyle/>
                    <a:p>
                      <a:pPr marL="0" marR="0" algn="ctr">
                        <a:lnSpc>
                          <a:spcPct val="107000"/>
                        </a:lnSpc>
                        <a:spcBef>
                          <a:spcPts val="0"/>
                        </a:spcBef>
                        <a:spcAft>
                          <a:spcPts val="0"/>
                        </a:spcAft>
                      </a:pPr>
                      <a:r>
                        <a:rPr lang="en-US" sz="1600">
                          <a:effectLst/>
                        </a:rPr>
                        <a:t>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a:effectLst/>
                        </a:rPr>
                        <a:t>155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a:effectLst/>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a:effectLst/>
                        </a:rPr>
                        <a:t>30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dirty="0">
                          <a:effectLst/>
                        </a:rPr>
                        <a:t>60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tc>
                  <a:txBody>
                    <a:bodyPr/>
                    <a:lstStyle/>
                    <a:p>
                      <a:pPr marL="0" marR="0" algn="ctr">
                        <a:lnSpc>
                          <a:spcPct val="107000"/>
                        </a:lnSpc>
                        <a:spcBef>
                          <a:spcPts val="0"/>
                        </a:spcBef>
                        <a:spcAft>
                          <a:spcPts val="0"/>
                        </a:spcAft>
                      </a:pPr>
                      <a:r>
                        <a:rPr lang="en-US" sz="1600" dirty="0">
                          <a:effectLst/>
                        </a:rPr>
                        <a:t>90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solidFill>
                      <a:srgbClr val="FFFFFF"/>
                    </a:solidFill>
                  </a:tcPr>
                </a:tc>
                <a:extLst>
                  <a:ext uri="{0D108BD9-81ED-4DB2-BD59-A6C34878D82A}">
                    <a16:rowId xmlns:a16="http://schemas.microsoft.com/office/drawing/2014/main" val="10007"/>
                  </a:ext>
                </a:extLst>
              </a:tr>
            </a:tbl>
          </a:graphicData>
        </a:graphic>
      </p:graphicFrame>
      <p:sp>
        <p:nvSpPr>
          <p:cNvPr id="18435" name="Slide Number Placeholder 1"/>
          <p:cNvSpPr>
            <a:spLocks noGrp="1"/>
          </p:cNvSpPr>
          <p:nvPr>
            <p:ph type="sldNum" sz="quarter" idx="13"/>
          </p:nvPr>
        </p:nvSpPr>
        <p:spPr>
          <a:xfrm>
            <a:off x="8763000" y="6473825"/>
            <a:ext cx="376238" cy="231775"/>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6D7F9F1C-6642-4067-9E9C-509AD4152801}" type="slidenum">
              <a:rPr lang="en-US" altLang="en-US" sz="1200" smtClean="0">
                <a:solidFill>
                  <a:srgbClr val="002060"/>
                </a:solidFill>
              </a:rPr>
              <a:pPr eaLnBrk="1" hangingPunct="1"/>
              <a:t>11</a:t>
            </a:fld>
            <a:endParaRPr lang="en-US" altLang="en-US" sz="1200" dirty="0">
              <a:solidFill>
                <a:srgbClr val="002060"/>
              </a:solidFill>
            </a:endParaRPr>
          </a:p>
        </p:txBody>
      </p:sp>
    </p:spTree>
    <p:extLst>
      <p:ext uri="{BB962C8B-B14F-4D97-AF65-F5344CB8AC3E}">
        <p14:creationId xmlns:p14="http://schemas.microsoft.com/office/powerpoint/2010/main" val="4143892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wrap="square" anchor="t"/>
          <a:lstStyle/>
          <a:p>
            <a:r>
              <a:rPr lang="en-US" altLang="en-US" dirty="0"/>
              <a:t>Production and Costs, Part 2</a:t>
            </a:r>
          </a:p>
        </p:txBody>
      </p:sp>
      <p:sp>
        <p:nvSpPr>
          <p:cNvPr id="19459" name="Content Placeholder 2"/>
          <p:cNvSpPr>
            <a:spLocks noGrp="1"/>
          </p:cNvSpPr>
          <p:nvPr>
            <p:ph idx="1"/>
          </p:nvPr>
        </p:nvSpPr>
        <p:spPr>
          <a:xfrm>
            <a:off x="277813" y="1025525"/>
            <a:ext cx="8588375" cy="4003675"/>
          </a:xfrm>
        </p:spPr>
        <p:txBody>
          <a:bodyPr/>
          <a:lstStyle/>
          <a:p>
            <a:r>
              <a:rPr lang="en-US" altLang="en-US" dirty="0"/>
              <a:t>Diminishing marginal product</a:t>
            </a:r>
          </a:p>
          <a:p>
            <a:pPr lvl="1"/>
            <a:r>
              <a:rPr lang="en-US" altLang="en-US" dirty="0"/>
              <a:t>Marginal product of an input declines as the quantity of the input increases</a:t>
            </a:r>
          </a:p>
          <a:p>
            <a:pPr lvl="1"/>
            <a:r>
              <a:rPr lang="en-US" altLang="en-US" dirty="0"/>
              <a:t>Production function gets flatter as more inputs are being used</a:t>
            </a:r>
          </a:p>
          <a:p>
            <a:pPr lvl="1"/>
            <a:r>
              <a:rPr lang="en-US" altLang="en-US" dirty="0"/>
              <a:t>The slope of the production function decreases</a:t>
            </a:r>
          </a:p>
        </p:txBody>
      </p:sp>
      <p:sp>
        <p:nvSpPr>
          <p:cNvPr id="19461" name="Slide Number Placeholder 1"/>
          <p:cNvSpPr>
            <a:spLocks noGrp="1"/>
          </p:cNvSpPr>
          <p:nvPr>
            <p:ph type="sldNum" sz="quarter" idx="10"/>
          </p:nvPr>
        </p:nvSpPr>
        <p:spPr>
          <a:xfrm>
            <a:off x="8763000" y="6423025"/>
            <a:ext cx="376238" cy="206375"/>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37D57B53-7052-4A27-9A3E-54F944B1DC4D}" type="slidenum">
              <a:rPr lang="en-US" altLang="en-US" sz="1200" smtClean="0">
                <a:solidFill>
                  <a:srgbClr val="002060"/>
                </a:solidFill>
              </a:rPr>
              <a:pPr eaLnBrk="1" hangingPunct="1"/>
              <a:t>12</a:t>
            </a:fld>
            <a:endParaRPr lang="en-US" altLang="en-US" sz="1200" dirty="0">
              <a:solidFill>
                <a:srgbClr val="002060"/>
              </a:solidFill>
            </a:endParaRPr>
          </a:p>
        </p:txBody>
      </p:sp>
    </p:spTree>
    <p:extLst>
      <p:ext uri="{BB962C8B-B14F-4D97-AF65-F5344CB8AC3E}">
        <p14:creationId xmlns:p14="http://schemas.microsoft.com/office/powerpoint/2010/main" val="1093578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wrap="square" anchor="t"/>
          <a:lstStyle/>
          <a:p>
            <a:r>
              <a:rPr lang="en-US" altLang="en-US" dirty="0"/>
              <a:t>Production and Costs, Part 3</a:t>
            </a:r>
          </a:p>
        </p:txBody>
      </p:sp>
      <p:sp>
        <p:nvSpPr>
          <p:cNvPr id="20483" name="Content Placeholder 2"/>
          <p:cNvSpPr>
            <a:spLocks noGrp="1"/>
          </p:cNvSpPr>
          <p:nvPr>
            <p:ph idx="1"/>
          </p:nvPr>
        </p:nvSpPr>
        <p:spPr>
          <a:xfrm>
            <a:off x="277813" y="1025525"/>
            <a:ext cx="8588375" cy="4689475"/>
          </a:xfrm>
        </p:spPr>
        <p:txBody>
          <a:bodyPr/>
          <a:lstStyle/>
          <a:p>
            <a:r>
              <a:rPr lang="en-US" altLang="en-US" dirty="0"/>
              <a:t>Total-cost curve</a:t>
            </a:r>
          </a:p>
          <a:p>
            <a:pPr lvl="1"/>
            <a:r>
              <a:rPr lang="en-US" altLang="en-US" dirty="0"/>
              <a:t>Relationship between quantity produced and total costs</a:t>
            </a:r>
          </a:p>
          <a:p>
            <a:pPr lvl="1"/>
            <a:r>
              <a:rPr lang="en-US" altLang="en-US" dirty="0"/>
              <a:t>Gets steeper as the amount produced rises</a:t>
            </a:r>
          </a:p>
          <a:p>
            <a:pPr lvl="2"/>
            <a:r>
              <a:rPr lang="en-US" altLang="en-US" dirty="0"/>
              <a:t>Diminishing marginal product</a:t>
            </a:r>
          </a:p>
          <a:p>
            <a:pPr lvl="2"/>
            <a:r>
              <a:rPr lang="en-US" altLang="en-US" dirty="0"/>
              <a:t>Producing one additional unit of output requires a lot of additional units of inputs: very costly</a:t>
            </a:r>
          </a:p>
        </p:txBody>
      </p:sp>
      <p:sp>
        <p:nvSpPr>
          <p:cNvPr id="20485" name="Slide Number Placeholder 1"/>
          <p:cNvSpPr>
            <a:spLocks noGrp="1"/>
          </p:cNvSpPr>
          <p:nvPr>
            <p:ph type="sldNum" sz="quarter" idx="10"/>
          </p:nvPr>
        </p:nvSpPr>
        <p:spPr>
          <a:xfrm>
            <a:off x="8763000" y="6423025"/>
            <a:ext cx="376238" cy="206375"/>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291DEF76-9B94-4842-99EB-190AFB1ED542}" type="slidenum">
              <a:rPr lang="en-US" altLang="en-US" sz="1200" smtClean="0">
                <a:solidFill>
                  <a:srgbClr val="002060"/>
                </a:solidFill>
              </a:rPr>
              <a:pPr eaLnBrk="1" hangingPunct="1"/>
              <a:t>13</a:t>
            </a:fld>
            <a:endParaRPr lang="en-US" altLang="en-US" sz="1200">
              <a:solidFill>
                <a:srgbClr val="002060"/>
              </a:solidFill>
            </a:endParaRPr>
          </a:p>
        </p:txBody>
      </p:sp>
    </p:spTree>
    <p:extLst>
      <p:ext uri="{BB962C8B-B14F-4D97-AF65-F5344CB8AC3E}">
        <p14:creationId xmlns:p14="http://schemas.microsoft.com/office/powerpoint/2010/main" val="3355934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09549" y="-1"/>
            <a:ext cx="8856663" cy="573111"/>
          </a:xfrm>
        </p:spPr>
        <p:txBody>
          <a:bodyPr/>
          <a:lstStyle/>
          <a:p>
            <a:r>
              <a:rPr lang="en-US" altLang="en-US" sz="2800" dirty="0"/>
              <a:t>Figure 2 </a:t>
            </a:r>
            <a:r>
              <a:rPr lang="en-US" altLang="en-US" sz="2000" dirty="0"/>
              <a:t>Chloe’s Production Function and Total-Cost Curve</a:t>
            </a:r>
            <a:endParaRPr lang="en-US" altLang="en-US" sz="2800" dirty="0"/>
          </a:p>
        </p:txBody>
      </p:sp>
      <p:sp>
        <p:nvSpPr>
          <p:cNvPr id="21507" name="Slide Number Placeholder 2"/>
          <p:cNvSpPr>
            <a:spLocks noGrp="1"/>
          </p:cNvSpPr>
          <p:nvPr>
            <p:ph type="sldNum" sz="quarter" idx="13"/>
          </p:nvPr>
        </p:nvSpPr>
        <p:spPr>
          <a:xfrm>
            <a:off x="8763000" y="6473825"/>
            <a:ext cx="376238" cy="231775"/>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265E3655-E081-4FC8-AA44-B577BC4F5F42}" type="slidenum">
              <a:rPr lang="en-US" altLang="en-US" sz="1200" smtClean="0">
                <a:solidFill>
                  <a:srgbClr val="002060"/>
                </a:solidFill>
              </a:rPr>
              <a:pPr eaLnBrk="1" hangingPunct="1"/>
              <a:t>14</a:t>
            </a:fld>
            <a:endParaRPr lang="en-US" altLang="en-US" sz="1200" dirty="0">
              <a:solidFill>
                <a:srgbClr val="002060"/>
              </a:solidFill>
            </a:endParaRPr>
          </a:p>
        </p:txBody>
      </p:sp>
      <p:pic>
        <p:nvPicPr>
          <p:cNvPr id="7" name="Picture 6" descr="A line graph titled Production function has number of workers hired on the x axis, from 0 to 6, and quantity of output in cookies per hour on the y axis, from 0 to 160. The production function curve increases at a fast rate from 0 to 3 workers, producing 120 cookies per hour with 3 workers hired, then at a slower rate from 3 to 6 workers, ending at 150 cookies per hour with 6 workers hired.&#10;&#10;A line graph titled total-cost curve has quantity of output on the x axis and total cost on the y axis. The total cost curve has a total cost of 30 dollars at 0 output and increases exponentially to 90 dollars at 160 output.&#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867004"/>
            <a:ext cx="6705600" cy="5312926"/>
          </a:xfrm>
          <a:prstGeom prst="rect">
            <a:avLst/>
          </a:prstGeom>
        </p:spPr>
      </p:pic>
    </p:spTree>
    <p:extLst>
      <p:ext uri="{BB962C8B-B14F-4D97-AF65-F5344CB8AC3E}">
        <p14:creationId xmlns:p14="http://schemas.microsoft.com/office/powerpoint/2010/main" val="810232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wrap="square" anchor="t"/>
          <a:lstStyle/>
          <a:p>
            <a:r>
              <a:rPr lang="en-US" altLang="en-US" sz="3200" dirty="0"/>
              <a:t>The Various Measures of Cost, Part 1</a:t>
            </a:r>
          </a:p>
        </p:txBody>
      </p:sp>
      <p:sp>
        <p:nvSpPr>
          <p:cNvPr id="22531" name="Content Placeholder 2"/>
          <p:cNvSpPr>
            <a:spLocks noGrp="1"/>
          </p:cNvSpPr>
          <p:nvPr>
            <p:ph idx="1"/>
          </p:nvPr>
        </p:nvSpPr>
        <p:spPr>
          <a:xfrm>
            <a:off x="277813" y="1025525"/>
            <a:ext cx="8588375" cy="4765675"/>
          </a:xfrm>
        </p:spPr>
        <p:txBody>
          <a:bodyPr/>
          <a:lstStyle/>
          <a:p>
            <a:pPr>
              <a:defRPr/>
            </a:pPr>
            <a:r>
              <a:rPr lang="en-US" dirty="0"/>
              <a:t>Fixed costs, FC</a:t>
            </a:r>
          </a:p>
          <a:p>
            <a:pPr lvl="1">
              <a:buFont typeface="Arial" pitchFamily="34" charset="0"/>
              <a:buChar char="–"/>
              <a:defRPr/>
            </a:pPr>
            <a:r>
              <a:rPr lang="en-US" dirty="0"/>
              <a:t>Costs that do not vary with the quantity of output produced</a:t>
            </a:r>
          </a:p>
          <a:p>
            <a:pPr>
              <a:defRPr/>
            </a:pPr>
            <a:r>
              <a:rPr lang="en-US" dirty="0"/>
              <a:t>Variable costs, VC</a:t>
            </a:r>
          </a:p>
          <a:p>
            <a:pPr lvl="1">
              <a:buFont typeface="Arial" pitchFamily="34" charset="0"/>
              <a:buChar char="–"/>
              <a:defRPr/>
            </a:pPr>
            <a:r>
              <a:rPr lang="en-US" dirty="0"/>
              <a:t>Costs that vary with the quantity of output produced</a:t>
            </a:r>
          </a:p>
          <a:p>
            <a:pPr>
              <a:defRPr/>
            </a:pPr>
            <a:r>
              <a:rPr lang="en-US" dirty="0"/>
              <a:t>Total cost, TC</a:t>
            </a:r>
          </a:p>
          <a:p>
            <a:pPr marL="457200" lvl="1" indent="0">
              <a:buFont typeface="Arial" pitchFamily="34" charset="0"/>
              <a:buNone/>
              <a:defRPr/>
            </a:pPr>
            <a:r>
              <a:rPr lang="en-US" dirty="0"/>
              <a:t>= Fixed cost + Variable cost</a:t>
            </a:r>
          </a:p>
        </p:txBody>
      </p:sp>
      <p:sp>
        <p:nvSpPr>
          <p:cNvPr id="22533" name="Slide Number Placeholder 1"/>
          <p:cNvSpPr>
            <a:spLocks noGrp="1"/>
          </p:cNvSpPr>
          <p:nvPr>
            <p:ph type="sldNum" sz="quarter" idx="10"/>
          </p:nvPr>
        </p:nvSpPr>
        <p:spPr>
          <a:xfrm>
            <a:off x="8763000" y="6423025"/>
            <a:ext cx="376238" cy="282575"/>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6AE83219-2F7B-4CC9-9DB2-286089580254}" type="slidenum">
              <a:rPr lang="en-US" altLang="en-US" sz="1200" smtClean="0">
                <a:solidFill>
                  <a:srgbClr val="002060"/>
                </a:solidFill>
              </a:rPr>
              <a:pPr eaLnBrk="1" hangingPunct="1"/>
              <a:t>15</a:t>
            </a:fld>
            <a:endParaRPr lang="en-US" altLang="en-US" sz="1200" dirty="0">
              <a:solidFill>
                <a:srgbClr val="002060"/>
              </a:solidFill>
            </a:endParaRPr>
          </a:p>
        </p:txBody>
      </p:sp>
    </p:spTree>
    <p:extLst>
      <p:ext uri="{BB962C8B-B14F-4D97-AF65-F5344CB8AC3E}">
        <p14:creationId xmlns:p14="http://schemas.microsoft.com/office/powerpoint/2010/main" val="3031582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wrap="square" anchor="t"/>
          <a:lstStyle/>
          <a:p>
            <a:r>
              <a:rPr lang="en-US" altLang="en-US" sz="3200" dirty="0"/>
              <a:t>The Various Measures of Cost, Part 2</a:t>
            </a:r>
          </a:p>
        </p:txBody>
      </p:sp>
      <p:sp>
        <p:nvSpPr>
          <p:cNvPr id="23555" name="Content Placeholder 2"/>
          <p:cNvSpPr>
            <a:spLocks noGrp="1"/>
          </p:cNvSpPr>
          <p:nvPr>
            <p:ph idx="1"/>
          </p:nvPr>
        </p:nvSpPr>
        <p:spPr>
          <a:xfrm>
            <a:off x="277813" y="1025525"/>
            <a:ext cx="8588375" cy="3698875"/>
          </a:xfrm>
        </p:spPr>
        <p:txBody>
          <a:bodyPr/>
          <a:lstStyle/>
          <a:p>
            <a:r>
              <a:rPr lang="en-US" altLang="en-US" dirty="0"/>
              <a:t>Average fixed cost, AFC</a:t>
            </a:r>
          </a:p>
          <a:p>
            <a:pPr lvl="1"/>
            <a:r>
              <a:rPr lang="en-US" altLang="en-US" dirty="0"/>
              <a:t>Fixed cost divided by the quantity of output</a:t>
            </a:r>
          </a:p>
          <a:p>
            <a:r>
              <a:rPr lang="en-US" altLang="en-US" dirty="0"/>
              <a:t>Average variable cost, AVC</a:t>
            </a:r>
          </a:p>
          <a:p>
            <a:pPr lvl="1"/>
            <a:r>
              <a:rPr lang="en-US" altLang="en-US" dirty="0"/>
              <a:t>Variable cost divided by the quantity of output</a:t>
            </a:r>
          </a:p>
        </p:txBody>
      </p:sp>
      <p:sp>
        <p:nvSpPr>
          <p:cNvPr id="23557" name="Slide Number Placeholder 1"/>
          <p:cNvSpPr>
            <a:spLocks noGrp="1"/>
          </p:cNvSpPr>
          <p:nvPr>
            <p:ph type="sldNum" sz="quarter" idx="10"/>
          </p:nvPr>
        </p:nvSpPr>
        <p:spPr>
          <a:xfrm>
            <a:off x="8763000" y="6423025"/>
            <a:ext cx="376238" cy="282575"/>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98486ACE-7414-431B-A0A1-26C6CF503928}" type="slidenum">
              <a:rPr lang="en-US" altLang="en-US" sz="1200" smtClean="0">
                <a:solidFill>
                  <a:srgbClr val="002060"/>
                </a:solidFill>
              </a:rPr>
              <a:pPr eaLnBrk="1" hangingPunct="1"/>
              <a:t>16</a:t>
            </a:fld>
            <a:endParaRPr lang="en-US" altLang="en-US" sz="1200" dirty="0">
              <a:solidFill>
                <a:srgbClr val="002060"/>
              </a:solidFill>
            </a:endParaRPr>
          </a:p>
        </p:txBody>
      </p:sp>
    </p:spTree>
    <p:extLst>
      <p:ext uri="{BB962C8B-B14F-4D97-AF65-F5344CB8AC3E}">
        <p14:creationId xmlns:p14="http://schemas.microsoft.com/office/powerpoint/2010/main" val="3029394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28600" y="-1"/>
            <a:ext cx="8686800" cy="576381"/>
          </a:xfrm>
        </p:spPr>
        <p:txBody>
          <a:bodyPr/>
          <a:lstStyle/>
          <a:p>
            <a:r>
              <a:rPr lang="en-US" altLang="en-US" sz="2800" dirty="0"/>
              <a:t>Table 2 </a:t>
            </a:r>
            <a:r>
              <a:rPr lang="en-US" altLang="en-US" sz="2000" dirty="0"/>
              <a:t>The Various Measures of Cost: Caleb’s Coffee Shop</a:t>
            </a:r>
          </a:p>
        </p:txBody>
      </p:sp>
      <p:graphicFrame>
        <p:nvGraphicFramePr>
          <p:cNvPr id="2" name="Table 1" descr="A table with 8 columns and 12 rows. The column headers are: Output in cups of coffee per hour, total cost, fixed cost, variable cost, average fixed cost, average variable cost, average total cost, and marginal cost."/>
          <p:cNvGraphicFramePr>
            <a:graphicFrameLocks noGrp="1"/>
          </p:cNvGraphicFramePr>
          <p:nvPr>
            <p:extLst>
              <p:ext uri="{D42A27DB-BD31-4B8C-83A1-F6EECF244321}">
                <p14:modId xmlns:p14="http://schemas.microsoft.com/office/powerpoint/2010/main" val="396230503"/>
              </p:ext>
            </p:extLst>
          </p:nvPr>
        </p:nvGraphicFramePr>
        <p:xfrm>
          <a:off x="1866900" y="1010525"/>
          <a:ext cx="5981699" cy="4668152"/>
        </p:xfrm>
        <a:graphic>
          <a:graphicData uri="http://schemas.openxmlformats.org/drawingml/2006/table">
            <a:tbl>
              <a:tblPr firstRow="1" firstCol="1" bandRow="1"/>
              <a:tblGrid>
                <a:gridCol w="825282">
                  <a:extLst>
                    <a:ext uri="{9D8B030D-6E8A-4147-A177-3AD203B41FA5}">
                      <a16:colId xmlns:a16="http://schemas.microsoft.com/office/drawing/2014/main" val="20000"/>
                    </a:ext>
                  </a:extLst>
                </a:gridCol>
                <a:gridCol w="660618">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761999">
                  <a:extLst>
                    <a:ext uri="{9D8B030D-6E8A-4147-A177-3AD203B41FA5}">
                      <a16:colId xmlns:a16="http://schemas.microsoft.com/office/drawing/2014/main" val="20007"/>
                    </a:ext>
                  </a:extLst>
                </a:gridCol>
              </a:tblGrid>
              <a:tr h="975623">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(1)</a:t>
                      </a:r>
                    </a:p>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Output (cups of coffee per hour)</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(2)</a:t>
                      </a:r>
                    </a:p>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Total Cost</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(3)</a:t>
                      </a:r>
                    </a:p>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Fixed Cost</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(4)</a:t>
                      </a:r>
                    </a:p>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Variable Cost</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(5)</a:t>
                      </a:r>
                    </a:p>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Average Fixed Cost</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(6)</a:t>
                      </a:r>
                    </a:p>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Average Variable Cost</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(7)</a:t>
                      </a:r>
                    </a:p>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Average Total Cost</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(8)</a:t>
                      </a:r>
                    </a:p>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Marginal Cost</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373140">
                <a:tc>
                  <a:txBody>
                    <a:bodyPr/>
                    <a:lstStyle/>
                    <a:p>
                      <a:pPr marL="0" marR="0" algn="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$3.00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$3.00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$0.00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74674">
                <a:tc>
                  <a:txBody>
                    <a:bodyPr/>
                    <a:lstStyle/>
                    <a:p>
                      <a:pPr marL="0" marR="0" algn="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3.30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3.00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0.30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$3.00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$0.30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$3.30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$0.30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326867">
                <a:tc>
                  <a:txBody>
                    <a:bodyPr/>
                    <a:lstStyle/>
                    <a:p>
                      <a:pPr marL="0" marR="0" algn="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2</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3.80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3.00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0.80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1.50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0.40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1.90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0.50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326867">
                <a:tc>
                  <a:txBody>
                    <a:bodyPr/>
                    <a:lstStyle/>
                    <a:p>
                      <a:pPr marL="0" marR="0" algn="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3</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4.50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3.00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1.50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1.00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0.50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1.50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0.70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326867">
                <a:tc>
                  <a:txBody>
                    <a:bodyPr/>
                    <a:lstStyle/>
                    <a:p>
                      <a:pPr marL="0" marR="0" algn="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4</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5.40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3.00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2.40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0.75</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0.60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1.35</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0.90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326867">
                <a:tc>
                  <a:txBody>
                    <a:bodyPr/>
                    <a:lstStyle/>
                    <a:p>
                      <a:pPr marL="0" marR="0" algn="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5</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6.50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3.00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3.50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0.60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0.70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1.30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1.10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326867">
                <a:tc>
                  <a:txBody>
                    <a:bodyPr/>
                    <a:lstStyle/>
                    <a:p>
                      <a:pPr marL="0" marR="0" algn="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6</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7.80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3.00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4.80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0.50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0.80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1.30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1.30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7"/>
                  </a:ext>
                </a:extLst>
              </a:tr>
              <a:tr h="326867">
                <a:tc>
                  <a:txBody>
                    <a:bodyPr/>
                    <a:lstStyle/>
                    <a:p>
                      <a:pPr marL="0" marR="0" algn="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7</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9.30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3.00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6.30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0.43</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0.90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1.33</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1.50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8"/>
                  </a:ext>
                </a:extLst>
              </a:tr>
              <a:tr h="326867">
                <a:tc>
                  <a:txBody>
                    <a:bodyPr/>
                    <a:lstStyle/>
                    <a:p>
                      <a:pPr marL="0" marR="0" algn="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8</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11.00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3.00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8.00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0.38</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1.00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1.38</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1.70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9"/>
                  </a:ext>
                </a:extLst>
              </a:tr>
              <a:tr h="326867">
                <a:tc>
                  <a:txBody>
                    <a:bodyPr/>
                    <a:lstStyle/>
                    <a:p>
                      <a:pPr marL="0" marR="0" algn="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9</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12.90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3.00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9.90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0.33</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1.10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1.43</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1.90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0"/>
                  </a:ext>
                </a:extLst>
              </a:tr>
              <a:tr h="326867">
                <a:tc>
                  <a:txBody>
                    <a:bodyPr/>
                    <a:lstStyle/>
                    <a:p>
                      <a:pPr marL="0" marR="0" algn="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15.00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3.00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12.00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0.30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1.20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1.50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2.10</a:t>
                      </a:r>
                    </a:p>
                  </a:txBody>
                  <a:tcPr marL="42248" marR="422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1"/>
                  </a:ext>
                </a:extLst>
              </a:tr>
            </a:tbl>
          </a:graphicData>
        </a:graphic>
      </p:graphicFrame>
      <p:sp>
        <p:nvSpPr>
          <p:cNvPr id="24579" name="Slide Number Placeholder 1"/>
          <p:cNvSpPr>
            <a:spLocks noGrp="1"/>
          </p:cNvSpPr>
          <p:nvPr>
            <p:ph type="sldNum" sz="quarter" idx="13"/>
          </p:nvPr>
        </p:nvSpPr>
        <p:spPr>
          <a:xfrm>
            <a:off x="8763000" y="6473825"/>
            <a:ext cx="376238" cy="231775"/>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0D2EAD9F-27C9-40BA-A687-9FD977BBB2AA}" type="slidenum">
              <a:rPr lang="en-US" altLang="en-US" sz="1200" smtClean="0">
                <a:solidFill>
                  <a:srgbClr val="002060"/>
                </a:solidFill>
              </a:rPr>
              <a:pPr eaLnBrk="1" hangingPunct="1"/>
              <a:t>17</a:t>
            </a:fld>
            <a:endParaRPr lang="en-US" altLang="en-US" sz="1200" dirty="0">
              <a:solidFill>
                <a:srgbClr val="002060"/>
              </a:solidFill>
            </a:endParaRPr>
          </a:p>
        </p:txBody>
      </p:sp>
    </p:spTree>
    <p:extLst>
      <p:ext uri="{BB962C8B-B14F-4D97-AF65-F5344CB8AC3E}">
        <p14:creationId xmlns:p14="http://schemas.microsoft.com/office/powerpoint/2010/main" val="2447438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dirty="0"/>
              <a:t>Figure 3	</a:t>
            </a:r>
            <a:r>
              <a:rPr lang="en-US" altLang="en-US" sz="2800" dirty="0"/>
              <a:t>Caleb’s Total-Cost Curve</a:t>
            </a:r>
            <a:endParaRPr lang="en-US" altLang="en-US" dirty="0"/>
          </a:p>
        </p:txBody>
      </p:sp>
      <p:sp>
        <p:nvSpPr>
          <p:cNvPr id="25603" name="Slide Number Placeholder 2"/>
          <p:cNvSpPr>
            <a:spLocks noGrp="1"/>
          </p:cNvSpPr>
          <p:nvPr>
            <p:ph type="sldNum" sz="quarter" idx="13"/>
          </p:nvPr>
        </p:nvSpPr>
        <p:spPr>
          <a:xfrm>
            <a:off x="8763000" y="6473825"/>
            <a:ext cx="376238" cy="231775"/>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E37AB094-93AA-49B4-8618-20707D69C256}" type="slidenum">
              <a:rPr lang="en-US" altLang="en-US" sz="1200" smtClean="0">
                <a:solidFill>
                  <a:srgbClr val="002060"/>
                </a:solidFill>
              </a:rPr>
              <a:pPr eaLnBrk="1" hangingPunct="1"/>
              <a:t>18</a:t>
            </a:fld>
            <a:endParaRPr lang="en-US" altLang="en-US" sz="1200">
              <a:solidFill>
                <a:srgbClr val="002060"/>
              </a:solidFill>
            </a:endParaRPr>
          </a:p>
        </p:txBody>
      </p:sp>
      <p:pic>
        <p:nvPicPr>
          <p:cNvPr id="6" name="Picture 5" descr="A line graph with quantity of output, in cups of coffee per hour, on the x axis from 0 to 10, and total cost on the y axis, from 0 to 15. The curve starts at 3 dollars with 0 output and increases exponentially to 15 dollars with 15 outpu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1357909"/>
            <a:ext cx="8458200" cy="4215758"/>
          </a:xfrm>
          <a:prstGeom prst="rect">
            <a:avLst/>
          </a:prstGeom>
        </p:spPr>
      </p:pic>
    </p:spTree>
    <p:extLst>
      <p:ext uri="{BB962C8B-B14F-4D97-AF65-F5344CB8AC3E}">
        <p14:creationId xmlns:p14="http://schemas.microsoft.com/office/powerpoint/2010/main" val="3849366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wrap="square" anchor="t"/>
          <a:lstStyle/>
          <a:p>
            <a:r>
              <a:rPr lang="en-US" altLang="en-US" sz="3200" dirty="0"/>
              <a:t>The Various Measures of Cost, Part 3</a:t>
            </a:r>
          </a:p>
        </p:txBody>
      </p:sp>
      <p:sp>
        <p:nvSpPr>
          <p:cNvPr id="26627" name="Content Placeholder 2"/>
          <p:cNvSpPr>
            <a:spLocks noGrp="1"/>
          </p:cNvSpPr>
          <p:nvPr>
            <p:ph idx="1"/>
          </p:nvPr>
        </p:nvSpPr>
        <p:spPr>
          <a:xfrm>
            <a:off x="277813" y="1025525"/>
            <a:ext cx="8588375" cy="4003675"/>
          </a:xfrm>
        </p:spPr>
        <p:txBody>
          <a:bodyPr/>
          <a:lstStyle/>
          <a:p>
            <a:r>
              <a:rPr lang="en-US" altLang="en-US" dirty="0"/>
              <a:t>Average total cost, ATC</a:t>
            </a:r>
          </a:p>
          <a:p>
            <a:pPr lvl="1"/>
            <a:r>
              <a:rPr lang="en-US" altLang="en-US" dirty="0"/>
              <a:t>Total cost divided by the quantity of output</a:t>
            </a:r>
          </a:p>
          <a:p>
            <a:pPr lvl="1"/>
            <a:r>
              <a:rPr lang="en-US" altLang="en-US" dirty="0"/>
              <a:t>Average total cost = Total cost / Quantity</a:t>
            </a:r>
          </a:p>
          <a:p>
            <a:pPr lvl="1"/>
            <a:r>
              <a:rPr lang="en-US" altLang="en-US" dirty="0"/>
              <a:t> ATC = TC / Q</a:t>
            </a:r>
          </a:p>
          <a:p>
            <a:pPr lvl="1"/>
            <a:r>
              <a:rPr lang="en-US" altLang="en-US" dirty="0"/>
              <a:t>Cost of a typical unit of output</a:t>
            </a:r>
          </a:p>
          <a:p>
            <a:pPr lvl="2"/>
            <a:r>
              <a:rPr lang="en-US" altLang="en-US" dirty="0"/>
              <a:t>If total cost is divided evenly over all the units produced</a:t>
            </a:r>
          </a:p>
        </p:txBody>
      </p:sp>
      <p:sp>
        <p:nvSpPr>
          <p:cNvPr id="26629" name="Slide Number Placeholder 1"/>
          <p:cNvSpPr>
            <a:spLocks noGrp="1"/>
          </p:cNvSpPr>
          <p:nvPr>
            <p:ph type="sldNum" sz="quarter" idx="10"/>
          </p:nvPr>
        </p:nvSpPr>
        <p:spPr>
          <a:xfrm>
            <a:off x="8763000" y="6423025"/>
            <a:ext cx="376238" cy="206375"/>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21A61E94-D9A5-4F75-9081-162FFBA2F002}" type="slidenum">
              <a:rPr lang="en-US" altLang="en-US" sz="1200" smtClean="0">
                <a:solidFill>
                  <a:srgbClr val="002060"/>
                </a:solidFill>
              </a:rPr>
              <a:pPr eaLnBrk="1" hangingPunct="1"/>
              <a:t>19</a:t>
            </a:fld>
            <a:endParaRPr lang="en-US" altLang="en-US" sz="1200" dirty="0">
              <a:solidFill>
                <a:srgbClr val="002060"/>
              </a:solidFill>
            </a:endParaRPr>
          </a:p>
        </p:txBody>
      </p:sp>
    </p:spTree>
    <p:extLst>
      <p:ext uri="{BB962C8B-B14F-4D97-AF65-F5344CB8AC3E}">
        <p14:creationId xmlns:p14="http://schemas.microsoft.com/office/powerpoint/2010/main" val="2474314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13</a:t>
            </a:r>
          </a:p>
        </p:txBody>
      </p:sp>
      <p:sp>
        <p:nvSpPr>
          <p:cNvPr id="8" name="Content Placeholder 7"/>
          <p:cNvSpPr>
            <a:spLocks noGrp="1"/>
          </p:cNvSpPr>
          <p:nvPr>
            <p:ph idx="1"/>
          </p:nvPr>
        </p:nvSpPr>
        <p:spPr>
          <a:xfrm>
            <a:off x="277813" y="1025525"/>
            <a:ext cx="8588375" cy="1108075"/>
          </a:xfrm>
        </p:spPr>
        <p:txBody>
          <a:bodyPr anchor="ctr" anchorCtr="0"/>
          <a:lstStyle/>
          <a:p>
            <a:r>
              <a:rPr lang="en-US" dirty="0"/>
              <a:t>The Costs of Production</a:t>
            </a:r>
          </a:p>
        </p:txBody>
      </p:sp>
      <p:sp>
        <p:nvSpPr>
          <p:cNvPr id="18469" name="Slide Number Placeholder 3"/>
          <p:cNvSpPr>
            <a:spLocks noGrp="1"/>
          </p:cNvSpPr>
          <p:nvPr>
            <p:ph type="sldNum" sz="quarter" idx="10"/>
          </p:nvPr>
        </p:nvSpPr>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fld id="{95BEDC3B-C35B-4EA4-97A1-418A418CDD82}"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0" fontAlgn="auto" latinLnBrk="0" hangingPunct="0">
                <a:lnSpc>
                  <a:spcPct val="100000"/>
                </a:lnSpc>
                <a:spcBef>
                  <a:spcPct val="0"/>
                </a:spcBef>
                <a:spcAft>
                  <a:spcPts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4" name="Picture 3" descr="CO13_PrinMacro9eCoverImag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0158" y="2297192"/>
            <a:ext cx="4783684" cy="373127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6414553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70035" y="100939"/>
            <a:ext cx="7803931" cy="737261"/>
          </a:xfrm>
        </p:spPr>
        <p:txBody>
          <a:bodyPr wrap="square" anchor="t"/>
          <a:lstStyle/>
          <a:p>
            <a:r>
              <a:rPr lang="en-US" altLang="en-US" sz="3200" dirty="0"/>
              <a:t>The Various Measures of Cost, Part 4</a:t>
            </a:r>
          </a:p>
        </p:txBody>
      </p:sp>
      <p:sp>
        <p:nvSpPr>
          <p:cNvPr id="27651" name="Content Placeholder 2"/>
          <p:cNvSpPr>
            <a:spLocks noGrp="1"/>
          </p:cNvSpPr>
          <p:nvPr>
            <p:ph idx="1"/>
          </p:nvPr>
        </p:nvSpPr>
        <p:spPr>
          <a:xfrm>
            <a:off x="277813" y="1025525"/>
            <a:ext cx="8588375" cy="4613275"/>
          </a:xfrm>
        </p:spPr>
        <p:txBody>
          <a:bodyPr/>
          <a:lstStyle/>
          <a:p>
            <a:r>
              <a:rPr lang="en-US" altLang="en-US" dirty="0"/>
              <a:t>Marginal cost, MC</a:t>
            </a:r>
          </a:p>
          <a:p>
            <a:pPr lvl="1"/>
            <a:r>
              <a:rPr lang="en-US" altLang="en-US" dirty="0"/>
              <a:t>Increase in total cost arising from an extra unit of production</a:t>
            </a:r>
          </a:p>
          <a:p>
            <a:pPr lvl="1"/>
            <a:r>
              <a:rPr lang="en-US" altLang="en-US" dirty="0"/>
              <a:t>Marginal cost = Change in total cost / Change in quantity</a:t>
            </a:r>
          </a:p>
          <a:p>
            <a:pPr lvl="1"/>
            <a:r>
              <a:rPr lang="en-US" altLang="en-US" dirty="0"/>
              <a:t>MC = </a:t>
            </a:r>
            <a:r>
              <a:rPr lang="el-GR" altLang="en-US" dirty="0">
                <a:cs typeface="Arial" charset="0"/>
              </a:rPr>
              <a:t>Δ</a:t>
            </a:r>
            <a:r>
              <a:rPr lang="en-US" altLang="en-US" dirty="0">
                <a:cs typeface="Arial" charset="0"/>
              </a:rPr>
              <a:t>TC / </a:t>
            </a:r>
            <a:r>
              <a:rPr lang="el-GR" altLang="en-US" dirty="0">
                <a:cs typeface="Arial" charset="0"/>
              </a:rPr>
              <a:t>Δ</a:t>
            </a:r>
            <a:r>
              <a:rPr lang="en-US" altLang="en-US" dirty="0">
                <a:cs typeface="Arial" charset="0"/>
              </a:rPr>
              <a:t>Q</a:t>
            </a:r>
          </a:p>
          <a:p>
            <a:pPr lvl="1"/>
            <a:r>
              <a:rPr lang="en-US" altLang="en-US" dirty="0"/>
              <a:t>Increase in total cost</a:t>
            </a:r>
          </a:p>
          <a:p>
            <a:pPr lvl="2"/>
            <a:r>
              <a:rPr lang="en-US" altLang="en-US" dirty="0"/>
              <a:t>From producing an additional unit of output</a:t>
            </a:r>
          </a:p>
        </p:txBody>
      </p:sp>
      <p:sp>
        <p:nvSpPr>
          <p:cNvPr id="27653" name="Slide Number Placeholder 1"/>
          <p:cNvSpPr>
            <a:spLocks noGrp="1"/>
          </p:cNvSpPr>
          <p:nvPr>
            <p:ph type="sldNum" sz="quarter" idx="10"/>
          </p:nvPr>
        </p:nvSpPr>
        <p:spPr>
          <a:xfrm>
            <a:off x="8763000" y="6423025"/>
            <a:ext cx="376238" cy="282575"/>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E7FD1613-164B-4F68-B205-19882202AAE7}" type="slidenum">
              <a:rPr lang="en-US" altLang="en-US" sz="1200" smtClean="0">
                <a:solidFill>
                  <a:srgbClr val="002060"/>
                </a:solidFill>
              </a:rPr>
              <a:pPr eaLnBrk="1" hangingPunct="1"/>
              <a:t>20</a:t>
            </a:fld>
            <a:endParaRPr lang="en-US" altLang="en-US" sz="1200" dirty="0">
              <a:solidFill>
                <a:srgbClr val="002060"/>
              </a:solidFill>
            </a:endParaRPr>
          </a:p>
        </p:txBody>
      </p:sp>
    </p:spTree>
    <p:extLst>
      <p:ext uri="{BB962C8B-B14F-4D97-AF65-F5344CB8AC3E}">
        <p14:creationId xmlns:p14="http://schemas.microsoft.com/office/powerpoint/2010/main" val="1901678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wrap="square" anchor="t"/>
          <a:lstStyle/>
          <a:p>
            <a:r>
              <a:rPr lang="en-US" altLang="en-US" sz="3200" dirty="0"/>
              <a:t>The Various Measures of Cost, Part 5</a:t>
            </a:r>
          </a:p>
        </p:txBody>
      </p:sp>
      <p:sp>
        <p:nvSpPr>
          <p:cNvPr id="28675" name="Content Placeholder 2"/>
          <p:cNvSpPr>
            <a:spLocks noGrp="1"/>
          </p:cNvSpPr>
          <p:nvPr>
            <p:ph idx="1"/>
          </p:nvPr>
        </p:nvSpPr>
        <p:spPr>
          <a:xfrm>
            <a:off x="277813" y="1025525"/>
            <a:ext cx="8588375" cy="5146675"/>
          </a:xfrm>
        </p:spPr>
        <p:txBody>
          <a:bodyPr/>
          <a:lstStyle/>
          <a:p>
            <a:r>
              <a:rPr lang="en-US" altLang="en-US" dirty="0"/>
              <a:t>Rising marginal cost curve</a:t>
            </a:r>
          </a:p>
          <a:p>
            <a:pPr lvl="1"/>
            <a:r>
              <a:rPr lang="en-US" altLang="en-US" dirty="0"/>
              <a:t>Because of diminishing marginal product</a:t>
            </a:r>
          </a:p>
          <a:p>
            <a:r>
              <a:rPr lang="en-US" altLang="en-US" dirty="0"/>
              <a:t>U-shaped average total cost curve</a:t>
            </a:r>
          </a:p>
          <a:p>
            <a:pPr lvl="1"/>
            <a:r>
              <a:rPr lang="en-US" altLang="en-US" dirty="0"/>
              <a:t>ATC = AVC + AFC</a:t>
            </a:r>
          </a:p>
          <a:p>
            <a:pPr lvl="1"/>
            <a:r>
              <a:rPr lang="en-US" altLang="en-US" dirty="0"/>
              <a:t>AFC – always declines as output rises</a:t>
            </a:r>
          </a:p>
          <a:p>
            <a:pPr lvl="1"/>
            <a:r>
              <a:rPr lang="en-US" altLang="en-US" dirty="0"/>
              <a:t>AVC – typically rises as output increases </a:t>
            </a:r>
          </a:p>
          <a:p>
            <a:pPr lvl="2"/>
            <a:r>
              <a:rPr lang="en-US" altLang="en-US" dirty="0"/>
              <a:t>Because of diminishing marginal product</a:t>
            </a:r>
          </a:p>
          <a:p>
            <a:pPr lvl="1"/>
            <a:r>
              <a:rPr lang="en-US" altLang="en-US" dirty="0"/>
              <a:t>The bottom of the U-shape</a:t>
            </a:r>
          </a:p>
          <a:p>
            <a:pPr lvl="2"/>
            <a:r>
              <a:rPr lang="en-US" altLang="en-US" dirty="0"/>
              <a:t>At quantity that minimizes average total cost</a:t>
            </a:r>
          </a:p>
        </p:txBody>
      </p:sp>
      <p:sp>
        <p:nvSpPr>
          <p:cNvPr id="28677" name="Slide Number Placeholder 1"/>
          <p:cNvSpPr>
            <a:spLocks noGrp="1"/>
          </p:cNvSpPr>
          <p:nvPr>
            <p:ph type="sldNum" sz="quarter" idx="10"/>
          </p:nvPr>
        </p:nvSpPr>
        <p:spPr>
          <a:xfrm>
            <a:off x="8763000" y="6423025"/>
            <a:ext cx="376238" cy="282575"/>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6AFCBCDE-3DAB-4738-BEED-A4429D6E88F1}" type="slidenum">
              <a:rPr lang="en-US" altLang="en-US" sz="1200" smtClean="0">
                <a:solidFill>
                  <a:srgbClr val="002060"/>
                </a:solidFill>
              </a:rPr>
              <a:pPr eaLnBrk="1" hangingPunct="1"/>
              <a:t>21</a:t>
            </a:fld>
            <a:endParaRPr lang="en-US" altLang="en-US" sz="1200" dirty="0">
              <a:solidFill>
                <a:srgbClr val="002060"/>
              </a:solidFill>
            </a:endParaRPr>
          </a:p>
        </p:txBody>
      </p:sp>
    </p:spTree>
    <p:extLst>
      <p:ext uri="{BB962C8B-B14F-4D97-AF65-F5344CB8AC3E}">
        <p14:creationId xmlns:p14="http://schemas.microsoft.com/office/powerpoint/2010/main" val="3066267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wrap="square" anchor="t"/>
          <a:lstStyle/>
          <a:p>
            <a:r>
              <a:rPr lang="en-US" altLang="en-US" sz="3200" dirty="0"/>
              <a:t>The Various Measures of Cost, Part 6</a:t>
            </a:r>
          </a:p>
        </p:txBody>
      </p:sp>
      <p:sp>
        <p:nvSpPr>
          <p:cNvPr id="29699" name="Content Placeholder 2"/>
          <p:cNvSpPr>
            <a:spLocks noGrp="1"/>
          </p:cNvSpPr>
          <p:nvPr>
            <p:ph idx="1"/>
          </p:nvPr>
        </p:nvSpPr>
        <p:spPr>
          <a:xfrm>
            <a:off x="277813" y="1025525"/>
            <a:ext cx="8588375" cy="4994275"/>
          </a:xfrm>
        </p:spPr>
        <p:txBody>
          <a:bodyPr/>
          <a:lstStyle/>
          <a:p>
            <a:r>
              <a:rPr lang="en-US" altLang="en-US" dirty="0"/>
              <a:t>Efficient scale</a:t>
            </a:r>
          </a:p>
          <a:p>
            <a:pPr lvl="1"/>
            <a:r>
              <a:rPr lang="en-US" altLang="en-US" dirty="0"/>
              <a:t>Quantity of output that minimizes ATC</a:t>
            </a:r>
          </a:p>
          <a:p>
            <a:r>
              <a:rPr lang="en-US" altLang="en-US" dirty="0"/>
              <a:t>Relationship between MC and ATC </a:t>
            </a:r>
          </a:p>
          <a:p>
            <a:pPr lvl="1"/>
            <a:r>
              <a:rPr lang="en-US" altLang="en-US" dirty="0"/>
              <a:t>When MC &lt; ATC: average total cost is falling</a:t>
            </a:r>
          </a:p>
          <a:p>
            <a:pPr lvl="1"/>
            <a:r>
              <a:rPr lang="en-US" altLang="en-US" dirty="0"/>
              <a:t>When MC &gt; ATC: average total cost is rising</a:t>
            </a:r>
          </a:p>
          <a:p>
            <a:pPr lvl="1"/>
            <a:r>
              <a:rPr lang="en-US" altLang="en-US" dirty="0"/>
              <a:t>The marginal-cost curve crosses the average-total-cost curve at its minimum</a:t>
            </a:r>
            <a:endParaRPr lang="en-US" altLang="en-US" i="1" dirty="0"/>
          </a:p>
        </p:txBody>
      </p:sp>
      <p:sp>
        <p:nvSpPr>
          <p:cNvPr id="29701" name="Slide Number Placeholder 1"/>
          <p:cNvSpPr>
            <a:spLocks noGrp="1"/>
          </p:cNvSpPr>
          <p:nvPr>
            <p:ph type="sldNum" sz="quarter" idx="10"/>
          </p:nvPr>
        </p:nvSpPr>
        <p:spPr>
          <a:xfrm>
            <a:off x="8763000" y="6423025"/>
            <a:ext cx="376238" cy="206375"/>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2B341E6B-12FE-4C6A-9450-0B643BAE6D1D}" type="slidenum">
              <a:rPr lang="en-US" altLang="en-US" sz="1200" smtClean="0">
                <a:solidFill>
                  <a:srgbClr val="002060"/>
                </a:solidFill>
              </a:rPr>
              <a:pPr eaLnBrk="1" hangingPunct="1"/>
              <a:t>22</a:t>
            </a:fld>
            <a:endParaRPr lang="en-US" altLang="en-US" sz="1200" dirty="0">
              <a:solidFill>
                <a:srgbClr val="002060"/>
              </a:solidFill>
            </a:endParaRPr>
          </a:p>
        </p:txBody>
      </p:sp>
    </p:spTree>
    <p:extLst>
      <p:ext uri="{BB962C8B-B14F-4D97-AF65-F5344CB8AC3E}">
        <p14:creationId xmlns:p14="http://schemas.microsoft.com/office/powerpoint/2010/main" val="1892733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209550" y="-1"/>
            <a:ext cx="8770938" cy="535143"/>
          </a:xfrm>
        </p:spPr>
        <p:txBody>
          <a:bodyPr/>
          <a:lstStyle/>
          <a:p>
            <a:r>
              <a:rPr lang="en-US" altLang="en-US" sz="2800" dirty="0"/>
              <a:t>Figure 4 </a:t>
            </a:r>
            <a:r>
              <a:rPr lang="en-US" altLang="en-US" sz="2000" dirty="0"/>
              <a:t>Caleb’s Average-Cost and Marginal-Cost Curves</a:t>
            </a:r>
          </a:p>
        </p:txBody>
      </p:sp>
      <p:sp>
        <p:nvSpPr>
          <p:cNvPr id="30723" name="Slide Number Placeholder 2"/>
          <p:cNvSpPr>
            <a:spLocks noGrp="1"/>
          </p:cNvSpPr>
          <p:nvPr>
            <p:ph type="sldNum" sz="quarter" idx="13"/>
          </p:nvPr>
        </p:nvSpPr>
        <p:spPr>
          <a:xfrm>
            <a:off x="8763000" y="6473825"/>
            <a:ext cx="376238" cy="231775"/>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C39A3BFE-D0D5-42F0-A8D4-FD3D7EF1161C}" type="slidenum">
              <a:rPr lang="en-US" altLang="en-US" sz="1200" smtClean="0">
                <a:solidFill>
                  <a:srgbClr val="002060"/>
                </a:solidFill>
              </a:rPr>
              <a:pPr eaLnBrk="1" hangingPunct="1"/>
              <a:t>23</a:t>
            </a:fld>
            <a:endParaRPr lang="en-US" altLang="en-US" sz="1200" dirty="0">
              <a:solidFill>
                <a:srgbClr val="002060"/>
              </a:solidFill>
            </a:endParaRPr>
          </a:p>
        </p:txBody>
      </p:sp>
      <p:pic>
        <p:nvPicPr>
          <p:cNvPr id="6" name="Picture 5" descr="A line graph with average costs and marginal costs curves has quantity of output, in cups of coffee per hour, on the x axis and costs on the y axis. The M C curve begins at $0.30 at 0.5 cup of coffee per hour and increases to $2 at 9.5 cups of coffee per hour. The A V C curve begins at $0.30 at 1 cup of coffee per hour and increases to $1.25 at 10 cups of coffee per hour. The A T C curve begins at $3.25 and decreases until it intersect the M C curve at 5 cups of coffee per hour, and then gradually begins to increase until the cost is $1.50 at 10 cups of coffee per hour. The A F C curve begins at $3 at 1 cup of coffee per hour and decreases exponentially until the cost is $0.25 at 10 cups of coffee per hour. The A F C curve intersects the M C curve and the A V C curv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99" y="1122801"/>
            <a:ext cx="8458202" cy="4612398"/>
          </a:xfrm>
          <a:prstGeom prst="rect">
            <a:avLst/>
          </a:prstGeom>
        </p:spPr>
      </p:pic>
    </p:spTree>
    <p:extLst>
      <p:ext uri="{BB962C8B-B14F-4D97-AF65-F5344CB8AC3E}">
        <p14:creationId xmlns:p14="http://schemas.microsoft.com/office/powerpoint/2010/main" val="4250838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wrap="square" anchor="t"/>
          <a:lstStyle/>
          <a:p>
            <a:r>
              <a:rPr lang="en-US" altLang="en-US" sz="3200" dirty="0"/>
              <a:t>The Various Measures of Cost, Part 7</a:t>
            </a:r>
          </a:p>
        </p:txBody>
      </p:sp>
      <p:sp>
        <p:nvSpPr>
          <p:cNvPr id="31747" name="Content Placeholder 2"/>
          <p:cNvSpPr>
            <a:spLocks noGrp="1"/>
          </p:cNvSpPr>
          <p:nvPr>
            <p:ph idx="1"/>
          </p:nvPr>
        </p:nvSpPr>
        <p:spPr>
          <a:xfrm>
            <a:off x="277813" y="1025525"/>
            <a:ext cx="8588375" cy="3927475"/>
          </a:xfrm>
        </p:spPr>
        <p:txBody>
          <a:bodyPr/>
          <a:lstStyle/>
          <a:p>
            <a:r>
              <a:rPr lang="en-US" altLang="en-US" dirty="0"/>
              <a:t>Typical cost curves </a:t>
            </a:r>
          </a:p>
          <a:p>
            <a:pPr lvl="1"/>
            <a:r>
              <a:rPr lang="en-US" altLang="en-US" dirty="0"/>
              <a:t>Marginal cost eventually rises with the quantity of output</a:t>
            </a:r>
          </a:p>
          <a:p>
            <a:pPr lvl="1"/>
            <a:r>
              <a:rPr lang="en-US" altLang="en-US" dirty="0"/>
              <a:t>Average-total-cost curve is U-shaped</a:t>
            </a:r>
          </a:p>
          <a:p>
            <a:pPr lvl="1"/>
            <a:r>
              <a:rPr lang="en-US" altLang="en-US" dirty="0"/>
              <a:t>Marginal-cost curve crosses the average-total-cost curve at the minimum of average total cost</a:t>
            </a:r>
            <a:endParaRPr lang="en-US" altLang="en-US" i="1" dirty="0"/>
          </a:p>
        </p:txBody>
      </p:sp>
      <p:sp>
        <p:nvSpPr>
          <p:cNvPr id="31749" name="Slide Number Placeholder 1"/>
          <p:cNvSpPr>
            <a:spLocks noGrp="1"/>
          </p:cNvSpPr>
          <p:nvPr>
            <p:ph type="sldNum" sz="quarter" idx="10"/>
          </p:nvPr>
        </p:nvSpPr>
        <p:spPr>
          <a:xfrm>
            <a:off x="8763000" y="6423025"/>
            <a:ext cx="376238" cy="282575"/>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D021AB59-0FF9-432D-897D-F91C521DF3CC}" type="slidenum">
              <a:rPr lang="en-US" altLang="en-US" sz="1200" smtClean="0">
                <a:solidFill>
                  <a:srgbClr val="002060"/>
                </a:solidFill>
              </a:rPr>
              <a:pPr eaLnBrk="1" hangingPunct="1"/>
              <a:t>24</a:t>
            </a:fld>
            <a:endParaRPr lang="en-US" altLang="en-US" sz="1200" dirty="0">
              <a:solidFill>
                <a:srgbClr val="002060"/>
              </a:solidFill>
            </a:endParaRPr>
          </a:p>
        </p:txBody>
      </p:sp>
    </p:spTree>
    <p:extLst>
      <p:ext uri="{BB962C8B-B14F-4D97-AF65-F5344CB8AC3E}">
        <p14:creationId xmlns:p14="http://schemas.microsoft.com/office/powerpoint/2010/main" val="1690320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dirty="0"/>
              <a:t>Figure 5 </a:t>
            </a:r>
            <a:r>
              <a:rPr lang="en-US" altLang="en-US" sz="2800" dirty="0"/>
              <a:t>Cost Curves for a Typical Firm</a:t>
            </a:r>
            <a:endParaRPr lang="en-US" altLang="en-US" dirty="0"/>
          </a:p>
        </p:txBody>
      </p:sp>
      <p:sp>
        <p:nvSpPr>
          <p:cNvPr id="32771" name="Slide Number Placeholder 2"/>
          <p:cNvSpPr>
            <a:spLocks noGrp="1"/>
          </p:cNvSpPr>
          <p:nvPr>
            <p:ph type="sldNum" sz="quarter" idx="13"/>
          </p:nvPr>
        </p:nvSpPr>
        <p:spPr>
          <a:xfrm>
            <a:off x="8763000" y="6473825"/>
            <a:ext cx="376238" cy="231775"/>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E64C7EC5-EC0D-4657-8193-CEAD9C983B9C}" type="slidenum">
              <a:rPr lang="en-US" altLang="en-US" sz="1200" smtClean="0">
                <a:solidFill>
                  <a:srgbClr val="002060"/>
                </a:solidFill>
              </a:rPr>
              <a:pPr eaLnBrk="1" hangingPunct="1"/>
              <a:t>25</a:t>
            </a:fld>
            <a:endParaRPr lang="en-US" altLang="en-US" sz="1200" dirty="0">
              <a:solidFill>
                <a:srgbClr val="002060"/>
              </a:solidFill>
            </a:endParaRPr>
          </a:p>
        </p:txBody>
      </p:sp>
      <p:pic>
        <p:nvPicPr>
          <p:cNvPr id="6" name="Picture 5" descr="A line graph with quantity of output on the x axis, from 0 to 14, and Costs, from 0 to 3 dollars on the y axis. The M C curve intersects the A F C curve, A V C curve, and the A T C curve. The M C, A T C, and A V C lines dip then increase. The A F C line has a negative slop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99" y="1600200"/>
            <a:ext cx="8458202" cy="4146603"/>
          </a:xfrm>
          <a:prstGeom prst="rect">
            <a:avLst/>
          </a:prstGeom>
        </p:spPr>
      </p:pic>
    </p:spTree>
    <p:extLst>
      <p:ext uri="{BB962C8B-B14F-4D97-AF65-F5344CB8AC3E}">
        <p14:creationId xmlns:p14="http://schemas.microsoft.com/office/powerpoint/2010/main" val="2274998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wrap="square" anchor="t"/>
          <a:lstStyle/>
          <a:p>
            <a:r>
              <a:rPr lang="en-US" altLang="en-US" sz="3600" dirty="0"/>
              <a:t>Costs in Short and Long Run, Part 1</a:t>
            </a:r>
          </a:p>
        </p:txBody>
      </p:sp>
      <p:sp>
        <p:nvSpPr>
          <p:cNvPr id="33795" name="Content Placeholder 2"/>
          <p:cNvSpPr>
            <a:spLocks noGrp="1"/>
          </p:cNvSpPr>
          <p:nvPr>
            <p:ph idx="1"/>
          </p:nvPr>
        </p:nvSpPr>
        <p:spPr>
          <a:xfrm>
            <a:off x="277813" y="1025525"/>
            <a:ext cx="8588375" cy="5070475"/>
          </a:xfrm>
        </p:spPr>
        <p:txBody>
          <a:bodyPr/>
          <a:lstStyle/>
          <a:p>
            <a:r>
              <a:rPr lang="en-US" altLang="en-US" dirty="0"/>
              <a:t>Many decisions</a:t>
            </a:r>
          </a:p>
          <a:p>
            <a:pPr lvl="1"/>
            <a:r>
              <a:rPr lang="en-US" altLang="en-US" dirty="0"/>
              <a:t>Fixed in the short run</a:t>
            </a:r>
          </a:p>
          <a:p>
            <a:pPr lvl="1"/>
            <a:r>
              <a:rPr lang="en-US" altLang="en-US" dirty="0"/>
              <a:t>Variable in the long run</a:t>
            </a:r>
          </a:p>
          <a:p>
            <a:r>
              <a:rPr lang="en-US" altLang="en-US" dirty="0"/>
              <a:t>Firms – greater flexibility in the long-run</a:t>
            </a:r>
          </a:p>
          <a:p>
            <a:pPr lvl="1"/>
            <a:r>
              <a:rPr lang="en-US" altLang="en-US" dirty="0"/>
              <a:t>Long-run cost curves</a:t>
            </a:r>
          </a:p>
          <a:p>
            <a:pPr lvl="2"/>
            <a:r>
              <a:rPr lang="en-US" altLang="en-US" dirty="0"/>
              <a:t>Differ from short-run cost curves</a:t>
            </a:r>
          </a:p>
          <a:p>
            <a:pPr lvl="2"/>
            <a:r>
              <a:rPr lang="en-US" altLang="en-US" dirty="0"/>
              <a:t>Much flatter than short-run cost curves</a:t>
            </a:r>
          </a:p>
          <a:p>
            <a:pPr lvl="1"/>
            <a:r>
              <a:rPr lang="en-US" altLang="en-US" dirty="0"/>
              <a:t>Short-run cost curves</a:t>
            </a:r>
          </a:p>
          <a:p>
            <a:pPr lvl="2"/>
            <a:r>
              <a:rPr lang="en-US" altLang="en-US" dirty="0"/>
              <a:t>Lie on or above the long-run cost curves</a:t>
            </a:r>
          </a:p>
        </p:txBody>
      </p:sp>
      <p:sp>
        <p:nvSpPr>
          <p:cNvPr id="33797"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E74A8BBC-11D1-4F85-B327-8401D4A44C8D}" type="slidenum">
              <a:rPr lang="en-US" altLang="en-US" sz="1200" smtClean="0">
                <a:solidFill>
                  <a:srgbClr val="002060"/>
                </a:solidFill>
              </a:rPr>
              <a:pPr eaLnBrk="1" hangingPunct="1"/>
              <a:t>26</a:t>
            </a:fld>
            <a:endParaRPr lang="en-US" altLang="en-US" sz="1200">
              <a:solidFill>
                <a:srgbClr val="002060"/>
              </a:solidFill>
            </a:endParaRPr>
          </a:p>
        </p:txBody>
      </p:sp>
    </p:spTree>
    <p:extLst>
      <p:ext uri="{BB962C8B-B14F-4D97-AF65-F5344CB8AC3E}">
        <p14:creationId xmlns:p14="http://schemas.microsoft.com/office/powerpoint/2010/main" val="2544840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209550" y="0"/>
            <a:ext cx="8770938" cy="533400"/>
          </a:xfrm>
        </p:spPr>
        <p:txBody>
          <a:bodyPr/>
          <a:lstStyle/>
          <a:p>
            <a:r>
              <a:rPr lang="en-US" altLang="en-US" dirty="0"/>
              <a:t>Figure 6 </a:t>
            </a:r>
            <a:r>
              <a:rPr lang="en-US" altLang="en-US" sz="2800" dirty="0"/>
              <a:t>Average Total Cost in Short &amp; Long Runs</a:t>
            </a:r>
          </a:p>
        </p:txBody>
      </p:sp>
      <p:sp>
        <p:nvSpPr>
          <p:cNvPr id="34819" name="Slide Number Placeholder 2"/>
          <p:cNvSpPr>
            <a:spLocks noGrp="1"/>
          </p:cNvSpPr>
          <p:nvPr>
            <p:ph type="sldNum" sz="quarter" idx="13"/>
          </p:nvPr>
        </p:nvSpPr>
        <p:spPr>
          <a:xfrm>
            <a:off x="8763000" y="6473825"/>
            <a:ext cx="376238" cy="307975"/>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45B1302F-F662-47EA-BB3B-320A19005DF5}" type="slidenum">
              <a:rPr lang="en-US" altLang="en-US" sz="1200" smtClean="0">
                <a:solidFill>
                  <a:srgbClr val="002060"/>
                </a:solidFill>
              </a:rPr>
              <a:pPr eaLnBrk="1" hangingPunct="1"/>
              <a:t>27</a:t>
            </a:fld>
            <a:endParaRPr lang="en-US" altLang="en-US" sz="1200">
              <a:solidFill>
                <a:srgbClr val="002060"/>
              </a:solidFill>
            </a:endParaRPr>
          </a:p>
        </p:txBody>
      </p:sp>
      <p:pic>
        <p:nvPicPr>
          <p:cNvPr id="7" name="Picture 6" descr="Figure 6.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99" y="1524000"/>
            <a:ext cx="8458202" cy="3658437"/>
          </a:xfrm>
          <a:prstGeom prst="rect">
            <a:avLst/>
          </a:prstGeom>
        </p:spPr>
      </p:pic>
    </p:spTree>
    <p:extLst>
      <p:ext uri="{BB962C8B-B14F-4D97-AF65-F5344CB8AC3E}">
        <p14:creationId xmlns:p14="http://schemas.microsoft.com/office/powerpoint/2010/main" val="3384250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wrap="square" anchor="t"/>
          <a:lstStyle/>
          <a:p>
            <a:r>
              <a:rPr lang="en-US" altLang="en-US" sz="3600" dirty="0"/>
              <a:t>Costs in Short and Long Run, Part 2</a:t>
            </a:r>
          </a:p>
        </p:txBody>
      </p:sp>
      <p:sp>
        <p:nvSpPr>
          <p:cNvPr id="35843" name="Content Placeholder 2"/>
          <p:cNvSpPr>
            <a:spLocks noGrp="1"/>
          </p:cNvSpPr>
          <p:nvPr>
            <p:ph idx="1"/>
          </p:nvPr>
        </p:nvSpPr>
        <p:spPr>
          <a:xfrm>
            <a:off x="277813" y="1025525"/>
            <a:ext cx="8588375" cy="4079875"/>
          </a:xfrm>
        </p:spPr>
        <p:txBody>
          <a:bodyPr/>
          <a:lstStyle/>
          <a:p>
            <a:r>
              <a:rPr lang="en-US" altLang="en-US" dirty="0"/>
              <a:t>Economies of scale</a:t>
            </a:r>
          </a:p>
          <a:p>
            <a:pPr lvl="1"/>
            <a:r>
              <a:rPr lang="en-US" altLang="en-US" dirty="0"/>
              <a:t>Long-run average total cost falls as the quantity of output increases</a:t>
            </a:r>
          </a:p>
          <a:p>
            <a:pPr lvl="1"/>
            <a:r>
              <a:rPr lang="en-US" altLang="en-US" dirty="0"/>
              <a:t>Increasing specialization among workers </a:t>
            </a:r>
          </a:p>
          <a:p>
            <a:r>
              <a:rPr lang="en-US" altLang="en-US" dirty="0"/>
              <a:t>Constant returns to scale</a:t>
            </a:r>
          </a:p>
          <a:p>
            <a:pPr lvl="1"/>
            <a:r>
              <a:rPr lang="en-US" altLang="en-US" dirty="0"/>
              <a:t>Long-run average total cost stays the same as the quantity of output changes</a:t>
            </a:r>
          </a:p>
        </p:txBody>
      </p:sp>
      <p:sp>
        <p:nvSpPr>
          <p:cNvPr id="3584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B7AD165D-F943-404A-8137-EAB5FA8B7BD8}" type="slidenum">
              <a:rPr lang="en-US" altLang="en-US" sz="1200" smtClean="0">
                <a:solidFill>
                  <a:srgbClr val="002060"/>
                </a:solidFill>
              </a:rPr>
              <a:pPr eaLnBrk="1" hangingPunct="1"/>
              <a:t>28</a:t>
            </a:fld>
            <a:endParaRPr lang="en-US" altLang="en-US" sz="1200">
              <a:solidFill>
                <a:srgbClr val="002060"/>
              </a:solidFill>
            </a:endParaRPr>
          </a:p>
        </p:txBody>
      </p:sp>
    </p:spTree>
    <p:extLst>
      <p:ext uri="{BB962C8B-B14F-4D97-AF65-F5344CB8AC3E}">
        <p14:creationId xmlns:p14="http://schemas.microsoft.com/office/powerpoint/2010/main" val="2105596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wrap="square" anchor="t"/>
          <a:lstStyle/>
          <a:p>
            <a:r>
              <a:rPr lang="en-US" altLang="en-US" sz="3600" dirty="0"/>
              <a:t>Costs in Short and Long Run, Part 3</a:t>
            </a:r>
          </a:p>
        </p:txBody>
      </p:sp>
      <p:sp>
        <p:nvSpPr>
          <p:cNvPr id="36867" name="Content Placeholder 2"/>
          <p:cNvSpPr>
            <a:spLocks noGrp="1"/>
          </p:cNvSpPr>
          <p:nvPr>
            <p:ph idx="1"/>
          </p:nvPr>
        </p:nvSpPr>
        <p:spPr>
          <a:xfrm>
            <a:off x="277813" y="1025525"/>
            <a:ext cx="8588375" cy="2479675"/>
          </a:xfrm>
        </p:spPr>
        <p:txBody>
          <a:bodyPr/>
          <a:lstStyle/>
          <a:p>
            <a:r>
              <a:rPr lang="en-US" altLang="en-US" dirty="0"/>
              <a:t>Diseconomies of scale</a:t>
            </a:r>
          </a:p>
          <a:p>
            <a:pPr lvl="1"/>
            <a:r>
              <a:rPr lang="en-US" altLang="en-US" dirty="0"/>
              <a:t>Long-run average total cost rises as the quantity of output increases</a:t>
            </a:r>
          </a:p>
          <a:p>
            <a:pPr lvl="1"/>
            <a:r>
              <a:rPr lang="en-US" altLang="en-US" dirty="0"/>
              <a:t>Increasing coordination problems</a:t>
            </a:r>
          </a:p>
        </p:txBody>
      </p:sp>
      <p:sp>
        <p:nvSpPr>
          <p:cNvPr id="3686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C431F0E2-F988-4AC1-82DA-FC0AE505591D}" type="slidenum">
              <a:rPr lang="en-US" altLang="en-US" sz="1200" smtClean="0">
                <a:solidFill>
                  <a:srgbClr val="002060"/>
                </a:solidFill>
              </a:rPr>
              <a:pPr eaLnBrk="1" hangingPunct="1"/>
              <a:t>29</a:t>
            </a:fld>
            <a:endParaRPr lang="en-US" altLang="en-US" sz="1200">
              <a:solidFill>
                <a:srgbClr val="002060"/>
              </a:solidFill>
            </a:endParaRPr>
          </a:p>
        </p:txBody>
      </p:sp>
    </p:spTree>
    <p:extLst>
      <p:ext uri="{BB962C8B-B14F-4D97-AF65-F5344CB8AC3E}">
        <p14:creationId xmlns:p14="http://schemas.microsoft.com/office/powerpoint/2010/main" val="4194841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wrap="square" anchor="t"/>
          <a:lstStyle/>
          <a:p>
            <a:r>
              <a:rPr lang="en-US" altLang="en-US" dirty="0"/>
              <a:t>What are Costs?, Part 1</a:t>
            </a:r>
          </a:p>
        </p:txBody>
      </p:sp>
      <p:sp>
        <p:nvSpPr>
          <p:cNvPr id="10243" name="Content Placeholder 2"/>
          <p:cNvSpPr>
            <a:spLocks noGrp="1"/>
          </p:cNvSpPr>
          <p:nvPr>
            <p:ph idx="1"/>
          </p:nvPr>
        </p:nvSpPr>
        <p:spPr>
          <a:xfrm>
            <a:off x="277813" y="1025525"/>
            <a:ext cx="8588375" cy="4765675"/>
          </a:xfrm>
        </p:spPr>
        <p:txBody>
          <a:bodyPr/>
          <a:lstStyle/>
          <a:p>
            <a:r>
              <a:rPr lang="en-US" altLang="en-US" dirty="0"/>
              <a:t>Industrial organization</a:t>
            </a:r>
          </a:p>
          <a:p>
            <a:pPr lvl="1"/>
            <a:r>
              <a:rPr lang="en-US" altLang="en-US" dirty="0"/>
              <a:t>The study of how firms’ decisions about prices and quantities depend on the market conditions they face</a:t>
            </a:r>
          </a:p>
          <a:p>
            <a:r>
              <a:rPr lang="en-US" altLang="en-US" dirty="0"/>
              <a:t>Assumption</a:t>
            </a:r>
          </a:p>
          <a:p>
            <a:pPr lvl="1"/>
            <a:r>
              <a:rPr lang="en-US" altLang="en-US" dirty="0"/>
              <a:t>The goal of a firm is to maximize profit</a:t>
            </a:r>
          </a:p>
          <a:p>
            <a:r>
              <a:rPr lang="en-US" altLang="en-US" dirty="0"/>
              <a:t>Profit</a:t>
            </a:r>
          </a:p>
          <a:p>
            <a:pPr lvl="1"/>
            <a:r>
              <a:rPr lang="en-US" altLang="en-US" dirty="0"/>
              <a:t>Total revenue minus total cost</a:t>
            </a:r>
          </a:p>
        </p:txBody>
      </p:sp>
      <p:sp>
        <p:nvSpPr>
          <p:cNvPr id="10245" name="Slide Number Placeholder 1"/>
          <p:cNvSpPr>
            <a:spLocks noGrp="1"/>
          </p:cNvSpPr>
          <p:nvPr>
            <p:ph type="sldNum" sz="quarter" idx="10"/>
          </p:nvPr>
        </p:nvSpPr>
        <p:spPr>
          <a:xfrm>
            <a:off x="8763000" y="6423025"/>
            <a:ext cx="376238" cy="358775"/>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4AB6BB54-7694-4530-9100-6779023E0926}" type="slidenum">
              <a:rPr lang="en-US" altLang="en-US" sz="1200" smtClean="0">
                <a:solidFill>
                  <a:srgbClr val="002060"/>
                </a:solidFill>
              </a:rPr>
              <a:pPr eaLnBrk="1" hangingPunct="1"/>
              <a:t>3</a:t>
            </a:fld>
            <a:endParaRPr lang="en-US" altLang="en-US" sz="1200" dirty="0">
              <a:solidFill>
                <a:srgbClr val="002060"/>
              </a:solidFill>
            </a:endParaRPr>
          </a:p>
        </p:txBody>
      </p:sp>
    </p:spTree>
    <p:extLst>
      <p:ext uri="{BB962C8B-B14F-4D97-AF65-F5344CB8AC3E}">
        <p14:creationId xmlns:p14="http://schemas.microsoft.com/office/powerpoint/2010/main" val="1458605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dirty="0"/>
              <a:t>Table 3</a:t>
            </a:r>
            <a:r>
              <a:rPr lang="en-US" altLang="en-US" sz="2800" dirty="0"/>
              <a:t> The Many Types of Cost: A Summary</a:t>
            </a:r>
            <a:endParaRPr lang="en-US" altLang="en-US" dirty="0"/>
          </a:p>
        </p:txBody>
      </p:sp>
      <p:sp>
        <p:nvSpPr>
          <p:cNvPr id="37891" name="Slide Number Placeholder 1"/>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F982ED68-1C4C-4F62-81E3-2D77CA700C4A}" type="slidenum">
              <a:rPr lang="en-US" altLang="en-US" sz="1200" smtClean="0">
                <a:solidFill>
                  <a:srgbClr val="002060"/>
                </a:solidFill>
              </a:rPr>
              <a:pPr eaLnBrk="1" hangingPunct="1"/>
              <a:t>30</a:t>
            </a:fld>
            <a:endParaRPr lang="en-US" altLang="en-US" sz="1200">
              <a:solidFill>
                <a:srgbClr val="002060"/>
              </a:solidFill>
            </a:endParaRPr>
          </a:p>
        </p:txBody>
      </p:sp>
      <p:pic>
        <p:nvPicPr>
          <p:cNvPr id="5" name="Picture 4" descr="A table with 3 columns and 10 rows has the column headers: Term, Definition, and Mathematical Descrip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1102375"/>
            <a:ext cx="8458200" cy="4713574"/>
          </a:xfrm>
          <a:prstGeom prst="rect">
            <a:avLst/>
          </a:prstGeom>
        </p:spPr>
      </p:pic>
    </p:spTree>
    <p:extLst>
      <p:ext uri="{BB962C8B-B14F-4D97-AF65-F5344CB8AC3E}">
        <p14:creationId xmlns:p14="http://schemas.microsoft.com/office/powerpoint/2010/main" val="29815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wrap="square" anchor="t"/>
          <a:lstStyle/>
          <a:p>
            <a:r>
              <a:rPr lang="en-US" altLang="en-US" dirty="0"/>
              <a:t>What are Costs?, Part 2</a:t>
            </a:r>
          </a:p>
        </p:txBody>
      </p:sp>
      <p:sp>
        <p:nvSpPr>
          <p:cNvPr id="11267" name="Content Placeholder 2"/>
          <p:cNvSpPr>
            <a:spLocks noGrp="1"/>
          </p:cNvSpPr>
          <p:nvPr>
            <p:ph idx="1"/>
          </p:nvPr>
        </p:nvSpPr>
        <p:spPr>
          <a:xfrm>
            <a:off x="277813" y="1025525"/>
            <a:ext cx="8588375" cy="4537075"/>
          </a:xfrm>
        </p:spPr>
        <p:txBody>
          <a:bodyPr/>
          <a:lstStyle/>
          <a:p>
            <a:r>
              <a:rPr lang="en-US" altLang="en-US" dirty="0"/>
              <a:t>Total revenue, TR = P × Q</a:t>
            </a:r>
          </a:p>
          <a:p>
            <a:pPr lvl="1"/>
            <a:r>
              <a:rPr lang="en-US" altLang="en-US" dirty="0"/>
              <a:t>Amount a firm receives for the sale of its output</a:t>
            </a:r>
          </a:p>
          <a:p>
            <a:pPr lvl="1"/>
            <a:r>
              <a:rPr lang="en-US" altLang="en-US" dirty="0"/>
              <a:t>Quantity of output the firm produces times the price at which it sells its output</a:t>
            </a:r>
          </a:p>
          <a:p>
            <a:r>
              <a:rPr lang="en-US" altLang="en-US" dirty="0"/>
              <a:t>Total cost, TC</a:t>
            </a:r>
          </a:p>
          <a:p>
            <a:pPr lvl="1"/>
            <a:r>
              <a:rPr lang="en-US" altLang="en-US" dirty="0"/>
              <a:t>Market value of the inputs a firm uses in production</a:t>
            </a:r>
          </a:p>
        </p:txBody>
      </p:sp>
      <p:sp>
        <p:nvSpPr>
          <p:cNvPr id="11269" name="Slide Number Placeholder 1"/>
          <p:cNvSpPr>
            <a:spLocks noGrp="1"/>
          </p:cNvSpPr>
          <p:nvPr>
            <p:ph type="sldNum" sz="quarter" idx="10"/>
          </p:nvPr>
        </p:nvSpPr>
        <p:spPr>
          <a:xfrm>
            <a:off x="8866188" y="6423025"/>
            <a:ext cx="273050" cy="282575"/>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5325433A-7372-4BBC-805B-1B6636EB2299}" type="slidenum">
              <a:rPr lang="en-US" altLang="en-US" sz="1200" smtClean="0">
                <a:solidFill>
                  <a:srgbClr val="002060"/>
                </a:solidFill>
              </a:rPr>
              <a:pPr eaLnBrk="1" hangingPunct="1"/>
              <a:t>4</a:t>
            </a:fld>
            <a:endParaRPr lang="en-US" altLang="en-US" sz="1200">
              <a:solidFill>
                <a:srgbClr val="002060"/>
              </a:solidFill>
            </a:endParaRPr>
          </a:p>
        </p:txBody>
      </p:sp>
    </p:spTree>
    <p:extLst>
      <p:ext uri="{BB962C8B-B14F-4D97-AF65-F5344CB8AC3E}">
        <p14:creationId xmlns:p14="http://schemas.microsoft.com/office/powerpoint/2010/main" val="1188614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70035" y="100939"/>
            <a:ext cx="7803931" cy="737261"/>
          </a:xfrm>
        </p:spPr>
        <p:txBody>
          <a:bodyPr wrap="square" anchor="t"/>
          <a:lstStyle/>
          <a:p>
            <a:r>
              <a:rPr lang="en-US" altLang="en-US" dirty="0"/>
              <a:t>What are Costs?, Part 3</a:t>
            </a:r>
          </a:p>
        </p:txBody>
      </p:sp>
      <p:sp>
        <p:nvSpPr>
          <p:cNvPr id="12291" name="Content Placeholder 2"/>
          <p:cNvSpPr>
            <a:spLocks noGrp="1"/>
          </p:cNvSpPr>
          <p:nvPr>
            <p:ph idx="1"/>
          </p:nvPr>
        </p:nvSpPr>
        <p:spPr>
          <a:xfrm>
            <a:off x="277813" y="1025525"/>
            <a:ext cx="8588375" cy="4613275"/>
          </a:xfrm>
        </p:spPr>
        <p:txBody>
          <a:bodyPr/>
          <a:lstStyle/>
          <a:p>
            <a:r>
              <a:rPr lang="en-US" altLang="en-US" dirty="0"/>
              <a:t>Costs as opportunity costs</a:t>
            </a:r>
          </a:p>
          <a:p>
            <a:pPr lvl="1"/>
            <a:r>
              <a:rPr lang="en-US" altLang="en-US" dirty="0"/>
              <a:t>The cost of something is what you give up to get it</a:t>
            </a:r>
          </a:p>
          <a:p>
            <a:r>
              <a:rPr lang="en-US" altLang="en-US" dirty="0"/>
              <a:t>Firm’s cost of production</a:t>
            </a:r>
          </a:p>
          <a:p>
            <a:pPr lvl="1"/>
            <a:r>
              <a:rPr lang="en-US" altLang="en-US" dirty="0"/>
              <a:t>Include all the opportunity costs of making its output of goods and services</a:t>
            </a:r>
          </a:p>
          <a:p>
            <a:pPr lvl="1"/>
            <a:r>
              <a:rPr lang="en-US" altLang="en-US" dirty="0"/>
              <a:t>Explicit costs</a:t>
            </a:r>
          </a:p>
          <a:p>
            <a:pPr lvl="1"/>
            <a:r>
              <a:rPr lang="en-US" altLang="en-US" dirty="0"/>
              <a:t>Implicit costs</a:t>
            </a:r>
          </a:p>
        </p:txBody>
      </p:sp>
      <p:sp>
        <p:nvSpPr>
          <p:cNvPr id="12293" name="Slide Number Placeholder 1"/>
          <p:cNvSpPr>
            <a:spLocks noGrp="1"/>
          </p:cNvSpPr>
          <p:nvPr>
            <p:ph type="sldNum" sz="quarter" idx="10"/>
          </p:nvPr>
        </p:nvSpPr>
        <p:spPr>
          <a:xfrm>
            <a:off x="8866188" y="6423025"/>
            <a:ext cx="273050" cy="282575"/>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EC47CF30-82EB-48B1-99A5-58407BD9E183}" type="slidenum">
              <a:rPr lang="en-US" altLang="en-US" sz="1200" smtClean="0">
                <a:solidFill>
                  <a:srgbClr val="002060"/>
                </a:solidFill>
              </a:rPr>
              <a:pPr eaLnBrk="1" hangingPunct="1"/>
              <a:t>5</a:t>
            </a:fld>
            <a:endParaRPr lang="en-US" altLang="en-US" sz="1200" dirty="0">
              <a:solidFill>
                <a:srgbClr val="002060"/>
              </a:solidFill>
            </a:endParaRPr>
          </a:p>
        </p:txBody>
      </p:sp>
    </p:spTree>
    <p:extLst>
      <p:ext uri="{BB962C8B-B14F-4D97-AF65-F5344CB8AC3E}">
        <p14:creationId xmlns:p14="http://schemas.microsoft.com/office/powerpoint/2010/main" val="3616417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670035" y="100939"/>
            <a:ext cx="7803931" cy="673761"/>
          </a:xfrm>
        </p:spPr>
        <p:txBody>
          <a:bodyPr wrap="square" anchor="t"/>
          <a:lstStyle/>
          <a:p>
            <a:r>
              <a:rPr lang="en-US" altLang="en-US" dirty="0"/>
              <a:t>What are Costs?, Part 4</a:t>
            </a:r>
          </a:p>
        </p:txBody>
      </p:sp>
      <p:sp>
        <p:nvSpPr>
          <p:cNvPr id="14339" name="Content Placeholder 2"/>
          <p:cNvSpPr>
            <a:spLocks noGrp="1"/>
          </p:cNvSpPr>
          <p:nvPr>
            <p:ph idx="1"/>
          </p:nvPr>
        </p:nvSpPr>
        <p:spPr>
          <a:xfrm>
            <a:off x="277813" y="1025525"/>
            <a:ext cx="8588375" cy="5146675"/>
          </a:xfrm>
        </p:spPr>
        <p:txBody>
          <a:bodyPr/>
          <a:lstStyle/>
          <a:p>
            <a:pPr>
              <a:defRPr/>
            </a:pPr>
            <a:r>
              <a:rPr lang="en-US" dirty="0"/>
              <a:t>Explicit costs</a:t>
            </a:r>
          </a:p>
          <a:p>
            <a:pPr lvl="1">
              <a:buFont typeface="Arial" pitchFamily="34" charset="0"/>
              <a:buChar char="–"/>
              <a:defRPr/>
            </a:pPr>
            <a:r>
              <a:rPr lang="en-US" dirty="0"/>
              <a:t>Input costs that require an outlay of money by the firm</a:t>
            </a:r>
          </a:p>
          <a:p>
            <a:pPr>
              <a:defRPr/>
            </a:pPr>
            <a:r>
              <a:rPr lang="en-US" dirty="0"/>
              <a:t>Implicit costs</a:t>
            </a:r>
          </a:p>
          <a:p>
            <a:pPr lvl="1">
              <a:buFont typeface="Arial" pitchFamily="34" charset="0"/>
              <a:buChar char="–"/>
              <a:defRPr/>
            </a:pPr>
            <a:r>
              <a:rPr lang="en-US" dirty="0"/>
              <a:t>Input costs that do not require an outlay of money by the firm</a:t>
            </a:r>
          </a:p>
          <a:p>
            <a:pPr lvl="1">
              <a:buFont typeface="Arial" pitchFamily="34" charset="0"/>
              <a:buChar char="–"/>
              <a:defRPr/>
            </a:pPr>
            <a:r>
              <a:rPr lang="en-US" dirty="0"/>
              <a:t>Ignored by accountants</a:t>
            </a:r>
          </a:p>
          <a:p>
            <a:pPr>
              <a:defRPr/>
            </a:pPr>
            <a:r>
              <a:rPr lang="en-US" dirty="0"/>
              <a:t>Total costs</a:t>
            </a:r>
          </a:p>
          <a:p>
            <a:pPr marL="457200" lvl="1" indent="0">
              <a:buFont typeface="Arial" pitchFamily="34" charset="0"/>
              <a:buNone/>
              <a:defRPr/>
            </a:pPr>
            <a:r>
              <a:rPr lang="en-US" dirty="0"/>
              <a:t> = Explicit costs + Implicit costs</a:t>
            </a:r>
          </a:p>
        </p:txBody>
      </p:sp>
      <p:sp>
        <p:nvSpPr>
          <p:cNvPr id="13317" name="Slide Number Placeholder 1"/>
          <p:cNvSpPr>
            <a:spLocks noGrp="1"/>
          </p:cNvSpPr>
          <p:nvPr>
            <p:ph type="sldNum" sz="quarter" idx="10"/>
          </p:nvPr>
        </p:nvSpPr>
        <p:spPr>
          <a:xfrm>
            <a:off x="8866188" y="6423025"/>
            <a:ext cx="273050" cy="282575"/>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51AFBBEB-BB78-4EBE-80FF-81960FB81BB6}" type="slidenum">
              <a:rPr lang="en-US" altLang="en-US" sz="1200" smtClean="0">
                <a:solidFill>
                  <a:srgbClr val="002060"/>
                </a:solidFill>
              </a:rPr>
              <a:pPr eaLnBrk="1" hangingPunct="1"/>
              <a:t>6</a:t>
            </a:fld>
            <a:endParaRPr lang="en-US" altLang="en-US" sz="1200" dirty="0">
              <a:solidFill>
                <a:srgbClr val="002060"/>
              </a:solidFill>
            </a:endParaRPr>
          </a:p>
        </p:txBody>
      </p:sp>
    </p:spTree>
    <p:extLst>
      <p:ext uri="{BB962C8B-B14F-4D97-AF65-F5344CB8AC3E}">
        <p14:creationId xmlns:p14="http://schemas.microsoft.com/office/powerpoint/2010/main" val="3509045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wrap="square" anchor="t"/>
          <a:lstStyle/>
          <a:p>
            <a:r>
              <a:rPr lang="en-US" altLang="en-US" dirty="0"/>
              <a:t>What are Costs?, Part 5</a:t>
            </a:r>
          </a:p>
        </p:txBody>
      </p:sp>
      <p:sp>
        <p:nvSpPr>
          <p:cNvPr id="14339" name="Content Placeholder 2"/>
          <p:cNvSpPr>
            <a:spLocks noGrp="1"/>
          </p:cNvSpPr>
          <p:nvPr>
            <p:ph idx="1"/>
          </p:nvPr>
        </p:nvSpPr>
        <p:spPr>
          <a:xfrm>
            <a:off x="277813" y="1025525"/>
            <a:ext cx="8588375" cy="4537075"/>
          </a:xfrm>
        </p:spPr>
        <p:txBody>
          <a:bodyPr/>
          <a:lstStyle/>
          <a:p>
            <a:r>
              <a:rPr lang="en-US" altLang="en-US" dirty="0"/>
              <a:t>The cost of financial capital as an opportunity cost</a:t>
            </a:r>
          </a:p>
          <a:p>
            <a:pPr lvl="1"/>
            <a:r>
              <a:rPr lang="en-US" altLang="en-US" dirty="0"/>
              <a:t>Implicit cost</a:t>
            </a:r>
          </a:p>
          <a:p>
            <a:pPr lvl="1"/>
            <a:r>
              <a:rPr lang="en-US" altLang="en-US" dirty="0"/>
              <a:t>Interest income not earned on financial capital</a:t>
            </a:r>
          </a:p>
          <a:p>
            <a:pPr lvl="2"/>
            <a:r>
              <a:rPr lang="en-US" altLang="en-US" dirty="0"/>
              <a:t>Owned as saving</a:t>
            </a:r>
          </a:p>
          <a:p>
            <a:pPr lvl="2"/>
            <a:r>
              <a:rPr lang="en-US" altLang="en-US" dirty="0"/>
              <a:t>Invested in business</a:t>
            </a:r>
          </a:p>
          <a:p>
            <a:pPr lvl="1"/>
            <a:r>
              <a:rPr lang="en-US" altLang="en-US" dirty="0"/>
              <a:t>Not shown as cost by an accountant</a:t>
            </a:r>
          </a:p>
        </p:txBody>
      </p:sp>
      <p:sp>
        <p:nvSpPr>
          <p:cNvPr id="14341" name="Slide Number Placeholder 1"/>
          <p:cNvSpPr>
            <a:spLocks noGrp="1"/>
          </p:cNvSpPr>
          <p:nvPr>
            <p:ph type="sldNum" sz="quarter" idx="10"/>
          </p:nvPr>
        </p:nvSpPr>
        <p:spPr>
          <a:xfrm>
            <a:off x="8763000" y="6423025"/>
            <a:ext cx="376238" cy="282575"/>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F83E6CD9-A7FA-46EF-BB9C-F5EB6CDB0601}" type="slidenum">
              <a:rPr lang="en-US" altLang="en-US" sz="1200" smtClean="0">
                <a:solidFill>
                  <a:srgbClr val="002060"/>
                </a:solidFill>
              </a:rPr>
              <a:pPr eaLnBrk="1" hangingPunct="1"/>
              <a:t>7</a:t>
            </a:fld>
            <a:endParaRPr lang="en-US" altLang="en-US" sz="1200" dirty="0">
              <a:solidFill>
                <a:srgbClr val="002060"/>
              </a:solidFill>
            </a:endParaRPr>
          </a:p>
        </p:txBody>
      </p:sp>
    </p:spTree>
    <p:extLst>
      <p:ext uri="{BB962C8B-B14F-4D97-AF65-F5344CB8AC3E}">
        <p14:creationId xmlns:p14="http://schemas.microsoft.com/office/powerpoint/2010/main" val="1577828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wrap="square" anchor="t"/>
          <a:lstStyle/>
          <a:p>
            <a:r>
              <a:rPr lang="en-US" altLang="en-US" dirty="0"/>
              <a:t>What are Costs?, Part 6</a:t>
            </a:r>
          </a:p>
        </p:txBody>
      </p:sp>
      <p:sp>
        <p:nvSpPr>
          <p:cNvPr id="15363" name="Content Placeholder 2"/>
          <p:cNvSpPr>
            <a:spLocks noGrp="1"/>
          </p:cNvSpPr>
          <p:nvPr>
            <p:ph idx="1"/>
          </p:nvPr>
        </p:nvSpPr>
        <p:spPr>
          <a:xfrm>
            <a:off x="277813" y="1025525"/>
            <a:ext cx="8588375" cy="4308475"/>
          </a:xfrm>
        </p:spPr>
        <p:txBody>
          <a:bodyPr/>
          <a:lstStyle/>
          <a:p>
            <a:r>
              <a:rPr lang="en-US" altLang="en-US" dirty="0"/>
              <a:t>Economic profit</a:t>
            </a:r>
          </a:p>
          <a:p>
            <a:pPr lvl="1"/>
            <a:r>
              <a:rPr lang="en-US" altLang="en-US" dirty="0"/>
              <a:t>Total revenue minus total cost</a:t>
            </a:r>
          </a:p>
          <a:p>
            <a:pPr lvl="2"/>
            <a:r>
              <a:rPr lang="en-US" altLang="en-US" dirty="0"/>
              <a:t>Total costs includes both explicit and implicit costs</a:t>
            </a:r>
          </a:p>
          <a:p>
            <a:r>
              <a:rPr lang="en-US" altLang="en-US" dirty="0"/>
              <a:t>Accounting profit</a:t>
            </a:r>
          </a:p>
          <a:p>
            <a:pPr lvl="1"/>
            <a:r>
              <a:rPr lang="en-US" altLang="en-US" dirty="0"/>
              <a:t>Total revenue minus total explicit cost</a:t>
            </a:r>
          </a:p>
          <a:p>
            <a:pPr lvl="1"/>
            <a:r>
              <a:rPr lang="en-US" altLang="en-US" dirty="0"/>
              <a:t>Usually larger than economic profit</a:t>
            </a:r>
          </a:p>
        </p:txBody>
      </p:sp>
      <p:sp>
        <p:nvSpPr>
          <p:cNvPr id="15365" name="Slide Number Placeholder 1"/>
          <p:cNvSpPr>
            <a:spLocks noGrp="1"/>
          </p:cNvSpPr>
          <p:nvPr>
            <p:ph type="sldNum" sz="quarter" idx="10"/>
          </p:nvPr>
        </p:nvSpPr>
        <p:spPr>
          <a:xfrm>
            <a:off x="8866188" y="6423025"/>
            <a:ext cx="273050" cy="206375"/>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7E7AA060-F03E-470D-9E07-FC32F65371AA}" type="slidenum">
              <a:rPr lang="en-US" altLang="en-US" sz="1200" smtClean="0">
                <a:solidFill>
                  <a:srgbClr val="002060"/>
                </a:solidFill>
              </a:rPr>
              <a:pPr eaLnBrk="1" hangingPunct="1"/>
              <a:t>8</a:t>
            </a:fld>
            <a:endParaRPr lang="en-US" altLang="en-US" sz="1200" dirty="0">
              <a:solidFill>
                <a:srgbClr val="002060"/>
              </a:solidFill>
            </a:endParaRPr>
          </a:p>
        </p:txBody>
      </p:sp>
    </p:spTree>
    <p:extLst>
      <p:ext uri="{BB962C8B-B14F-4D97-AF65-F5344CB8AC3E}">
        <p14:creationId xmlns:p14="http://schemas.microsoft.com/office/powerpoint/2010/main" val="4284971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dirty="0"/>
              <a:t>Figure 1 </a:t>
            </a:r>
            <a:r>
              <a:rPr lang="en-US" altLang="en-US" sz="2800" dirty="0"/>
              <a:t>Economists versus Accountants</a:t>
            </a:r>
            <a:endParaRPr lang="en-US" altLang="en-US" dirty="0"/>
          </a:p>
        </p:txBody>
      </p:sp>
      <p:sp>
        <p:nvSpPr>
          <p:cNvPr id="16387" name="Slide Number Placeholder 1"/>
          <p:cNvSpPr>
            <a:spLocks noGrp="1"/>
          </p:cNvSpPr>
          <p:nvPr>
            <p:ph type="sldNum" sz="quarter" idx="13"/>
          </p:nvPr>
        </p:nvSpPr>
        <p:spPr>
          <a:xfrm>
            <a:off x="8851900" y="6473825"/>
            <a:ext cx="287338" cy="231775"/>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D8ECD059-BED5-4AE6-BBA0-0742DF53F2E7}" type="slidenum">
              <a:rPr lang="en-US" altLang="en-US" sz="1200" smtClean="0">
                <a:solidFill>
                  <a:srgbClr val="002060"/>
                </a:solidFill>
              </a:rPr>
              <a:pPr eaLnBrk="1" hangingPunct="1"/>
              <a:t>9</a:t>
            </a:fld>
            <a:endParaRPr lang="en-US" altLang="en-US" sz="1200">
              <a:solidFill>
                <a:srgbClr val="002060"/>
              </a:solidFill>
            </a:endParaRPr>
          </a:p>
        </p:txBody>
      </p:sp>
      <p:pic>
        <p:nvPicPr>
          <p:cNvPr id="6" name="Picture 5" descr="A graphic comparing how an economist views a firm and how an accountant views a firm. For an economist, revenue consists of economic profit, implicit costs, and explicit costs. Total opportunity costs includes implicit costs and explicit costs. For an accountant, revenue consists of accounting profit and explicit cost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 y="1715561"/>
            <a:ext cx="8458200" cy="3426878"/>
          </a:xfrm>
          <a:prstGeom prst="rect">
            <a:avLst/>
          </a:prstGeom>
        </p:spPr>
      </p:pic>
    </p:spTree>
    <p:extLst>
      <p:ext uri="{BB962C8B-B14F-4D97-AF65-F5344CB8AC3E}">
        <p14:creationId xmlns:p14="http://schemas.microsoft.com/office/powerpoint/2010/main" val="1121128170"/>
      </p:ext>
    </p:extLst>
  </p:cSld>
  <p:clrMapOvr>
    <a:masterClrMapping/>
  </p:clrMapOvr>
</p:sld>
</file>

<file path=ppt/theme/theme1.xml><?xml version="1.0" encoding="utf-8"?>
<a:theme xmlns:a="http://schemas.openxmlformats.org/drawingml/2006/main" name="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hapter content">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ro / Summary">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hapter content">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igur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abl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ctiveLearning">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ase study">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Ask Experts">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ppendix">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9372</TotalTime>
  <Words>1194</Words>
  <Application>Microsoft Office PowerPoint</Application>
  <PresentationFormat>On-screen Show (4:3)</PresentationFormat>
  <Paragraphs>327</Paragraphs>
  <Slides>30</Slides>
  <Notes>1</Notes>
  <HiddenSlides>0</HiddenSlides>
  <MMClips>0</MMClips>
  <ScaleCrop>false</ScaleCrop>
  <HeadingPairs>
    <vt:vector size="6" baseType="variant">
      <vt:variant>
        <vt:lpstr>Fonts Used</vt:lpstr>
      </vt:variant>
      <vt:variant>
        <vt:i4>7</vt:i4>
      </vt:variant>
      <vt:variant>
        <vt:lpstr>Theme</vt:lpstr>
      </vt:variant>
      <vt:variant>
        <vt:i4>13</vt:i4>
      </vt:variant>
      <vt:variant>
        <vt:lpstr>Slide Titles</vt:lpstr>
      </vt:variant>
      <vt:variant>
        <vt:i4>30</vt:i4>
      </vt:variant>
    </vt:vector>
  </HeadingPairs>
  <TitlesOfParts>
    <vt:vector size="50" baseType="lpstr">
      <vt:lpstr>Arial</vt:lpstr>
      <vt:lpstr>Arial Narrow</vt:lpstr>
      <vt:lpstr>Calibri</vt:lpstr>
      <vt:lpstr>Cambria</vt:lpstr>
      <vt:lpstr>Sabon-Bold</vt:lpstr>
      <vt:lpstr>Times New Roman</vt:lpstr>
      <vt:lpstr>Wingdings</vt:lpstr>
      <vt:lpstr>Chapter title</vt:lpstr>
      <vt:lpstr>Intro / Summary</vt:lpstr>
      <vt:lpstr>Chapter content</vt:lpstr>
      <vt:lpstr>Figure</vt:lpstr>
      <vt:lpstr>Table</vt:lpstr>
      <vt:lpstr>ActiveLearning</vt:lpstr>
      <vt:lpstr>Case study</vt:lpstr>
      <vt:lpstr>Ask Experts</vt:lpstr>
      <vt:lpstr>Appendix</vt:lpstr>
      <vt:lpstr>1_Chapter title</vt:lpstr>
      <vt:lpstr>1_Chapter content</vt:lpstr>
      <vt:lpstr>2_Chapter title</vt:lpstr>
      <vt:lpstr>3_Chapter title</vt:lpstr>
      <vt:lpstr>Principles of Micro Economics, Ninth Edition N. Gregory Mankiw </vt:lpstr>
      <vt:lpstr>Chapter 13</vt:lpstr>
      <vt:lpstr>What are Costs?, Part 1</vt:lpstr>
      <vt:lpstr>What are Costs?, Part 2</vt:lpstr>
      <vt:lpstr>What are Costs?, Part 3</vt:lpstr>
      <vt:lpstr>What are Costs?, Part 4</vt:lpstr>
      <vt:lpstr>What are Costs?, Part 5</vt:lpstr>
      <vt:lpstr>What are Costs?, Part 6</vt:lpstr>
      <vt:lpstr>Figure 1 Economists versus Accountants</vt:lpstr>
      <vt:lpstr>Production and Costs, Part 1</vt:lpstr>
      <vt:lpstr>Table 1 A Production Function and Total Cost:    Caroline’s Cookie Factory</vt:lpstr>
      <vt:lpstr>Production and Costs, Part 2</vt:lpstr>
      <vt:lpstr>Production and Costs, Part 3</vt:lpstr>
      <vt:lpstr>Figure 2 Chloe’s Production Function and Total-Cost Curve</vt:lpstr>
      <vt:lpstr>The Various Measures of Cost, Part 1</vt:lpstr>
      <vt:lpstr>The Various Measures of Cost, Part 2</vt:lpstr>
      <vt:lpstr>Table 2 The Various Measures of Cost: Caleb’s Coffee Shop</vt:lpstr>
      <vt:lpstr>Figure 3 Caleb’s Total-Cost Curve</vt:lpstr>
      <vt:lpstr>The Various Measures of Cost, Part 3</vt:lpstr>
      <vt:lpstr>The Various Measures of Cost, Part 4</vt:lpstr>
      <vt:lpstr>The Various Measures of Cost, Part 5</vt:lpstr>
      <vt:lpstr>The Various Measures of Cost, Part 6</vt:lpstr>
      <vt:lpstr>Figure 4 Caleb’s Average-Cost and Marginal-Cost Curves</vt:lpstr>
      <vt:lpstr>The Various Measures of Cost, Part 7</vt:lpstr>
      <vt:lpstr>Figure 5 Cost Curves for a Typical Firm</vt:lpstr>
      <vt:lpstr>Costs in Short and Long Run, Part 1</vt:lpstr>
      <vt:lpstr>Figure 6 Average Total Cost in Short &amp; Long Runs</vt:lpstr>
      <vt:lpstr>Costs in Short and Long Run, Part 2</vt:lpstr>
      <vt:lpstr>Costs in Short and Long Run, Part 3</vt:lpstr>
      <vt:lpstr>Table 3 The Many Types of Cost: A Summary</vt:lpstr>
    </vt:vector>
  </TitlesOfParts>
  <Company>Eastern Illinois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Andreea Chiritescu</dc:creator>
  <cp:lastModifiedBy>Saba UV</cp:lastModifiedBy>
  <cp:revision>373</cp:revision>
  <dcterms:created xsi:type="dcterms:W3CDTF">2016-03-16T19:41:09Z</dcterms:created>
  <dcterms:modified xsi:type="dcterms:W3CDTF">2020-02-21T05:38:23Z</dcterms:modified>
</cp:coreProperties>
</file>