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 id="2147483690" r:id="rId14"/>
  </p:sldMasterIdLst>
  <p:notesMasterIdLst>
    <p:notesMasterId r:id="rId54"/>
  </p:notesMasterIdLst>
  <p:sldIdLst>
    <p:sldId id="401" r:id="rId15"/>
    <p:sldId id="400" r:id="rId16"/>
    <p:sldId id="361" r:id="rId17"/>
    <p:sldId id="362" r:id="rId18"/>
    <p:sldId id="363" r:id="rId19"/>
    <p:sldId id="364" r:id="rId20"/>
    <p:sldId id="365" r:id="rId21"/>
    <p:sldId id="366" r:id="rId22"/>
    <p:sldId id="367" r:id="rId23"/>
    <p:sldId id="368" r:id="rId24"/>
    <p:sldId id="397" r:id="rId25"/>
    <p:sldId id="369" r:id="rId26"/>
    <p:sldId id="370" r:id="rId27"/>
    <p:sldId id="371" r:id="rId28"/>
    <p:sldId id="372" r:id="rId29"/>
    <p:sldId id="373" r:id="rId30"/>
    <p:sldId id="374" r:id="rId31"/>
    <p:sldId id="375" r:id="rId32"/>
    <p:sldId id="376" r:id="rId33"/>
    <p:sldId id="377" r:id="rId34"/>
    <p:sldId id="378" r:id="rId35"/>
    <p:sldId id="379" r:id="rId36"/>
    <p:sldId id="380" r:id="rId37"/>
    <p:sldId id="381" r:id="rId38"/>
    <p:sldId id="382"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9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4" pos="938" userDrawn="1">
          <p15:clr>
            <a:srgbClr val="A4A3A4"/>
          </p15:clr>
        </p15:guide>
        <p15:guide id="5" orient="horz" pos="4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87636" autoAdjust="0"/>
  </p:normalViewPr>
  <p:slideViewPr>
    <p:cSldViewPr>
      <p:cViewPr>
        <p:scale>
          <a:sx n="100" d="100"/>
          <a:sy n="100" d="100"/>
        </p:scale>
        <p:origin x="2082" y="-72"/>
      </p:cViewPr>
      <p:guideLst>
        <p:guide orient="horz" pos="2160"/>
        <p:guide pos="2880"/>
        <p:guide pos="938"/>
        <p:guide orient="horz" pos="406"/>
      </p:guideLst>
    </p:cSldViewPr>
  </p:slideViewPr>
  <p:outlineViewPr>
    <p:cViewPr>
      <p:scale>
        <a:sx n="33" d="100"/>
        <a:sy n="33" d="100"/>
      </p:scale>
      <p:origin x="0" y="-2933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3033781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45177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fld id="{073C29DC-2178-4274-9150-45F8EBD31C2D}" type="slidenum">
              <a:rPr kumimoji="0" lang="en-US" sz="1200" b="0" i="0" u="none" strike="noStrike" kern="1200" cap="none" spc="0" normalizeH="0" baseline="0" noProof="0">
                <a:ln>
                  <a:noFill/>
                </a:ln>
                <a:solidFill>
                  <a:srgbClr val="002060"/>
                </a:solidFill>
                <a:effectLst/>
                <a:uLnTx/>
                <a:uFillTx/>
                <a:latin typeface="Arial"/>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2450040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575912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42799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869" y="0"/>
            <a:ext cx="8450262" cy="587375"/>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grpSp>
        <p:nvGrpSpPr>
          <p:cNvPr id="4" name="Group 3"/>
          <p:cNvGrpSpPr/>
          <p:nvPr userDrawn="1"/>
        </p:nvGrpSpPr>
        <p:grpSpPr>
          <a:xfrm>
            <a:off x="0" y="0"/>
            <a:ext cx="9144000" cy="6858000"/>
            <a:chOff x="0" y="0"/>
            <a:chExt cx="9144000" cy="6858000"/>
          </a:xfrm>
        </p:grpSpPr>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760308050"/>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marL="0" marR="0" lvl="0" indent="0" algn="r" defTabSz="914400" rtl="0" eaLnBrk="1" fontAlgn="base" latinLnBrk="0" hangingPunct="1">
              <a:lnSpc>
                <a:spcPct val="100000"/>
              </a:lnSpc>
              <a:spcBef>
                <a:spcPct val="20000"/>
              </a:spcBef>
              <a:spcAft>
                <a:spcPct val="0"/>
              </a:spcAft>
              <a:buClrTx/>
              <a:buSzTx/>
              <a:buFontTx/>
              <a:buNone/>
              <a:tabLst/>
              <a:defRPr/>
            </a:pPr>
            <a:fld id="{C148E929-2C81-42BB-92FD-6CE3916FB07A}"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2200" b="0"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51308"/>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72526456"/>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378B25E-053D-4AA2-A71D-1D9F2F8C0927}" type="slidenum">
              <a:rPr kumimoji="0" lang="en-US" sz="1200" b="0" i="0" u="none" strike="noStrike" kern="1200" cap="none" spc="0" normalizeH="0" baseline="0" noProof="0">
                <a:ln>
                  <a:noFill/>
                </a:ln>
                <a:solidFill>
                  <a:srgbClr val="00206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02060"/>
              </a:solidFill>
              <a:effectLst/>
              <a:uLnTx/>
              <a:uFillTx/>
              <a:latin typeface="Arial"/>
              <a:ea typeface="+mn-ea"/>
              <a:cs typeface="+mn-cs"/>
            </a:endParaRPr>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285578380"/>
      </p:ext>
    </p:extLst>
  </p:cSld>
  <p:clrMap bg1="lt1" tx1="dk1" bg2="lt2" tx2="dk2" accent1="accent1" accent2="accent2" accent3="accent3" accent4="accent4" accent5="accent5" accent6="accent6" hlink="hlink" folHlink="folHlink"/>
  <p:sldLayoutIdLst>
    <p:sldLayoutId id="2147483687"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092281345"/>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2080" y="5593185"/>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637976225"/>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346869"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3094853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346869" y="0"/>
            <a:ext cx="8450262" cy="587375"/>
          </a:xfrm>
        </p:spPr>
        <p:txBody>
          <a:bodyPr anchor="t"/>
          <a:lstStyle/>
          <a:p>
            <a:r>
              <a:rPr lang="en-US" altLang="en-US" dirty="0"/>
              <a:t>The Increasing Value of Skills, Part 3</a:t>
            </a:r>
          </a:p>
        </p:txBody>
      </p:sp>
      <p:sp>
        <p:nvSpPr>
          <p:cNvPr id="17411" name="Content Placeholder 1"/>
          <p:cNvSpPr>
            <a:spLocks noGrp="1"/>
          </p:cNvSpPr>
          <p:nvPr>
            <p:ph idx="1"/>
          </p:nvPr>
        </p:nvSpPr>
        <p:spPr>
          <a:xfrm>
            <a:off x="457200" y="688622"/>
            <a:ext cx="8458200" cy="5483578"/>
          </a:xfrm>
        </p:spPr>
        <p:txBody>
          <a:bodyPr/>
          <a:lstStyle/>
          <a:p>
            <a:r>
              <a:rPr lang="en-US" altLang="en-US" dirty="0"/>
              <a:t>Increase in international trade </a:t>
            </a:r>
          </a:p>
          <a:p>
            <a:pPr lvl="1">
              <a:buFont typeface="Arial" charset="0"/>
              <a:buChar char="•"/>
            </a:pPr>
            <a:r>
              <a:rPr lang="en-US" altLang="en-US" dirty="0"/>
              <a:t>Domestic demand for skilled labor rises </a:t>
            </a:r>
          </a:p>
          <a:p>
            <a:pPr lvl="1">
              <a:buFont typeface="Arial" charset="0"/>
              <a:buChar char="•"/>
            </a:pPr>
            <a:r>
              <a:rPr lang="en-US" altLang="en-US" dirty="0"/>
              <a:t>Domestic demand for unskilled labor falls</a:t>
            </a:r>
          </a:p>
          <a:p>
            <a:r>
              <a:rPr lang="en-US" altLang="en-US" dirty="0"/>
              <a:t>Skill-biased technological change; changes in technology</a:t>
            </a:r>
          </a:p>
          <a:p>
            <a:pPr lvl="1">
              <a:buFont typeface="Arial" charset="0"/>
              <a:buChar char="•"/>
            </a:pPr>
            <a:r>
              <a:rPr lang="en-US" altLang="en-US" dirty="0"/>
              <a:t>Raise the demand for skilled workers who can use the new machines</a:t>
            </a:r>
          </a:p>
          <a:p>
            <a:pPr lvl="1">
              <a:buFont typeface="Arial" charset="0"/>
              <a:buChar char="•"/>
            </a:pPr>
            <a:r>
              <a:rPr lang="en-US" altLang="en-US" dirty="0"/>
              <a:t>Reduce the demand for the unskilled workers whose jobs are replaced by the computers</a:t>
            </a:r>
          </a:p>
        </p:txBody>
      </p:sp>
      <p:sp>
        <p:nvSpPr>
          <p:cNvPr id="1741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8C34FC3-9781-4AE6-9F71-2A24F0BCC74A}" type="slidenum">
              <a:rPr lang="en-US" altLang="en-US" sz="1200" smtClean="0"/>
              <a:pPr eaLnBrk="1" hangingPunct="1"/>
              <a:t>10</a:t>
            </a:fld>
            <a:endParaRPr lang="en-US" altLang="en-US" sz="1200"/>
          </a:p>
        </p:txBody>
      </p:sp>
    </p:spTree>
    <p:extLst>
      <p:ext uri="{BB962C8B-B14F-4D97-AF65-F5344CB8AC3E}">
        <p14:creationId xmlns:p14="http://schemas.microsoft.com/office/powerpoint/2010/main" val="164226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0"/>
            <a:ext cx="8450262" cy="533399"/>
          </a:xfrm>
        </p:spPr>
        <p:txBody>
          <a:bodyPr/>
          <a:lstStyle/>
          <a:p>
            <a:r>
              <a:rPr lang="en-US" dirty="0"/>
              <a:t>ASK THE EXPERTS</a:t>
            </a:r>
          </a:p>
        </p:txBody>
      </p:sp>
      <p:sp>
        <p:nvSpPr>
          <p:cNvPr id="5" name="Text Placeholder 4"/>
          <p:cNvSpPr>
            <a:spLocks noGrp="1"/>
          </p:cNvSpPr>
          <p:nvPr>
            <p:ph type="body" sz="quarter" idx="12"/>
          </p:nvPr>
        </p:nvSpPr>
        <p:spPr>
          <a:xfrm>
            <a:off x="457200" y="600072"/>
            <a:ext cx="8458200" cy="466727"/>
          </a:xfrm>
        </p:spPr>
        <p:txBody>
          <a:bodyPr/>
          <a:lstStyle/>
          <a:p>
            <a:r>
              <a:rPr lang="en-US" dirty="0"/>
              <a:t>Inequality and Skills</a:t>
            </a:r>
          </a:p>
        </p:txBody>
      </p:sp>
      <p:sp>
        <p:nvSpPr>
          <p:cNvPr id="6" name="Text Placeholder 5"/>
          <p:cNvSpPr>
            <a:spLocks noGrp="1"/>
          </p:cNvSpPr>
          <p:nvPr>
            <p:ph type="body" sz="quarter" idx="14"/>
          </p:nvPr>
        </p:nvSpPr>
        <p:spPr>
          <a:xfrm>
            <a:off x="381000" y="1295400"/>
            <a:ext cx="8382000" cy="2019299"/>
          </a:xfrm>
        </p:spPr>
        <p:txBody>
          <a:bodyPr/>
          <a:lstStyle/>
          <a:p>
            <a:r>
              <a:rPr lang="en-US" dirty="0"/>
              <a:t>“One of the leading reasons for rising U.S. income inequality over the past three decades is that technological change has affected workers with some skill sets differently than others.”</a:t>
            </a:r>
          </a:p>
        </p:txBody>
      </p:sp>
      <p:pic>
        <p:nvPicPr>
          <p:cNvPr id="2050" name="Picture 2" descr="A pie chart titled, What do economists say? 88 percent of economists agree, while 8 percent are uncertain, and 4 percent disag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3543300"/>
            <a:ext cx="46005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11</a:t>
            </a:fld>
            <a:endParaRPr lang="en-US" dirty="0"/>
          </a:p>
        </p:txBody>
      </p:sp>
    </p:spTree>
    <p:extLst>
      <p:ext uri="{BB962C8B-B14F-4D97-AF65-F5344CB8AC3E}">
        <p14:creationId xmlns:p14="http://schemas.microsoft.com/office/powerpoint/2010/main" val="302396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0035" y="34836"/>
            <a:ext cx="7803931" cy="860961"/>
          </a:xfrm>
        </p:spPr>
        <p:txBody>
          <a:bodyPr/>
          <a:lstStyle/>
          <a:p>
            <a:r>
              <a:rPr lang="en-US" altLang="en-US" dirty="0"/>
              <a:t>Ability, Effort, and Chance</a:t>
            </a:r>
          </a:p>
        </p:txBody>
      </p:sp>
      <p:sp>
        <p:nvSpPr>
          <p:cNvPr id="18435" name="Content Placeholder 2"/>
          <p:cNvSpPr>
            <a:spLocks noGrp="1"/>
          </p:cNvSpPr>
          <p:nvPr>
            <p:ph idx="1"/>
          </p:nvPr>
        </p:nvSpPr>
        <p:spPr>
          <a:xfrm>
            <a:off x="277813" y="1025525"/>
            <a:ext cx="8588375" cy="4689475"/>
          </a:xfrm>
        </p:spPr>
        <p:txBody>
          <a:bodyPr/>
          <a:lstStyle/>
          <a:p>
            <a:r>
              <a:rPr lang="en-US" altLang="en-US" dirty="0"/>
              <a:t>Natural ability</a:t>
            </a:r>
          </a:p>
          <a:p>
            <a:pPr lvl="1"/>
            <a:r>
              <a:rPr lang="en-US" altLang="en-US" dirty="0"/>
              <a:t>Workers with greater natural ability earn more</a:t>
            </a:r>
          </a:p>
          <a:p>
            <a:r>
              <a:rPr lang="en-US" altLang="en-US" dirty="0"/>
              <a:t>Effort</a:t>
            </a:r>
          </a:p>
          <a:p>
            <a:pPr lvl="1"/>
            <a:r>
              <a:rPr lang="en-US" altLang="en-US" dirty="0"/>
              <a:t>People who work hard are more productive and earn more</a:t>
            </a:r>
          </a:p>
          <a:p>
            <a:r>
              <a:rPr lang="en-US" altLang="en-US" dirty="0"/>
              <a:t>Chance</a:t>
            </a:r>
          </a:p>
          <a:p>
            <a:pPr lvl="1"/>
            <a:r>
              <a:rPr lang="en-US" altLang="en-US" dirty="0"/>
              <a:t>Can influence wage</a:t>
            </a:r>
          </a:p>
        </p:txBody>
      </p:sp>
      <p:sp>
        <p:nvSpPr>
          <p:cNvPr id="1843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A253D1E-C82D-465E-805D-89336F0216C1}" type="slidenum">
              <a:rPr lang="en-US" altLang="en-US" sz="1200" smtClean="0"/>
              <a:pPr eaLnBrk="1" hangingPunct="1"/>
              <a:t>12</a:t>
            </a:fld>
            <a:endParaRPr lang="en-US" altLang="en-US" sz="1200"/>
          </a:p>
        </p:txBody>
      </p:sp>
    </p:spTree>
    <p:extLst>
      <p:ext uri="{BB962C8B-B14F-4D97-AF65-F5344CB8AC3E}">
        <p14:creationId xmlns:p14="http://schemas.microsoft.com/office/powerpoint/2010/main" val="18388416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346869" y="233407"/>
            <a:ext cx="8450262" cy="587375"/>
          </a:xfrm>
        </p:spPr>
        <p:txBody>
          <a:bodyPr anchor="t"/>
          <a:lstStyle/>
          <a:p>
            <a:r>
              <a:rPr lang="en-US" altLang="en-US" dirty="0"/>
              <a:t>The Benefits of Beauty, Part 1</a:t>
            </a:r>
          </a:p>
        </p:txBody>
      </p:sp>
      <p:sp>
        <p:nvSpPr>
          <p:cNvPr id="19459" name="Content Placeholder 1"/>
          <p:cNvSpPr>
            <a:spLocks noGrp="1"/>
          </p:cNvSpPr>
          <p:nvPr>
            <p:ph idx="1"/>
          </p:nvPr>
        </p:nvSpPr>
        <p:spPr>
          <a:xfrm>
            <a:off x="506413" y="853658"/>
            <a:ext cx="5867400" cy="5254978"/>
          </a:xfrm>
        </p:spPr>
        <p:txBody>
          <a:bodyPr/>
          <a:lstStyle/>
          <a:p>
            <a:r>
              <a:rPr lang="en-US" altLang="en-US" sz="3200" dirty="0"/>
              <a:t>How prevalent are the economic benefits of beauty?</a:t>
            </a:r>
          </a:p>
          <a:p>
            <a:pPr lvl="1"/>
            <a:r>
              <a:rPr lang="en-US" altLang="en-US" sz="2800" dirty="0"/>
              <a:t>Labor economists Daniel </a:t>
            </a:r>
          </a:p>
          <a:p>
            <a:pPr marL="457200" lvl="1" indent="0">
              <a:buNone/>
            </a:pPr>
            <a:r>
              <a:rPr lang="en-US" altLang="en-US" sz="2800" dirty="0" err="1"/>
              <a:t>Hamermesh</a:t>
            </a:r>
            <a:r>
              <a:rPr lang="en-US" altLang="en-US" sz="2800" dirty="0"/>
              <a:t> and Jeff Biddle</a:t>
            </a:r>
          </a:p>
          <a:p>
            <a:pPr lvl="1"/>
            <a:r>
              <a:rPr lang="en-US" altLang="en-US" sz="2800" dirty="0"/>
              <a:t>More attractive people</a:t>
            </a:r>
          </a:p>
          <a:p>
            <a:pPr lvl="2"/>
            <a:r>
              <a:rPr lang="en-US" altLang="en-US" sz="2400" dirty="0"/>
              <a:t>Earn 5% more than people of </a:t>
            </a:r>
          </a:p>
          <a:p>
            <a:pPr marL="914400" lvl="2" indent="0">
              <a:buNone/>
            </a:pPr>
            <a:r>
              <a:rPr lang="en-US" altLang="en-US" sz="2400" dirty="0"/>
              <a:t>average looks</a:t>
            </a:r>
          </a:p>
          <a:p>
            <a:pPr lvl="1"/>
            <a:r>
              <a:rPr lang="en-US" altLang="en-US" sz="2800" dirty="0"/>
              <a:t>People of average looks</a:t>
            </a:r>
          </a:p>
          <a:p>
            <a:pPr lvl="2"/>
            <a:r>
              <a:rPr lang="en-US" altLang="en-US" sz="2400" dirty="0"/>
              <a:t>Earn 5 to 10% more than people</a:t>
            </a:r>
          </a:p>
          <a:p>
            <a:pPr marL="914400" lvl="2" indent="0">
              <a:buNone/>
            </a:pPr>
            <a:r>
              <a:rPr lang="en-US" altLang="en-US" sz="2400" dirty="0"/>
              <a:t> considered less attractive than average</a:t>
            </a:r>
          </a:p>
        </p:txBody>
      </p:sp>
      <p:sp>
        <p:nvSpPr>
          <p:cNvPr id="19462" name="TextBox 1"/>
          <p:cNvSpPr txBox="1">
            <a:spLocks noChangeArrowheads="1"/>
          </p:cNvSpPr>
          <p:nvPr/>
        </p:nvSpPr>
        <p:spPr bwMode="auto">
          <a:xfrm>
            <a:off x="6756400" y="5261762"/>
            <a:ext cx="2387600" cy="4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i="1" dirty="0">
                <a:solidFill>
                  <a:srgbClr val="002060"/>
                </a:solidFill>
              </a:rPr>
              <a:t>Good looks pay.</a:t>
            </a:r>
            <a:endParaRPr lang="en-US" altLang="en-US" sz="2400" dirty="0">
              <a:solidFill>
                <a:srgbClr val="002060"/>
              </a:solidFill>
            </a:endParaRPr>
          </a:p>
        </p:txBody>
      </p:sp>
      <p:pic>
        <p:nvPicPr>
          <p:cNvPr id="3074" name="Picture 2" descr="A photo shows Australian film star Chris Hemsworth."/>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44925" y="1607117"/>
            <a:ext cx="2210549" cy="314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DF78E1C-3DF7-411C-8AC6-4BD5410E6A00}" type="slidenum">
              <a:rPr lang="en-US" altLang="en-US" sz="1200" smtClean="0"/>
              <a:pPr eaLnBrk="1" hangingPunct="1"/>
              <a:t>13</a:t>
            </a:fld>
            <a:endParaRPr lang="en-US" altLang="en-US" sz="1200"/>
          </a:p>
        </p:txBody>
      </p:sp>
    </p:spTree>
    <p:extLst>
      <p:ext uri="{BB962C8B-B14F-4D97-AF65-F5344CB8AC3E}">
        <p14:creationId xmlns:p14="http://schemas.microsoft.com/office/powerpoint/2010/main" val="2608343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346869" y="233407"/>
            <a:ext cx="8450262" cy="587375"/>
          </a:xfrm>
        </p:spPr>
        <p:txBody>
          <a:bodyPr anchor="t"/>
          <a:lstStyle/>
          <a:p>
            <a:r>
              <a:rPr lang="en-US" altLang="en-US" dirty="0"/>
              <a:t>The Benefits of Beauty, Part 2</a:t>
            </a:r>
          </a:p>
        </p:txBody>
      </p:sp>
      <p:sp>
        <p:nvSpPr>
          <p:cNvPr id="20483" name="Content Placeholder 1"/>
          <p:cNvSpPr>
            <a:spLocks noGrp="1"/>
          </p:cNvSpPr>
          <p:nvPr>
            <p:ph idx="1"/>
          </p:nvPr>
        </p:nvSpPr>
        <p:spPr>
          <a:xfrm>
            <a:off x="472596" y="838200"/>
            <a:ext cx="8458200" cy="4340578"/>
          </a:xfrm>
        </p:spPr>
        <p:txBody>
          <a:bodyPr/>
          <a:lstStyle/>
          <a:p>
            <a:pPr marL="0" indent="0">
              <a:buNone/>
            </a:pPr>
            <a:r>
              <a:rPr lang="en-US" altLang="en-US" dirty="0">
                <a:solidFill>
                  <a:schemeClr val="tx1"/>
                </a:solidFill>
              </a:rPr>
              <a:t>What explains these differences in wages? </a:t>
            </a:r>
          </a:p>
          <a:p>
            <a:r>
              <a:rPr lang="en-US" altLang="en-US" dirty="0"/>
              <a:t>Good looks — a type of innate ability</a:t>
            </a:r>
          </a:p>
          <a:p>
            <a:pPr lvl="1"/>
            <a:r>
              <a:rPr lang="en-US" altLang="en-US" dirty="0"/>
              <a:t>Determines productivity and wages</a:t>
            </a:r>
          </a:p>
          <a:p>
            <a:pPr lvl="1"/>
            <a:r>
              <a:rPr lang="en-US" altLang="en-US" dirty="0"/>
              <a:t>Attractive worker — more valuable to the firm</a:t>
            </a:r>
          </a:p>
          <a:p>
            <a:pPr lvl="2"/>
            <a:r>
              <a:rPr lang="en-US" altLang="en-US" dirty="0"/>
              <a:t>Acting, sales, and waiting on tables</a:t>
            </a:r>
          </a:p>
          <a:p>
            <a:pPr lvl="2"/>
            <a:r>
              <a:rPr lang="en-US" altLang="en-US" dirty="0"/>
              <a:t>Firm’s willingness to pay more to attractive workers reflects its customers’ preferences</a:t>
            </a:r>
          </a:p>
        </p:txBody>
      </p:sp>
      <p:sp>
        <p:nvSpPr>
          <p:cNvPr id="2048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6DA0EC2-EB4A-4985-9DBC-868DD9BB9485}" type="slidenum">
              <a:rPr lang="en-US" altLang="en-US" sz="1200" smtClean="0"/>
              <a:pPr eaLnBrk="1" hangingPunct="1"/>
              <a:t>14</a:t>
            </a:fld>
            <a:endParaRPr lang="en-US" altLang="en-US" sz="1200"/>
          </a:p>
        </p:txBody>
      </p:sp>
    </p:spTree>
    <p:extLst>
      <p:ext uri="{BB962C8B-B14F-4D97-AF65-F5344CB8AC3E}">
        <p14:creationId xmlns:p14="http://schemas.microsoft.com/office/powerpoint/2010/main" val="205768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346869" y="233407"/>
            <a:ext cx="8450262" cy="587375"/>
          </a:xfrm>
        </p:spPr>
        <p:txBody>
          <a:bodyPr anchor="t"/>
          <a:lstStyle/>
          <a:p>
            <a:r>
              <a:rPr lang="en-US" altLang="en-US" dirty="0"/>
              <a:t>The Benefits of Beauty, Part 3</a:t>
            </a:r>
          </a:p>
        </p:txBody>
      </p:sp>
      <p:sp>
        <p:nvSpPr>
          <p:cNvPr id="21507" name="Content Placeholder 1"/>
          <p:cNvSpPr>
            <a:spLocks noGrp="1"/>
          </p:cNvSpPr>
          <p:nvPr>
            <p:ph idx="1"/>
          </p:nvPr>
        </p:nvSpPr>
        <p:spPr>
          <a:xfrm>
            <a:off x="381000" y="838200"/>
            <a:ext cx="8458200" cy="4492978"/>
          </a:xfrm>
        </p:spPr>
        <p:txBody>
          <a:bodyPr/>
          <a:lstStyle/>
          <a:p>
            <a:pPr marL="0" indent="0">
              <a:buNone/>
            </a:pPr>
            <a:r>
              <a:rPr lang="en-US" altLang="en-US" dirty="0">
                <a:solidFill>
                  <a:schemeClr val="tx1"/>
                </a:solidFill>
              </a:rPr>
              <a:t>What explains these differences in wages? </a:t>
            </a:r>
          </a:p>
          <a:p>
            <a:r>
              <a:rPr lang="en-US" altLang="en-US" dirty="0"/>
              <a:t>Reported beauty — indirect measure of other abilities</a:t>
            </a:r>
          </a:p>
          <a:p>
            <a:pPr lvl="1"/>
            <a:r>
              <a:rPr lang="en-US" altLang="en-US" dirty="0"/>
              <a:t>Dress, hairstyle, personal demeanor</a:t>
            </a:r>
          </a:p>
          <a:p>
            <a:pPr lvl="2"/>
            <a:r>
              <a:rPr lang="en-US" altLang="en-US" dirty="0"/>
              <a:t>Attributes that a person can control</a:t>
            </a:r>
          </a:p>
          <a:p>
            <a:pPr lvl="2"/>
            <a:r>
              <a:rPr lang="en-US" altLang="en-US" dirty="0"/>
              <a:t>Perhaps — more likely to be an intelligent person who succeeds at other tasks as well</a:t>
            </a:r>
          </a:p>
          <a:p>
            <a:r>
              <a:rPr lang="en-US" altLang="en-US" dirty="0"/>
              <a:t>Beauty premium — type of discrimination</a:t>
            </a:r>
          </a:p>
        </p:txBody>
      </p:sp>
      <p:sp>
        <p:nvSpPr>
          <p:cNvPr id="2150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D4248FF-5D7F-4677-98EC-15971B0EDED2}" type="slidenum">
              <a:rPr lang="en-US" altLang="en-US" sz="1200" smtClean="0"/>
              <a:pPr eaLnBrk="1" hangingPunct="1"/>
              <a:t>15</a:t>
            </a:fld>
            <a:endParaRPr lang="en-US" altLang="en-US" sz="1200"/>
          </a:p>
        </p:txBody>
      </p:sp>
    </p:spTree>
    <p:extLst>
      <p:ext uri="{BB962C8B-B14F-4D97-AF65-F5344CB8AC3E}">
        <p14:creationId xmlns:p14="http://schemas.microsoft.com/office/powerpoint/2010/main" val="63661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70035" y="27312"/>
            <a:ext cx="7803931" cy="860961"/>
          </a:xfrm>
        </p:spPr>
        <p:txBody>
          <a:bodyPr/>
          <a:lstStyle/>
          <a:p>
            <a:r>
              <a:rPr lang="en-US" altLang="en-US" dirty="0"/>
              <a:t>Signaling, Part 1</a:t>
            </a:r>
          </a:p>
        </p:txBody>
      </p:sp>
      <p:sp>
        <p:nvSpPr>
          <p:cNvPr id="22531" name="Content Placeholder 2"/>
          <p:cNvSpPr>
            <a:spLocks noGrp="1"/>
          </p:cNvSpPr>
          <p:nvPr>
            <p:ph idx="1"/>
          </p:nvPr>
        </p:nvSpPr>
        <p:spPr>
          <a:xfrm>
            <a:off x="304800" y="1143000"/>
            <a:ext cx="8588375" cy="3241675"/>
          </a:xfrm>
        </p:spPr>
        <p:txBody>
          <a:bodyPr/>
          <a:lstStyle/>
          <a:p>
            <a:r>
              <a:rPr lang="en-US" altLang="en-US" dirty="0"/>
              <a:t>Earn a college degree</a:t>
            </a:r>
          </a:p>
          <a:p>
            <a:pPr lvl="1"/>
            <a:r>
              <a:rPr lang="en-US" altLang="en-US" dirty="0"/>
              <a:t>No real productivity benefit</a:t>
            </a:r>
          </a:p>
          <a:p>
            <a:pPr lvl="1"/>
            <a:r>
              <a:rPr lang="en-US" altLang="en-US" dirty="0"/>
              <a:t>Signal high ability to prospective employers</a:t>
            </a:r>
          </a:p>
          <a:p>
            <a:pPr lvl="2"/>
            <a:r>
              <a:rPr lang="en-US" altLang="en-US" dirty="0"/>
              <a:t>Easier for high-ability people to earn a college degree</a:t>
            </a:r>
          </a:p>
        </p:txBody>
      </p:sp>
      <p:sp>
        <p:nvSpPr>
          <p:cNvPr id="2253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28E799A-7EFE-4878-BEA8-D59536F6BBBB}" type="slidenum">
              <a:rPr lang="en-US" altLang="en-US" sz="1200" smtClean="0"/>
              <a:pPr eaLnBrk="1" hangingPunct="1"/>
              <a:t>16</a:t>
            </a:fld>
            <a:endParaRPr lang="en-US" altLang="en-US" sz="1200"/>
          </a:p>
        </p:txBody>
      </p:sp>
    </p:spTree>
    <p:extLst>
      <p:ext uri="{BB962C8B-B14F-4D97-AF65-F5344CB8AC3E}">
        <p14:creationId xmlns:p14="http://schemas.microsoft.com/office/powerpoint/2010/main" val="13941957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04800" y="1066800"/>
            <a:ext cx="8588375" cy="5070475"/>
          </a:xfrm>
        </p:spPr>
        <p:txBody>
          <a:bodyPr/>
          <a:lstStyle/>
          <a:p>
            <a:r>
              <a:rPr lang="en-US" altLang="en-US" dirty="0"/>
              <a:t>Human-capital theory</a:t>
            </a:r>
          </a:p>
          <a:p>
            <a:pPr lvl="1"/>
            <a:r>
              <a:rPr lang="en-US" altLang="en-US" dirty="0"/>
              <a:t>Education — workers more productive</a:t>
            </a:r>
          </a:p>
          <a:p>
            <a:pPr lvl="1"/>
            <a:r>
              <a:rPr lang="en-US" altLang="en-US" dirty="0"/>
              <a:t>Policy to increase education attainment</a:t>
            </a:r>
          </a:p>
          <a:p>
            <a:pPr lvl="2"/>
            <a:r>
              <a:rPr lang="en-US" altLang="en-US" dirty="0"/>
              <a:t>Higher productivity and wages</a:t>
            </a:r>
          </a:p>
          <a:p>
            <a:r>
              <a:rPr lang="en-US" altLang="en-US" dirty="0"/>
              <a:t>Signaling theory</a:t>
            </a:r>
          </a:p>
          <a:p>
            <a:pPr lvl="1"/>
            <a:r>
              <a:rPr lang="en-US" altLang="en-US" dirty="0"/>
              <a:t>Education — natural ability</a:t>
            </a:r>
          </a:p>
          <a:p>
            <a:pPr lvl="1"/>
            <a:r>
              <a:rPr lang="en-US" altLang="en-US" dirty="0"/>
              <a:t>Policy to increase education attainment</a:t>
            </a:r>
          </a:p>
          <a:p>
            <a:pPr lvl="2"/>
            <a:r>
              <a:rPr lang="en-US" altLang="en-US" dirty="0"/>
              <a:t>No increase in productivity</a:t>
            </a:r>
          </a:p>
          <a:p>
            <a:pPr lvl="2"/>
            <a:r>
              <a:rPr lang="en-US" altLang="en-US" dirty="0"/>
              <a:t>No change in wages</a:t>
            </a:r>
          </a:p>
        </p:txBody>
      </p:sp>
      <p:sp>
        <p:nvSpPr>
          <p:cNvPr id="2355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F308903-710B-4CF2-BB29-3E322A9CE84A}" type="slidenum">
              <a:rPr lang="en-US" altLang="en-US" sz="1200" smtClean="0"/>
              <a:pPr eaLnBrk="1" hangingPunct="1"/>
              <a:t>17</a:t>
            </a:fld>
            <a:endParaRPr lang="en-US" altLang="en-US" sz="1200"/>
          </a:p>
        </p:txBody>
      </p:sp>
      <p:sp>
        <p:nvSpPr>
          <p:cNvPr id="6" name="Title 1"/>
          <p:cNvSpPr>
            <a:spLocks noGrp="1"/>
          </p:cNvSpPr>
          <p:nvPr>
            <p:ph type="title"/>
          </p:nvPr>
        </p:nvSpPr>
        <p:spPr>
          <a:xfrm>
            <a:off x="670035" y="27312"/>
            <a:ext cx="7803931" cy="860961"/>
          </a:xfrm>
        </p:spPr>
        <p:txBody>
          <a:bodyPr/>
          <a:lstStyle/>
          <a:p>
            <a:r>
              <a:rPr lang="en-US" altLang="en-US" dirty="0"/>
              <a:t>Signaling, Part 2</a:t>
            </a:r>
          </a:p>
        </p:txBody>
      </p:sp>
    </p:spTree>
    <p:extLst>
      <p:ext uri="{BB962C8B-B14F-4D97-AF65-F5344CB8AC3E}">
        <p14:creationId xmlns:p14="http://schemas.microsoft.com/office/powerpoint/2010/main" val="25985570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70035" y="26127"/>
            <a:ext cx="7803931" cy="860961"/>
          </a:xfrm>
        </p:spPr>
        <p:txBody>
          <a:bodyPr/>
          <a:lstStyle/>
          <a:p>
            <a:r>
              <a:rPr lang="en-US" altLang="en-US" dirty="0"/>
              <a:t>The Superstar Phenomenon</a:t>
            </a:r>
          </a:p>
        </p:txBody>
      </p:sp>
      <p:sp>
        <p:nvSpPr>
          <p:cNvPr id="24579" name="Content Placeholder 2"/>
          <p:cNvSpPr>
            <a:spLocks noGrp="1"/>
          </p:cNvSpPr>
          <p:nvPr>
            <p:ph idx="1"/>
          </p:nvPr>
        </p:nvSpPr>
        <p:spPr>
          <a:xfrm>
            <a:off x="277813" y="1066800"/>
            <a:ext cx="8713787" cy="4918075"/>
          </a:xfrm>
        </p:spPr>
        <p:txBody>
          <a:bodyPr/>
          <a:lstStyle/>
          <a:p>
            <a:r>
              <a:rPr lang="en-US" altLang="en-US" dirty="0"/>
              <a:t>Superstars in the field</a:t>
            </a:r>
          </a:p>
          <a:p>
            <a:pPr lvl="1"/>
            <a:r>
              <a:rPr lang="en-US" altLang="en-US" dirty="0"/>
              <a:t>Great public appeal and astronomical incomes</a:t>
            </a:r>
          </a:p>
          <a:p>
            <a:r>
              <a:rPr lang="en-US" altLang="en-US" dirty="0"/>
              <a:t>Superstars arise in markets where</a:t>
            </a:r>
          </a:p>
          <a:p>
            <a:pPr lvl="1"/>
            <a:r>
              <a:rPr lang="en-US" altLang="en-US" dirty="0"/>
              <a:t>Every customer in the market </a:t>
            </a:r>
          </a:p>
          <a:p>
            <a:pPr lvl="2"/>
            <a:r>
              <a:rPr lang="en-US" altLang="en-US" dirty="0"/>
              <a:t>Wants the good supplied by the best producer</a:t>
            </a:r>
          </a:p>
          <a:p>
            <a:pPr lvl="1"/>
            <a:r>
              <a:rPr lang="en-US" altLang="en-US" dirty="0"/>
              <a:t>The good is produced with a technology</a:t>
            </a:r>
          </a:p>
          <a:p>
            <a:pPr lvl="2"/>
            <a:r>
              <a:rPr lang="en-US" altLang="en-US" dirty="0"/>
              <a:t>That makes it possible for the best producer to supply every customer at low cost</a:t>
            </a:r>
          </a:p>
        </p:txBody>
      </p:sp>
      <p:sp>
        <p:nvSpPr>
          <p:cNvPr id="2458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CFF971C-6500-40DA-BFBB-655F900B6773}" type="slidenum">
              <a:rPr lang="en-US" altLang="en-US" sz="1200" smtClean="0"/>
              <a:pPr eaLnBrk="1" hangingPunct="1"/>
              <a:t>18</a:t>
            </a:fld>
            <a:endParaRPr lang="en-US" altLang="en-US" sz="1200"/>
          </a:p>
        </p:txBody>
      </p:sp>
    </p:spTree>
    <p:extLst>
      <p:ext uri="{BB962C8B-B14F-4D97-AF65-F5344CB8AC3E}">
        <p14:creationId xmlns:p14="http://schemas.microsoft.com/office/powerpoint/2010/main" val="29458034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1" y="22558"/>
            <a:ext cx="7772399" cy="860961"/>
          </a:xfrm>
        </p:spPr>
        <p:txBody>
          <a:bodyPr/>
          <a:lstStyle/>
          <a:p>
            <a:r>
              <a:rPr lang="en-US" altLang="en-US" dirty="0"/>
              <a:t>Above-Equilibrium Wages, Part 1</a:t>
            </a:r>
          </a:p>
        </p:txBody>
      </p:sp>
      <p:sp>
        <p:nvSpPr>
          <p:cNvPr id="25603" name="Content Placeholder 2"/>
          <p:cNvSpPr>
            <a:spLocks noGrp="1"/>
          </p:cNvSpPr>
          <p:nvPr>
            <p:ph idx="1"/>
          </p:nvPr>
        </p:nvSpPr>
        <p:spPr>
          <a:xfrm>
            <a:off x="304800" y="1066800"/>
            <a:ext cx="8588375" cy="4232275"/>
          </a:xfrm>
        </p:spPr>
        <p:txBody>
          <a:bodyPr/>
          <a:lstStyle/>
          <a:p>
            <a:r>
              <a:rPr lang="en-US" altLang="en-US" dirty="0"/>
              <a:t>Reasons for above-equilibrium wages</a:t>
            </a:r>
          </a:p>
          <a:p>
            <a:pPr lvl="1"/>
            <a:r>
              <a:rPr lang="en-US" altLang="en-US" dirty="0"/>
              <a:t>Minimum-wage laws</a:t>
            </a:r>
          </a:p>
          <a:p>
            <a:pPr lvl="1"/>
            <a:r>
              <a:rPr lang="en-US" altLang="en-US" dirty="0"/>
              <a:t>Market power of labor unions</a:t>
            </a:r>
          </a:p>
          <a:p>
            <a:pPr lvl="1"/>
            <a:r>
              <a:rPr lang="en-US" altLang="en-US" dirty="0"/>
              <a:t>Theory of efficiency wages</a:t>
            </a:r>
          </a:p>
          <a:p>
            <a:r>
              <a:rPr lang="en-US" altLang="en-US" dirty="0"/>
              <a:t>Effects of above-equilibrium wages</a:t>
            </a:r>
          </a:p>
          <a:p>
            <a:pPr lvl="1"/>
            <a:r>
              <a:rPr lang="en-US" altLang="en-US" dirty="0"/>
              <a:t>Surplus of labor</a:t>
            </a:r>
          </a:p>
          <a:p>
            <a:pPr lvl="1"/>
            <a:r>
              <a:rPr lang="en-US" altLang="en-US" dirty="0"/>
              <a:t>Unemployment</a:t>
            </a:r>
          </a:p>
        </p:txBody>
      </p:sp>
      <p:sp>
        <p:nvSpPr>
          <p:cNvPr id="25604"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BB977C2-7074-4A6D-A288-1EE8CCCF6B83}" type="slidenum">
              <a:rPr lang="en-US" altLang="en-US" sz="1200" smtClean="0"/>
              <a:pPr eaLnBrk="1" hangingPunct="1"/>
              <a:t>19</a:t>
            </a:fld>
            <a:endParaRPr lang="en-US" altLang="en-US" sz="1200"/>
          </a:p>
        </p:txBody>
      </p:sp>
    </p:spTree>
    <p:extLst>
      <p:ext uri="{BB962C8B-B14F-4D97-AF65-F5344CB8AC3E}">
        <p14:creationId xmlns:p14="http://schemas.microsoft.com/office/powerpoint/2010/main" val="34507289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19</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Earnings and Discrimination</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9_BriefPrinMa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697" y="2478221"/>
            <a:ext cx="4168605" cy="33692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7128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1" y="22558"/>
            <a:ext cx="7772399" cy="860961"/>
          </a:xfrm>
        </p:spPr>
        <p:txBody>
          <a:bodyPr/>
          <a:lstStyle/>
          <a:p>
            <a:r>
              <a:rPr lang="en-US" altLang="en-US" dirty="0"/>
              <a:t>Above-Equilibrium Wages, Part 2</a:t>
            </a:r>
          </a:p>
        </p:txBody>
      </p:sp>
      <p:sp>
        <p:nvSpPr>
          <p:cNvPr id="26627" name="Content Placeholder 2"/>
          <p:cNvSpPr>
            <a:spLocks noGrp="1"/>
          </p:cNvSpPr>
          <p:nvPr>
            <p:ph idx="1"/>
          </p:nvPr>
        </p:nvSpPr>
        <p:spPr>
          <a:xfrm>
            <a:off x="247172" y="1066800"/>
            <a:ext cx="8866187" cy="5070475"/>
          </a:xfrm>
        </p:spPr>
        <p:txBody>
          <a:bodyPr/>
          <a:lstStyle/>
          <a:p>
            <a:r>
              <a:rPr lang="en-US" altLang="en-US" dirty="0"/>
              <a:t>Union </a:t>
            </a:r>
          </a:p>
          <a:p>
            <a:pPr lvl="1"/>
            <a:r>
              <a:rPr lang="en-US" altLang="en-US" dirty="0"/>
              <a:t>Worker association — bargains with employers over wages &amp; working conditions</a:t>
            </a:r>
          </a:p>
          <a:p>
            <a:r>
              <a:rPr lang="en-US" altLang="en-US" dirty="0"/>
              <a:t>Strike </a:t>
            </a:r>
          </a:p>
          <a:p>
            <a:pPr lvl="1"/>
            <a:r>
              <a:rPr lang="en-US" altLang="en-US" dirty="0"/>
              <a:t>Organized withdrawal of labor from a firm by a union </a:t>
            </a:r>
          </a:p>
          <a:p>
            <a:r>
              <a:rPr lang="en-US" altLang="en-US" dirty="0"/>
              <a:t>Efficiency wages</a:t>
            </a:r>
          </a:p>
          <a:p>
            <a:pPr lvl="1"/>
            <a:r>
              <a:rPr lang="en-US" altLang="en-US" dirty="0"/>
              <a:t>Above-equilibrium wages paid by firms to increase worker productivity</a:t>
            </a:r>
          </a:p>
        </p:txBody>
      </p:sp>
      <p:sp>
        <p:nvSpPr>
          <p:cNvPr id="2662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D240A39-7CAF-42CB-93E8-139FA4BB0650}" type="slidenum">
              <a:rPr lang="en-US" altLang="en-US" sz="1200" smtClean="0"/>
              <a:pPr eaLnBrk="1" hangingPunct="1"/>
              <a:t>20</a:t>
            </a:fld>
            <a:endParaRPr lang="en-US" altLang="en-US" sz="1200"/>
          </a:p>
        </p:txBody>
      </p:sp>
    </p:spTree>
    <p:extLst>
      <p:ext uri="{BB962C8B-B14F-4D97-AF65-F5344CB8AC3E}">
        <p14:creationId xmlns:p14="http://schemas.microsoft.com/office/powerpoint/2010/main" val="29880830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85801" y="162294"/>
            <a:ext cx="7772399" cy="860961"/>
          </a:xfrm>
        </p:spPr>
        <p:txBody>
          <a:bodyPr wrap="square" anchor="t"/>
          <a:lstStyle/>
          <a:p>
            <a:r>
              <a:rPr lang="en-US" altLang="en-US" sz="3600" dirty="0"/>
              <a:t>Economics of Discrimination, Part 1</a:t>
            </a:r>
          </a:p>
        </p:txBody>
      </p:sp>
      <p:sp>
        <p:nvSpPr>
          <p:cNvPr id="27651" name="Content Placeholder 2"/>
          <p:cNvSpPr>
            <a:spLocks noGrp="1"/>
          </p:cNvSpPr>
          <p:nvPr>
            <p:ph idx="1"/>
          </p:nvPr>
        </p:nvSpPr>
        <p:spPr>
          <a:xfrm>
            <a:off x="228600" y="1066800"/>
            <a:ext cx="8588375" cy="4232275"/>
          </a:xfrm>
        </p:spPr>
        <p:txBody>
          <a:bodyPr/>
          <a:lstStyle/>
          <a:p>
            <a:r>
              <a:rPr lang="en-US" altLang="en-US" dirty="0"/>
              <a:t>Discrimination</a:t>
            </a:r>
            <a:r>
              <a:rPr lang="en-US" altLang="en-US" b="1" dirty="0"/>
              <a:t> </a:t>
            </a:r>
          </a:p>
          <a:p>
            <a:pPr lvl="1"/>
            <a:r>
              <a:rPr lang="en-US" altLang="en-US" dirty="0"/>
              <a:t>Offering of different opportunities to similar individuals who differ only by</a:t>
            </a:r>
          </a:p>
          <a:p>
            <a:pPr lvl="2"/>
            <a:r>
              <a:rPr lang="en-US" altLang="en-US" dirty="0"/>
              <a:t>Race</a:t>
            </a:r>
          </a:p>
          <a:p>
            <a:pPr lvl="2"/>
            <a:r>
              <a:rPr lang="en-US" altLang="en-US" dirty="0"/>
              <a:t>Ethnic group</a:t>
            </a:r>
          </a:p>
          <a:p>
            <a:pPr lvl="2"/>
            <a:r>
              <a:rPr lang="en-US" altLang="en-US" dirty="0"/>
              <a:t>Sex</a:t>
            </a:r>
          </a:p>
          <a:p>
            <a:pPr lvl="2"/>
            <a:r>
              <a:rPr lang="en-US" altLang="en-US" dirty="0"/>
              <a:t>Age</a:t>
            </a:r>
          </a:p>
          <a:p>
            <a:pPr lvl="2"/>
            <a:r>
              <a:rPr lang="en-US" altLang="en-US" dirty="0"/>
              <a:t>Other personal characteristics</a:t>
            </a:r>
          </a:p>
        </p:txBody>
      </p:sp>
      <p:sp>
        <p:nvSpPr>
          <p:cNvPr id="2765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9E070D8-8710-439F-BD70-A9AD5D1F5BCF}" type="slidenum">
              <a:rPr lang="en-US" altLang="en-US" sz="1200" smtClean="0"/>
              <a:pPr eaLnBrk="1" hangingPunct="1"/>
              <a:t>21</a:t>
            </a:fld>
            <a:endParaRPr lang="en-US" altLang="en-US" sz="1200"/>
          </a:p>
        </p:txBody>
      </p:sp>
    </p:spTree>
    <p:extLst>
      <p:ext uri="{BB962C8B-B14F-4D97-AF65-F5344CB8AC3E}">
        <p14:creationId xmlns:p14="http://schemas.microsoft.com/office/powerpoint/2010/main" val="336069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Table 2</a:t>
            </a:r>
            <a:r>
              <a:rPr lang="en-US" altLang="en-US" sz="2800" dirty="0"/>
              <a:t> Median Annual Earnings by Race and Sex</a:t>
            </a:r>
          </a:p>
        </p:txBody>
      </p:sp>
      <p:sp>
        <p:nvSpPr>
          <p:cNvPr id="28675"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EDC8A2B-C984-48D9-9A2B-C908C6C69564}" type="slidenum">
              <a:rPr lang="en-US" altLang="en-US" sz="1200" smtClean="0"/>
              <a:pPr eaLnBrk="1" hangingPunct="1"/>
              <a:t>22</a:t>
            </a:fld>
            <a:endParaRPr lang="en-US" altLang="en-US" sz="1200"/>
          </a:p>
        </p:txBody>
      </p:sp>
      <p:pic>
        <p:nvPicPr>
          <p:cNvPr id="6" name="Picture 5" descr="A table titled Median Annual Earnings by Race and Sex. It has 4 columns and 4 rows. The second, third, and fourth columns are titled White, Black, and Percent by Which Earnings Are Lower for Black Workers respectivel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209800"/>
            <a:ext cx="8458200" cy="2193181"/>
          </a:xfrm>
          <a:prstGeom prst="rect">
            <a:avLst/>
          </a:prstGeom>
        </p:spPr>
      </p:pic>
    </p:spTree>
    <p:extLst>
      <p:ext uri="{BB962C8B-B14F-4D97-AF65-F5344CB8AC3E}">
        <p14:creationId xmlns:p14="http://schemas.microsoft.com/office/powerpoint/2010/main" val="3204145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1" y="161902"/>
            <a:ext cx="7772399" cy="860961"/>
          </a:xfrm>
        </p:spPr>
        <p:txBody>
          <a:bodyPr wrap="square" anchor="t"/>
          <a:lstStyle/>
          <a:p>
            <a:r>
              <a:rPr lang="en-US" altLang="en-US" sz="3600" dirty="0"/>
              <a:t>Economics of Discrimination, Part 2</a:t>
            </a:r>
          </a:p>
        </p:txBody>
      </p:sp>
      <p:sp>
        <p:nvSpPr>
          <p:cNvPr id="29699" name="Content Placeholder 2"/>
          <p:cNvSpPr>
            <a:spLocks noGrp="1"/>
          </p:cNvSpPr>
          <p:nvPr>
            <p:ph idx="1"/>
          </p:nvPr>
        </p:nvSpPr>
        <p:spPr>
          <a:xfrm>
            <a:off x="304800" y="1066800"/>
            <a:ext cx="8588375" cy="5070475"/>
          </a:xfrm>
        </p:spPr>
        <p:txBody>
          <a:bodyPr/>
          <a:lstStyle/>
          <a:p>
            <a:r>
              <a:rPr lang="en-US" altLang="en-US" dirty="0"/>
              <a:t>Different groups of workers earn substantially different wages</a:t>
            </a:r>
          </a:p>
          <a:p>
            <a:pPr lvl="1"/>
            <a:r>
              <a:rPr lang="en-US" altLang="en-US" dirty="0"/>
              <a:t>Discrimination?</a:t>
            </a:r>
          </a:p>
          <a:p>
            <a:pPr lvl="1"/>
            <a:r>
              <a:rPr lang="en-US" altLang="en-US" dirty="0"/>
              <a:t>Human capital</a:t>
            </a:r>
          </a:p>
          <a:p>
            <a:pPr lvl="2"/>
            <a:r>
              <a:rPr lang="en-US" altLang="en-US" dirty="0"/>
              <a:t>Quality and quantity of education</a:t>
            </a:r>
          </a:p>
          <a:p>
            <a:pPr lvl="2"/>
            <a:r>
              <a:rPr lang="en-US" altLang="en-US" dirty="0"/>
              <a:t>Job experience</a:t>
            </a:r>
          </a:p>
          <a:p>
            <a:pPr lvl="1"/>
            <a:r>
              <a:rPr lang="en-US" altLang="en-US" dirty="0"/>
              <a:t>Kinds of work able &amp; willing to do</a:t>
            </a:r>
          </a:p>
          <a:p>
            <a:pPr lvl="1"/>
            <a:r>
              <a:rPr lang="en-US" altLang="en-US" dirty="0"/>
              <a:t>Compensating differentials</a:t>
            </a:r>
          </a:p>
          <a:p>
            <a:pPr lvl="2"/>
            <a:r>
              <a:rPr lang="en-US" altLang="en-US" dirty="0"/>
              <a:t>Working conditions</a:t>
            </a:r>
          </a:p>
        </p:txBody>
      </p:sp>
      <p:sp>
        <p:nvSpPr>
          <p:cNvPr id="2970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238FE71-A1DA-43CD-97D8-92A6DC0820A1}" type="slidenum">
              <a:rPr lang="en-US" altLang="en-US" sz="1200" smtClean="0"/>
              <a:pPr eaLnBrk="1" hangingPunct="1"/>
              <a:t>23</a:t>
            </a:fld>
            <a:endParaRPr lang="en-US" altLang="en-US" sz="1200"/>
          </a:p>
        </p:txBody>
      </p:sp>
    </p:spTree>
    <p:extLst>
      <p:ext uri="{BB962C8B-B14F-4D97-AF65-F5344CB8AC3E}">
        <p14:creationId xmlns:p14="http://schemas.microsoft.com/office/powerpoint/2010/main" val="208376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304800" y="1066801"/>
            <a:ext cx="8588375" cy="2819400"/>
          </a:xfrm>
        </p:spPr>
        <p:txBody>
          <a:bodyPr/>
          <a:lstStyle/>
          <a:p>
            <a:r>
              <a:rPr lang="en-US" altLang="en-US" dirty="0"/>
              <a:t>Differences in educational attainment</a:t>
            </a:r>
          </a:p>
          <a:p>
            <a:pPr lvl="1"/>
            <a:r>
              <a:rPr lang="en-US" altLang="en-US" dirty="0"/>
              <a:t>2017, men </a:t>
            </a:r>
            <a:r>
              <a:rPr lang="en-IN" dirty="0"/>
              <a:t>and women </a:t>
            </a:r>
            <a:r>
              <a:rPr lang="en-US" altLang="en-US" dirty="0"/>
              <a:t>age 25 and older</a:t>
            </a:r>
          </a:p>
          <a:p>
            <a:pPr lvl="2"/>
            <a:r>
              <a:rPr lang="en-US" altLang="en-US" dirty="0"/>
              <a:t>34% of the white population had a college degree</a:t>
            </a:r>
          </a:p>
          <a:p>
            <a:pPr lvl="2"/>
            <a:r>
              <a:rPr lang="en-US" altLang="en-US" dirty="0"/>
              <a:t>24% of the black population</a:t>
            </a:r>
          </a:p>
        </p:txBody>
      </p:sp>
      <p:sp>
        <p:nvSpPr>
          <p:cNvPr id="30724"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E39C3D7-50F8-4196-A39C-FF27895B9C16}" type="slidenum">
              <a:rPr lang="en-US" altLang="en-US" sz="1200" smtClean="0"/>
              <a:pPr eaLnBrk="1" hangingPunct="1"/>
              <a:t>24</a:t>
            </a:fld>
            <a:endParaRPr lang="en-US" altLang="en-US" sz="1200"/>
          </a:p>
        </p:txBody>
      </p:sp>
      <p:sp>
        <p:nvSpPr>
          <p:cNvPr id="7" name="Title 1"/>
          <p:cNvSpPr>
            <a:spLocks noGrp="1"/>
          </p:cNvSpPr>
          <p:nvPr>
            <p:ph type="title"/>
          </p:nvPr>
        </p:nvSpPr>
        <p:spPr>
          <a:xfrm>
            <a:off x="685801" y="161902"/>
            <a:ext cx="7772399" cy="860961"/>
          </a:xfrm>
        </p:spPr>
        <p:txBody>
          <a:bodyPr wrap="square" anchor="t"/>
          <a:lstStyle/>
          <a:p>
            <a:r>
              <a:rPr lang="en-US" altLang="en-US" sz="3600" dirty="0"/>
              <a:t>Economics of Discrimination, Part 3</a:t>
            </a:r>
          </a:p>
        </p:txBody>
      </p:sp>
    </p:spTree>
    <p:extLst>
      <p:ext uri="{BB962C8B-B14F-4D97-AF65-F5344CB8AC3E}">
        <p14:creationId xmlns:p14="http://schemas.microsoft.com/office/powerpoint/2010/main" val="2268036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1" y="162246"/>
            <a:ext cx="7772399" cy="860961"/>
          </a:xfrm>
        </p:spPr>
        <p:txBody>
          <a:bodyPr wrap="square" anchor="t"/>
          <a:lstStyle/>
          <a:p>
            <a:r>
              <a:rPr lang="en-US" altLang="en-US" sz="3600" dirty="0"/>
              <a:t>Economics of Discrimination, Part 4</a:t>
            </a:r>
          </a:p>
        </p:txBody>
      </p:sp>
      <p:sp>
        <p:nvSpPr>
          <p:cNvPr id="31747" name="Content Placeholder 2"/>
          <p:cNvSpPr>
            <a:spLocks noGrp="1"/>
          </p:cNvSpPr>
          <p:nvPr>
            <p:ph idx="1"/>
          </p:nvPr>
        </p:nvSpPr>
        <p:spPr>
          <a:xfrm>
            <a:off x="304800" y="1143000"/>
            <a:ext cx="8588375" cy="3927475"/>
          </a:xfrm>
        </p:spPr>
        <p:txBody>
          <a:bodyPr/>
          <a:lstStyle/>
          <a:p>
            <a:r>
              <a:rPr lang="en-US" altLang="en-US" dirty="0"/>
              <a:t>Quality of public schools</a:t>
            </a:r>
          </a:p>
          <a:p>
            <a:pPr lvl="1"/>
            <a:r>
              <a:rPr lang="en-US" altLang="en-US" dirty="0"/>
              <a:t>As measured by: expenditure, class size, and so on</a:t>
            </a:r>
          </a:p>
          <a:p>
            <a:pPr lvl="1"/>
            <a:r>
              <a:rPr lang="en-US" altLang="en-US" dirty="0"/>
              <a:t>Historically: public schools in predominantly black areas have been of lower quality than public schools in predominantly white areas	</a:t>
            </a:r>
          </a:p>
        </p:txBody>
      </p:sp>
      <p:sp>
        <p:nvSpPr>
          <p:cNvPr id="3174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139E4DC-E368-4731-941B-D513059D448B}" type="slidenum">
              <a:rPr lang="en-US" altLang="en-US" sz="1200" smtClean="0"/>
              <a:pPr eaLnBrk="1" hangingPunct="1"/>
              <a:t>25</a:t>
            </a:fld>
            <a:endParaRPr lang="en-US" altLang="en-US" sz="1200"/>
          </a:p>
        </p:txBody>
      </p:sp>
    </p:spTree>
    <p:extLst>
      <p:ext uri="{BB962C8B-B14F-4D97-AF65-F5344CB8AC3E}">
        <p14:creationId xmlns:p14="http://schemas.microsoft.com/office/powerpoint/2010/main" val="751689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1" y="162246"/>
            <a:ext cx="7772399" cy="860961"/>
          </a:xfrm>
        </p:spPr>
        <p:txBody>
          <a:bodyPr wrap="square" anchor="t"/>
          <a:lstStyle/>
          <a:p>
            <a:r>
              <a:rPr lang="en-US" altLang="en-US" sz="3600" dirty="0"/>
              <a:t>Economics of Discrimination, Part 5</a:t>
            </a:r>
          </a:p>
        </p:txBody>
      </p:sp>
      <p:sp>
        <p:nvSpPr>
          <p:cNvPr id="32771" name="Content Placeholder 2"/>
          <p:cNvSpPr>
            <a:spLocks noGrp="1"/>
          </p:cNvSpPr>
          <p:nvPr>
            <p:ph idx="1"/>
          </p:nvPr>
        </p:nvSpPr>
        <p:spPr>
          <a:xfrm>
            <a:off x="304800" y="1143000"/>
            <a:ext cx="8588375" cy="3851275"/>
          </a:xfrm>
        </p:spPr>
        <p:txBody>
          <a:bodyPr/>
          <a:lstStyle/>
          <a:p>
            <a:r>
              <a:rPr lang="en-US" altLang="en-US" dirty="0"/>
              <a:t>Human capital acquired in the form of job experience </a:t>
            </a:r>
          </a:p>
          <a:p>
            <a:pPr lvl="1"/>
            <a:r>
              <a:rPr lang="en-US" altLang="en-US" dirty="0"/>
              <a:t>Women are more likely to interrupt their careers to raise children</a:t>
            </a:r>
          </a:p>
          <a:p>
            <a:pPr lvl="1"/>
            <a:r>
              <a:rPr lang="en-US" altLang="en-US" dirty="0"/>
              <a:t>Population aged 25 to 44</a:t>
            </a:r>
          </a:p>
          <a:p>
            <a:pPr lvl="2"/>
            <a:r>
              <a:rPr lang="en-US" altLang="en-US" dirty="0"/>
              <a:t>75% of women are in the labor force</a:t>
            </a:r>
          </a:p>
          <a:p>
            <a:pPr lvl="2"/>
            <a:r>
              <a:rPr lang="en-US" altLang="en-US" dirty="0"/>
              <a:t>90% of men</a:t>
            </a:r>
          </a:p>
        </p:txBody>
      </p:sp>
      <p:sp>
        <p:nvSpPr>
          <p:cNvPr id="3277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8C174D9-3664-484F-9A98-798B3AD58AEF}" type="slidenum">
              <a:rPr lang="en-US" altLang="en-US" sz="1200" smtClean="0"/>
              <a:pPr eaLnBrk="1" hangingPunct="1"/>
              <a:t>26</a:t>
            </a:fld>
            <a:endParaRPr lang="en-US" altLang="en-US" sz="1200"/>
          </a:p>
        </p:txBody>
      </p:sp>
    </p:spTree>
    <p:extLst>
      <p:ext uri="{BB962C8B-B14F-4D97-AF65-F5344CB8AC3E}">
        <p14:creationId xmlns:p14="http://schemas.microsoft.com/office/powerpoint/2010/main" val="4261408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5801" y="162246"/>
            <a:ext cx="7772399" cy="860961"/>
          </a:xfrm>
        </p:spPr>
        <p:txBody>
          <a:bodyPr wrap="square" anchor="t"/>
          <a:lstStyle/>
          <a:p>
            <a:r>
              <a:rPr lang="en-US" altLang="en-US" sz="3600" dirty="0"/>
              <a:t>Economics of Discrimination, Part 6</a:t>
            </a:r>
          </a:p>
        </p:txBody>
      </p:sp>
      <p:sp>
        <p:nvSpPr>
          <p:cNvPr id="33795" name="Content Placeholder 2"/>
          <p:cNvSpPr>
            <a:spLocks noGrp="1"/>
          </p:cNvSpPr>
          <p:nvPr>
            <p:ph idx="1"/>
          </p:nvPr>
        </p:nvSpPr>
        <p:spPr>
          <a:xfrm>
            <a:off x="304800" y="1143000"/>
            <a:ext cx="8588375" cy="3546475"/>
          </a:xfrm>
        </p:spPr>
        <p:txBody>
          <a:bodyPr/>
          <a:lstStyle/>
          <a:p>
            <a:r>
              <a:rPr lang="en-US" altLang="en-US" dirty="0"/>
              <a:t>Compensating differentials</a:t>
            </a:r>
          </a:p>
          <a:p>
            <a:pPr lvl="1"/>
            <a:r>
              <a:rPr lang="en-US" altLang="en-US" dirty="0"/>
              <a:t>Men and women do not always choose the same type of work</a:t>
            </a:r>
          </a:p>
          <a:p>
            <a:pPr lvl="1"/>
            <a:r>
              <a:rPr lang="en-US" altLang="en-US" dirty="0"/>
              <a:t>Women are more likely to be secretaries</a:t>
            </a:r>
          </a:p>
          <a:p>
            <a:pPr lvl="1"/>
            <a:r>
              <a:rPr lang="en-US" altLang="en-US" dirty="0"/>
              <a:t>Men are more likely to be truck drivers</a:t>
            </a:r>
          </a:p>
          <a:p>
            <a:pPr lvl="1"/>
            <a:r>
              <a:rPr lang="en-US" altLang="en-US" dirty="0"/>
              <a:t>Different working conditions </a:t>
            </a:r>
          </a:p>
        </p:txBody>
      </p:sp>
      <p:sp>
        <p:nvSpPr>
          <p:cNvPr id="3379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1F56B38-C267-4AE7-847C-1267041E62CF}" type="slidenum">
              <a:rPr lang="en-US" altLang="en-US" sz="1200" smtClean="0"/>
              <a:pPr eaLnBrk="1" hangingPunct="1"/>
              <a:t>27</a:t>
            </a:fld>
            <a:endParaRPr lang="en-US" altLang="en-US" sz="1200"/>
          </a:p>
        </p:txBody>
      </p:sp>
    </p:spTree>
    <p:extLst>
      <p:ext uri="{BB962C8B-B14F-4D97-AF65-F5344CB8AC3E}">
        <p14:creationId xmlns:p14="http://schemas.microsoft.com/office/powerpoint/2010/main" val="185717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346869" y="187236"/>
            <a:ext cx="8450262" cy="587375"/>
          </a:xfrm>
        </p:spPr>
        <p:txBody>
          <a:bodyPr anchor="t"/>
          <a:lstStyle/>
          <a:p>
            <a:r>
              <a:rPr lang="en-US" altLang="en-US" sz="2800" dirty="0"/>
              <a:t>Is Emily more Employable than Lakisha? (Part 1)</a:t>
            </a:r>
          </a:p>
        </p:txBody>
      </p:sp>
      <p:sp>
        <p:nvSpPr>
          <p:cNvPr id="34819" name="Content Placeholder 1"/>
          <p:cNvSpPr>
            <a:spLocks noGrp="1"/>
          </p:cNvSpPr>
          <p:nvPr>
            <p:ph idx="1"/>
          </p:nvPr>
        </p:nvSpPr>
        <p:spPr>
          <a:xfrm>
            <a:off x="457200" y="688622"/>
            <a:ext cx="8458200" cy="5559778"/>
          </a:xfrm>
        </p:spPr>
        <p:txBody>
          <a:bodyPr/>
          <a:lstStyle/>
          <a:p>
            <a:r>
              <a:rPr lang="en-US" altLang="en-US" dirty="0"/>
              <a:t>Economists Marianne Bertrand and </a:t>
            </a:r>
            <a:r>
              <a:rPr lang="en-US" altLang="en-US" dirty="0" err="1"/>
              <a:t>Sendhil</a:t>
            </a:r>
            <a:r>
              <a:rPr lang="en-US" altLang="en-US" dirty="0"/>
              <a:t> Mullainathan</a:t>
            </a:r>
          </a:p>
          <a:p>
            <a:pPr lvl="1"/>
            <a:r>
              <a:rPr lang="en-US" altLang="en-US" dirty="0"/>
              <a:t>Answered more than 1,300 help-wanted ads run in Boston and Chicago newspapers</a:t>
            </a:r>
          </a:p>
          <a:p>
            <a:pPr lvl="1"/>
            <a:r>
              <a:rPr lang="en-US" altLang="en-US" dirty="0"/>
              <a:t>Send in nearly 5,000 fake résumés - similar</a:t>
            </a:r>
          </a:p>
          <a:p>
            <a:pPr lvl="2"/>
            <a:r>
              <a:rPr lang="en-US" altLang="en-US" dirty="0"/>
              <a:t>Half of the résumés had names that were common in the African American community</a:t>
            </a:r>
          </a:p>
          <a:p>
            <a:pPr lvl="2"/>
            <a:r>
              <a:rPr lang="en-US" altLang="en-US" dirty="0"/>
              <a:t>The other half had names that were more common among the white population</a:t>
            </a:r>
          </a:p>
        </p:txBody>
      </p:sp>
      <p:sp>
        <p:nvSpPr>
          <p:cNvPr id="3482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6993FD5-555A-49BE-BEAC-586A894E7A48}" type="slidenum">
              <a:rPr lang="en-US" altLang="en-US" sz="1200" smtClean="0"/>
              <a:pPr eaLnBrk="1" hangingPunct="1"/>
              <a:t>28</a:t>
            </a:fld>
            <a:endParaRPr lang="en-US" altLang="en-US" sz="1200"/>
          </a:p>
        </p:txBody>
      </p:sp>
    </p:spTree>
    <p:extLst>
      <p:ext uri="{BB962C8B-B14F-4D97-AF65-F5344CB8AC3E}">
        <p14:creationId xmlns:p14="http://schemas.microsoft.com/office/powerpoint/2010/main" val="366697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346869" y="187236"/>
            <a:ext cx="8450262" cy="587375"/>
          </a:xfrm>
        </p:spPr>
        <p:txBody>
          <a:bodyPr anchor="t"/>
          <a:lstStyle/>
          <a:p>
            <a:r>
              <a:rPr lang="en-US" altLang="en-US" sz="2800" dirty="0"/>
              <a:t>Is Emily more Employable than Lakisha? (Part 2)</a:t>
            </a:r>
          </a:p>
        </p:txBody>
      </p:sp>
      <p:sp>
        <p:nvSpPr>
          <p:cNvPr id="35843" name="Content Placeholder 1"/>
          <p:cNvSpPr>
            <a:spLocks noGrp="1"/>
          </p:cNvSpPr>
          <p:nvPr>
            <p:ph idx="1"/>
          </p:nvPr>
        </p:nvSpPr>
        <p:spPr>
          <a:xfrm>
            <a:off x="457200" y="762000"/>
            <a:ext cx="8458200" cy="4264378"/>
          </a:xfrm>
        </p:spPr>
        <p:txBody>
          <a:bodyPr/>
          <a:lstStyle/>
          <a:p>
            <a:r>
              <a:rPr lang="en-US" altLang="en-US" dirty="0"/>
              <a:t>Results</a:t>
            </a:r>
          </a:p>
          <a:p>
            <a:pPr lvl="1"/>
            <a:r>
              <a:rPr lang="en-US" altLang="en-US" dirty="0"/>
              <a:t>Job applicants with white names</a:t>
            </a:r>
          </a:p>
          <a:p>
            <a:pPr lvl="2"/>
            <a:r>
              <a:rPr lang="en-US" altLang="en-US" dirty="0"/>
              <a:t>Received about 50% more calls</a:t>
            </a:r>
          </a:p>
          <a:p>
            <a:pPr lvl="1"/>
            <a:r>
              <a:rPr lang="en-US" altLang="en-US" dirty="0"/>
              <a:t>Discrimination occurred for all types of employers</a:t>
            </a:r>
          </a:p>
          <a:p>
            <a:pPr lvl="1"/>
            <a:r>
              <a:rPr lang="en-US" altLang="en-US" dirty="0"/>
              <a:t>Conclusion</a:t>
            </a:r>
          </a:p>
          <a:p>
            <a:pPr lvl="2"/>
            <a:r>
              <a:rPr lang="en-US" altLang="en-US" dirty="0"/>
              <a:t>“Racial discrimination is still a prominent feature of the labor market”</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12A89C2-D157-4E47-9A47-1EF1F93C1DD5}" type="slidenum">
              <a:rPr lang="en-US" altLang="en-US" sz="1200" smtClean="0"/>
              <a:pPr eaLnBrk="1" hangingPunct="1"/>
              <a:t>29</a:t>
            </a:fld>
            <a:endParaRPr lang="en-US" altLang="en-US" sz="1200"/>
          </a:p>
        </p:txBody>
      </p:sp>
    </p:spTree>
    <p:extLst>
      <p:ext uri="{BB962C8B-B14F-4D97-AF65-F5344CB8AC3E}">
        <p14:creationId xmlns:p14="http://schemas.microsoft.com/office/powerpoint/2010/main" val="209080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670035" y="100939"/>
            <a:ext cx="7803931" cy="737261"/>
          </a:xfrm>
        </p:spPr>
        <p:txBody>
          <a:bodyPr/>
          <a:lstStyle/>
          <a:p>
            <a:r>
              <a:rPr lang="en-US" altLang="en-US" sz="3800" dirty="0"/>
              <a:t>Determinants of Equilibrium Wages</a:t>
            </a:r>
          </a:p>
        </p:txBody>
      </p:sp>
      <p:sp>
        <p:nvSpPr>
          <p:cNvPr id="10244" name="Content Placeholder 2"/>
          <p:cNvSpPr>
            <a:spLocks noGrp="1"/>
          </p:cNvSpPr>
          <p:nvPr>
            <p:ph idx="1"/>
          </p:nvPr>
        </p:nvSpPr>
        <p:spPr>
          <a:xfrm>
            <a:off x="254000" y="1097951"/>
            <a:ext cx="6046787" cy="4812968"/>
          </a:xfrm>
        </p:spPr>
        <p:txBody>
          <a:bodyPr/>
          <a:lstStyle/>
          <a:p>
            <a:r>
              <a:rPr lang="en-US" altLang="en-US" sz="3200" dirty="0"/>
              <a:t>Compensating differentials</a:t>
            </a:r>
          </a:p>
          <a:p>
            <a:pPr lvl="1"/>
            <a:r>
              <a:rPr lang="en-US" altLang="en-US" sz="2800" dirty="0"/>
              <a:t>Difference in wages that arises to offset the nonmonetary characteristics of different jobs</a:t>
            </a:r>
          </a:p>
          <a:p>
            <a:pPr lvl="1"/>
            <a:r>
              <a:rPr lang="en-US" altLang="en-US" sz="2800" dirty="0"/>
              <a:t>Higher supply of labor for “good” jobs</a:t>
            </a:r>
          </a:p>
          <a:p>
            <a:pPr lvl="2"/>
            <a:r>
              <a:rPr lang="en-US" altLang="en-US" sz="2400" dirty="0"/>
              <a:t>Lower equilibrium wage</a:t>
            </a:r>
          </a:p>
          <a:p>
            <a:pPr lvl="1"/>
            <a:r>
              <a:rPr lang="en-US" altLang="en-US" sz="2800" dirty="0"/>
              <a:t>Lower supply of labor for “bad” jobs</a:t>
            </a:r>
          </a:p>
          <a:p>
            <a:pPr lvl="2"/>
            <a:r>
              <a:rPr lang="en-US" altLang="en-US" sz="2400" dirty="0"/>
              <a:t>Higher equilibrium wage</a:t>
            </a:r>
          </a:p>
        </p:txBody>
      </p:sp>
      <p:sp>
        <p:nvSpPr>
          <p:cNvPr id="3" name="Text Placeholder 2"/>
          <p:cNvSpPr>
            <a:spLocks noGrp="1"/>
          </p:cNvSpPr>
          <p:nvPr>
            <p:ph type="body" sz="quarter" idx="12"/>
          </p:nvPr>
        </p:nvSpPr>
        <p:spPr>
          <a:xfrm>
            <a:off x="6858000" y="3494670"/>
            <a:ext cx="2286000" cy="2511425"/>
          </a:xfrm>
        </p:spPr>
        <p:txBody>
          <a:bodyPr/>
          <a:lstStyle/>
          <a:p>
            <a:r>
              <a:rPr lang="en-US" dirty="0"/>
              <a:t>“On the one hand, I know I could make more money if I left public service for the private sector, but, on the other hand, I couldn’t chop off heads.”</a:t>
            </a:r>
          </a:p>
        </p:txBody>
      </p:sp>
      <p:pic>
        <p:nvPicPr>
          <p:cNvPr id="10242" name="Picture 8" descr="A king wearing a robe and a crown, talking to his minister in the pa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25" y="1079500"/>
            <a:ext cx="26574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245"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DD71CCA-3517-42BE-9D5F-E915A82209B3}" type="slidenum">
              <a:rPr lang="en-US" altLang="en-US" sz="1200" smtClean="0"/>
              <a:pPr eaLnBrk="1" hangingPunct="1"/>
              <a:t>3</a:t>
            </a:fld>
            <a:endParaRPr lang="en-US" altLang="en-US" sz="1200"/>
          </a:p>
        </p:txBody>
      </p:sp>
    </p:spTree>
    <p:extLst>
      <p:ext uri="{BB962C8B-B14F-4D97-AF65-F5344CB8AC3E}">
        <p14:creationId xmlns:p14="http://schemas.microsoft.com/office/powerpoint/2010/main" val="55855095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47701" y="153193"/>
            <a:ext cx="7848599" cy="860961"/>
          </a:xfrm>
        </p:spPr>
        <p:txBody>
          <a:bodyPr wrap="square" anchor="t"/>
          <a:lstStyle/>
          <a:p>
            <a:r>
              <a:rPr lang="en-US" altLang="en-US" sz="3600" dirty="0"/>
              <a:t>Discrimination by Employers, Part 1</a:t>
            </a:r>
          </a:p>
        </p:txBody>
      </p:sp>
      <p:sp>
        <p:nvSpPr>
          <p:cNvPr id="36867" name="Content Placeholder 2"/>
          <p:cNvSpPr>
            <a:spLocks noGrp="1"/>
          </p:cNvSpPr>
          <p:nvPr>
            <p:ph idx="1"/>
          </p:nvPr>
        </p:nvSpPr>
        <p:spPr>
          <a:xfrm>
            <a:off x="228600" y="1143000"/>
            <a:ext cx="8866187" cy="4994275"/>
          </a:xfrm>
        </p:spPr>
        <p:txBody>
          <a:bodyPr/>
          <a:lstStyle/>
          <a:p>
            <a:r>
              <a:rPr lang="en-US" altLang="en-US" dirty="0"/>
              <a:t>If one group in society receives a lower wage than another group</a:t>
            </a:r>
          </a:p>
          <a:p>
            <a:pPr lvl="1"/>
            <a:r>
              <a:rPr lang="en-US" altLang="en-US" dirty="0"/>
              <a:t>Even after controlling for human capital and job characteristics</a:t>
            </a:r>
          </a:p>
          <a:p>
            <a:pPr lvl="1"/>
            <a:r>
              <a:rPr lang="en-US" altLang="en-US" dirty="0"/>
              <a:t>Who is to blame for this differential?</a:t>
            </a:r>
          </a:p>
          <a:p>
            <a:pPr lvl="2"/>
            <a:r>
              <a:rPr lang="en-US" altLang="en-US" dirty="0"/>
              <a:t>Employers — discriminatory wage differences?</a:t>
            </a:r>
          </a:p>
          <a:p>
            <a:r>
              <a:rPr lang="en-US" altLang="en-US" dirty="0"/>
              <a:t>Competitive market economies</a:t>
            </a:r>
          </a:p>
          <a:p>
            <a:pPr lvl="1"/>
            <a:r>
              <a:rPr lang="en-US" altLang="en-US" dirty="0"/>
              <a:t>Natural antidote to employer discrimination: profit motive </a:t>
            </a:r>
          </a:p>
        </p:txBody>
      </p:sp>
      <p:sp>
        <p:nvSpPr>
          <p:cNvPr id="3686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A626C2C-C397-46E7-A17F-C50215BD97D8}" type="slidenum">
              <a:rPr lang="en-US" altLang="en-US" sz="1200" smtClean="0"/>
              <a:pPr eaLnBrk="1" hangingPunct="1"/>
              <a:t>30</a:t>
            </a:fld>
            <a:endParaRPr lang="en-US" altLang="en-US" sz="1200"/>
          </a:p>
        </p:txBody>
      </p:sp>
    </p:spTree>
    <p:extLst>
      <p:ext uri="{BB962C8B-B14F-4D97-AF65-F5344CB8AC3E}">
        <p14:creationId xmlns:p14="http://schemas.microsoft.com/office/powerpoint/2010/main" val="884823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5801" y="153193"/>
            <a:ext cx="7772399" cy="860961"/>
          </a:xfrm>
        </p:spPr>
        <p:txBody>
          <a:bodyPr wrap="square" anchor="t"/>
          <a:lstStyle/>
          <a:p>
            <a:r>
              <a:rPr lang="en-US" altLang="en-US" sz="3600" dirty="0"/>
              <a:t>Discrimination by Employers, Part 2</a:t>
            </a:r>
          </a:p>
        </p:txBody>
      </p:sp>
      <p:sp>
        <p:nvSpPr>
          <p:cNvPr id="37891" name="Content Placeholder 2"/>
          <p:cNvSpPr>
            <a:spLocks noGrp="1"/>
          </p:cNvSpPr>
          <p:nvPr>
            <p:ph idx="1"/>
          </p:nvPr>
        </p:nvSpPr>
        <p:spPr>
          <a:xfrm>
            <a:off x="304800" y="1143000"/>
            <a:ext cx="8588375" cy="3851275"/>
          </a:xfrm>
        </p:spPr>
        <p:txBody>
          <a:bodyPr/>
          <a:lstStyle/>
          <a:p>
            <a:r>
              <a:rPr lang="en-US" altLang="en-US" dirty="0"/>
              <a:t>Workers differentiated by hair color</a:t>
            </a:r>
          </a:p>
          <a:p>
            <a:pPr lvl="1"/>
            <a:r>
              <a:rPr lang="en-US" altLang="en-US" dirty="0"/>
              <a:t>Blondes and brunettes</a:t>
            </a:r>
          </a:p>
          <a:p>
            <a:pPr lvl="2"/>
            <a:r>
              <a:rPr lang="en-US" altLang="en-US" dirty="0"/>
              <a:t>Same skills, experience, and work ethic</a:t>
            </a:r>
          </a:p>
          <a:p>
            <a:pPr lvl="2"/>
            <a:r>
              <a:rPr lang="en-US" altLang="en-US" dirty="0"/>
              <a:t>Discrimination: employers prefer not to hire blondes </a:t>
            </a:r>
          </a:p>
          <a:p>
            <a:pPr lvl="1"/>
            <a:r>
              <a:rPr lang="en-US" altLang="en-US" dirty="0"/>
              <a:t>Demand for blondes – lower</a:t>
            </a:r>
          </a:p>
          <a:p>
            <a:pPr lvl="2"/>
            <a:r>
              <a:rPr lang="en-US" altLang="en-US" dirty="0"/>
              <a:t>Blondes – earn a lower wage</a:t>
            </a:r>
          </a:p>
        </p:txBody>
      </p:sp>
      <p:sp>
        <p:nvSpPr>
          <p:cNvPr id="3789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F86E666-B8D6-4DE9-A239-571F41EFB5D8}" type="slidenum">
              <a:rPr lang="en-US" altLang="en-US" sz="1200" smtClean="0"/>
              <a:pPr eaLnBrk="1" hangingPunct="1"/>
              <a:t>31</a:t>
            </a:fld>
            <a:endParaRPr lang="en-US" altLang="en-US" sz="1200"/>
          </a:p>
        </p:txBody>
      </p:sp>
    </p:spTree>
    <p:extLst>
      <p:ext uri="{BB962C8B-B14F-4D97-AF65-F5344CB8AC3E}">
        <p14:creationId xmlns:p14="http://schemas.microsoft.com/office/powerpoint/2010/main" val="60334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85801" y="153193"/>
            <a:ext cx="7772399" cy="860961"/>
          </a:xfrm>
        </p:spPr>
        <p:txBody>
          <a:bodyPr wrap="square" anchor="t"/>
          <a:lstStyle/>
          <a:p>
            <a:r>
              <a:rPr lang="en-US" altLang="en-US" sz="3600" dirty="0"/>
              <a:t>Discrimination by Employers, Part 3</a:t>
            </a:r>
          </a:p>
        </p:txBody>
      </p:sp>
      <p:sp>
        <p:nvSpPr>
          <p:cNvPr id="38915" name="Content Placeholder 2"/>
          <p:cNvSpPr>
            <a:spLocks noGrp="1"/>
          </p:cNvSpPr>
          <p:nvPr>
            <p:ph idx="1"/>
          </p:nvPr>
        </p:nvSpPr>
        <p:spPr>
          <a:xfrm>
            <a:off x="304800" y="1066800"/>
            <a:ext cx="8588375" cy="4841875"/>
          </a:xfrm>
        </p:spPr>
        <p:txBody>
          <a:bodyPr/>
          <a:lstStyle/>
          <a:p>
            <a:r>
              <a:rPr lang="en-US" altLang="en-US" dirty="0"/>
              <a:t>Workers differentiated by hair color</a:t>
            </a:r>
          </a:p>
          <a:p>
            <a:pPr lvl="1"/>
            <a:r>
              <a:rPr lang="en-US" altLang="en-US" dirty="0"/>
              <a:t>New firms – hire blonde workers</a:t>
            </a:r>
          </a:p>
          <a:p>
            <a:pPr lvl="2"/>
            <a:r>
              <a:rPr lang="en-US" altLang="en-US" dirty="0"/>
              <a:t>Lower wages</a:t>
            </a:r>
          </a:p>
          <a:p>
            <a:pPr lvl="2"/>
            <a:r>
              <a:rPr lang="en-US" altLang="en-US" dirty="0"/>
              <a:t>Lower production costs</a:t>
            </a:r>
          </a:p>
          <a:p>
            <a:pPr lvl="2"/>
            <a:r>
              <a:rPr lang="en-US" altLang="en-US" dirty="0"/>
              <a:t>Higher profits</a:t>
            </a:r>
          </a:p>
          <a:p>
            <a:pPr lvl="1"/>
            <a:r>
              <a:rPr lang="en-US" altLang="en-US" dirty="0"/>
              <a:t>“Brunette” firms</a:t>
            </a:r>
          </a:p>
          <a:p>
            <a:pPr lvl="2"/>
            <a:r>
              <a:rPr lang="en-US" altLang="en-US" dirty="0"/>
              <a:t>Higher production costs</a:t>
            </a:r>
          </a:p>
          <a:p>
            <a:pPr lvl="2"/>
            <a:r>
              <a:rPr lang="en-US" altLang="en-US" dirty="0"/>
              <a:t>Diminishing profits</a:t>
            </a:r>
          </a:p>
          <a:p>
            <a:pPr lvl="2"/>
            <a:r>
              <a:rPr lang="en-US" altLang="en-US" dirty="0"/>
              <a:t>Losses</a:t>
            </a:r>
          </a:p>
        </p:txBody>
      </p:sp>
      <p:sp>
        <p:nvSpPr>
          <p:cNvPr id="3891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F6DF509-DC22-469B-91F5-88CD54B8B77D}" type="slidenum">
              <a:rPr lang="en-US" altLang="en-US" sz="1200" smtClean="0"/>
              <a:pPr eaLnBrk="1" hangingPunct="1"/>
              <a:t>32</a:t>
            </a:fld>
            <a:endParaRPr lang="en-US" altLang="en-US" sz="1200"/>
          </a:p>
        </p:txBody>
      </p:sp>
    </p:spTree>
    <p:extLst>
      <p:ext uri="{BB962C8B-B14F-4D97-AF65-F5344CB8AC3E}">
        <p14:creationId xmlns:p14="http://schemas.microsoft.com/office/powerpoint/2010/main" val="1339108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85801" y="153193"/>
            <a:ext cx="7772399" cy="860961"/>
          </a:xfrm>
        </p:spPr>
        <p:txBody>
          <a:bodyPr wrap="square" anchor="t"/>
          <a:lstStyle/>
          <a:p>
            <a:r>
              <a:rPr lang="en-US" altLang="en-US" sz="3600" dirty="0"/>
              <a:t>Discrimination by Employers, Part 4</a:t>
            </a:r>
          </a:p>
        </p:txBody>
      </p:sp>
      <p:sp>
        <p:nvSpPr>
          <p:cNvPr id="39939" name="Content Placeholder 2"/>
          <p:cNvSpPr>
            <a:spLocks noGrp="1"/>
          </p:cNvSpPr>
          <p:nvPr>
            <p:ph idx="1"/>
          </p:nvPr>
        </p:nvSpPr>
        <p:spPr>
          <a:xfrm>
            <a:off x="228600" y="1066800"/>
            <a:ext cx="8588375" cy="4841875"/>
          </a:xfrm>
        </p:spPr>
        <p:txBody>
          <a:bodyPr/>
          <a:lstStyle/>
          <a:p>
            <a:r>
              <a:rPr lang="en-US" altLang="en-US" dirty="0"/>
              <a:t>Workers differentiated by hair color</a:t>
            </a:r>
          </a:p>
          <a:p>
            <a:pPr lvl="1"/>
            <a:r>
              <a:rPr lang="en-US" altLang="en-US" dirty="0"/>
              <a:t>“Brunette” firms to go out of business</a:t>
            </a:r>
          </a:p>
          <a:p>
            <a:pPr lvl="1"/>
            <a:r>
              <a:rPr lang="en-US" altLang="en-US" dirty="0"/>
              <a:t>Eventually: </a:t>
            </a:r>
          </a:p>
          <a:p>
            <a:pPr lvl="2"/>
            <a:r>
              <a:rPr lang="en-US" altLang="en-US" dirty="0"/>
              <a:t>Demand for blonde workers – rises</a:t>
            </a:r>
          </a:p>
          <a:p>
            <a:pPr lvl="2"/>
            <a:r>
              <a:rPr lang="en-US" altLang="en-US" dirty="0"/>
              <a:t>Demand for brunette workers – falls</a:t>
            </a:r>
          </a:p>
          <a:p>
            <a:pPr lvl="2"/>
            <a:r>
              <a:rPr lang="en-US" altLang="en-US" dirty="0"/>
              <a:t>Wage differential disappears</a:t>
            </a:r>
          </a:p>
          <a:p>
            <a:pPr lvl="1"/>
            <a:r>
              <a:rPr lang="en-US" altLang="en-US" dirty="0"/>
              <a:t>Competitive markets</a:t>
            </a:r>
          </a:p>
          <a:p>
            <a:pPr lvl="2"/>
            <a:r>
              <a:rPr lang="en-US" altLang="en-US" dirty="0"/>
              <a:t>Have a natural remedy for employer discrimination</a:t>
            </a:r>
          </a:p>
        </p:txBody>
      </p:sp>
      <p:sp>
        <p:nvSpPr>
          <p:cNvPr id="3994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756334E-20C9-456A-90E3-93E0076DC955}" type="slidenum">
              <a:rPr lang="en-US" altLang="en-US" sz="1200" smtClean="0"/>
              <a:pPr eaLnBrk="1" hangingPunct="1"/>
              <a:t>33</a:t>
            </a:fld>
            <a:endParaRPr lang="en-US" altLang="en-US" sz="1200"/>
          </a:p>
        </p:txBody>
      </p:sp>
    </p:spTree>
    <p:extLst>
      <p:ext uri="{BB962C8B-B14F-4D97-AF65-F5344CB8AC3E}">
        <p14:creationId xmlns:p14="http://schemas.microsoft.com/office/powerpoint/2010/main" val="1968398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1164035" y="0"/>
            <a:ext cx="6815931" cy="587375"/>
          </a:xfrm>
        </p:spPr>
        <p:txBody>
          <a:bodyPr anchor="t"/>
          <a:lstStyle/>
          <a:p>
            <a:r>
              <a:rPr lang="en-US" altLang="en-US" sz="2700" dirty="0"/>
              <a:t>Segregated Streetcars and the Profit Motive, Part 1</a:t>
            </a:r>
          </a:p>
        </p:txBody>
      </p:sp>
      <p:sp>
        <p:nvSpPr>
          <p:cNvPr id="40963" name="Content Placeholder 1"/>
          <p:cNvSpPr>
            <a:spLocks noGrp="1"/>
          </p:cNvSpPr>
          <p:nvPr>
            <p:ph idx="1"/>
          </p:nvPr>
        </p:nvSpPr>
        <p:spPr>
          <a:xfrm>
            <a:off x="457200" y="838200"/>
            <a:ext cx="8458200" cy="3121378"/>
          </a:xfrm>
        </p:spPr>
        <p:txBody>
          <a:bodyPr/>
          <a:lstStyle/>
          <a:p>
            <a:r>
              <a:rPr lang="en-US" altLang="en-US" dirty="0"/>
              <a:t>Early 20th century</a:t>
            </a:r>
          </a:p>
          <a:p>
            <a:pPr lvl="1"/>
            <a:r>
              <a:rPr lang="en-US" altLang="en-US" dirty="0"/>
              <a:t>Streetcars in many southern cities were segregated by race</a:t>
            </a:r>
          </a:p>
          <a:p>
            <a:pPr lvl="2"/>
            <a:r>
              <a:rPr lang="en-US" altLang="en-US" dirty="0"/>
              <a:t>White passengers sat in the front of the streetcars</a:t>
            </a:r>
          </a:p>
          <a:p>
            <a:pPr lvl="2"/>
            <a:r>
              <a:rPr lang="en-US" altLang="en-US" dirty="0"/>
              <a:t>Black passengers sat in the back</a:t>
            </a:r>
          </a:p>
        </p:txBody>
      </p:sp>
      <p:sp>
        <p:nvSpPr>
          <p:cNvPr id="4096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209A123-638C-4475-855A-57B843BECD09}" type="slidenum">
              <a:rPr lang="en-US" altLang="en-US" sz="1200" smtClean="0"/>
              <a:pPr eaLnBrk="1" hangingPunct="1"/>
              <a:t>34</a:t>
            </a:fld>
            <a:endParaRPr lang="en-US" altLang="en-US" sz="1200"/>
          </a:p>
        </p:txBody>
      </p:sp>
    </p:spTree>
    <p:extLst>
      <p:ext uri="{BB962C8B-B14F-4D97-AF65-F5344CB8AC3E}">
        <p14:creationId xmlns:p14="http://schemas.microsoft.com/office/powerpoint/2010/main" val="3105194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1125935" y="0"/>
            <a:ext cx="6892131" cy="587375"/>
          </a:xfrm>
        </p:spPr>
        <p:txBody>
          <a:bodyPr anchor="t"/>
          <a:lstStyle/>
          <a:p>
            <a:r>
              <a:rPr lang="en-US" altLang="en-US" sz="2700" dirty="0"/>
              <a:t>Segregated Streetcars and the Profit Motive, Part 2</a:t>
            </a:r>
          </a:p>
        </p:txBody>
      </p:sp>
      <p:sp>
        <p:nvSpPr>
          <p:cNvPr id="41987" name="Content Placeholder 1"/>
          <p:cNvSpPr>
            <a:spLocks noGrp="1"/>
          </p:cNvSpPr>
          <p:nvPr>
            <p:ph idx="1"/>
          </p:nvPr>
        </p:nvSpPr>
        <p:spPr>
          <a:xfrm>
            <a:off x="498475" y="762000"/>
            <a:ext cx="8458200" cy="3349978"/>
          </a:xfrm>
        </p:spPr>
        <p:txBody>
          <a:bodyPr/>
          <a:lstStyle/>
          <a:p>
            <a:r>
              <a:rPr lang="en-US" altLang="en-US" dirty="0"/>
              <a:t>Why?</a:t>
            </a:r>
          </a:p>
          <a:p>
            <a:pPr lvl="1"/>
            <a:r>
              <a:rPr lang="en-US" altLang="en-US" dirty="0"/>
              <a:t>Laws required such segregation</a:t>
            </a:r>
          </a:p>
          <a:p>
            <a:pPr lvl="1"/>
            <a:r>
              <a:rPr lang="en-US" altLang="en-US" dirty="0"/>
              <a:t>Before these laws were passed, racial discrimination in seating was rare</a:t>
            </a:r>
          </a:p>
          <a:p>
            <a:pPr lvl="1"/>
            <a:r>
              <a:rPr lang="en-US" altLang="en-US" dirty="0"/>
              <a:t>Common to segregate smokers and nonsmokers</a:t>
            </a:r>
          </a:p>
        </p:txBody>
      </p:sp>
      <p:sp>
        <p:nvSpPr>
          <p:cNvPr id="4198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BD451F1-BBDD-48D0-9407-4269312B4ACA}" type="slidenum">
              <a:rPr lang="en-US" altLang="en-US" sz="1200" smtClean="0"/>
              <a:pPr eaLnBrk="1" hangingPunct="1"/>
              <a:t>35</a:t>
            </a:fld>
            <a:endParaRPr lang="en-US" altLang="en-US" sz="1200"/>
          </a:p>
        </p:txBody>
      </p:sp>
    </p:spTree>
    <p:extLst>
      <p:ext uri="{BB962C8B-B14F-4D97-AF65-F5344CB8AC3E}">
        <p14:creationId xmlns:p14="http://schemas.microsoft.com/office/powerpoint/2010/main" val="488848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a:xfrm>
            <a:off x="1125935" y="0"/>
            <a:ext cx="6892131" cy="587375"/>
          </a:xfrm>
        </p:spPr>
        <p:txBody>
          <a:bodyPr anchor="t"/>
          <a:lstStyle/>
          <a:p>
            <a:r>
              <a:rPr lang="en-US" altLang="en-US" sz="2700" dirty="0"/>
              <a:t>Segregated Streetcars and the Profit Motive, Part 3</a:t>
            </a:r>
          </a:p>
        </p:txBody>
      </p:sp>
      <p:sp>
        <p:nvSpPr>
          <p:cNvPr id="43011" name="Content Placeholder 1"/>
          <p:cNvSpPr>
            <a:spLocks noGrp="1"/>
          </p:cNvSpPr>
          <p:nvPr>
            <p:ph idx="1"/>
          </p:nvPr>
        </p:nvSpPr>
        <p:spPr>
          <a:xfrm>
            <a:off x="476909" y="838200"/>
            <a:ext cx="8458200" cy="3426178"/>
          </a:xfrm>
        </p:spPr>
        <p:txBody>
          <a:bodyPr/>
          <a:lstStyle/>
          <a:p>
            <a:r>
              <a:rPr lang="en-US" altLang="en-US" dirty="0"/>
              <a:t>Firms that ran the streetcars</a:t>
            </a:r>
          </a:p>
          <a:p>
            <a:pPr lvl="1"/>
            <a:r>
              <a:rPr lang="en-US" altLang="en-US" dirty="0"/>
              <a:t>Often opposed the laws requiring racial segregation</a:t>
            </a:r>
          </a:p>
          <a:p>
            <a:pPr lvl="1"/>
            <a:r>
              <a:rPr lang="en-US" altLang="en-US" dirty="0"/>
              <a:t>Separate seating for different races</a:t>
            </a:r>
          </a:p>
          <a:p>
            <a:pPr lvl="2"/>
            <a:r>
              <a:rPr lang="en-US" altLang="en-US" dirty="0"/>
              <a:t>Raised firms’ costs</a:t>
            </a:r>
          </a:p>
          <a:p>
            <a:pPr lvl="2"/>
            <a:r>
              <a:rPr lang="en-US" altLang="en-US" dirty="0"/>
              <a:t>Reduced firms’ profit</a:t>
            </a:r>
          </a:p>
        </p:txBody>
      </p:sp>
      <p:sp>
        <p:nvSpPr>
          <p:cNvPr id="4301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D240619-E449-44B2-B771-341CF2D86C2F}" type="slidenum">
              <a:rPr lang="en-US" altLang="en-US" sz="1200" smtClean="0"/>
              <a:pPr eaLnBrk="1" hangingPunct="1"/>
              <a:t>36</a:t>
            </a:fld>
            <a:endParaRPr lang="en-US" altLang="en-US" sz="1200"/>
          </a:p>
        </p:txBody>
      </p:sp>
    </p:spTree>
    <p:extLst>
      <p:ext uri="{BB962C8B-B14F-4D97-AF65-F5344CB8AC3E}">
        <p14:creationId xmlns:p14="http://schemas.microsoft.com/office/powerpoint/2010/main" val="176426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1202135" y="0"/>
            <a:ext cx="6739731" cy="587375"/>
          </a:xfrm>
        </p:spPr>
        <p:txBody>
          <a:bodyPr anchor="t"/>
          <a:lstStyle/>
          <a:p>
            <a:r>
              <a:rPr lang="en-US" altLang="en-US" sz="2700" dirty="0"/>
              <a:t>Segregated Streetcars and the Profit Motive, Part 4</a:t>
            </a:r>
          </a:p>
        </p:txBody>
      </p:sp>
      <p:sp>
        <p:nvSpPr>
          <p:cNvPr id="44035" name="Content Placeholder 1"/>
          <p:cNvSpPr>
            <a:spLocks noGrp="1"/>
          </p:cNvSpPr>
          <p:nvPr>
            <p:ph idx="1"/>
          </p:nvPr>
        </p:nvSpPr>
        <p:spPr>
          <a:xfrm>
            <a:off x="457200" y="762000"/>
            <a:ext cx="8458200" cy="5026378"/>
          </a:xfrm>
        </p:spPr>
        <p:txBody>
          <a:bodyPr/>
          <a:lstStyle/>
          <a:p>
            <a:r>
              <a:rPr lang="en-US" altLang="en-US" dirty="0"/>
              <a:t>General lesson</a:t>
            </a:r>
          </a:p>
          <a:p>
            <a:pPr lvl="1"/>
            <a:r>
              <a:rPr lang="en-US" altLang="en-US" dirty="0"/>
              <a:t>Business owners – more interested in making profit</a:t>
            </a:r>
          </a:p>
          <a:p>
            <a:pPr lvl="2"/>
            <a:r>
              <a:rPr lang="en-US" altLang="en-US" dirty="0"/>
              <a:t>Than in discriminating against a particular group</a:t>
            </a:r>
          </a:p>
          <a:p>
            <a:pPr lvl="1"/>
            <a:r>
              <a:rPr lang="en-US" altLang="en-US" dirty="0"/>
              <a:t>When firms engage in discriminatory practices</a:t>
            </a:r>
          </a:p>
          <a:p>
            <a:pPr lvl="2"/>
            <a:r>
              <a:rPr lang="en-US" altLang="en-US" dirty="0"/>
              <a:t>Ultimate source of the discrimination often lies not with the firms themselves but elsewhere</a:t>
            </a:r>
          </a:p>
        </p:txBody>
      </p:sp>
      <p:sp>
        <p:nvSpPr>
          <p:cNvPr id="440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10EA991-14CE-4020-B62C-5AF45AD48B49}" type="slidenum">
              <a:rPr lang="en-US" altLang="en-US" sz="1200" smtClean="0"/>
              <a:pPr eaLnBrk="1" hangingPunct="1"/>
              <a:t>37</a:t>
            </a:fld>
            <a:endParaRPr lang="en-US" altLang="en-US" sz="1200"/>
          </a:p>
        </p:txBody>
      </p:sp>
    </p:spTree>
    <p:extLst>
      <p:ext uri="{BB962C8B-B14F-4D97-AF65-F5344CB8AC3E}">
        <p14:creationId xmlns:p14="http://schemas.microsoft.com/office/powerpoint/2010/main" val="2866714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70035" y="102327"/>
            <a:ext cx="7803931" cy="860961"/>
          </a:xfrm>
        </p:spPr>
        <p:txBody>
          <a:bodyPr wrap="square" anchor="t"/>
          <a:lstStyle/>
          <a:p>
            <a:r>
              <a:rPr lang="en-US" altLang="en-US" dirty="0"/>
              <a:t>Economics of Discrimination</a:t>
            </a:r>
          </a:p>
        </p:txBody>
      </p:sp>
      <p:sp>
        <p:nvSpPr>
          <p:cNvPr id="45059" name="Content Placeholder 2"/>
          <p:cNvSpPr>
            <a:spLocks noGrp="1"/>
          </p:cNvSpPr>
          <p:nvPr>
            <p:ph idx="1"/>
          </p:nvPr>
        </p:nvSpPr>
        <p:spPr>
          <a:xfrm>
            <a:off x="304800" y="1066800"/>
            <a:ext cx="8588375" cy="4841875"/>
          </a:xfrm>
        </p:spPr>
        <p:txBody>
          <a:bodyPr/>
          <a:lstStyle/>
          <a:p>
            <a:r>
              <a:rPr lang="en-US" altLang="en-US" dirty="0"/>
              <a:t>Discrimination by customers and governments</a:t>
            </a:r>
          </a:p>
          <a:p>
            <a:pPr lvl="1"/>
            <a:r>
              <a:rPr lang="en-US" altLang="en-US" dirty="0"/>
              <a:t>Limits to the profit motive corrective abilities</a:t>
            </a:r>
          </a:p>
          <a:p>
            <a:pPr lvl="1"/>
            <a:r>
              <a:rPr lang="en-US" altLang="en-US" dirty="0"/>
              <a:t>Customer preferences (discriminatory)</a:t>
            </a:r>
          </a:p>
          <a:p>
            <a:pPr lvl="2"/>
            <a:r>
              <a:rPr lang="en-US" altLang="en-US" dirty="0"/>
              <a:t>Willing to pay more to maintain the discriminatory practice</a:t>
            </a:r>
          </a:p>
          <a:p>
            <a:pPr lvl="1"/>
            <a:r>
              <a:rPr lang="en-US" altLang="en-US" dirty="0"/>
              <a:t>Government policies</a:t>
            </a:r>
          </a:p>
          <a:p>
            <a:pPr lvl="2"/>
            <a:r>
              <a:rPr lang="en-US" altLang="en-US" dirty="0"/>
              <a:t>Mandate discriminatory practices</a:t>
            </a:r>
          </a:p>
        </p:txBody>
      </p:sp>
      <p:sp>
        <p:nvSpPr>
          <p:cNvPr id="4506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DA4546D-0B61-46F3-876E-7F4F205683DD}" type="slidenum">
              <a:rPr lang="en-US" altLang="en-US" sz="1200" smtClean="0"/>
              <a:pPr eaLnBrk="1" hangingPunct="1"/>
              <a:t>38</a:t>
            </a:fld>
            <a:endParaRPr lang="en-US" altLang="en-US" sz="1200"/>
          </a:p>
        </p:txBody>
      </p:sp>
    </p:spTree>
    <p:extLst>
      <p:ext uri="{BB962C8B-B14F-4D97-AF65-F5344CB8AC3E}">
        <p14:creationId xmlns:p14="http://schemas.microsoft.com/office/powerpoint/2010/main" val="3494227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xfrm>
            <a:off x="346869" y="222072"/>
            <a:ext cx="8450262" cy="587375"/>
          </a:xfrm>
        </p:spPr>
        <p:txBody>
          <a:bodyPr anchor="t"/>
          <a:lstStyle/>
          <a:p>
            <a:r>
              <a:rPr lang="en-US" altLang="en-US" dirty="0"/>
              <a:t>Discrimination in Sports</a:t>
            </a:r>
          </a:p>
        </p:txBody>
      </p:sp>
      <p:sp>
        <p:nvSpPr>
          <p:cNvPr id="46083" name="Content Placeholder 1"/>
          <p:cNvSpPr>
            <a:spLocks noGrp="1"/>
          </p:cNvSpPr>
          <p:nvPr>
            <p:ph idx="1"/>
          </p:nvPr>
        </p:nvSpPr>
        <p:spPr>
          <a:xfrm>
            <a:off x="457200" y="688622"/>
            <a:ext cx="8458200" cy="5559778"/>
          </a:xfrm>
        </p:spPr>
        <p:txBody>
          <a:bodyPr/>
          <a:lstStyle/>
          <a:p>
            <a:r>
              <a:rPr lang="en-US" altLang="en-US" dirty="0"/>
              <a:t>Measuring discrimination is often difficult</a:t>
            </a:r>
          </a:p>
          <a:p>
            <a:pPr lvl="1"/>
            <a:r>
              <a:rPr lang="en-US" altLang="en-US" dirty="0"/>
              <a:t>Correct for differences in the productivity</a:t>
            </a:r>
          </a:p>
          <a:p>
            <a:r>
              <a:rPr lang="en-US" altLang="en-US" dirty="0"/>
              <a:t>Professional sports team</a:t>
            </a:r>
          </a:p>
          <a:p>
            <a:pPr lvl="1"/>
            <a:r>
              <a:rPr lang="en-US" altLang="en-US" dirty="0"/>
              <a:t>Can measure productivity</a:t>
            </a:r>
          </a:p>
          <a:p>
            <a:pPr lvl="1"/>
            <a:r>
              <a:rPr lang="en-US" altLang="en-US" dirty="0"/>
              <a:t>Racial discrimination is common</a:t>
            </a:r>
          </a:p>
          <a:p>
            <a:pPr lvl="2"/>
            <a:r>
              <a:rPr lang="en-US" altLang="en-US" dirty="0"/>
              <a:t>Much of the blame lies with customers</a:t>
            </a:r>
          </a:p>
          <a:p>
            <a:pPr lvl="3"/>
            <a:r>
              <a:rPr lang="en-US" altLang="en-US" dirty="0"/>
              <a:t>Discriminatory wage gap can persist</a:t>
            </a:r>
          </a:p>
          <a:p>
            <a:pPr lvl="3"/>
            <a:r>
              <a:rPr lang="en-US" altLang="en-US" dirty="0"/>
              <a:t>Even if team owners care only about profit</a:t>
            </a:r>
          </a:p>
          <a:p>
            <a:r>
              <a:rPr lang="en-US" altLang="en-US" dirty="0"/>
              <a:t>Market prices of old baseball cards</a:t>
            </a:r>
          </a:p>
          <a:p>
            <a:pPr lvl="1"/>
            <a:r>
              <a:rPr lang="en-US" altLang="en-US" dirty="0"/>
              <a:t>Customer discrimination</a:t>
            </a:r>
          </a:p>
        </p:txBody>
      </p:sp>
      <p:sp>
        <p:nvSpPr>
          <p:cNvPr id="4608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21BFA3F-C442-476F-BEF5-76CA6BAB8B96}" type="slidenum">
              <a:rPr lang="en-US" altLang="en-US" sz="1200" smtClean="0"/>
              <a:pPr eaLnBrk="1" hangingPunct="1"/>
              <a:t>39</a:t>
            </a:fld>
            <a:endParaRPr lang="en-US" altLang="en-US" sz="1200"/>
          </a:p>
        </p:txBody>
      </p:sp>
    </p:spTree>
    <p:extLst>
      <p:ext uri="{BB962C8B-B14F-4D97-AF65-F5344CB8AC3E}">
        <p14:creationId xmlns:p14="http://schemas.microsoft.com/office/powerpoint/2010/main" val="3459305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0035" y="57394"/>
            <a:ext cx="7803931" cy="813461"/>
          </a:xfrm>
        </p:spPr>
        <p:txBody>
          <a:bodyPr/>
          <a:lstStyle/>
          <a:p>
            <a:r>
              <a:rPr lang="en-US" altLang="en-US" dirty="0"/>
              <a:t>Human Capital, Part 1</a:t>
            </a:r>
          </a:p>
        </p:txBody>
      </p:sp>
      <p:sp>
        <p:nvSpPr>
          <p:cNvPr id="11267" name="Content Placeholder 2"/>
          <p:cNvSpPr>
            <a:spLocks noGrp="1"/>
          </p:cNvSpPr>
          <p:nvPr>
            <p:ph idx="1"/>
          </p:nvPr>
        </p:nvSpPr>
        <p:spPr>
          <a:xfrm>
            <a:off x="277813" y="1025525"/>
            <a:ext cx="8588375" cy="3851275"/>
          </a:xfrm>
        </p:spPr>
        <p:txBody>
          <a:bodyPr/>
          <a:lstStyle/>
          <a:p>
            <a:r>
              <a:rPr lang="en-US" altLang="en-US" dirty="0"/>
              <a:t>Human capital</a:t>
            </a:r>
          </a:p>
          <a:p>
            <a:pPr lvl="1"/>
            <a:r>
              <a:rPr lang="en-US" altLang="en-US" dirty="0"/>
              <a:t>Accumulation of investments in people</a:t>
            </a:r>
          </a:p>
          <a:p>
            <a:pPr lvl="2"/>
            <a:r>
              <a:rPr lang="en-US" altLang="en-US" dirty="0"/>
              <a:t>Education</a:t>
            </a:r>
          </a:p>
          <a:p>
            <a:pPr lvl="2"/>
            <a:r>
              <a:rPr lang="en-US" altLang="en-US" dirty="0"/>
              <a:t>On-the-job training</a:t>
            </a:r>
          </a:p>
          <a:p>
            <a:pPr lvl="1"/>
            <a:r>
              <a:rPr lang="en-US" altLang="en-US" dirty="0"/>
              <a:t>Higher productivity</a:t>
            </a:r>
          </a:p>
          <a:p>
            <a:pPr lvl="1"/>
            <a:r>
              <a:rPr lang="en-US" altLang="en-US" dirty="0"/>
              <a:t>Workers with more human capital earn more</a:t>
            </a:r>
          </a:p>
        </p:txBody>
      </p:sp>
      <p:sp>
        <p:nvSpPr>
          <p:cNvPr id="1126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056003A-7EF7-408F-9C9A-3F5BAEC821C2}" type="slidenum">
              <a:rPr lang="en-US" altLang="en-US" sz="1200" smtClean="0"/>
              <a:pPr eaLnBrk="1" hangingPunct="1"/>
              <a:t>4</a:t>
            </a:fld>
            <a:endParaRPr lang="en-US" altLang="en-US" sz="1200"/>
          </a:p>
        </p:txBody>
      </p:sp>
    </p:spTree>
    <p:extLst>
      <p:ext uri="{BB962C8B-B14F-4D97-AF65-F5344CB8AC3E}">
        <p14:creationId xmlns:p14="http://schemas.microsoft.com/office/powerpoint/2010/main" val="37731062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0035" y="31267"/>
            <a:ext cx="7803931" cy="860961"/>
          </a:xfrm>
        </p:spPr>
        <p:txBody>
          <a:bodyPr/>
          <a:lstStyle/>
          <a:p>
            <a:r>
              <a:rPr lang="en-US" altLang="en-US" dirty="0"/>
              <a:t>Human Capital, Part 2</a:t>
            </a:r>
          </a:p>
        </p:txBody>
      </p:sp>
      <p:sp>
        <p:nvSpPr>
          <p:cNvPr id="12291" name="Content Placeholder 2"/>
          <p:cNvSpPr>
            <a:spLocks noGrp="1"/>
          </p:cNvSpPr>
          <p:nvPr>
            <p:ph idx="1"/>
          </p:nvPr>
        </p:nvSpPr>
        <p:spPr>
          <a:xfrm>
            <a:off x="304800" y="1066800"/>
            <a:ext cx="8588375" cy="4537075"/>
          </a:xfrm>
        </p:spPr>
        <p:txBody>
          <a:bodyPr/>
          <a:lstStyle/>
          <a:p>
            <a:r>
              <a:rPr lang="en-US" altLang="en-US" dirty="0"/>
              <a:t>Firms — demanders of labor </a:t>
            </a:r>
          </a:p>
          <a:p>
            <a:pPr lvl="1"/>
            <a:r>
              <a:rPr lang="en-US" altLang="en-US" dirty="0"/>
              <a:t>Willing to pay more for highly educated workers</a:t>
            </a:r>
          </a:p>
          <a:p>
            <a:pPr lvl="2"/>
            <a:r>
              <a:rPr lang="en-US" altLang="en-US" dirty="0"/>
              <a:t>Higher marginal products</a:t>
            </a:r>
          </a:p>
          <a:p>
            <a:r>
              <a:rPr lang="en-US" altLang="en-US" dirty="0"/>
              <a:t>Workers — suppliers of labor </a:t>
            </a:r>
          </a:p>
          <a:p>
            <a:pPr lvl="1"/>
            <a:r>
              <a:rPr lang="en-US" altLang="en-US" dirty="0"/>
              <a:t>Willing to pay the cost of becoming educated</a:t>
            </a:r>
          </a:p>
          <a:p>
            <a:pPr lvl="2"/>
            <a:r>
              <a:rPr lang="en-US" altLang="en-US" dirty="0"/>
              <a:t>Only if there is a reward for doing so</a:t>
            </a:r>
          </a:p>
        </p:txBody>
      </p:sp>
      <p:sp>
        <p:nvSpPr>
          <p:cNvPr id="1229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FB3BC00-3F0B-47BE-9AA8-BE4B9F84B7F3}" type="slidenum">
              <a:rPr lang="en-US" altLang="en-US" sz="1200" smtClean="0"/>
              <a:pPr eaLnBrk="1" hangingPunct="1"/>
              <a:t>5</a:t>
            </a:fld>
            <a:endParaRPr lang="en-US" altLang="en-US" sz="1200"/>
          </a:p>
        </p:txBody>
      </p:sp>
    </p:spTree>
    <p:extLst>
      <p:ext uri="{BB962C8B-B14F-4D97-AF65-F5344CB8AC3E}">
        <p14:creationId xmlns:p14="http://schemas.microsoft.com/office/powerpoint/2010/main" val="39286947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70035" y="31267"/>
            <a:ext cx="7803931" cy="860961"/>
          </a:xfrm>
        </p:spPr>
        <p:txBody>
          <a:bodyPr/>
          <a:lstStyle/>
          <a:p>
            <a:r>
              <a:rPr lang="en-US" altLang="en-US" dirty="0"/>
              <a:t>Human Capital, Part 3</a:t>
            </a:r>
          </a:p>
        </p:txBody>
      </p:sp>
      <p:sp>
        <p:nvSpPr>
          <p:cNvPr id="13315" name="Content Placeholder 2"/>
          <p:cNvSpPr>
            <a:spLocks noGrp="1"/>
          </p:cNvSpPr>
          <p:nvPr>
            <p:ph idx="1"/>
          </p:nvPr>
        </p:nvSpPr>
        <p:spPr>
          <a:xfrm>
            <a:off x="304800" y="1066800"/>
            <a:ext cx="8588375" cy="3394075"/>
          </a:xfrm>
        </p:spPr>
        <p:txBody>
          <a:bodyPr/>
          <a:lstStyle/>
          <a:p>
            <a:r>
              <a:rPr lang="en-US" altLang="en-US" dirty="0"/>
              <a:t>Wage differentials</a:t>
            </a:r>
          </a:p>
          <a:p>
            <a:pPr lvl="1"/>
            <a:r>
              <a:rPr lang="en-US" altLang="en-US" dirty="0"/>
              <a:t>Highly educated workers earn higher wages</a:t>
            </a:r>
          </a:p>
          <a:p>
            <a:pPr lvl="1"/>
            <a:r>
              <a:rPr lang="en-US" altLang="en-US" dirty="0"/>
              <a:t>Less educated workers earn lower wages</a:t>
            </a:r>
          </a:p>
          <a:p>
            <a:pPr lvl="1"/>
            <a:r>
              <a:rPr lang="en-US" altLang="en-US" dirty="0"/>
              <a:t>Compensating differential</a:t>
            </a:r>
          </a:p>
          <a:p>
            <a:pPr lvl="2"/>
            <a:r>
              <a:rPr lang="en-US" altLang="en-US" dirty="0"/>
              <a:t>Cost of becoming educated</a:t>
            </a:r>
          </a:p>
        </p:txBody>
      </p:sp>
      <p:sp>
        <p:nvSpPr>
          <p:cNvPr id="1331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806E174-90A8-4784-8E3C-1A5BCDD1D8D8}" type="slidenum">
              <a:rPr lang="en-US" altLang="en-US" sz="1200" smtClean="0"/>
              <a:pPr eaLnBrk="1" hangingPunct="1"/>
              <a:t>6</a:t>
            </a:fld>
            <a:endParaRPr lang="en-US" altLang="en-US" sz="1200"/>
          </a:p>
        </p:txBody>
      </p:sp>
    </p:spTree>
    <p:extLst>
      <p:ext uri="{BB962C8B-B14F-4D97-AF65-F5344CB8AC3E}">
        <p14:creationId xmlns:p14="http://schemas.microsoft.com/office/powerpoint/2010/main" val="27252483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346869" y="0"/>
            <a:ext cx="8450262" cy="587375"/>
          </a:xfrm>
        </p:spPr>
        <p:txBody>
          <a:bodyPr anchor="t"/>
          <a:lstStyle/>
          <a:p>
            <a:r>
              <a:rPr lang="en-US" altLang="en-US" dirty="0"/>
              <a:t>The Increasing Value of Skills, Part 1</a:t>
            </a:r>
          </a:p>
        </p:txBody>
      </p:sp>
      <p:sp>
        <p:nvSpPr>
          <p:cNvPr id="14339" name="Content Placeholder 1"/>
          <p:cNvSpPr>
            <a:spLocks noGrp="1"/>
          </p:cNvSpPr>
          <p:nvPr>
            <p:ph idx="1"/>
          </p:nvPr>
        </p:nvSpPr>
        <p:spPr>
          <a:xfrm>
            <a:off x="457200" y="654050"/>
            <a:ext cx="8458200" cy="5670550"/>
          </a:xfrm>
        </p:spPr>
        <p:txBody>
          <a:bodyPr/>
          <a:lstStyle/>
          <a:p>
            <a:r>
              <a:rPr lang="en-US" altLang="en-US" dirty="0"/>
              <a:t>Earnings gap between skilled and unskilled workers increased over the past two decades</a:t>
            </a:r>
          </a:p>
          <a:p>
            <a:pPr lvl="1"/>
            <a:r>
              <a:rPr lang="en-US" altLang="en-US" dirty="0"/>
              <a:t>Man with a college degree</a:t>
            </a:r>
          </a:p>
          <a:p>
            <a:pPr lvl="2"/>
            <a:r>
              <a:rPr lang="en-US" altLang="en-US" dirty="0"/>
              <a:t>1974, 42% higher earnings than without a college degree</a:t>
            </a:r>
          </a:p>
          <a:p>
            <a:pPr lvl="2"/>
            <a:r>
              <a:rPr lang="en-US" altLang="en-US" dirty="0"/>
              <a:t>2014, 81% higher earnings</a:t>
            </a:r>
          </a:p>
          <a:p>
            <a:pPr lvl="1"/>
            <a:r>
              <a:rPr lang="en-US" altLang="en-US" dirty="0"/>
              <a:t>Woman with a college degree</a:t>
            </a:r>
          </a:p>
          <a:p>
            <a:pPr lvl="2"/>
            <a:r>
              <a:rPr lang="en-US" altLang="en-US" dirty="0"/>
              <a:t>1974, 35% higher earnings than without a college degree</a:t>
            </a:r>
          </a:p>
          <a:p>
            <a:pPr lvl="2"/>
            <a:r>
              <a:rPr lang="en-US" altLang="en-US" dirty="0"/>
              <a:t>2014, 71% higher earnings</a:t>
            </a:r>
          </a:p>
        </p:txBody>
      </p:sp>
      <p:sp>
        <p:nvSpPr>
          <p:cNvPr id="1434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4C28FB7-F84F-47E3-A721-8D1ADF62DA1A}" type="slidenum">
              <a:rPr lang="en-US" altLang="en-US" sz="1200" smtClean="0"/>
              <a:pPr eaLnBrk="1" hangingPunct="1"/>
              <a:t>7</a:t>
            </a:fld>
            <a:endParaRPr lang="en-US" altLang="en-US" sz="1200"/>
          </a:p>
        </p:txBody>
      </p:sp>
    </p:spTree>
    <p:extLst>
      <p:ext uri="{BB962C8B-B14F-4D97-AF65-F5344CB8AC3E}">
        <p14:creationId xmlns:p14="http://schemas.microsoft.com/office/powerpoint/2010/main" val="75919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09550" y="0"/>
            <a:ext cx="8770938" cy="947738"/>
          </a:xfrm>
        </p:spPr>
        <p:txBody>
          <a:bodyPr/>
          <a:lstStyle/>
          <a:p>
            <a:r>
              <a:rPr lang="en-US" altLang="en-US" dirty="0"/>
              <a:t>Table 1 </a:t>
            </a:r>
            <a:r>
              <a:rPr lang="en-US" altLang="en-US" sz="2800" dirty="0"/>
              <a:t>Average Annual Earnings by Educational </a:t>
            </a:r>
            <a:br>
              <a:rPr lang="en-US" altLang="en-US" sz="2800" dirty="0"/>
            </a:br>
            <a:r>
              <a:rPr lang="en-US" altLang="en-US" sz="2800" dirty="0"/>
              <a:t>   	      Attainment</a:t>
            </a:r>
          </a:p>
        </p:txBody>
      </p:sp>
      <p:sp>
        <p:nvSpPr>
          <p:cNvPr id="15363"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732E15B-BEC3-4F49-8095-8464D3F000E5}" type="slidenum">
              <a:rPr lang="en-US" altLang="en-US" sz="1200" smtClean="0"/>
              <a:pPr eaLnBrk="1" hangingPunct="1"/>
              <a:t>8</a:t>
            </a:fld>
            <a:endParaRPr lang="en-US" altLang="en-US" sz="1200" dirty="0"/>
          </a:p>
        </p:txBody>
      </p:sp>
      <p:pic>
        <p:nvPicPr>
          <p:cNvPr id="7" name="Picture 6" descr="A table titled Average Annual Earnings by Educational Attainment. It has three columns and ten rows. The first column is the type of education attained. The second and third columns are titled 1974 and 2014 respectivel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752600"/>
            <a:ext cx="8458200" cy="3168669"/>
          </a:xfrm>
          <a:prstGeom prst="rect">
            <a:avLst/>
          </a:prstGeom>
        </p:spPr>
      </p:pic>
    </p:spTree>
    <p:extLst>
      <p:ext uri="{BB962C8B-B14F-4D97-AF65-F5344CB8AC3E}">
        <p14:creationId xmlns:p14="http://schemas.microsoft.com/office/powerpoint/2010/main" val="350240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346869" y="0"/>
            <a:ext cx="8450262" cy="587375"/>
          </a:xfrm>
        </p:spPr>
        <p:txBody>
          <a:bodyPr anchor="t"/>
          <a:lstStyle/>
          <a:p>
            <a:r>
              <a:rPr lang="en-US" altLang="en-US" dirty="0"/>
              <a:t>The Increasing Value of Skills, Part 2</a:t>
            </a:r>
          </a:p>
        </p:txBody>
      </p:sp>
      <p:sp>
        <p:nvSpPr>
          <p:cNvPr id="16387" name="Content Placeholder 1"/>
          <p:cNvSpPr>
            <a:spLocks noGrp="1"/>
          </p:cNvSpPr>
          <p:nvPr>
            <p:ph idx="1"/>
          </p:nvPr>
        </p:nvSpPr>
        <p:spPr>
          <a:xfrm>
            <a:off x="498475" y="762000"/>
            <a:ext cx="8458200" cy="4340578"/>
          </a:xfrm>
        </p:spPr>
        <p:txBody>
          <a:bodyPr/>
          <a:lstStyle/>
          <a:p>
            <a:r>
              <a:rPr lang="en-US" altLang="en-US" dirty="0"/>
              <a:t>Widened earnings gap</a:t>
            </a:r>
          </a:p>
          <a:p>
            <a:pPr lvl="1">
              <a:buFont typeface="Arial" charset="0"/>
              <a:buChar char="•"/>
            </a:pPr>
            <a:r>
              <a:rPr lang="en-US" altLang="en-US" dirty="0"/>
              <a:t>Increased demand for skilled labor relative to unskilled labor </a:t>
            </a:r>
          </a:p>
          <a:p>
            <a:pPr lvl="2"/>
            <a:r>
              <a:rPr lang="en-US" altLang="en-US" dirty="0"/>
              <a:t>Higher wages for skilled labor</a:t>
            </a:r>
          </a:p>
          <a:p>
            <a:pPr lvl="2"/>
            <a:r>
              <a:rPr lang="en-US" altLang="en-US" dirty="0"/>
              <a:t>Greater inequality </a:t>
            </a:r>
          </a:p>
          <a:p>
            <a:pPr lvl="1">
              <a:buFont typeface="Arial" charset="0"/>
              <a:buChar char="•"/>
            </a:pPr>
            <a:r>
              <a:rPr lang="en-US" altLang="en-US" dirty="0"/>
              <a:t>Two possible causes:</a:t>
            </a:r>
          </a:p>
          <a:p>
            <a:pPr lvl="2"/>
            <a:r>
              <a:rPr lang="en-US" altLang="en-US" dirty="0"/>
              <a:t>Increase in international trade </a:t>
            </a:r>
          </a:p>
          <a:p>
            <a:pPr lvl="2"/>
            <a:r>
              <a:rPr lang="en-US" altLang="en-US" dirty="0"/>
              <a:t>Changes in technology</a:t>
            </a:r>
          </a:p>
        </p:txBody>
      </p:sp>
      <p:sp>
        <p:nvSpPr>
          <p:cNvPr id="1638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BA979BB-21CB-4DB0-8F86-4D3C2945AE67}" type="slidenum">
              <a:rPr lang="en-US" altLang="en-US" sz="1200" smtClean="0"/>
              <a:pPr eaLnBrk="1" hangingPunct="1"/>
              <a:t>9</a:t>
            </a:fld>
            <a:endParaRPr lang="en-US" altLang="en-US" sz="1200"/>
          </a:p>
        </p:txBody>
      </p:sp>
    </p:spTree>
    <p:extLst>
      <p:ext uri="{BB962C8B-B14F-4D97-AF65-F5344CB8AC3E}">
        <p14:creationId xmlns:p14="http://schemas.microsoft.com/office/powerpoint/2010/main" val="3011224691"/>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8151</TotalTime>
  <Words>1563</Words>
  <Application>Microsoft Office PowerPoint</Application>
  <PresentationFormat>On-screen Show (4:3)</PresentationFormat>
  <Paragraphs>294</Paragraphs>
  <Slides>39</Slides>
  <Notes>1</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39</vt:i4>
      </vt:variant>
    </vt:vector>
  </HeadingPairs>
  <TitlesOfParts>
    <vt:vector size="60"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2_Chapter title</vt:lpstr>
      <vt:lpstr>1_Chapter content</vt:lpstr>
      <vt:lpstr>3_Chapter title</vt:lpstr>
      <vt:lpstr>4_Chapter title</vt:lpstr>
      <vt:lpstr>Principles of Micro Economics, Ninth Edition N. Gregory Mankiw </vt:lpstr>
      <vt:lpstr>Chapter 19</vt:lpstr>
      <vt:lpstr>Determinants of Equilibrium Wages</vt:lpstr>
      <vt:lpstr>Human Capital, Part 1</vt:lpstr>
      <vt:lpstr>Human Capital, Part 2</vt:lpstr>
      <vt:lpstr>Human Capital, Part 3</vt:lpstr>
      <vt:lpstr>The Increasing Value of Skills, Part 1</vt:lpstr>
      <vt:lpstr>Table 1 Average Annual Earnings by Educational            Attainment</vt:lpstr>
      <vt:lpstr>The Increasing Value of Skills, Part 2</vt:lpstr>
      <vt:lpstr>The Increasing Value of Skills, Part 3</vt:lpstr>
      <vt:lpstr>ASK THE EXPERTS</vt:lpstr>
      <vt:lpstr>Ability, Effort, and Chance</vt:lpstr>
      <vt:lpstr>The Benefits of Beauty, Part 1</vt:lpstr>
      <vt:lpstr>The Benefits of Beauty, Part 2</vt:lpstr>
      <vt:lpstr>The Benefits of Beauty, Part 3</vt:lpstr>
      <vt:lpstr>Signaling, Part 1</vt:lpstr>
      <vt:lpstr>Signaling, Part 2</vt:lpstr>
      <vt:lpstr>The Superstar Phenomenon</vt:lpstr>
      <vt:lpstr>Above-Equilibrium Wages, Part 1</vt:lpstr>
      <vt:lpstr>Above-Equilibrium Wages, Part 2</vt:lpstr>
      <vt:lpstr>Economics of Discrimination, Part 1</vt:lpstr>
      <vt:lpstr>Table 2 Median Annual Earnings by Race and Sex</vt:lpstr>
      <vt:lpstr>Economics of Discrimination, Part 2</vt:lpstr>
      <vt:lpstr>Economics of Discrimination, Part 3</vt:lpstr>
      <vt:lpstr>Economics of Discrimination, Part 4</vt:lpstr>
      <vt:lpstr>Economics of Discrimination, Part 5</vt:lpstr>
      <vt:lpstr>Economics of Discrimination, Part 6</vt:lpstr>
      <vt:lpstr>Is Emily more Employable than Lakisha? (Part 1)</vt:lpstr>
      <vt:lpstr>Is Emily more Employable than Lakisha? (Part 2)</vt:lpstr>
      <vt:lpstr>Discrimination by Employers, Part 1</vt:lpstr>
      <vt:lpstr>Discrimination by Employers, Part 2</vt:lpstr>
      <vt:lpstr>Discrimination by Employers, Part 3</vt:lpstr>
      <vt:lpstr>Discrimination by Employers, Part 4</vt:lpstr>
      <vt:lpstr>Segregated Streetcars and the Profit Motive, Part 1</vt:lpstr>
      <vt:lpstr>Segregated Streetcars and the Profit Motive, Part 2</vt:lpstr>
      <vt:lpstr>Segregated Streetcars and the Profit Motive, Part 3</vt:lpstr>
      <vt:lpstr>Segregated Streetcars and the Profit Motive, Part 4</vt:lpstr>
      <vt:lpstr>Economics of Discrimination</vt:lpstr>
      <vt:lpstr>Discrimination in Sports</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478</cp:revision>
  <dcterms:created xsi:type="dcterms:W3CDTF">2016-03-16T19:41:09Z</dcterms:created>
  <dcterms:modified xsi:type="dcterms:W3CDTF">2020-02-21T05:47:36Z</dcterms:modified>
</cp:coreProperties>
</file>