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 id="2147483682" r:id="rId10"/>
    <p:sldMasterId id="2147483684" r:id="rId11"/>
    <p:sldMasterId id="2147483686" r:id="rId12"/>
    <p:sldMasterId id="2147483688" r:id="rId13"/>
  </p:sldMasterIdLst>
  <p:notesMasterIdLst>
    <p:notesMasterId r:id="rId38"/>
  </p:notesMasterIdLst>
  <p:sldIdLst>
    <p:sldId id="300" r:id="rId14"/>
    <p:sldId id="290" r:id="rId15"/>
    <p:sldId id="265" r:id="rId16"/>
    <p:sldId id="266" r:id="rId17"/>
    <p:sldId id="267" r:id="rId18"/>
    <p:sldId id="268" r:id="rId19"/>
    <p:sldId id="269" r:id="rId20"/>
    <p:sldId id="270" r:id="rId21"/>
    <p:sldId id="283" r:id="rId22"/>
    <p:sldId id="272" r:id="rId23"/>
    <p:sldId id="273" r:id="rId24"/>
    <p:sldId id="284" r:id="rId25"/>
    <p:sldId id="274" r:id="rId26"/>
    <p:sldId id="275" r:id="rId27"/>
    <p:sldId id="276" r:id="rId28"/>
    <p:sldId id="277" r:id="rId29"/>
    <p:sldId id="278" r:id="rId30"/>
    <p:sldId id="279" r:id="rId31"/>
    <p:sldId id="280" r:id="rId32"/>
    <p:sldId id="281" r:id="rId33"/>
    <p:sldId id="282" r:id="rId34"/>
    <p:sldId id="287" r:id="rId35"/>
    <p:sldId id="285"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01" userDrawn="1">
          <p15:clr>
            <a:srgbClr val="A4A3A4"/>
          </p15:clr>
        </p15:guide>
        <p15:guide id="4" pos="1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2"/>
    <a:srgbClr val="E2F4FD"/>
    <a:srgbClr val="AE1221"/>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0545" autoAdjust="0"/>
  </p:normalViewPr>
  <p:slideViewPr>
    <p:cSldViewPr>
      <p:cViewPr varScale="1">
        <p:scale>
          <a:sx n="96" d="100"/>
          <a:sy n="96" d="100"/>
        </p:scale>
        <p:origin x="1938" y="90"/>
      </p:cViewPr>
      <p:guideLst>
        <p:guide orient="horz" pos="2160"/>
        <p:guide pos="2880"/>
        <p:guide orient="horz" pos="401"/>
        <p:guide pos="1096"/>
      </p:guideLst>
    </p:cSldViewPr>
  </p:slideViewPr>
  <p:outlineViewPr>
    <p:cViewPr>
      <p:scale>
        <a:sx n="33" d="100"/>
        <a:sy n="33" d="100"/>
      </p:scale>
      <p:origin x="0" y="-11772"/>
    </p:cViewPr>
  </p:outlineViewPr>
  <p:notesTextViewPr>
    <p:cViewPr>
      <p:scale>
        <a:sx n="1" d="1"/>
        <a:sy n="1" d="1"/>
      </p:scale>
      <p:origin x="0" y="0"/>
    </p:cViewPr>
  </p:notesTextViewPr>
  <p:sorterViewPr>
    <p:cViewPr>
      <p:scale>
        <a:sx n="200" d="100"/>
        <a:sy n="200" d="100"/>
      </p:scale>
      <p:origin x="0" y="-14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 Gregory Mankiw </a:t>
            </a:r>
            <a:br>
              <a:rPr lang="en-US" sz="1000" dirty="0"/>
            </a:br>
            <a:r>
              <a:rPr lang="en-US" sz="1000" dirty="0" smtClean="0"/>
              <a:t>Principles Of Micro Economics</a:t>
            </a:r>
            <a:r>
              <a:rPr lang="en-US" sz="1000" dirty="0"/>
              <a:t/>
            </a:r>
            <a:br>
              <a:rPr lang="en-US" sz="1000" dirty="0"/>
            </a:br>
            <a:r>
              <a:rPr lang="en-US" sz="1200" kern="1200" dirty="0">
                <a:solidFill>
                  <a:schemeClr val="tx1"/>
                </a:solidFill>
                <a:effectLst/>
                <a:latin typeface="+mn-lt"/>
                <a:ea typeface="+mn-ea"/>
                <a:cs typeface="+mn-cs"/>
              </a:rPr>
              <a:t>Ninth Edition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47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PowerPoint Slides prepared by: </a:t>
            </a:r>
          </a:p>
          <a:p>
            <a:pPr algn="ctr"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a:xfrm>
            <a:off x="0" y="6400800"/>
            <a:ext cx="8540750" cy="457200"/>
          </a:xfrm>
          <a:prstGeom prst="rect">
            <a:avLst/>
          </a:prstGeom>
        </p:spPr>
        <p:txBody>
          <a:bodyPr/>
          <a:lstStyle>
            <a:lvl1pPr>
              <a:defRPr/>
            </a:lvl1pPr>
          </a:lstStyle>
          <a:p>
            <a:pPr>
              <a:defRPr/>
            </a:pPr>
            <a:r>
              <a:rPr lang="en-US" dirty="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a:t>CHAPTER</a:t>
            </a:r>
          </a:p>
          <a:p>
            <a:pPr lvl="0"/>
            <a:r>
              <a:rPr lang="en-US" dirty="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a:solidFill>
                  <a:schemeClr val="bg1"/>
                </a:solidFill>
                <a:latin typeface="+mj-lt"/>
                <a:cs typeface="Times New Roman" panose="02020603050405020304" pitchFamily="18" charset="0"/>
              </a:rPr>
              <a:t>N. GREGORY MANKIW</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5400" dirty="0">
                <a:latin typeface="+mj-lt"/>
              </a:rPr>
              <a:t>ECONOMICS</a:t>
            </a:r>
            <a:r>
              <a:rPr lang="en-US" dirty="0"/>
              <a:t/>
            </a:r>
            <a:br>
              <a:rPr lang="en-US" dirty="0"/>
            </a:b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7200" y="605119"/>
            <a:ext cx="8492836" cy="58366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Tree>
    <p:extLst>
      <p:ext uri="{BB962C8B-B14F-4D97-AF65-F5344CB8AC3E}">
        <p14:creationId xmlns:p14="http://schemas.microsoft.com/office/powerpoint/2010/main" val="50371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2315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61900"/>
          </a:xfrm>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lgn="ctr">
              <a:buNone/>
              <a:defRPr>
                <a:solidFill>
                  <a:srgbClr val="005EA4"/>
                </a:solidFill>
              </a:defRPr>
            </a:lvl1pPr>
            <a:lvl2pPr marL="457200" indent="0">
              <a:buNone/>
              <a:defRPr/>
            </a:lvl2pPr>
          </a:lstStyle>
          <a:p>
            <a:pPr lvl="0"/>
            <a:r>
              <a:rPr lang="en-US" dirty="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23517327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a:xfrm>
            <a:off x="8521700" y="6484938"/>
            <a:ext cx="622300" cy="409575"/>
          </a:xfrm>
          <a:prstGeom prst="rect">
            <a:avLst/>
          </a:prstGeom>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Rectangle 3">
            <a:extLst>
              <a:ext uri="{FF2B5EF4-FFF2-40B4-BE49-F238E27FC236}">
                <a16:creationId xmlns:a16="http://schemas.microsoft.com/office/drawing/2014/main" id="{7F677B4C-1E4D-4D67-B211-BFDFF062FB40}"/>
              </a:ext>
            </a:extLst>
          </p:cNvPr>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192055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a:xfrm>
            <a:off x="8521700" y="6484938"/>
            <a:ext cx="622300" cy="409575"/>
          </a:xfrm>
          <a:prstGeom prst="rect">
            <a:avLst/>
          </a:prstGeom>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Rectangle 3">
            <a:extLst>
              <a:ext uri="{FF2B5EF4-FFF2-40B4-BE49-F238E27FC236}">
                <a16:creationId xmlns:a16="http://schemas.microsoft.com/office/drawing/2014/main" id="{7F677B4C-1E4D-4D67-B211-BFDFF062FB40}"/>
              </a:ext>
            </a:extLst>
          </p:cNvPr>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151651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13186411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30467275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2600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Tree>
    <p:extLst>
      <p:ext uri="{BB962C8B-B14F-4D97-AF65-F5344CB8AC3E}">
        <p14:creationId xmlns:p14="http://schemas.microsoft.com/office/powerpoint/2010/main" val="2997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Tree>
    <p:extLst>
      <p:ext uri="{BB962C8B-B14F-4D97-AF65-F5344CB8AC3E}">
        <p14:creationId xmlns:p14="http://schemas.microsoft.com/office/powerpoint/2010/main" val="2188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hasCustomPrompt="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26756962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Tree>
    <p:extLst>
      <p:ext uri="{BB962C8B-B14F-4D97-AF65-F5344CB8AC3E}">
        <p14:creationId xmlns:p14="http://schemas.microsoft.com/office/powerpoint/2010/main" val="264246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695449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outerShdw sx="999" sy="999"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13"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a:ln>
                  <a:noFill/>
                </a:ln>
                <a:solidFill>
                  <a:schemeClr val="bg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a:t>
            </a:r>
            <a:r>
              <a:rPr kumimoji="0" lang="en-IN" altLang="en-US" sz="1000" b="0" i="1" u="none" strike="noStrike" kern="1200" cap="none" spc="0" normalizeH="0" baseline="0" noProof="0" dirty="0">
                <a:ln>
                  <a:noFill/>
                </a:ln>
                <a:solidFill>
                  <a:schemeClr val="bg1"/>
                </a:solidFill>
                <a:effectLst/>
                <a:uLnTx/>
                <a:uFillTx/>
                <a:latin typeface="Arial" charset="0"/>
                <a:ea typeface="+mn-ea"/>
                <a:cs typeface="Arial" pitchFamily="34" charset="0"/>
              </a:rPr>
              <a:t>Principles of Economics</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a:ln>
                  <a:noFill/>
                </a:ln>
                <a:solidFill>
                  <a:schemeClr val="bg1"/>
                </a:solidFill>
                <a:effectLst/>
                <a:uLnTx/>
                <a:uFillTx/>
                <a:latin typeface="Arial" charset="0"/>
                <a:ea typeface="+mn-ea"/>
                <a:cs typeface="Arial" pitchFamily="34" charset="0"/>
              </a:rPr>
              <a:t>th</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p>
        </p:txBody>
      </p:sp>
      <p:sp>
        <p:nvSpPr>
          <p:cNvPr id="7" name="Rectangle 11"/>
          <p:cNvSpPr>
            <a:spLocks noChangeArrowheads="1"/>
          </p:cNvSpPr>
          <p:nvPr userDrawn="1"/>
        </p:nvSpPr>
        <p:spPr bwMode="auto">
          <a:xfrm>
            <a:off x="6054725" y="5630720"/>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PowerPoint Slides prepared by: </a:t>
            </a:r>
          </a:p>
          <a:p>
            <a:pPr algn="ctr"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Tree>
    <p:extLst>
      <p:ext uri="{BB962C8B-B14F-4D97-AF65-F5344CB8AC3E}">
        <p14:creationId xmlns:p14="http://schemas.microsoft.com/office/powerpoint/2010/main" val="4275779629"/>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0" y="0"/>
            <a:ext cx="9144000"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429649556"/>
      </p:ext>
    </p:extLst>
  </p:cSld>
  <p:clrMap bg1="lt1" tx1="dk1" bg2="lt2" tx2="dk2" accent1="accent1" accent2="accent2" accent3="accent3" accent4="accent4" accent5="accent5" accent6="accent6" hlink="hlink" folHlink="folHlink"/>
  <p:sldLayoutIdLst>
    <p:sldLayoutId id="2147483685"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b="1">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7014" y="1024563"/>
            <a:ext cx="7229792" cy="5422344"/>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13" name="Footer Placeholder 3"/>
          <p:cNvSpPr txBox="1">
            <a:spLocks/>
          </p:cNvSpPr>
          <p:nvPr userDrawn="1"/>
        </p:nvSpPr>
        <p:spPr>
          <a:xfrm>
            <a:off x="174625" y="6458917"/>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a:ln>
                  <a:noFill/>
                </a:ln>
                <a:solidFill>
                  <a:schemeClr val="tx1"/>
                </a:solidFill>
                <a:effectLst/>
                <a:uLnTx/>
                <a:uFillTx/>
                <a:latin typeface="Arial" charset="0"/>
                <a:ea typeface="+mn-ea"/>
                <a:cs typeface="Arial" pitchFamily="34" charset="0"/>
              </a:rPr>
              <a:t>Principles of Economics</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p>
        </p:txBody>
      </p:sp>
      <p:sp>
        <p:nvSpPr>
          <p:cNvPr id="7" name="Rectangle 11"/>
          <p:cNvSpPr>
            <a:spLocks noChangeArrowheads="1"/>
          </p:cNvSpPr>
          <p:nvPr userDrawn="1"/>
        </p:nvSpPr>
        <p:spPr bwMode="auto">
          <a:xfrm>
            <a:off x="973759" y="6019800"/>
            <a:ext cx="7213047" cy="4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900" dirty="0">
                <a:solidFill>
                  <a:schemeClr val="bg1"/>
                </a:solidFill>
              </a:rPr>
              <a:t>PowerPoint Slides prepared by: </a:t>
            </a:r>
          </a:p>
          <a:p>
            <a:pPr algn="ctr" eaLnBrk="1" fontAlgn="base" hangingPunct="1">
              <a:lnSpc>
                <a:spcPct val="80000"/>
              </a:lnSpc>
              <a:spcBef>
                <a:spcPct val="20000"/>
              </a:spcBef>
              <a:spcAft>
                <a:spcPct val="0"/>
              </a:spcAft>
              <a:defRPr/>
            </a:pPr>
            <a:r>
              <a:rPr lang="en-US" altLang="en-US" sz="900" dirty="0">
                <a:solidFill>
                  <a:schemeClr val="bg1"/>
                </a:solidFill>
              </a:rPr>
              <a:t>V.  </a:t>
            </a:r>
            <a:r>
              <a:rPr lang="en-US" altLang="en-US" sz="900" dirty="0" err="1">
                <a:solidFill>
                  <a:schemeClr val="bg1"/>
                </a:solidFill>
              </a:rPr>
              <a:t>Andreea</a:t>
            </a:r>
            <a:r>
              <a:rPr lang="en-US" altLang="en-US" sz="900" dirty="0">
                <a:solidFill>
                  <a:schemeClr val="bg1"/>
                </a:solidFill>
              </a:rPr>
              <a:t>  CHIRITESCU</a:t>
            </a:r>
          </a:p>
          <a:p>
            <a:pPr algn="ctr" eaLnBrk="1" fontAlgn="base" hangingPunct="1">
              <a:lnSpc>
                <a:spcPct val="80000"/>
              </a:lnSpc>
              <a:spcBef>
                <a:spcPct val="20000"/>
              </a:spcBef>
              <a:spcAft>
                <a:spcPct val="0"/>
              </a:spcAft>
              <a:defRPr/>
            </a:pPr>
            <a:r>
              <a:rPr lang="en-US" altLang="en-US" sz="900" dirty="0">
                <a:solidFill>
                  <a:schemeClr val="bg1"/>
                </a:solidFill>
              </a:rPr>
              <a:t>Eastern Illinois University</a:t>
            </a:r>
          </a:p>
        </p:txBody>
      </p:sp>
      <p:sp>
        <p:nvSpPr>
          <p:cNvPr id="8" name="Rectangle 3">
            <a:extLst>
              <a:ext uri="{FF2B5EF4-FFF2-40B4-BE49-F238E27FC236}">
                <a16:creationId xmlns:a16="http://schemas.microsoft.com/office/drawing/2014/main" id="{AA75D65E-629B-4588-8C36-0CF382278E4C}"/>
              </a:ext>
            </a:extLst>
          </p:cNvPr>
          <p:cNvSpPr>
            <a:spLocks noGrp="1" noChangeAspect="1" noChangeArrowheads="1"/>
          </p:cNvSpPr>
          <p:nvPr>
            <p:ph type="title"/>
          </p:nvPr>
        </p:nvSpPr>
        <p:spPr bwMode="auto">
          <a:xfrm>
            <a:off x="1" y="-39757"/>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257271724"/>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7014" y="1024563"/>
            <a:ext cx="7229792" cy="5422344"/>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8" name="Rectangle 3">
            <a:extLst>
              <a:ext uri="{FF2B5EF4-FFF2-40B4-BE49-F238E27FC236}">
                <a16:creationId xmlns:a16="http://schemas.microsoft.com/office/drawing/2014/main" id="{AA75D65E-629B-4588-8C36-0CF382278E4C}"/>
              </a:ext>
            </a:extLst>
          </p:cNvPr>
          <p:cNvSpPr>
            <a:spLocks noGrp="1" noChangeAspect="1" noChangeArrowheads="1"/>
          </p:cNvSpPr>
          <p:nvPr>
            <p:ph type="title"/>
          </p:nvPr>
        </p:nvSpPr>
        <p:spPr bwMode="auto">
          <a:xfrm>
            <a:off x="1" y="-39757"/>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
        <p:nvSpPr>
          <p:cNvPr id="11"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
        <p:nvSpPr>
          <p:cNvPr id="13" name="Rectangle 11"/>
          <p:cNvSpPr>
            <a:spLocks noChangeArrowheads="1"/>
          </p:cNvSpPr>
          <p:nvPr userDrawn="1"/>
        </p:nvSpPr>
        <p:spPr bwMode="auto">
          <a:xfrm>
            <a:off x="1219110" y="5602275"/>
            <a:ext cx="1828800" cy="3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900" dirty="0">
                <a:solidFill>
                  <a:schemeClr val="tx1"/>
                </a:solidFill>
              </a:rPr>
              <a:t>PowerPoint Slides prepared by: </a:t>
            </a:r>
          </a:p>
          <a:p>
            <a:pPr algn="ctr" eaLnBrk="1" fontAlgn="base" hangingPunct="1">
              <a:lnSpc>
                <a:spcPct val="80000"/>
              </a:lnSpc>
              <a:spcBef>
                <a:spcPct val="20000"/>
              </a:spcBef>
              <a:spcAft>
                <a:spcPct val="0"/>
              </a:spcAft>
              <a:defRPr/>
            </a:pPr>
            <a:r>
              <a:rPr lang="en-US" altLang="en-US" sz="900" dirty="0">
                <a:solidFill>
                  <a:schemeClr val="tx1"/>
                </a:solidFill>
              </a:rPr>
              <a:t>V.  </a:t>
            </a:r>
            <a:r>
              <a:rPr lang="en-US" altLang="en-US" sz="900" dirty="0" err="1">
                <a:solidFill>
                  <a:schemeClr val="tx1"/>
                </a:solidFill>
              </a:rPr>
              <a:t>Andreea</a:t>
            </a:r>
            <a:r>
              <a:rPr lang="en-US" altLang="en-US" sz="900" dirty="0">
                <a:solidFill>
                  <a:schemeClr val="tx1"/>
                </a:solidFill>
              </a:rPr>
              <a:t>  CHIRITESCU</a:t>
            </a:r>
          </a:p>
          <a:p>
            <a:pPr algn="ctr" eaLnBrk="1" fontAlgn="base" hangingPunct="1">
              <a:lnSpc>
                <a:spcPct val="80000"/>
              </a:lnSpc>
              <a:spcBef>
                <a:spcPct val="20000"/>
              </a:spcBef>
              <a:spcAft>
                <a:spcPct val="0"/>
              </a:spcAft>
              <a:defRPr/>
            </a:pPr>
            <a:r>
              <a:rPr lang="en-US" altLang="en-US" sz="900" dirty="0">
                <a:solidFill>
                  <a:schemeClr val="tx1"/>
                </a:solidFill>
              </a:rPr>
              <a:t>Eastern Illinois University</a:t>
            </a:r>
          </a:p>
        </p:txBody>
      </p:sp>
    </p:spTree>
    <p:extLst>
      <p:ext uri="{BB962C8B-B14F-4D97-AF65-F5344CB8AC3E}">
        <p14:creationId xmlns:p14="http://schemas.microsoft.com/office/powerpoint/2010/main" val="1442333902"/>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12"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662152"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 stClick to edit Master yles</a:t>
            </a:r>
          </a:p>
          <a:p>
            <a:pPr lvl="1"/>
            <a:r>
              <a:rPr lang="en-US" altLang="en-US"/>
              <a:t>Second level</a:t>
            </a:r>
          </a:p>
          <a:p>
            <a:pPr lvl="2"/>
            <a:r>
              <a:rPr lang="en-US" altLang="en-US"/>
              <a:t>Thirdlevel</a:t>
            </a:r>
          </a:p>
          <a:p>
            <a:pPr lvl="2"/>
            <a:r>
              <a:rPr lang="en-US" altLang="en-US"/>
              <a:t> Fourth level</a:t>
            </a:r>
          </a:p>
          <a:p>
            <a:pPr lvl="4"/>
            <a:r>
              <a:rPr lang="en-US" altLang="en-US"/>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8"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
        <p:nvSpPr>
          <p:cNvPr id="1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2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38100"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11"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14"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AE2A-3771-4BE5-9C85-74C66AABFB75}"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2BB0950F-B3A7-4765-BFE3-905F9A9F1A42}"/>
              </a:ext>
            </a:extLst>
          </p:cNvPr>
          <p:cNvSpPr>
            <a:spLocks noGrp="1"/>
          </p:cNvSpPr>
          <p:nvPr>
            <p:ph type="title"/>
          </p:nvPr>
        </p:nvSpPr>
        <p:spPr>
          <a:xfrm>
            <a:off x="0" y="304800"/>
            <a:ext cx="9144000" cy="966788"/>
          </a:xfrm>
        </p:spPr>
        <p:txBody>
          <a:bodyPr/>
          <a:lstStyle/>
          <a:p>
            <a:pPr algn="ctr"/>
            <a:r>
              <a:rPr lang="en-US" sz="4000" dirty="0">
                <a:solidFill>
                  <a:schemeClr val="tx1"/>
                </a:solidFill>
              </a:rPr>
              <a:t>Principles of </a:t>
            </a:r>
            <a:r>
              <a:rPr lang="en-US" sz="4000" dirty="0" smtClean="0">
                <a:solidFill>
                  <a:schemeClr val="tx1"/>
                </a:solidFill>
              </a:rPr>
              <a:t>Micro Economics</a:t>
            </a:r>
            <a:r>
              <a:rPr lang="en-US" sz="4000" dirty="0">
                <a:solidFill>
                  <a:schemeClr val="tx1"/>
                </a:solidFill>
              </a:rPr>
              <a:t>, Ninth Edition</a:t>
            </a:r>
            <a:br>
              <a:rPr lang="en-US" sz="4000" dirty="0">
                <a:solidFill>
                  <a:schemeClr val="tx1"/>
                </a:solidFill>
              </a:rPr>
            </a:br>
            <a:r>
              <a:rPr lang="en-US" sz="2800" dirty="0">
                <a:solidFill>
                  <a:schemeClr val="tx1"/>
                </a:solidFill>
              </a:rPr>
              <a:t>N. Gregory Mankiw</a:t>
            </a:r>
            <a:r>
              <a:rPr lang="en-US" dirty="0"/>
              <a:t/>
            </a:r>
            <a:br>
              <a:rPr lang="en-US" dirty="0"/>
            </a:br>
            <a:endParaRPr lang="en-US" dirty="0"/>
          </a:p>
        </p:txBody>
      </p:sp>
    </p:spTree>
    <p:extLst>
      <p:ext uri="{BB962C8B-B14F-4D97-AF65-F5344CB8AC3E}">
        <p14:creationId xmlns:p14="http://schemas.microsoft.com/office/powerpoint/2010/main" val="105591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dirty="0"/>
              <a:t>Comparative Advantage, Part 1</a:t>
            </a:r>
          </a:p>
        </p:txBody>
      </p:sp>
      <p:sp>
        <p:nvSpPr>
          <p:cNvPr id="17411" name="Content Placeholder 2"/>
          <p:cNvSpPr>
            <a:spLocks noGrp="1"/>
          </p:cNvSpPr>
          <p:nvPr>
            <p:ph idx="1"/>
          </p:nvPr>
        </p:nvSpPr>
        <p:spPr>
          <a:xfrm>
            <a:off x="277813" y="1025525"/>
            <a:ext cx="8588375" cy="5146675"/>
          </a:xfrm>
        </p:spPr>
        <p:txBody>
          <a:bodyPr/>
          <a:lstStyle/>
          <a:p>
            <a:r>
              <a:rPr lang="en-US" altLang="en-US" dirty="0">
                <a:solidFill>
                  <a:srgbClr val="005696"/>
                </a:solidFill>
              </a:rPr>
              <a:t>Absolute advantage</a:t>
            </a:r>
          </a:p>
          <a:p>
            <a:pPr lvl="1"/>
            <a:r>
              <a:rPr lang="en-US" altLang="en-US" sz="3000" dirty="0"/>
              <a:t>The ability to produce a good using fewer inputs than another producer</a:t>
            </a:r>
          </a:p>
          <a:p>
            <a:pPr lvl="1"/>
            <a:r>
              <a:rPr lang="en-US" altLang="en-US" sz="3000" dirty="0"/>
              <a:t>In producing meat: Ruby</a:t>
            </a:r>
            <a:r>
              <a:rPr lang="en-US" altLang="en-US" dirty="0"/>
              <a:t> </a:t>
            </a:r>
          </a:p>
          <a:p>
            <a:pPr lvl="2"/>
            <a:r>
              <a:rPr lang="en-US" altLang="en-US" dirty="0"/>
              <a:t>Ruby needs 20 min. to produce 1 </a:t>
            </a:r>
            <a:r>
              <a:rPr lang="en-US" altLang="en-US" dirty="0" err="1"/>
              <a:t>oz</a:t>
            </a:r>
            <a:r>
              <a:rPr lang="en-US" altLang="en-US" dirty="0"/>
              <a:t> of meat</a:t>
            </a:r>
          </a:p>
          <a:p>
            <a:pPr lvl="2"/>
            <a:r>
              <a:rPr lang="en-US" altLang="en-US" dirty="0"/>
              <a:t>Frank needs 60 minutes</a:t>
            </a:r>
          </a:p>
          <a:p>
            <a:pPr lvl="1"/>
            <a:r>
              <a:rPr lang="en-US" altLang="en-US" sz="3000" dirty="0"/>
              <a:t>In producing potatoes: Ruby </a:t>
            </a:r>
          </a:p>
          <a:p>
            <a:pPr lvl="2"/>
            <a:r>
              <a:rPr lang="en-US" altLang="en-US" dirty="0"/>
              <a:t>Ruby needs 10 min. to produce 1 </a:t>
            </a:r>
            <a:r>
              <a:rPr lang="en-US" altLang="en-US" dirty="0" err="1"/>
              <a:t>oz</a:t>
            </a:r>
            <a:r>
              <a:rPr lang="en-US" altLang="en-US" dirty="0"/>
              <a:t> of potatoes</a:t>
            </a:r>
          </a:p>
          <a:p>
            <a:pPr lvl="2"/>
            <a:r>
              <a:rPr lang="en-US" altLang="en-US" dirty="0"/>
              <a:t>Frank needs 15 minutes</a:t>
            </a:r>
          </a:p>
        </p:txBody>
      </p:sp>
      <p:sp>
        <p:nvSpPr>
          <p:cNvPr id="17413" name="Slide Number Placeholder 1"/>
          <p:cNvSpPr>
            <a:spLocks noGrp="1"/>
          </p:cNvSpPr>
          <p:nvPr>
            <p:ph type="sldNum" sz="quarter" idx="10"/>
          </p:nvPr>
        </p:nvSpPr>
        <p:spPr>
          <a:xfrm>
            <a:off x="8839200" y="6423025"/>
            <a:ext cx="3000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F99C763-2927-483A-9886-865D42F47A9B}" type="slidenum">
              <a:rPr lang="en-US" altLang="en-US" sz="1200" smtClean="0">
                <a:solidFill>
                  <a:srgbClr val="002060"/>
                </a:solidFill>
              </a:rPr>
              <a:pPr algn="ctr" eaLnBrk="1" hangingPunct="1"/>
              <a:t>10</a:t>
            </a:fld>
            <a:endParaRPr lang="en-US" altLang="en-US" sz="1200">
              <a:solidFill>
                <a:srgbClr val="002060"/>
              </a:solidFill>
            </a:endParaRPr>
          </a:p>
        </p:txBody>
      </p:sp>
    </p:spTree>
    <p:extLst>
      <p:ext uri="{BB962C8B-B14F-4D97-AF65-F5344CB8AC3E}">
        <p14:creationId xmlns:p14="http://schemas.microsoft.com/office/powerpoint/2010/main" val="345535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dirty="0"/>
              <a:t>Comparative Advantage, Part 2</a:t>
            </a:r>
          </a:p>
        </p:txBody>
      </p:sp>
      <p:sp>
        <p:nvSpPr>
          <p:cNvPr id="18435" name="Content Placeholder 2"/>
          <p:cNvSpPr>
            <a:spLocks noGrp="1"/>
          </p:cNvSpPr>
          <p:nvPr>
            <p:ph idx="1"/>
          </p:nvPr>
        </p:nvSpPr>
        <p:spPr>
          <a:xfrm>
            <a:off x="277813" y="1025525"/>
            <a:ext cx="8588375" cy="4384675"/>
          </a:xfrm>
        </p:spPr>
        <p:txBody>
          <a:bodyPr/>
          <a:lstStyle/>
          <a:p>
            <a:r>
              <a:rPr lang="en-US" altLang="en-US"/>
              <a:t>Opportunity cost</a:t>
            </a:r>
          </a:p>
          <a:p>
            <a:pPr lvl="1"/>
            <a:r>
              <a:rPr lang="en-US" altLang="en-US"/>
              <a:t>Whatever must be given up to obtain some item</a:t>
            </a:r>
          </a:p>
          <a:p>
            <a:pPr lvl="1"/>
            <a:r>
              <a:rPr lang="en-US" altLang="en-US"/>
              <a:t>Measures the trade-off between the two goods that each producer faces</a:t>
            </a:r>
          </a:p>
        </p:txBody>
      </p:sp>
      <p:sp>
        <p:nvSpPr>
          <p:cNvPr id="18437"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6D856F3-3F4A-4DFF-8C27-3ECE1B03F264}" type="slidenum">
              <a:rPr lang="en-US" altLang="en-US" sz="1200" smtClean="0">
                <a:solidFill>
                  <a:srgbClr val="002060"/>
                </a:solidFill>
              </a:rPr>
              <a:pPr algn="ctr" eaLnBrk="1" hangingPunct="1"/>
              <a:t>11</a:t>
            </a:fld>
            <a:endParaRPr lang="en-US" altLang="en-US" sz="1200" dirty="0">
              <a:solidFill>
                <a:srgbClr val="002060"/>
              </a:solidFill>
            </a:endParaRPr>
          </a:p>
        </p:txBody>
      </p:sp>
    </p:spTree>
    <p:extLst>
      <p:ext uri="{BB962C8B-B14F-4D97-AF65-F5344CB8AC3E}">
        <p14:creationId xmlns:p14="http://schemas.microsoft.com/office/powerpoint/2010/main" val="79180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dirty="0"/>
              <a:t>Comparative Advantage, Part 3</a:t>
            </a:r>
          </a:p>
        </p:txBody>
      </p:sp>
      <p:sp>
        <p:nvSpPr>
          <p:cNvPr id="17411" name="Content Placeholder 2"/>
          <p:cNvSpPr>
            <a:spLocks noGrp="1"/>
          </p:cNvSpPr>
          <p:nvPr>
            <p:ph idx="1"/>
          </p:nvPr>
        </p:nvSpPr>
        <p:spPr>
          <a:xfrm>
            <a:off x="277813" y="1025525"/>
            <a:ext cx="8588375" cy="4613275"/>
          </a:xfrm>
        </p:spPr>
        <p:txBody>
          <a:bodyPr/>
          <a:lstStyle/>
          <a:p>
            <a:r>
              <a:rPr lang="en-US" altLang="en-US" sz="3200" dirty="0">
                <a:solidFill>
                  <a:srgbClr val="005696"/>
                </a:solidFill>
              </a:rPr>
              <a:t>Opportunity cost</a:t>
            </a:r>
          </a:p>
          <a:p>
            <a:pPr lvl="1"/>
            <a:r>
              <a:rPr lang="en-US" altLang="en-US" sz="2800" dirty="0"/>
              <a:t>Frank: 60 min. to produce 1 </a:t>
            </a:r>
            <a:r>
              <a:rPr lang="en-US" altLang="en-US" sz="2800" dirty="0" err="1"/>
              <a:t>oz</a:t>
            </a:r>
            <a:r>
              <a:rPr lang="en-US" altLang="en-US" sz="2800" dirty="0"/>
              <a:t> meat, and 15 min. to produce 1 </a:t>
            </a:r>
            <a:r>
              <a:rPr lang="en-US" altLang="en-US" sz="2800" dirty="0" err="1"/>
              <a:t>oz</a:t>
            </a:r>
            <a:r>
              <a:rPr lang="en-US" altLang="en-US" sz="2800" dirty="0"/>
              <a:t> potatoes</a:t>
            </a:r>
          </a:p>
          <a:p>
            <a:pPr lvl="2"/>
            <a:r>
              <a:rPr lang="en-US" altLang="en-US" sz="2400" dirty="0"/>
              <a:t>To produce 1 more </a:t>
            </a:r>
            <a:r>
              <a:rPr lang="en-US" altLang="en-US" sz="2400" dirty="0" err="1"/>
              <a:t>oz</a:t>
            </a:r>
            <a:r>
              <a:rPr lang="en-US" altLang="en-US" sz="2400" dirty="0"/>
              <a:t> meat, give up 4 </a:t>
            </a:r>
            <a:r>
              <a:rPr lang="en-US" altLang="en-US" sz="2400" dirty="0" err="1"/>
              <a:t>oz</a:t>
            </a:r>
            <a:r>
              <a:rPr lang="en-US" altLang="en-US" sz="2400" dirty="0"/>
              <a:t> potatoes</a:t>
            </a:r>
          </a:p>
          <a:p>
            <a:pPr lvl="2"/>
            <a:r>
              <a:rPr lang="en-US" altLang="en-US" sz="2400" dirty="0"/>
              <a:t>To produce 1 more </a:t>
            </a:r>
            <a:r>
              <a:rPr lang="en-US" altLang="en-US" sz="2400" dirty="0" err="1"/>
              <a:t>oz</a:t>
            </a:r>
            <a:r>
              <a:rPr lang="en-US" altLang="en-US" sz="2400" dirty="0"/>
              <a:t> potatoes, give up ¼ </a:t>
            </a:r>
            <a:r>
              <a:rPr lang="en-US" altLang="en-US" sz="2400" dirty="0" err="1"/>
              <a:t>oz</a:t>
            </a:r>
            <a:r>
              <a:rPr lang="en-US" altLang="en-US" sz="2400" dirty="0"/>
              <a:t> meat</a:t>
            </a:r>
          </a:p>
          <a:p>
            <a:pPr lvl="1"/>
            <a:r>
              <a:rPr lang="en-US" altLang="en-US" sz="2800" dirty="0"/>
              <a:t>Ruby: 20 min. to produce 1 </a:t>
            </a:r>
            <a:r>
              <a:rPr lang="en-US" altLang="en-US" sz="2800" dirty="0" err="1"/>
              <a:t>oz</a:t>
            </a:r>
            <a:r>
              <a:rPr lang="en-US" altLang="en-US" sz="2800" dirty="0"/>
              <a:t> meat, and 10 min. to produce 1 </a:t>
            </a:r>
            <a:r>
              <a:rPr lang="en-US" altLang="en-US" sz="2800" dirty="0" err="1"/>
              <a:t>oz</a:t>
            </a:r>
            <a:r>
              <a:rPr lang="en-US" altLang="en-US" sz="2800" dirty="0"/>
              <a:t> potatoes</a:t>
            </a:r>
          </a:p>
          <a:p>
            <a:pPr lvl="2"/>
            <a:r>
              <a:rPr lang="en-US" altLang="en-US" sz="2400" dirty="0"/>
              <a:t>To produce 1 more </a:t>
            </a:r>
            <a:r>
              <a:rPr lang="en-US" altLang="en-US" sz="2400" dirty="0" err="1"/>
              <a:t>oz</a:t>
            </a:r>
            <a:r>
              <a:rPr lang="en-US" altLang="en-US" sz="2400" dirty="0"/>
              <a:t> meat, give up 2 </a:t>
            </a:r>
            <a:r>
              <a:rPr lang="en-US" altLang="en-US" sz="2400" dirty="0" err="1"/>
              <a:t>oz</a:t>
            </a:r>
            <a:r>
              <a:rPr lang="en-US" altLang="en-US" sz="2400" dirty="0"/>
              <a:t> potatoes</a:t>
            </a:r>
          </a:p>
          <a:p>
            <a:pPr lvl="2"/>
            <a:r>
              <a:rPr lang="en-US" altLang="en-US" sz="2400" dirty="0"/>
              <a:t>To produce 1 more oz potatoes, give up ½ oz meat</a:t>
            </a:r>
          </a:p>
        </p:txBody>
      </p:sp>
      <p:sp>
        <p:nvSpPr>
          <p:cNvPr id="17413"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F99C763-2927-483A-9886-865D42F47A9B}" type="slidenum">
              <a:rPr lang="en-US" altLang="en-US" sz="1200" smtClean="0">
                <a:solidFill>
                  <a:srgbClr val="002060"/>
                </a:solidFill>
              </a:rPr>
              <a:pPr algn="ctr" eaLnBrk="1" hangingPunct="1"/>
              <a:t>12</a:t>
            </a:fld>
            <a:endParaRPr lang="en-US" altLang="en-US" sz="1200" dirty="0">
              <a:solidFill>
                <a:srgbClr val="002060"/>
              </a:solidFill>
            </a:endParaRPr>
          </a:p>
        </p:txBody>
      </p:sp>
    </p:spTree>
    <p:extLst>
      <p:ext uri="{BB962C8B-B14F-4D97-AF65-F5344CB8AC3E}">
        <p14:creationId xmlns:p14="http://schemas.microsoft.com/office/powerpoint/2010/main" val="94736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Table 1 </a:t>
            </a:r>
            <a:r>
              <a:rPr lang="en-US" altLang="en-US" sz="2600" dirty="0"/>
              <a:t>The Opportunity Cost of Meat and Potatoes</a:t>
            </a:r>
          </a:p>
        </p:txBody>
      </p:sp>
      <p:graphicFrame>
        <p:nvGraphicFramePr>
          <p:cNvPr id="2" name="Table 1" descr="Table of the opportunity cost of meat and potatoes. There are three columns and three rows. The column headers are empty cell, opportunity cost of 1 ounce of meat and opportunity cost of 1 ounce of potatoes. The row headers are Frank the farmer and Ruby the rancher.">
            <a:extLst>
              <a:ext uri="{FF2B5EF4-FFF2-40B4-BE49-F238E27FC236}">
                <a16:creationId xmlns:a16="http://schemas.microsoft.com/office/drawing/2014/main" id="{32359AD4-3975-48D3-A9E4-3304299F0675}"/>
              </a:ext>
            </a:extLst>
          </p:cNvPr>
          <p:cNvGraphicFramePr>
            <a:graphicFrameLocks noGrp="1"/>
          </p:cNvGraphicFramePr>
          <p:nvPr>
            <p:extLst>
              <p:ext uri="{D42A27DB-BD31-4B8C-83A1-F6EECF244321}">
                <p14:modId xmlns:p14="http://schemas.microsoft.com/office/powerpoint/2010/main" val="827772244"/>
              </p:ext>
            </p:extLst>
          </p:nvPr>
        </p:nvGraphicFramePr>
        <p:xfrm>
          <a:off x="609599" y="2361882"/>
          <a:ext cx="8005764" cy="1651000"/>
        </p:xfrm>
        <a:graphic>
          <a:graphicData uri="http://schemas.openxmlformats.org/drawingml/2006/table">
            <a:tbl>
              <a:tblPr firstRow="1" bandRow="1">
                <a:tableStyleId>{5940675A-B579-460E-94D1-54222C63F5DA}</a:tableStyleId>
              </a:tblPr>
              <a:tblGrid>
                <a:gridCol w="2668588">
                  <a:extLst>
                    <a:ext uri="{9D8B030D-6E8A-4147-A177-3AD203B41FA5}">
                      <a16:colId xmlns:a16="http://schemas.microsoft.com/office/drawing/2014/main" val="919893540"/>
                    </a:ext>
                  </a:extLst>
                </a:gridCol>
                <a:gridCol w="2668588">
                  <a:extLst>
                    <a:ext uri="{9D8B030D-6E8A-4147-A177-3AD203B41FA5}">
                      <a16:colId xmlns:a16="http://schemas.microsoft.com/office/drawing/2014/main" val="340198146"/>
                    </a:ext>
                  </a:extLst>
                </a:gridCol>
                <a:gridCol w="2668588">
                  <a:extLst>
                    <a:ext uri="{9D8B030D-6E8A-4147-A177-3AD203B41FA5}">
                      <a16:colId xmlns:a16="http://schemas.microsoft.com/office/drawing/2014/main" val="2244922740"/>
                    </a:ext>
                  </a:extLst>
                </a:gridCol>
              </a:tblGrid>
              <a:tr h="370840">
                <a:tc>
                  <a:txBody>
                    <a:bodyPr/>
                    <a:lstStyle/>
                    <a:p>
                      <a:r>
                        <a:rPr lang="en-US" dirty="0">
                          <a:solidFill>
                            <a:srgbClr val="FFF3D2"/>
                          </a:solidFill>
                        </a:rPr>
                        <a:t>Empty cell</a:t>
                      </a:r>
                    </a:p>
                  </a:txBody>
                  <a:tcPr/>
                </a:tc>
                <a:tc>
                  <a:txBody>
                    <a:bodyPr/>
                    <a:lstStyle/>
                    <a:p>
                      <a:r>
                        <a:rPr lang="en-US" dirty="0"/>
                        <a:t>Opportunity cost of 1 ounce of meat</a:t>
                      </a:r>
                    </a:p>
                  </a:txBody>
                  <a:tcPr/>
                </a:tc>
                <a:tc>
                  <a:txBody>
                    <a:bodyPr/>
                    <a:lstStyle/>
                    <a:p>
                      <a:r>
                        <a:rPr lang="en-US" dirty="0"/>
                        <a:t>Opportunity cost of 1 ounce of potatoes</a:t>
                      </a:r>
                    </a:p>
                  </a:txBody>
                  <a:tcPr/>
                </a:tc>
                <a:extLst>
                  <a:ext uri="{0D108BD9-81ED-4DB2-BD59-A6C34878D82A}">
                    <a16:rowId xmlns:a16="http://schemas.microsoft.com/office/drawing/2014/main" val="1428005792"/>
                  </a:ext>
                </a:extLst>
              </a:tr>
              <a:tr h="370840">
                <a:tc>
                  <a:txBody>
                    <a:bodyPr/>
                    <a:lstStyle/>
                    <a:p>
                      <a:r>
                        <a:rPr lang="en-US" dirty="0"/>
                        <a:t>Frank the farmer</a:t>
                      </a:r>
                    </a:p>
                  </a:txBody>
                  <a:tcPr/>
                </a:tc>
                <a:tc>
                  <a:txBody>
                    <a:bodyPr/>
                    <a:lstStyle/>
                    <a:p>
                      <a:r>
                        <a:rPr lang="en-US" dirty="0"/>
                        <a:t>4 ounces of potatoes</a:t>
                      </a:r>
                    </a:p>
                  </a:txBody>
                  <a:tcPr/>
                </a:tc>
                <a:tc>
                  <a:txBody>
                    <a:bodyPr/>
                    <a:lstStyle/>
                    <a:p>
                      <a:r>
                        <a:rPr lang="en-US" dirty="0"/>
                        <a:t>One-quarter ounce of meat</a:t>
                      </a:r>
                    </a:p>
                  </a:txBody>
                  <a:tcPr/>
                </a:tc>
                <a:extLst>
                  <a:ext uri="{0D108BD9-81ED-4DB2-BD59-A6C34878D82A}">
                    <a16:rowId xmlns:a16="http://schemas.microsoft.com/office/drawing/2014/main" val="1258785567"/>
                  </a:ext>
                </a:extLst>
              </a:tr>
              <a:tr h="370840">
                <a:tc>
                  <a:txBody>
                    <a:bodyPr/>
                    <a:lstStyle/>
                    <a:p>
                      <a:r>
                        <a:rPr lang="en-US" dirty="0"/>
                        <a:t>Ruby the rancher</a:t>
                      </a:r>
                    </a:p>
                  </a:txBody>
                  <a:tcPr/>
                </a:tc>
                <a:tc>
                  <a:txBody>
                    <a:bodyPr/>
                    <a:lstStyle/>
                    <a:p>
                      <a:r>
                        <a:rPr lang="en-US" dirty="0"/>
                        <a:t>2 ounces of potatoes</a:t>
                      </a:r>
                    </a:p>
                  </a:txBody>
                  <a:tcPr/>
                </a:tc>
                <a:tc>
                  <a:txBody>
                    <a:bodyPr/>
                    <a:lstStyle/>
                    <a:p>
                      <a:r>
                        <a:rPr lang="en-US" dirty="0"/>
                        <a:t>One-half ounce of meat</a:t>
                      </a:r>
                    </a:p>
                  </a:txBody>
                  <a:tcPr/>
                </a:tc>
                <a:extLst>
                  <a:ext uri="{0D108BD9-81ED-4DB2-BD59-A6C34878D82A}">
                    <a16:rowId xmlns:a16="http://schemas.microsoft.com/office/drawing/2014/main" val="2709288094"/>
                  </a:ext>
                </a:extLst>
              </a:tr>
            </a:tbl>
          </a:graphicData>
        </a:graphic>
      </p:graphicFrame>
      <p:sp>
        <p:nvSpPr>
          <p:cNvPr id="19461" name="Slide Number Placeholder 1"/>
          <p:cNvSpPr>
            <a:spLocks noGrp="1"/>
          </p:cNvSpPr>
          <p:nvPr>
            <p:ph type="sldNum" sz="quarter" idx="13"/>
          </p:nvPr>
        </p:nvSpPr>
        <p:spPr>
          <a:xfrm>
            <a:off x="8763000" y="6473825"/>
            <a:ext cx="3762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AAF1D55E-9925-4471-B026-F27E6850F1DC}" type="slidenum">
              <a:rPr lang="en-US" altLang="en-US" smtClean="0">
                <a:solidFill>
                  <a:srgbClr val="002060"/>
                </a:solidFill>
              </a:rPr>
              <a:pPr algn="ctr" eaLnBrk="1" hangingPunct="1"/>
              <a:t>13</a:t>
            </a:fld>
            <a:endParaRPr lang="en-US" altLang="en-US" dirty="0">
              <a:solidFill>
                <a:srgbClr val="002060"/>
              </a:solidFill>
            </a:endParaRPr>
          </a:p>
        </p:txBody>
      </p:sp>
    </p:spTree>
    <p:extLst>
      <p:ext uri="{BB962C8B-B14F-4D97-AF65-F5344CB8AC3E}">
        <p14:creationId xmlns:p14="http://schemas.microsoft.com/office/powerpoint/2010/main" val="360568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dirty="0"/>
              <a:t>Comparative Advantage, Part 4</a:t>
            </a:r>
          </a:p>
        </p:txBody>
      </p:sp>
      <p:sp>
        <p:nvSpPr>
          <p:cNvPr id="20483" name="Content Placeholder 2"/>
          <p:cNvSpPr>
            <a:spLocks noGrp="1"/>
          </p:cNvSpPr>
          <p:nvPr>
            <p:ph idx="1"/>
          </p:nvPr>
        </p:nvSpPr>
        <p:spPr>
          <a:xfrm>
            <a:off x="277813" y="1025525"/>
            <a:ext cx="8588375" cy="5146675"/>
          </a:xfrm>
        </p:spPr>
        <p:txBody>
          <a:bodyPr/>
          <a:lstStyle/>
          <a:p>
            <a:r>
              <a:rPr lang="en-US" altLang="en-US" sz="3200" dirty="0">
                <a:solidFill>
                  <a:srgbClr val="005696"/>
                </a:solidFill>
              </a:rPr>
              <a:t>Comparative advantage</a:t>
            </a:r>
          </a:p>
          <a:p>
            <a:pPr lvl="1"/>
            <a:r>
              <a:rPr lang="en-US" altLang="en-US" sz="2800" dirty="0"/>
              <a:t>The ability to produce a good at a lower opportunity cost than another producer</a:t>
            </a:r>
          </a:p>
          <a:p>
            <a:pPr lvl="1"/>
            <a:r>
              <a:rPr lang="en-US" altLang="en-US" sz="2800" dirty="0"/>
              <a:t>Reflects the relative opportunity cost</a:t>
            </a:r>
          </a:p>
          <a:p>
            <a:r>
              <a:rPr lang="en-US" altLang="en-US" sz="3200" dirty="0"/>
              <a:t>Principle of comparative advantage</a:t>
            </a:r>
          </a:p>
          <a:p>
            <a:pPr lvl="2"/>
            <a:r>
              <a:rPr lang="en-US" altLang="en-US" sz="2400" dirty="0"/>
              <a:t>Each good should be produced by the individual that has the smaller opportunity cost of producing that good</a:t>
            </a:r>
          </a:p>
          <a:p>
            <a:pPr lvl="1"/>
            <a:r>
              <a:rPr lang="en-US" altLang="en-US" sz="2800" dirty="0"/>
              <a:t>Specialize according to comparative advantage</a:t>
            </a:r>
          </a:p>
        </p:txBody>
      </p:sp>
      <p:sp>
        <p:nvSpPr>
          <p:cNvPr id="20485"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7D97927-17CF-4A9C-8953-6F97F847570F}" type="slidenum">
              <a:rPr lang="en-US" altLang="en-US" sz="1200" smtClean="0">
                <a:solidFill>
                  <a:srgbClr val="002060"/>
                </a:solidFill>
              </a:rPr>
              <a:pPr algn="ctr" eaLnBrk="1" hangingPunct="1"/>
              <a:t>14</a:t>
            </a:fld>
            <a:endParaRPr lang="en-US" altLang="en-US" sz="1200">
              <a:solidFill>
                <a:srgbClr val="002060"/>
              </a:solidFill>
            </a:endParaRPr>
          </a:p>
        </p:txBody>
      </p:sp>
    </p:spTree>
    <p:extLst>
      <p:ext uri="{BB962C8B-B14F-4D97-AF65-F5344CB8AC3E}">
        <p14:creationId xmlns:p14="http://schemas.microsoft.com/office/powerpoint/2010/main" val="208169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wrap="square" anchor="t"/>
          <a:lstStyle/>
          <a:p>
            <a:r>
              <a:rPr lang="en-US" altLang="en-US" dirty="0"/>
              <a:t>Comparative Advantage, Part 5</a:t>
            </a:r>
          </a:p>
        </p:txBody>
      </p:sp>
      <p:sp>
        <p:nvSpPr>
          <p:cNvPr id="21507" name="Content Placeholder 2"/>
          <p:cNvSpPr>
            <a:spLocks noGrp="1"/>
          </p:cNvSpPr>
          <p:nvPr>
            <p:ph idx="1"/>
          </p:nvPr>
        </p:nvSpPr>
        <p:spPr>
          <a:xfrm>
            <a:off x="102394" y="1119457"/>
            <a:ext cx="8889206" cy="4994275"/>
          </a:xfrm>
        </p:spPr>
        <p:txBody>
          <a:bodyPr/>
          <a:lstStyle/>
          <a:p>
            <a:r>
              <a:rPr lang="en-US" altLang="en-US" dirty="0"/>
              <a:t>One person</a:t>
            </a:r>
          </a:p>
          <a:p>
            <a:pPr lvl="1"/>
            <a:r>
              <a:rPr lang="en-US" altLang="en-US" dirty="0"/>
              <a:t>Can have absolute advantage in both goods</a:t>
            </a:r>
          </a:p>
          <a:p>
            <a:pPr lvl="1"/>
            <a:r>
              <a:rPr lang="en-US" altLang="en-US" dirty="0"/>
              <a:t>Cannot have comparative advantage in both goods </a:t>
            </a:r>
          </a:p>
          <a:p>
            <a:r>
              <a:rPr lang="en-US" altLang="en-US" dirty="0"/>
              <a:t>For different opportunity costs</a:t>
            </a:r>
          </a:p>
          <a:p>
            <a:pPr lvl="1"/>
            <a:r>
              <a:rPr lang="en-US" altLang="en-US" dirty="0"/>
              <a:t>One person has comparative advantage in one good</a:t>
            </a:r>
          </a:p>
          <a:p>
            <a:pPr lvl="1"/>
            <a:r>
              <a:rPr lang="en-US" altLang="en-US" dirty="0"/>
              <a:t>The other person has comparative advantage in the other good</a:t>
            </a:r>
          </a:p>
        </p:txBody>
      </p:sp>
      <p:sp>
        <p:nvSpPr>
          <p:cNvPr id="21509"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9E18DCA-82AF-436C-ACAE-5D3ABC2711F8}" type="slidenum">
              <a:rPr lang="en-US" altLang="en-US" sz="1200" smtClean="0">
                <a:solidFill>
                  <a:srgbClr val="002060"/>
                </a:solidFill>
              </a:rPr>
              <a:pPr algn="ctr" eaLnBrk="1" hangingPunct="1"/>
              <a:t>15</a:t>
            </a:fld>
            <a:endParaRPr lang="en-US" altLang="en-US" sz="1200" dirty="0">
              <a:solidFill>
                <a:srgbClr val="002060"/>
              </a:solidFill>
            </a:endParaRPr>
          </a:p>
        </p:txBody>
      </p:sp>
    </p:spTree>
    <p:extLst>
      <p:ext uri="{BB962C8B-B14F-4D97-AF65-F5344CB8AC3E}">
        <p14:creationId xmlns:p14="http://schemas.microsoft.com/office/powerpoint/2010/main" val="59295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wrap="square" anchor="t"/>
          <a:lstStyle/>
          <a:p>
            <a:r>
              <a:rPr lang="en-US" altLang="en-US" dirty="0"/>
              <a:t>Comparative Advantage, Part 6</a:t>
            </a:r>
          </a:p>
        </p:txBody>
      </p:sp>
      <p:sp>
        <p:nvSpPr>
          <p:cNvPr id="22531" name="Content Placeholder 2"/>
          <p:cNvSpPr>
            <a:spLocks noGrp="1"/>
          </p:cNvSpPr>
          <p:nvPr>
            <p:ph idx="1"/>
          </p:nvPr>
        </p:nvSpPr>
        <p:spPr>
          <a:xfrm>
            <a:off x="277813" y="1025525"/>
            <a:ext cx="8588375" cy="4308475"/>
          </a:xfrm>
        </p:spPr>
        <p:txBody>
          <a:bodyPr/>
          <a:lstStyle/>
          <a:p>
            <a:r>
              <a:rPr lang="en-US" altLang="en-US"/>
              <a:t>Opportunity cost of one good</a:t>
            </a:r>
          </a:p>
          <a:p>
            <a:pPr lvl="1"/>
            <a:r>
              <a:rPr lang="en-US" altLang="en-US"/>
              <a:t>Inverse of the opportunity cost of the other</a:t>
            </a:r>
          </a:p>
          <a:p>
            <a:r>
              <a:rPr lang="en-US" altLang="en-US">
                <a:solidFill>
                  <a:srgbClr val="005696"/>
                </a:solidFill>
              </a:rPr>
              <a:t>Gains from specialization and trade</a:t>
            </a:r>
          </a:p>
          <a:p>
            <a:pPr lvl="1"/>
            <a:r>
              <a:rPr lang="en-US" altLang="en-US"/>
              <a:t>Based on comparative advantage</a:t>
            </a:r>
          </a:p>
          <a:p>
            <a:pPr lvl="1"/>
            <a:r>
              <a:rPr lang="en-US" altLang="en-US"/>
              <a:t>Total production in economy rises</a:t>
            </a:r>
          </a:p>
          <a:p>
            <a:pPr lvl="2"/>
            <a:r>
              <a:rPr lang="en-US" altLang="en-US"/>
              <a:t>Increase in the size of the economic pie</a:t>
            </a:r>
          </a:p>
          <a:p>
            <a:pPr lvl="2"/>
            <a:r>
              <a:rPr lang="en-US" altLang="en-US"/>
              <a:t>Everyone is better off</a:t>
            </a:r>
          </a:p>
        </p:txBody>
      </p:sp>
      <p:sp>
        <p:nvSpPr>
          <p:cNvPr id="22533"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ABB9C-C3E4-4545-B379-354520CD71BF}" type="slidenum">
              <a:rPr lang="en-US" altLang="en-US" sz="1200" smtClean="0">
                <a:solidFill>
                  <a:srgbClr val="002060"/>
                </a:solidFill>
              </a:rPr>
              <a:pPr algn="ctr" eaLnBrk="1" hangingPunct="1"/>
              <a:t>16</a:t>
            </a:fld>
            <a:endParaRPr lang="en-US" altLang="en-US" sz="1200" dirty="0">
              <a:solidFill>
                <a:srgbClr val="002060"/>
              </a:solidFill>
            </a:endParaRPr>
          </a:p>
        </p:txBody>
      </p:sp>
    </p:spTree>
    <p:extLst>
      <p:ext uri="{BB962C8B-B14F-4D97-AF65-F5344CB8AC3E}">
        <p14:creationId xmlns:p14="http://schemas.microsoft.com/office/powerpoint/2010/main" val="381188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nchor="t"/>
          <a:lstStyle/>
          <a:p>
            <a:r>
              <a:rPr lang="en-US" altLang="en-US" dirty="0"/>
              <a:t>Comparative Advantage, Part 7</a:t>
            </a:r>
          </a:p>
        </p:txBody>
      </p:sp>
      <p:sp>
        <p:nvSpPr>
          <p:cNvPr id="23555" name="Content Placeholder 2"/>
          <p:cNvSpPr>
            <a:spLocks noGrp="1"/>
          </p:cNvSpPr>
          <p:nvPr>
            <p:ph idx="1"/>
          </p:nvPr>
        </p:nvSpPr>
        <p:spPr>
          <a:xfrm>
            <a:off x="277813" y="1025525"/>
            <a:ext cx="8588375" cy="5146675"/>
          </a:xfrm>
        </p:spPr>
        <p:txBody>
          <a:bodyPr/>
          <a:lstStyle/>
          <a:p>
            <a:r>
              <a:rPr lang="en-US" altLang="en-US" dirty="0"/>
              <a:t>Trade can benefit everyone in society</a:t>
            </a:r>
          </a:p>
          <a:p>
            <a:pPr lvl="1"/>
            <a:r>
              <a:rPr lang="en-US" altLang="en-US" dirty="0"/>
              <a:t>Allows people to specialize in activities in which they have a comparative advantage </a:t>
            </a:r>
          </a:p>
          <a:p>
            <a:r>
              <a:rPr lang="en-US" altLang="en-US" dirty="0"/>
              <a:t>The price of trade</a:t>
            </a:r>
          </a:p>
          <a:p>
            <a:pPr lvl="1"/>
            <a:r>
              <a:rPr lang="en-US" altLang="en-US" dirty="0"/>
              <a:t>Must lie between the two opportunity costs</a:t>
            </a:r>
          </a:p>
          <a:p>
            <a:r>
              <a:rPr lang="en-US" altLang="en-US" dirty="0"/>
              <a:t>The principle of comparative advantage explains:</a:t>
            </a:r>
          </a:p>
          <a:p>
            <a:pPr lvl="1"/>
            <a:r>
              <a:rPr lang="en-US" altLang="en-US" dirty="0"/>
              <a:t>Interdependence</a:t>
            </a:r>
          </a:p>
          <a:p>
            <a:pPr lvl="1"/>
            <a:r>
              <a:rPr lang="en-US" altLang="en-US" dirty="0"/>
              <a:t>Gains from trade</a:t>
            </a:r>
          </a:p>
        </p:txBody>
      </p:sp>
      <p:sp>
        <p:nvSpPr>
          <p:cNvPr id="23557"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901EFAF-FC2E-4600-B143-F04E4ED49759}" type="slidenum">
              <a:rPr lang="en-US" altLang="en-US" sz="1200" smtClean="0">
                <a:solidFill>
                  <a:srgbClr val="002060"/>
                </a:solidFill>
              </a:rPr>
              <a:pPr algn="ctr" eaLnBrk="1" hangingPunct="1"/>
              <a:t>17</a:t>
            </a:fld>
            <a:endParaRPr lang="en-US" altLang="en-US" sz="1200" dirty="0">
              <a:solidFill>
                <a:srgbClr val="002060"/>
              </a:solidFill>
            </a:endParaRPr>
          </a:p>
        </p:txBody>
      </p:sp>
    </p:spTree>
    <p:extLst>
      <p:ext uri="{BB962C8B-B14F-4D97-AF65-F5344CB8AC3E}">
        <p14:creationId xmlns:p14="http://schemas.microsoft.com/office/powerpoint/2010/main" val="175624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70035" y="44825"/>
            <a:ext cx="7803931" cy="860961"/>
          </a:xfrm>
        </p:spPr>
        <p:txBody>
          <a:bodyPr/>
          <a:lstStyle/>
          <a:p>
            <a:pPr algn="r"/>
            <a:r>
              <a:rPr lang="en-US" altLang="en-US" sz="3400" dirty="0"/>
              <a:t>Applications of Comparative Advantage</a:t>
            </a:r>
          </a:p>
        </p:txBody>
      </p:sp>
      <p:sp>
        <p:nvSpPr>
          <p:cNvPr id="25603" name="Content Placeholder 2"/>
          <p:cNvSpPr>
            <a:spLocks noGrp="1"/>
          </p:cNvSpPr>
          <p:nvPr>
            <p:ph idx="1"/>
          </p:nvPr>
        </p:nvSpPr>
        <p:spPr>
          <a:xfrm>
            <a:off x="277813" y="1025525"/>
            <a:ext cx="5741987" cy="5146675"/>
          </a:xfrm>
        </p:spPr>
        <p:txBody>
          <a:bodyPr/>
          <a:lstStyle/>
          <a:p>
            <a:pPr marL="0" indent="0">
              <a:buNone/>
              <a:defRPr/>
            </a:pPr>
            <a:r>
              <a:rPr lang="en-US" sz="3200" dirty="0"/>
              <a:t>Should LeBron James Mow </a:t>
            </a:r>
          </a:p>
          <a:p>
            <a:pPr marL="0" indent="0">
              <a:buNone/>
              <a:defRPr/>
            </a:pPr>
            <a:r>
              <a:rPr lang="en-US" sz="3200" dirty="0"/>
              <a:t>His Own Lawn?</a:t>
            </a:r>
          </a:p>
          <a:p>
            <a:pPr>
              <a:defRPr/>
            </a:pPr>
            <a:r>
              <a:rPr lang="en-US" sz="3200" dirty="0"/>
              <a:t>LeBron, in 2 hours</a:t>
            </a:r>
          </a:p>
          <a:p>
            <a:pPr lvl="1">
              <a:buFont typeface="Arial" pitchFamily="34" charset="0"/>
              <a:buChar char="–"/>
              <a:defRPr/>
            </a:pPr>
            <a:r>
              <a:rPr lang="en-US" sz="2800" dirty="0"/>
              <a:t>Mow his lawn, or</a:t>
            </a:r>
          </a:p>
          <a:p>
            <a:pPr lvl="1">
              <a:buFont typeface="Arial" pitchFamily="34" charset="0"/>
              <a:buChar char="–"/>
              <a:defRPr/>
            </a:pPr>
            <a:r>
              <a:rPr lang="en-US" sz="2800" dirty="0"/>
              <a:t>Film a TV commercial, earn $30,000</a:t>
            </a:r>
          </a:p>
          <a:p>
            <a:pPr>
              <a:defRPr/>
            </a:pPr>
            <a:r>
              <a:rPr lang="en-US" sz="3200" dirty="0"/>
              <a:t>Kaitlyn (neighbor), in 4 hours</a:t>
            </a:r>
          </a:p>
          <a:p>
            <a:pPr lvl="1">
              <a:defRPr/>
            </a:pPr>
            <a:r>
              <a:rPr lang="en-US" sz="2800" dirty="0"/>
              <a:t>Mow LeBron's lawn</a:t>
            </a:r>
          </a:p>
          <a:p>
            <a:pPr lvl="1">
              <a:buFont typeface="Arial" pitchFamily="34" charset="0"/>
              <a:buChar char="–"/>
              <a:defRPr/>
            </a:pPr>
            <a:r>
              <a:rPr lang="en-US" sz="2800" dirty="0"/>
              <a:t>Work at McDonald’s, earn $50</a:t>
            </a:r>
          </a:p>
        </p:txBody>
      </p:sp>
      <p:sp>
        <p:nvSpPr>
          <p:cNvPr id="2" name="Text Placeholder 1"/>
          <p:cNvSpPr>
            <a:spLocks noGrp="1"/>
          </p:cNvSpPr>
          <p:nvPr>
            <p:ph type="body" sz="quarter" idx="12"/>
          </p:nvPr>
        </p:nvSpPr>
        <p:spPr>
          <a:xfrm>
            <a:off x="6113282" y="4886530"/>
            <a:ext cx="2799737" cy="1277067"/>
          </a:xfrm>
        </p:spPr>
        <p:txBody>
          <a:bodyPr/>
          <a:lstStyle/>
          <a:p>
            <a:r>
              <a:rPr lang="en-IN" sz="1600" dirty="0" err="1"/>
              <a:t>LeBron</a:t>
            </a:r>
            <a:r>
              <a:rPr lang="en-IN" sz="1600" dirty="0"/>
              <a:t> James may be</a:t>
            </a:r>
          </a:p>
          <a:p>
            <a:r>
              <a:rPr lang="en-IN" sz="1600" dirty="0"/>
              <a:t>good at pushing a lawnmower,</a:t>
            </a:r>
          </a:p>
          <a:p>
            <a:r>
              <a:rPr lang="en-IN" sz="1600" dirty="0"/>
              <a:t>but it’s not his</a:t>
            </a:r>
          </a:p>
          <a:p>
            <a:r>
              <a:rPr lang="en-IN" sz="1600" dirty="0"/>
              <a:t>comparative advantage.</a:t>
            </a:r>
            <a:endParaRPr lang="en-US" sz="1600" dirty="0"/>
          </a:p>
        </p:txBody>
      </p:sp>
      <p:sp>
        <p:nvSpPr>
          <p:cNvPr id="24581" name="Slide Number Placeholder 1"/>
          <p:cNvSpPr>
            <a:spLocks noGrp="1"/>
          </p:cNvSpPr>
          <p:nvPr>
            <p:ph type="sldNum" sz="quarter" idx="10"/>
          </p:nvPr>
        </p:nvSpPr>
        <p:spPr>
          <a:xfrm>
            <a:off x="8686801" y="6423025"/>
            <a:ext cx="452437"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83C9720-326F-44E7-A9FC-1B26079AE8BF}" type="slidenum">
              <a:rPr lang="en-US" altLang="en-US" sz="1200" smtClean="0">
                <a:solidFill>
                  <a:srgbClr val="002060"/>
                </a:solidFill>
              </a:rPr>
              <a:pPr algn="ctr" eaLnBrk="1" hangingPunct="1"/>
              <a:t>18</a:t>
            </a:fld>
            <a:endParaRPr lang="en-US" altLang="en-US" sz="1200" dirty="0">
              <a:solidFill>
                <a:srgbClr val="002060"/>
              </a:solidFill>
            </a:endParaRPr>
          </a:p>
        </p:txBody>
      </p:sp>
      <p:pic>
        <p:nvPicPr>
          <p:cNvPr id="3" name="Picture 2" descr="Lebron J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0722" y="1204580"/>
            <a:ext cx="2642615" cy="3681950"/>
          </a:xfrm>
          <a:prstGeom prst="rect">
            <a:avLst/>
          </a:prstGeom>
        </p:spPr>
      </p:pic>
    </p:spTree>
    <p:extLst>
      <p:ext uri="{BB962C8B-B14F-4D97-AF65-F5344CB8AC3E}">
        <p14:creationId xmlns:p14="http://schemas.microsoft.com/office/powerpoint/2010/main" val="22195078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00051" y="74044"/>
            <a:ext cx="8343899" cy="860961"/>
          </a:xfrm>
        </p:spPr>
        <p:txBody>
          <a:bodyPr/>
          <a:lstStyle/>
          <a:p>
            <a:r>
              <a:rPr lang="en-US" altLang="en-US" sz="3200" dirty="0"/>
              <a:t>Applications of Comparative Advantage, Part 1</a:t>
            </a:r>
          </a:p>
        </p:txBody>
      </p:sp>
      <p:sp>
        <p:nvSpPr>
          <p:cNvPr id="26627" name="Content Placeholder 2"/>
          <p:cNvSpPr>
            <a:spLocks noGrp="1"/>
          </p:cNvSpPr>
          <p:nvPr>
            <p:ph idx="1"/>
          </p:nvPr>
        </p:nvSpPr>
        <p:spPr>
          <a:xfrm>
            <a:off x="277813" y="1025525"/>
            <a:ext cx="8588375" cy="4384675"/>
          </a:xfrm>
        </p:spPr>
        <p:txBody>
          <a:bodyPr/>
          <a:lstStyle/>
          <a:p>
            <a:pPr marL="0" indent="0">
              <a:buNone/>
              <a:defRPr/>
            </a:pPr>
            <a:r>
              <a:rPr lang="en-US" dirty="0"/>
              <a:t>Should the U.S. trade with other countries?</a:t>
            </a:r>
          </a:p>
          <a:p>
            <a:pPr>
              <a:defRPr/>
            </a:pPr>
            <a:r>
              <a:rPr lang="en-US" dirty="0"/>
              <a:t>Imports </a:t>
            </a:r>
          </a:p>
          <a:p>
            <a:pPr lvl="1">
              <a:buFont typeface="Arial" pitchFamily="34" charset="0"/>
              <a:buChar char="–"/>
              <a:defRPr/>
            </a:pPr>
            <a:r>
              <a:rPr lang="en-US" dirty="0"/>
              <a:t>Goods produced abroad and sold domestically</a:t>
            </a:r>
          </a:p>
          <a:p>
            <a:pPr>
              <a:defRPr/>
            </a:pPr>
            <a:r>
              <a:rPr lang="en-US" dirty="0"/>
              <a:t>Exports </a:t>
            </a:r>
          </a:p>
          <a:p>
            <a:pPr lvl="1">
              <a:buFont typeface="Arial" pitchFamily="34" charset="0"/>
              <a:buChar char="–"/>
              <a:defRPr/>
            </a:pPr>
            <a:r>
              <a:rPr lang="en-US" dirty="0"/>
              <a:t>Goods produced domestically and sold abroad</a:t>
            </a:r>
          </a:p>
        </p:txBody>
      </p:sp>
      <p:sp>
        <p:nvSpPr>
          <p:cNvPr id="25605"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78943D-6129-48E7-8BD7-27438D5A503A}" type="slidenum">
              <a:rPr lang="en-US" altLang="en-US" sz="1200" smtClean="0">
                <a:solidFill>
                  <a:srgbClr val="002060"/>
                </a:solidFill>
              </a:rPr>
              <a:pPr algn="ctr" eaLnBrk="1" hangingPunct="1"/>
              <a:t>19</a:t>
            </a:fld>
            <a:endParaRPr lang="en-US" altLang="en-US" sz="1200">
              <a:solidFill>
                <a:srgbClr val="002060"/>
              </a:solidFill>
            </a:endParaRPr>
          </a:p>
        </p:txBody>
      </p:sp>
    </p:spTree>
    <p:extLst>
      <p:ext uri="{BB962C8B-B14F-4D97-AF65-F5344CB8AC3E}">
        <p14:creationId xmlns:p14="http://schemas.microsoft.com/office/powerpoint/2010/main" val="8454993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a:t>
            </a:r>
          </a:p>
        </p:txBody>
      </p:sp>
      <p:sp>
        <p:nvSpPr>
          <p:cNvPr id="8" name="Content Placeholder 7"/>
          <p:cNvSpPr>
            <a:spLocks noGrp="1"/>
          </p:cNvSpPr>
          <p:nvPr>
            <p:ph idx="1"/>
          </p:nvPr>
        </p:nvSpPr>
        <p:spPr>
          <a:xfrm>
            <a:off x="277813" y="1025525"/>
            <a:ext cx="8588375" cy="1108075"/>
          </a:xfrm>
        </p:spPr>
        <p:txBody>
          <a:bodyPr anchor="ctr" anchorCtr="0"/>
          <a:lstStyle/>
          <a:p>
            <a:r>
              <a:rPr lang="en-US" dirty="0"/>
              <a:t>Interdependence and the Gains from Trade</a:t>
            </a:r>
          </a:p>
        </p:txBody>
      </p:sp>
      <p:sp>
        <p:nvSpPr>
          <p:cNvPr id="18469" name="Slide Number Placeholder 3"/>
          <p:cNvSpPr>
            <a:spLocks noGrp="1"/>
          </p:cNvSpPr>
          <p:nvPr>
            <p:ph type="sldNum" sz="quarter" idx="10"/>
          </p:nvPr>
        </p:nvSpPr>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95BEDC3B-C35B-4EA4-97A1-418A418CDD8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 name="Picture 3" descr="CO3_PrinMacro9eCover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3575" y="2229657"/>
            <a:ext cx="4956850" cy="38663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95860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1" y="74044"/>
            <a:ext cx="7467599" cy="860961"/>
          </a:xfrm>
        </p:spPr>
        <p:txBody>
          <a:bodyPr/>
          <a:lstStyle/>
          <a:p>
            <a:r>
              <a:rPr lang="en-US" altLang="en-US" sz="3200" dirty="0"/>
              <a:t>Applications of Comparative Advantage, Part 2</a:t>
            </a:r>
          </a:p>
        </p:txBody>
      </p:sp>
      <p:sp>
        <p:nvSpPr>
          <p:cNvPr id="27651" name="Content Placeholder 2"/>
          <p:cNvSpPr>
            <a:spLocks noGrp="1"/>
          </p:cNvSpPr>
          <p:nvPr>
            <p:ph idx="1"/>
          </p:nvPr>
        </p:nvSpPr>
        <p:spPr>
          <a:xfrm>
            <a:off x="277813" y="1025525"/>
            <a:ext cx="8588375" cy="5070475"/>
          </a:xfrm>
        </p:spPr>
        <p:txBody>
          <a:bodyPr/>
          <a:lstStyle/>
          <a:p>
            <a:pPr marL="0" indent="0">
              <a:buNone/>
              <a:defRPr/>
            </a:pPr>
            <a:r>
              <a:rPr lang="en-US" dirty="0"/>
              <a:t>Should the U.S. trade with other countries?</a:t>
            </a:r>
          </a:p>
          <a:p>
            <a:pPr>
              <a:defRPr/>
            </a:pPr>
            <a:r>
              <a:rPr lang="en-US" dirty="0"/>
              <a:t>U.S and Japan</a:t>
            </a:r>
          </a:p>
          <a:p>
            <a:pPr lvl="1">
              <a:buFont typeface="Arial" pitchFamily="34" charset="0"/>
              <a:buChar char="–"/>
              <a:defRPr/>
            </a:pPr>
            <a:r>
              <a:rPr lang="en-US" dirty="0"/>
              <a:t>Each produces food and cars</a:t>
            </a:r>
          </a:p>
          <a:p>
            <a:pPr lvl="1">
              <a:buFont typeface="Arial" pitchFamily="34" charset="0"/>
              <a:buChar char="–"/>
              <a:defRPr/>
            </a:pPr>
            <a:r>
              <a:rPr lang="en-US" dirty="0"/>
              <a:t>One American worker, in one month, can produce</a:t>
            </a:r>
          </a:p>
          <a:p>
            <a:pPr lvl="2">
              <a:defRPr/>
            </a:pPr>
            <a:r>
              <a:rPr lang="en-US" dirty="0"/>
              <a:t>One car or 2 tons of food</a:t>
            </a:r>
          </a:p>
          <a:p>
            <a:pPr lvl="1">
              <a:buFont typeface="Arial" pitchFamily="34" charset="0"/>
              <a:buChar char="–"/>
              <a:defRPr/>
            </a:pPr>
            <a:r>
              <a:rPr lang="en-US" dirty="0"/>
              <a:t>One Japanese worker, in one month, can produce </a:t>
            </a:r>
          </a:p>
          <a:p>
            <a:pPr lvl="2">
              <a:defRPr/>
            </a:pPr>
            <a:r>
              <a:rPr lang="en-US" dirty="0"/>
              <a:t>One car or 1 ton of food</a:t>
            </a:r>
          </a:p>
        </p:txBody>
      </p:sp>
      <p:sp>
        <p:nvSpPr>
          <p:cNvPr id="26629"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84E7D7D-EAB3-4854-AD2E-8BE72F2BA985}" type="slidenum">
              <a:rPr lang="en-US" altLang="en-US" sz="1200" smtClean="0">
                <a:solidFill>
                  <a:srgbClr val="002060"/>
                </a:solidFill>
              </a:rPr>
              <a:pPr algn="ctr" eaLnBrk="1" hangingPunct="1"/>
              <a:t>20</a:t>
            </a:fld>
            <a:endParaRPr lang="en-US" altLang="en-US" sz="1200" dirty="0">
              <a:solidFill>
                <a:srgbClr val="002060"/>
              </a:solidFill>
            </a:endParaRPr>
          </a:p>
        </p:txBody>
      </p:sp>
    </p:spTree>
    <p:extLst>
      <p:ext uri="{BB962C8B-B14F-4D97-AF65-F5344CB8AC3E}">
        <p14:creationId xmlns:p14="http://schemas.microsoft.com/office/powerpoint/2010/main" val="5819780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70035" y="74044"/>
            <a:ext cx="7803931" cy="860961"/>
          </a:xfrm>
        </p:spPr>
        <p:txBody>
          <a:bodyPr/>
          <a:lstStyle/>
          <a:p>
            <a:r>
              <a:rPr lang="en-US" altLang="en-US" sz="3200" dirty="0"/>
              <a:t>Applications of Comparative Advantage, Part 3</a:t>
            </a:r>
          </a:p>
        </p:txBody>
      </p:sp>
      <p:sp>
        <p:nvSpPr>
          <p:cNvPr id="27651" name="Content Placeholder 2"/>
          <p:cNvSpPr>
            <a:spLocks noGrp="1"/>
          </p:cNvSpPr>
          <p:nvPr>
            <p:ph idx="1"/>
          </p:nvPr>
        </p:nvSpPr>
        <p:spPr>
          <a:xfrm>
            <a:off x="277813" y="1025525"/>
            <a:ext cx="8588375" cy="5146675"/>
          </a:xfrm>
        </p:spPr>
        <p:txBody>
          <a:bodyPr/>
          <a:lstStyle/>
          <a:p>
            <a:r>
              <a:rPr lang="en-US" altLang="en-US" dirty="0"/>
              <a:t>Principle of comparative advantage</a:t>
            </a:r>
          </a:p>
          <a:p>
            <a:pPr lvl="1"/>
            <a:r>
              <a:rPr lang="en-US" altLang="en-US" dirty="0"/>
              <a:t>Each good should be produced by the country with the smaller opportunity cost of producing that good</a:t>
            </a:r>
          </a:p>
          <a:p>
            <a:pPr>
              <a:defRPr/>
            </a:pPr>
            <a:r>
              <a:rPr lang="en-US" dirty="0"/>
              <a:t>Opportunity cost of a car </a:t>
            </a:r>
          </a:p>
          <a:p>
            <a:pPr lvl="1">
              <a:defRPr/>
            </a:pPr>
            <a:r>
              <a:rPr lang="en-US" dirty="0"/>
              <a:t>Is 2 tons of food in the United States</a:t>
            </a:r>
          </a:p>
          <a:p>
            <a:pPr lvl="1">
              <a:defRPr/>
            </a:pPr>
            <a:r>
              <a:rPr lang="en-US" dirty="0"/>
              <a:t>But only 1 ton of food in Japan</a:t>
            </a:r>
          </a:p>
          <a:p>
            <a:pPr>
              <a:defRPr/>
            </a:pPr>
            <a:r>
              <a:rPr lang="en-US" dirty="0"/>
              <a:t>Japan has a comparative advantage in producing cars</a:t>
            </a:r>
          </a:p>
        </p:txBody>
      </p:sp>
      <p:sp>
        <p:nvSpPr>
          <p:cNvPr id="27653"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84CFF4F-8A96-4E1B-8DD7-6BE56DF76F51}" type="slidenum">
              <a:rPr lang="en-US" altLang="en-US" sz="1200" smtClean="0">
                <a:solidFill>
                  <a:srgbClr val="002060"/>
                </a:solidFill>
              </a:rPr>
              <a:pPr algn="ctr" eaLnBrk="1" hangingPunct="1"/>
              <a:t>21</a:t>
            </a:fld>
            <a:endParaRPr lang="en-US" altLang="en-US" sz="1200" dirty="0">
              <a:solidFill>
                <a:srgbClr val="002060"/>
              </a:solidFill>
            </a:endParaRPr>
          </a:p>
        </p:txBody>
      </p:sp>
    </p:spTree>
    <p:extLst>
      <p:ext uri="{BB962C8B-B14F-4D97-AF65-F5344CB8AC3E}">
        <p14:creationId xmlns:p14="http://schemas.microsoft.com/office/powerpoint/2010/main" val="15159756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70035" y="83009"/>
            <a:ext cx="7803931" cy="860961"/>
          </a:xfrm>
        </p:spPr>
        <p:txBody>
          <a:bodyPr/>
          <a:lstStyle/>
          <a:p>
            <a:r>
              <a:rPr lang="en-US" altLang="en-US" sz="3200" dirty="0"/>
              <a:t>Applications of Comparative Advantage, Part 4</a:t>
            </a:r>
          </a:p>
        </p:txBody>
      </p:sp>
      <p:sp>
        <p:nvSpPr>
          <p:cNvPr id="27651" name="Content Placeholder 2"/>
          <p:cNvSpPr>
            <a:spLocks noGrp="1"/>
          </p:cNvSpPr>
          <p:nvPr>
            <p:ph idx="1"/>
          </p:nvPr>
        </p:nvSpPr>
        <p:spPr>
          <a:xfrm>
            <a:off x="46832" y="1143000"/>
            <a:ext cx="8866187" cy="4460875"/>
          </a:xfrm>
        </p:spPr>
        <p:txBody>
          <a:bodyPr/>
          <a:lstStyle/>
          <a:p>
            <a:pPr>
              <a:defRPr/>
            </a:pPr>
            <a:r>
              <a:rPr lang="en-US" dirty="0"/>
              <a:t>Opportunity cost of a ton of food </a:t>
            </a:r>
          </a:p>
          <a:p>
            <a:pPr lvl="1">
              <a:defRPr/>
            </a:pPr>
            <a:r>
              <a:rPr lang="en-US" dirty="0"/>
              <a:t>Is 1 car in Japan </a:t>
            </a:r>
          </a:p>
          <a:p>
            <a:pPr lvl="1">
              <a:defRPr/>
            </a:pPr>
            <a:r>
              <a:rPr lang="en-US" dirty="0"/>
              <a:t>But only ½ car in the United States</a:t>
            </a:r>
          </a:p>
          <a:p>
            <a:pPr>
              <a:defRPr/>
            </a:pPr>
            <a:r>
              <a:rPr lang="en-US" dirty="0"/>
              <a:t>The United States has a comparative advantage in producing food</a:t>
            </a:r>
          </a:p>
          <a:p>
            <a:r>
              <a:rPr lang="en-US" altLang="en-US" dirty="0"/>
              <a:t>Specialization and trade</a:t>
            </a:r>
          </a:p>
          <a:p>
            <a:pPr lvl="1"/>
            <a:r>
              <a:rPr lang="en-US" altLang="en-US" dirty="0"/>
              <a:t>All countries have more food and more cars </a:t>
            </a:r>
          </a:p>
        </p:txBody>
      </p:sp>
      <p:sp>
        <p:nvSpPr>
          <p:cNvPr id="26629"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84E7D7D-EAB3-4854-AD2E-8BE72F2BA985}" type="slidenum">
              <a:rPr lang="en-US" altLang="en-US" sz="1200" smtClean="0">
                <a:solidFill>
                  <a:srgbClr val="002060"/>
                </a:solidFill>
              </a:rPr>
              <a:pPr algn="ctr" eaLnBrk="1" hangingPunct="1"/>
              <a:t>22</a:t>
            </a:fld>
            <a:endParaRPr lang="en-US" altLang="en-US" sz="1200" dirty="0">
              <a:solidFill>
                <a:srgbClr val="002060"/>
              </a:solidFill>
            </a:endParaRPr>
          </a:p>
        </p:txBody>
      </p:sp>
    </p:spTree>
    <p:extLst>
      <p:ext uri="{BB962C8B-B14F-4D97-AF65-F5344CB8AC3E}">
        <p14:creationId xmlns:p14="http://schemas.microsoft.com/office/powerpoint/2010/main" val="27283950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13" y="76200"/>
            <a:ext cx="8450262" cy="457200"/>
          </a:xfrm>
        </p:spPr>
        <p:txBody>
          <a:bodyPr/>
          <a:lstStyle/>
          <a:p>
            <a:r>
              <a:rPr lang="en-US" dirty="0"/>
              <a:t>ASK THE EXPERTS,</a:t>
            </a:r>
            <a:r>
              <a:rPr lang="en-US" baseline="0" dirty="0"/>
              <a:t> Part 1</a:t>
            </a:r>
            <a:endParaRPr lang="en-US" dirty="0"/>
          </a:p>
        </p:txBody>
      </p:sp>
      <p:sp>
        <p:nvSpPr>
          <p:cNvPr id="5" name="Text Placeholder 4"/>
          <p:cNvSpPr>
            <a:spLocks noGrp="1"/>
          </p:cNvSpPr>
          <p:nvPr>
            <p:ph type="body" sz="quarter" idx="12"/>
          </p:nvPr>
        </p:nvSpPr>
        <p:spPr>
          <a:xfrm>
            <a:off x="457200" y="609600"/>
            <a:ext cx="8458200" cy="533400"/>
          </a:xfrm>
        </p:spPr>
        <p:txBody>
          <a:bodyPr/>
          <a:lstStyle/>
          <a:p>
            <a:r>
              <a:rPr lang="en-US" dirty="0"/>
              <a:t>Trade between China and the United States</a:t>
            </a:r>
          </a:p>
        </p:txBody>
      </p:sp>
      <p:sp>
        <p:nvSpPr>
          <p:cNvPr id="6" name="Text Placeholder 5"/>
          <p:cNvSpPr>
            <a:spLocks noGrp="1"/>
          </p:cNvSpPr>
          <p:nvPr>
            <p:ph type="body" sz="quarter" idx="14"/>
          </p:nvPr>
        </p:nvSpPr>
        <p:spPr>
          <a:xfrm>
            <a:off x="550863" y="1349375"/>
            <a:ext cx="8077200" cy="1905000"/>
          </a:xfrm>
        </p:spPr>
        <p:txBody>
          <a:bodyPr/>
          <a:lstStyle/>
          <a:p>
            <a:r>
              <a:rPr lang="en-US" sz="2800" dirty="0"/>
              <a:t>“Trade with China makes most Americans better off because, among other advantages, they can buy goods that are made or assembled more cheaply in China.”</a:t>
            </a:r>
          </a:p>
        </p:txBody>
      </p:sp>
      <p:pic>
        <p:nvPicPr>
          <p:cNvPr id="6147" name="Picture 3" descr="A diagram titled what do economists say? There is a pie chart; the chart says, 100% agree. On the left side of the chart, it says 0% disagree, and on the right side of the chart, it says 0% uncer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3400425"/>
            <a:ext cx="52482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a:xfrm>
            <a:off x="8763000" y="6467475"/>
            <a:ext cx="381000" cy="390525"/>
          </a:xfrm>
        </p:spPr>
        <p:txBody>
          <a:bodyPr/>
          <a:lstStyle/>
          <a:p>
            <a:pPr fontAlgn="base">
              <a:spcAft>
                <a:spcPct val="0"/>
              </a:spcAft>
              <a:defRPr/>
            </a:pPr>
            <a:fld id="{CFA536BC-3ED5-4293-8323-16A4258B4A0B}" type="slidenum">
              <a:rPr lang="en-US" smtClean="0"/>
              <a:pPr fontAlgn="base">
                <a:spcAft>
                  <a:spcPct val="0"/>
                </a:spcAft>
                <a:defRPr/>
              </a:pPr>
              <a:t>23</a:t>
            </a:fld>
            <a:endParaRPr lang="en-US" dirty="0"/>
          </a:p>
        </p:txBody>
      </p:sp>
    </p:spTree>
    <p:extLst>
      <p:ext uri="{BB962C8B-B14F-4D97-AF65-F5344CB8AC3E}">
        <p14:creationId xmlns:p14="http://schemas.microsoft.com/office/powerpoint/2010/main" val="2427848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13" y="1"/>
            <a:ext cx="8450262" cy="495300"/>
          </a:xfrm>
        </p:spPr>
        <p:txBody>
          <a:bodyPr/>
          <a:lstStyle/>
          <a:p>
            <a:r>
              <a:rPr lang="en-US" dirty="0"/>
              <a:t>ASK THE EXPERTS, Part 2</a:t>
            </a:r>
          </a:p>
        </p:txBody>
      </p:sp>
      <p:sp>
        <p:nvSpPr>
          <p:cNvPr id="5" name="Text Placeholder 4"/>
          <p:cNvSpPr>
            <a:spLocks noGrp="1"/>
          </p:cNvSpPr>
          <p:nvPr>
            <p:ph type="body" sz="quarter" idx="12"/>
          </p:nvPr>
        </p:nvSpPr>
        <p:spPr>
          <a:xfrm>
            <a:off x="498475" y="609600"/>
            <a:ext cx="8458200" cy="533400"/>
          </a:xfrm>
        </p:spPr>
        <p:txBody>
          <a:bodyPr/>
          <a:lstStyle/>
          <a:p>
            <a:r>
              <a:rPr lang="en-US" dirty="0"/>
              <a:t>Trade between China and the United States</a:t>
            </a:r>
          </a:p>
        </p:txBody>
      </p:sp>
      <p:sp>
        <p:nvSpPr>
          <p:cNvPr id="6" name="Text Placeholder 5"/>
          <p:cNvSpPr>
            <a:spLocks noGrp="1"/>
          </p:cNvSpPr>
          <p:nvPr>
            <p:ph type="body" sz="quarter" idx="14"/>
          </p:nvPr>
        </p:nvSpPr>
        <p:spPr/>
        <p:txBody>
          <a:bodyPr/>
          <a:lstStyle/>
          <a:p>
            <a:r>
              <a:rPr lang="en-US" dirty="0"/>
              <a:t>“Some Americans who work in the production of competing goods, such as clothing and furniture, are made worse off by trade with China.”</a:t>
            </a:r>
          </a:p>
        </p:txBody>
      </p:sp>
      <p:pic>
        <p:nvPicPr>
          <p:cNvPr id="7170" name="Picture 2" descr="A diagram titled what do economists say? There is a pie chart; the chart says, 96% agree and 4% uncertain. On the left side of the chart, it says 0% disa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614" y="3581400"/>
            <a:ext cx="478877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a:xfrm>
            <a:off x="8763000" y="6467475"/>
            <a:ext cx="381000" cy="390525"/>
          </a:xfrm>
        </p:spPr>
        <p:txBody>
          <a:bodyPr/>
          <a:lstStyle/>
          <a:p>
            <a:pPr fontAlgn="base">
              <a:spcAft>
                <a:spcPct val="0"/>
              </a:spcAft>
              <a:defRPr/>
            </a:pPr>
            <a:fld id="{CFA536BC-3ED5-4293-8323-16A4258B4A0B}" type="slidenum">
              <a:rPr lang="en-US" smtClean="0"/>
              <a:pPr fontAlgn="base">
                <a:spcAft>
                  <a:spcPct val="0"/>
                </a:spcAft>
                <a:defRPr/>
              </a:pPr>
              <a:t>24</a:t>
            </a:fld>
            <a:endParaRPr lang="en-US" dirty="0"/>
          </a:p>
        </p:txBody>
      </p:sp>
    </p:spTree>
    <p:extLst>
      <p:ext uri="{BB962C8B-B14F-4D97-AF65-F5344CB8AC3E}">
        <p14:creationId xmlns:p14="http://schemas.microsoft.com/office/powerpoint/2010/main" val="148293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z="3800" dirty="0"/>
              <a:t>A Parable for the Modern Economy</a:t>
            </a:r>
          </a:p>
        </p:txBody>
      </p:sp>
      <p:sp>
        <p:nvSpPr>
          <p:cNvPr id="10243" name="Content Placeholder 2"/>
          <p:cNvSpPr>
            <a:spLocks noGrp="1"/>
          </p:cNvSpPr>
          <p:nvPr>
            <p:ph idx="1"/>
          </p:nvPr>
        </p:nvSpPr>
        <p:spPr>
          <a:xfrm>
            <a:off x="277813" y="1025525"/>
            <a:ext cx="8588375" cy="4841875"/>
          </a:xfrm>
        </p:spPr>
        <p:txBody>
          <a:bodyPr/>
          <a:lstStyle/>
          <a:p>
            <a:r>
              <a:rPr lang="en-US" altLang="en-US" dirty="0"/>
              <a:t>Only two goods</a:t>
            </a:r>
          </a:p>
          <a:p>
            <a:pPr lvl="1"/>
            <a:r>
              <a:rPr lang="en-US" altLang="en-US" dirty="0"/>
              <a:t>Meat</a:t>
            </a:r>
          </a:p>
          <a:p>
            <a:pPr lvl="1"/>
            <a:r>
              <a:rPr lang="en-US" altLang="en-US" dirty="0"/>
              <a:t>Potatoes</a:t>
            </a:r>
          </a:p>
          <a:p>
            <a:r>
              <a:rPr lang="en-US" altLang="en-US" dirty="0"/>
              <a:t>Only two people</a:t>
            </a:r>
          </a:p>
          <a:p>
            <a:pPr lvl="1"/>
            <a:r>
              <a:rPr lang="en-US" altLang="en-US" dirty="0"/>
              <a:t>A cattle rancher named Ruby </a:t>
            </a:r>
          </a:p>
          <a:p>
            <a:pPr lvl="1"/>
            <a:r>
              <a:rPr lang="en-US" altLang="en-US" dirty="0"/>
              <a:t>A potato farmer named Frank</a:t>
            </a:r>
          </a:p>
          <a:p>
            <a:pPr lvl="1"/>
            <a:r>
              <a:rPr lang="en-US" altLang="en-US" dirty="0"/>
              <a:t>Both would like to eat both meat and potatoes</a:t>
            </a:r>
          </a:p>
        </p:txBody>
      </p:sp>
      <p:sp>
        <p:nvSpPr>
          <p:cNvPr id="10245"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735A9CC-8307-49D8-9CF3-BACC5A936230}" type="slidenum">
              <a:rPr lang="en-US" altLang="en-US" sz="1200" smtClean="0">
                <a:solidFill>
                  <a:srgbClr val="002060"/>
                </a:solidFill>
              </a:rPr>
              <a:pPr algn="ctr" eaLnBrk="1" hangingPunct="1"/>
              <a:t>3</a:t>
            </a:fld>
            <a:endParaRPr lang="en-US" altLang="en-US" sz="1200" dirty="0">
              <a:solidFill>
                <a:srgbClr val="002060"/>
              </a:solidFill>
            </a:endParaRPr>
          </a:p>
        </p:txBody>
      </p:sp>
    </p:spTree>
    <p:extLst>
      <p:ext uri="{BB962C8B-B14F-4D97-AF65-F5344CB8AC3E}">
        <p14:creationId xmlns:p14="http://schemas.microsoft.com/office/powerpoint/2010/main" val="223099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00939"/>
            <a:ext cx="9143999" cy="860961"/>
          </a:xfrm>
        </p:spPr>
        <p:txBody>
          <a:bodyPr wrap="square" anchor="t"/>
          <a:lstStyle/>
          <a:p>
            <a:r>
              <a:rPr lang="en-US" altLang="en-US" sz="3600" dirty="0"/>
              <a:t>A Parable for the Modern Economy, Part 1</a:t>
            </a:r>
          </a:p>
        </p:txBody>
      </p:sp>
      <p:sp>
        <p:nvSpPr>
          <p:cNvPr id="11267" name="Content Placeholder 2"/>
          <p:cNvSpPr>
            <a:spLocks noGrp="1"/>
          </p:cNvSpPr>
          <p:nvPr>
            <p:ph idx="1"/>
          </p:nvPr>
        </p:nvSpPr>
        <p:spPr>
          <a:xfrm>
            <a:off x="277813" y="1025525"/>
            <a:ext cx="8588375" cy="5070475"/>
          </a:xfrm>
        </p:spPr>
        <p:txBody>
          <a:bodyPr/>
          <a:lstStyle/>
          <a:p>
            <a:r>
              <a:rPr lang="en-US" altLang="en-US" dirty="0"/>
              <a:t>If Ruby produces only meat and Frank produces only potatoes</a:t>
            </a:r>
          </a:p>
          <a:p>
            <a:pPr lvl="1"/>
            <a:r>
              <a:rPr lang="en-US" altLang="en-US" dirty="0"/>
              <a:t>Both gain from trade</a:t>
            </a:r>
          </a:p>
          <a:p>
            <a:r>
              <a:rPr lang="en-US" altLang="en-US" dirty="0"/>
              <a:t>If both Ruby and Frank produce both meat and potatoes</a:t>
            </a:r>
          </a:p>
          <a:p>
            <a:pPr lvl="1"/>
            <a:r>
              <a:rPr lang="en-US" altLang="en-US" dirty="0"/>
              <a:t>Both gain from specialization and trade</a:t>
            </a:r>
          </a:p>
          <a:p>
            <a:r>
              <a:rPr lang="en-US" altLang="en-US" dirty="0"/>
              <a:t>Production possibilities frontier </a:t>
            </a:r>
          </a:p>
          <a:p>
            <a:pPr lvl="1"/>
            <a:r>
              <a:rPr lang="en-US" altLang="en-US" dirty="0"/>
              <a:t>Various mixes of output that an economy can produce</a:t>
            </a:r>
          </a:p>
        </p:txBody>
      </p:sp>
      <p:sp>
        <p:nvSpPr>
          <p:cNvPr id="11269" name="Slide Number Placeholder 1"/>
          <p:cNvSpPr>
            <a:spLocks noGrp="1"/>
          </p:cNvSpPr>
          <p:nvPr>
            <p:ph type="sldNum" sz="quarter" idx="10"/>
          </p:nvPr>
        </p:nvSpPr>
        <p:spPr>
          <a:xfrm>
            <a:off x="8763000" y="6400800"/>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5E1CA24-5FD9-42C5-9E86-DFE392AC5FD2}" type="slidenum">
              <a:rPr lang="en-US" altLang="en-US" sz="1200" smtClean="0">
                <a:solidFill>
                  <a:srgbClr val="002060"/>
                </a:solidFill>
              </a:rPr>
              <a:pPr algn="ctr" eaLnBrk="1" hangingPunct="1"/>
              <a:t>4</a:t>
            </a:fld>
            <a:endParaRPr lang="en-US" altLang="en-US" sz="1200">
              <a:solidFill>
                <a:srgbClr val="002060"/>
              </a:solidFill>
            </a:endParaRPr>
          </a:p>
        </p:txBody>
      </p:sp>
    </p:spTree>
    <p:extLst>
      <p:ext uri="{BB962C8B-B14F-4D97-AF65-F5344CB8AC3E}">
        <p14:creationId xmlns:p14="http://schemas.microsoft.com/office/powerpoint/2010/main" val="384759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Figure 1	</a:t>
            </a:r>
            <a:r>
              <a:rPr lang="en-US" altLang="en-US" sz="2800" dirty="0"/>
              <a:t>The Production Possibilities Frontier (a)</a:t>
            </a:r>
          </a:p>
        </p:txBody>
      </p:sp>
      <p:graphicFrame>
        <p:nvGraphicFramePr>
          <p:cNvPr id="3" name="Table 1" descr="A table of production opportunities. There are five columns and three rows. The column headers are empty cell, minutes needed to make 1 ounce of meat, minutes needed to make 1 ounce of potatoes, amount of meat produced in 8 hours, and amount of potatoes produced in 8 hours. The row headers are Frank the farmer and Ruby the rancher.">
            <a:extLst>
              <a:ext uri="{FF2B5EF4-FFF2-40B4-BE49-F238E27FC236}">
                <a16:creationId xmlns:a16="http://schemas.microsoft.com/office/drawing/2014/main" id="{F340E4FD-830B-4D29-89C1-0ED0CD4F926E}"/>
              </a:ext>
            </a:extLst>
          </p:cNvPr>
          <p:cNvGraphicFramePr>
            <a:graphicFrameLocks noGrp="1"/>
          </p:cNvGraphicFramePr>
          <p:nvPr>
            <p:extLst>
              <p:ext uri="{D42A27DB-BD31-4B8C-83A1-F6EECF244321}">
                <p14:modId xmlns:p14="http://schemas.microsoft.com/office/powerpoint/2010/main" val="1671900577"/>
              </p:ext>
            </p:extLst>
          </p:nvPr>
        </p:nvGraphicFramePr>
        <p:xfrm>
          <a:off x="645317" y="1219200"/>
          <a:ext cx="7853365" cy="1981200"/>
        </p:xfrm>
        <a:graphic>
          <a:graphicData uri="http://schemas.openxmlformats.org/drawingml/2006/table">
            <a:tbl>
              <a:tblPr firstRow="1" bandRow="1">
                <a:tableStyleId>{5940675A-B579-460E-94D1-54222C63F5DA}</a:tableStyleId>
              </a:tblPr>
              <a:tblGrid>
                <a:gridCol w="1570673">
                  <a:extLst>
                    <a:ext uri="{9D8B030D-6E8A-4147-A177-3AD203B41FA5}">
                      <a16:colId xmlns:a16="http://schemas.microsoft.com/office/drawing/2014/main" val="4257156167"/>
                    </a:ext>
                  </a:extLst>
                </a:gridCol>
                <a:gridCol w="1570673">
                  <a:extLst>
                    <a:ext uri="{9D8B030D-6E8A-4147-A177-3AD203B41FA5}">
                      <a16:colId xmlns:a16="http://schemas.microsoft.com/office/drawing/2014/main" val="644216067"/>
                    </a:ext>
                  </a:extLst>
                </a:gridCol>
                <a:gridCol w="1570673">
                  <a:extLst>
                    <a:ext uri="{9D8B030D-6E8A-4147-A177-3AD203B41FA5}">
                      <a16:colId xmlns:a16="http://schemas.microsoft.com/office/drawing/2014/main" val="3464490052"/>
                    </a:ext>
                  </a:extLst>
                </a:gridCol>
                <a:gridCol w="1570673">
                  <a:extLst>
                    <a:ext uri="{9D8B030D-6E8A-4147-A177-3AD203B41FA5}">
                      <a16:colId xmlns:a16="http://schemas.microsoft.com/office/drawing/2014/main" val="707594039"/>
                    </a:ext>
                  </a:extLst>
                </a:gridCol>
                <a:gridCol w="1570673">
                  <a:extLst>
                    <a:ext uri="{9D8B030D-6E8A-4147-A177-3AD203B41FA5}">
                      <a16:colId xmlns:a16="http://schemas.microsoft.com/office/drawing/2014/main" val="3903063108"/>
                    </a:ext>
                  </a:extLst>
                </a:gridCol>
              </a:tblGrid>
              <a:tr h="370840">
                <a:tc>
                  <a:txBody>
                    <a:bodyPr/>
                    <a:lstStyle/>
                    <a:p>
                      <a:r>
                        <a:rPr lang="en-US" sz="1400" dirty="0">
                          <a:solidFill>
                            <a:srgbClr val="E2F4FD"/>
                          </a:solidFill>
                        </a:rPr>
                        <a:t>Empty cell</a:t>
                      </a:r>
                    </a:p>
                  </a:txBody>
                  <a:tcPr/>
                </a:tc>
                <a:tc>
                  <a:txBody>
                    <a:bodyPr/>
                    <a:lstStyle/>
                    <a:p>
                      <a:r>
                        <a:rPr lang="en-US" sz="1400" dirty="0"/>
                        <a:t>Minutes needed to make 1 ounce of meat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Minutes needed to make 1 ounce of potatoes</a:t>
                      </a:r>
                    </a:p>
                  </a:txBody>
                  <a:tcPr/>
                </a:tc>
                <a:tc>
                  <a:txBody>
                    <a:bodyPr/>
                    <a:lstStyle/>
                    <a:p>
                      <a:r>
                        <a:rPr lang="en-US" sz="1400" dirty="0"/>
                        <a:t>Amount of meat produced in 8 hours</a:t>
                      </a:r>
                    </a:p>
                  </a:txBody>
                  <a:tcPr/>
                </a:tc>
                <a:tc>
                  <a:txBody>
                    <a:bodyPr/>
                    <a:lstStyle/>
                    <a:p>
                      <a:r>
                        <a:rPr lang="en-US" sz="1400" dirty="0"/>
                        <a:t>Amount of potatoes produced in 8 hours</a:t>
                      </a:r>
                    </a:p>
                  </a:txBody>
                  <a:tcPr/>
                </a:tc>
                <a:extLst>
                  <a:ext uri="{0D108BD9-81ED-4DB2-BD59-A6C34878D82A}">
                    <a16:rowId xmlns:a16="http://schemas.microsoft.com/office/drawing/2014/main" val="692983723"/>
                  </a:ext>
                </a:extLst>
              </a:tr>
              <a:tr h="370840">
                <a:tc>
                  <a:txBody>
                    <a:bodyPr/>
                    <a:lstStyle/>
                    <a:p>
                      <a:r>
                        <a:rPr lang="en-US" sz="1400" dirty="0"/>
                        <a:t>Frank the farmer</a:t>
                      </a:r>
                    </a:p>
                  </a:txBody>
                  <a:tcPr/>
                </a:tc>
                <a:tc>
                  <a:txBody>
                    <a:bodyPr/>
                    <a:lstStyle/>
                    <a:p>
                      <a:r>
                        <a:rPr lang="en-US" sz="1400" dirty="0"/>
                        <a:t>60 minutes per ounce</a:t>
                      </a:r>
                    </a:p>
                  </a:txBody>
                  <a:tcPr/>
                </a:tc>
                <a:tc>
                  <a:txBody>
                    <a:bodyPr/>
                    <a:lstStyle/>
                    <a:p>
                      <a:r>
                        <a:rPr lang="en-US" sz="1400" dirty="0"/>
                        <a:t>15 minutes per ounce</a:t>
                      </a:r>
                    </a:p>
                  </a:txBody>
                  <a:tcPr/>
                </a:tc>
                <a:tc>
                  <a:txBody>
                    <a:bodyPr/>
                    <a:lstStyle/>
                    <a:p>
                      <a:r>
                        <a:rPr lang="en-US" sz="1400" dirty="0"/>
                        <a:t>8 ounces</a:t>
                      </a:r>
                    </a:p>
                  </a:txBody>
                  <a:tcPr/>
                </a:tc>
                <a:tc>
                  <a:txBody>
                    <a:bodyPr/>
                    <a:lstStyle/>
                    <a:p>
                      <a:r>
                        <a:rPr lang="en-US" sz="1400" dirty="0"/>
                        <a:t>32 ounces</a:t>
                      </a:r>
                    </a:p>
                  </a:txBody>
                  <a:tcPr/>
                </a:tc>
                <a:extLst>
                  <a:ext uri="{0D108BD9-81ED-4DB2-BD59-A6C34878D82A}">
                    <a16:rowId xmlns:a16="http://schemas.microsoft.com/office/drawing/2014/main" val="276996857"/>
                  </a:ext>
                </a:extLst>
              </a:tr>
              <a:tr h="370840">
                <a:tc>
                  <a:txBody>
                    <a:bodyPr/>
                    <a:lstStyle/>
                    <a:p>
                      <a:r>
                        <a:rPr lang="en-US" sz="1400" dirty="0"/>
                        <a:t>Ruby the rancher</a:t>
                      </a:r>
                    </a:p>
                  </a:txBody>
                  <a:tcPr/>
                </a:tc>
                <a:tc>
                  <a:txBody>
                    <a:bodyPr/>
                    <a:lstStyle/>
                    <a:p>
                      <a:r>
                        <a:rPr lang="en-US" sz="1400" dirty="0"/>
                        <a:t>20 minutes per ounce</a:t>
                      </a:r>
                    </a:p>
                  </a:txBody>
                  <a:tcPr/>
                </a:tc>
                <a:tc>
                  <a:txBody>
                    <a:bodyPr/>
                    <a:lstStyle/>
                    <a:p>
                      <a:r>
                        <a:rPr lang="en-US" sz="1400" dirty="0"/>
                        <a:t>10 minutes per ounce</a:t>
                      </a:r>
                    </a:p>
                  </a:txBody>
                  <a:tcPr/>
                </a:tc>
                <a:tc>
                  <a:txBody>
                    <a:bodyPr/>
                    <a:lstStyle/>
                    <a:p>
                      <a:r>
                        <a:rPr lang="en-US" sz="1400" dirty="0"/>
                        <a:t>24 ounces</a:t>
                      </a:r>
                    </a:p>
                  </a:txBody>
                  <a:tcPr/>
                </a:tc>
                <a:tc>
                  <a:txBody>
                    <a:bodyPr/>
                    <a:lstStyle/>
                    <a:p>
                      <a:r>
                        <a:rPr lang="en-US" sz="1400" dirty="0"/>
                        <a:t>48 ounces</a:t>
                      </a:r>
                    </a:p>
                  </a:txBody>
                  <a:tcPr/>
                </a:tc>
                <a:extLst>
                  <a:ext uri="{0D108BD9-81ED-4DB2-BD59-A6C34878D82A}">
                    <a16:rowId xmlns:a16="http://schemas.microsoft.com/office/drawing/2014/main" val="1803440993"/>
                  </a:ext>
                </a:extLst>
              </a:tr>
            </a:tbl>
          </a:graphicData>
        </a:graphic>
      </p:graphicFrame>
      <p:sp>
        <p:nvSpPr>
          <p:cNvPr id="2" name="Text Placeholder 1"/>
          <p:cNvSpPr>
            <a:spLocks noGrp="1"/>
          </p:cNvSpPr>
          <p:nvPr>
            <p:ph type="body" sz="quarter" idx="12"/>
          </p:nvPr>
        </p:nvSpPr>
        <p:spPr>
          <a:xfrm>
            <a:off x="152400" y="3500437"/>
            <a:ext cx="8648700" cy="774700"/>
          </a:xfrm>
        </p:spPr>
        <p:txBody>
          <a:bodyPr/>
          <a:lstStyle/>
          <a:p>
            <a:r>
              <a:rPr lang="en-US" dirty="0"/>
              <a:t>Panel (a) shows the production opportunities available to Frank the farmer and Ruby the rancher.</a:t>
            </a:r>
          </a:p>
        </p:txBody>
      </p:sp>
      <p:sp>
        <p:nvSpPr>
          <p:cNvPr id="12295"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448A77D8-CFB5-4842-806F-CD6197789A89}" type="slidenum">
              <a:rPr lang="en-US" altLang="en-US" smtClean="0">
                <a:solidFill>
                  <a:srgbClr val="002060"/>
                </a:solidFill>
              </a:rPr>
              <a:pPr algn="ctr" eaLnBrk="1" hangingPunct="1"/>
              <a:t>5</a:t>
            </a:fld>
            <a:endParaRPr lang="en-US" altLang="en-US">
              <a:solidFill>
                <a:srgbClr val="002060"/>
              </a:solidFill>
            </a:endParaRPr>
          </a:p>
        </p:txBody>
      </p:sp>
    </p:spTree>
    <p:extLst>
      <p:ext uri="{BB962C8B-B14F-4D97-AF65-F5344CB8AC3E}">
        <p14:creationId xmlns:p14="http://schemas.microsoft.com/office/powerpoint/2010/main" val="138711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Figure 1 </a:t>
            </a:r>
            <a:r>
              <a:rPr lang="en-US" altLang="en-US" sz="2800" dirty="0"/>
              <a:t>The Production Possibilities Frontier (b, c)</a:t>
            </a:r>
          </a:p>
        </p:txBody>
      </p:sp>
      <p:sp>
        <p:nvSpPr>
          <p:cNvPr id="13" name="TextBox 12"/>
          <p:cNvSpPr txBox="1">
            <a:spLocks noChangeArrowheads="1"/>
          </p:cNvSpPr>
          <p:nvPr/>
        </p:nvSpPr>
        <p:spPr bwMode="auto">
          <a:xfrm>
            <a:off x="917575" y="850900"/>
            <a:ext cx="257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1800" dirty="0"/>
              <a:t>(b) Frank’s production </a:t>
            </a:r>
          </a:p>
          <a:p>
            <a:pPr eaLnBrk="1" hangingPunct="1">
              <a:buFontTx/>
              <a:buNone/>
            </a:pPr>
            <a:r>
              <a:rPr lang="en-US" altLang="en-US" sz="1800" dirty="0"/>
              <a:t>possibilities frontier</a:t>
            </a:r>
          </a:p>
        </p:txBody>
      </p:sp>
      <p:pic>
        <p:nvPicPr>
          <p:cNvPr id="3" name="Picture 2" descr="Graph of Frank’s production possibilities frontier. The horizontal axis is potatoes in ounces from 0 to 32, and the vertical axis is meat in ounces from 0 to 8. There is a diagonal line stretching from top left to bottom right, and it passes through 0 comma 8, 16 comma 4 where point A is located, and 32 comma 0. If there is no trade, Frank chooses the production at point A and consumption.">
            <a:extLst>
              <a:ext uri="{FF2B5EF4-FFF2-40B4-BE49-F238E27FC236}">
                <a16:creationId xmlns:a16="http://schemas.microsoft.com/office/drawing/2014/main" id="{E7AE5053-6E10-490A-8AD5-5FB90E7E7584}"/>
              </a:ext>
            </a:extLst>
          </p:cNvPr>
          <p:cNvPicPr>
            <a:picLocks noChangeAspect="1"/>
          </p:cNvPicPr>
          <p:nvPr/>
        </p:nvPicPr>
        <p:blipFill>
          <a:blip r:embed="rId2"/>
          <a:stretch>
            <a:fillRect/>
          </a:stretch>
        </p:blipFill>
        <p:spPr>
          <a:xfrm>
            <a:off x="762000" y="1678597"/>
            <a:ext cx="2972226" cy="2765821"/>
          </a:xfrm>
          <a:prstGeom prst="rect">
            <a:avLst/>
          </a:prstGeom>
        </p:spPr>
      </p:pic>
      <p:sp>
        <p:nvSpPr>
          <p:cNvPr id="14" name="TextBox 13"/>
          <p:cNvSpPr txBox="1">
            <a:spLocks noChangeArrowheads="1"/>
          </p:cNvSpPr>
          <p:nvPr/>
        </p:nvSpPr>
        <p:spPr bwMode="auto">
          <a:xfrm>
            <a:off x="5062538" y="850900"/>
            <a:ext cx="24247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1800" dirty="0"/>
              <a:t>(c) Ruby’s production </a:t>
            </a:r>
          </a:p>
          <a:p>
            <a:pPr eaLnBrk="1" hangingPunct="1">
              <a:buFontTx/>
              <a:buNone/>
            </a:pPr>
            <a:r>
              <a:rPr lang="en-US" altLang="en-US" sz="1800" dirty="0"/>
              <a:t>possibilities frontier</a:t>
            </a:r>
          </a:p>
        </p:txBody>
      </p:sp>
      <p:pic>
        <p:nvPicPr>
          <p:cNvPr id="4" name="Picture 3" descr="Graph of Ruby’s production possibilities frontier. The horizontal axis is potatoes in ounces from 0 to 48, and the vertical axis is meat in ounces from 0 to 24. There is a diagonal line stretching from top left to bottom right, and it passes through 0 comma 24, 24 comma 12 where point B is located, and 48 comma 0. If there is no trade, Ruby chooses the production at point B and consumption.">
            <a:extLst>
              <a:ext uri="{FF2B5EF4-FFF2-40B4-BE49-F238E27FC236}">
                <a16:creationId xmlns:a16="http://schemas.microsoft.com/office/drawing/2014/main" id="{718F3C2C-ADD4-45B9-8682-EBAA424B5E7A}"/>
              </a:ext>
            </a:extLst>
          </p:cNvPr>
          <p:cNvPicPr>
            <a:picLocks noChangeAspect="1"/>
          </p:cNvPicPr>
          <p:nvPr/>
        </p:nvPicPr>
        <p:blipFill>
          <a:blip r:embed="rId3"/>
          <a:stretch>
            <a:fillRect/>
          </a:stretch>
        </p:blipFill>
        <p:spPr>
          <a:xfrm>
            <a:off x="4724400" y="1752600"/>
            <a:ext cx="3657600" cy="2810196"/>
          </a:xfrm>
          <a:prstGeom prst="rect">
            <a:avLst/>
          </a:prstGeom>
        </p:spPr>
      </p:pic>
      <p:sp>
        <p:nvSpPr>
          <p:cNvPr id="2" name="Text Placeholder 1"/>
          <p:cNvSpPr>
            <a:spLocks noGrp="1"/>
          </p:cNvSpPr>
          <p:nvPr>
            <p:ph type="body" sz="quarter" idx="12"/>
          </p:nvPr>
        </p:nvSpPr>
        <p:spPr>
          <a:xfrm>
            <a:off x="151702" y="4828453"/>
            <a:ext cx="8705850" cy="1247776"/>
          </a:xfrm>
        </p:spPr>
        <p:txBody>
          <a:bodyPr/>
          <a:lstStyle/>
          <a:p>
            <a:r>
              <a:rPr lang="en-US" dirty="0"/>
              <a:t>Panel (b) shows the combinations of meat and potatoes that Frank can produce.</a:t>
            </a:r>
          </a:p>
          <a:p>
            <a:r>
              <a:rPr lang="en-US" dirty="0"/>
              <a:t>Panel (c) shows the combinations of meat and potatoes that Ruby can produce. </a:t>
            </a:r>
          </a:p>
          <a:p>
            <a:r>
              <a:rPr lang="en-US" dirty="0"/>
              <a:t>Both production possibilities frontiers are derived assuming that Frank and Ruby each work 8 hours per day. If there is no trade, each person’s production possibilities frontier is also his or her consumption possibilities frontier.</a:t>
            </a:r>
          </a:p>
        </p:txBody>
      </p:sp>
      <p:sp>
        <p:nvSpPr>
          <p:cNvPr id="13336" name="Slide Number Placeholder 1"/>
          <p:cNvSpPr>
            <a:spLocks noGrp="1"/>
          </p:cNvSpPr>
          <p:nvPr>
            <p:ph type="sldNum" sz="quarter" idx="13"/>
          </p:nvPr>
        </p:nvSpPr>
        <p:spPr>
          <a:xfrm>
            <a:off x="8763000" y="6473825"/>
            <a:ext cx="3762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25694E3A-91B4-4ACE-B175-C08EF71D22D1}" type="slidenum">
              <a:rPr lang="en-US" altLang="en-US" smtClean="0">
                <a:solidFill>
                  <a:srgbClr val="002060"/>
                </a:solidFill>
              </a:rPr>
              <a:pPr algn="ctr" eaLnBrk="1" hangingPunct="1"/>
              <a:t>6</a:t>
            </a:fld>
            <a:endParaRPr lang="en-US" altLang="en-US" dirty="0">
              <a:solidFill>
                <a:srgbClr val="002060"/>
              </a:solidFill>
            </a:endParaRPr>
          </a:p>
        </p:txBody>
      </p:sp>
    </p:spTree>
    <p:extLst>
      <p:ext uri="{BB962C8B-B14F-4D97-AF65-F5344CB8AC3E}">
        <p14:creationId xmlns:p14="http://schemas.microsoft.com/office/powerpoint/2010/main" val="360841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00939"/>
            <a:ext cx="9139237" cy="860961"/>
          </a:xfrm>
        </p:spPr>
        <p:txBody>
          <a:bodyPr wrap="square" anchor="t"/>
          <a:lstStyle/>
          <a:p>
            <a:r>
              <a:rPr lang="en-US" altLang="en-US" sz="3600" dirty="0"/>
              <a:t>A Parable for the Modern Economy, Part 2</a:t>
            </a:r>
          </a:p>
        </p:txBody>
      </p:sp>
      <p:sp>
        <p:nvSpPr>
          <p:cNvPr id="14339" name="Content Placeholder 2"/>
          <p:cNvSpPr>
            <a:spLocks noGrp="1"/>
          </p:cNvSpPr>
          <p:nvPr>
            <p:ph idx="1"/>
          </p:nvPr>
        </p:nvSpPr>
        <p:spPr>
          <a:xfrm>
            <a:off x="277813" y="1025525"/>
            <a:ext cx="8588375" cy="4841875"/>
          </a:xfrm>
        </p:spPr>
        <p:txBody>
          <a:bodyPr/>
          <a:lstStyle/>
          <a:p>
            <a:r>
              <a:rPr lang="en-US" altLang="en-US" dirty="0"/>
              <a:t>Specialization and trade</a:t>
            </a:r>
          </a:p>
          <a:p>
            <a:pPr lvl="1"/>
            <a:r>
              <a:rPr lang="en-US" altLang="en-US" dirty="0"/>
              <a:t>Farmer Frank specializes in growing potatoes</a:t>
            </a:r>
          </a:p>
          <a:p>
            <a:pPr lvl="2"/>
            <a:r>
              <a:rPr lang="en-US" altLang="en-US" dirty="0"/>
              <a:t>More time growing potatoes </a:t>
            </a:r>
          </a:p>
          <a:p>
            <a:pPr lvl="2"/>
            <a:r>
              <a:rPr lang="en-US" altLang="en-US" dirty="0"/>
              <a:t>Less time raising cattle</a:t>
            </a:r>
          </a:p>
          <a:p>
            <a:pPr lvl="1"/>
            <a:r>
              <a:rPr lang="en-US" altLang="en-US" dirty="0"/>
              <a:t>Rancher Ruby specializes in raising cattle</a:t>
            </a:r>
          </a:p>
          <a:p>
            <a:pPr lvl="2"/>
            <a:r>
              <a:rPr lang="en-US" altLang="en-US" dirty="0"/>
              <a:t>More time raising cattle </a:t>
            </a:r>
          </a:p>
          <a:p>
            <a:pPr lvl="2"/>
            <a:r>
              <a:rPr lang="en-US" altLang="en-US" dirty="0"/>
              <a:t>Less time growing potatoes </a:t>
            </a:r>
          </a:p>
          <a:p>
            <a:pPr lvl="1"/>
            <a:r>
              <a:rPr lang="en-US" altLang="en-US" dirty="0"/>
              <a:t>Trade: 5 </a:t>
            </a:r>
            <a:r>
              <a:rPr lang="en-US" altLang="en-US" dirty="0" err="1"/>
              <a:t>oz</a:t>
            </a:r>
            <a:r>
              <a:rPr lang="en-US" altLang="en-US" dirty="0"/>
              <a:t> of meat for 15 </a:t>
            </a:r>
            <a:r>
              <a:rPr lang="en-US" altLang="en-US" dirty="0" err="1"/>
              <a:t>oz</a:t>
            </a:r>
            <a:r>
              <a:rPr lang="en-US" altLang="en-US" dirty="0"/>
              <a:t> of potatoes</a:t>
            </a:r>
          </a:p>
        </p:txBody>
      </p:sp>
      <p:sp>
        <p:nvSpPr>
          <p:cNvPr id="14341"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EBD87F8-3C70-4DB8-83B5-DFDE2AD403A9}" type="slidenum">
              <a:rPr lang="en-US" altLang="en-US" sz="1200" smtClean="0">
                <a:solidFill>
                  <a:srgbClr val="002060"/>
                </a:solidFill>
              </a:rPr>
              <a:pPr algn="ctr" eaLnBrk="1" hangingPunct="1"/>
              <a:t>7</a:t>
            </a:fld>
            <a:endParaRPr lang="en-US" altLang="en-US" sz="1200">
              <a:solidFill>
                <a:srgbClr val="002060"/>
              </a:solidFill>
            </a:endParaRPr>
          </a:p>
        </p:txBody>
      </p:sp>
    </p:spTree>
    <p:extLst>
      <p:ext uri="{BB962C8B-B14F-4D97-AF65-F5344CB8AC3E}">
        <p14:creationId xmlns:p14="http://schemas.microsoft.com/office/powerpoint/2010/main" val="387639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9550" y="0"/>
            <a:ext cx="8934450" cy="444500"/>
          </a:xfrm>
        </p:spPr>
        <p:txBody>
          <a:bodyPr/>
          <a:lstStyle/>
          <a:p>
            <a:r>
              <a:rPr lang="en-US" altLang="en-US" sz="3000" dirty="0"/>
              <a:t>Figure 2 </a:t>
            </a:r>
            <a:r>
              <a:rPr lang="en-US" altLang="en-US" sz="2000" dirty="0"/>
              <a:t>How Trade Expands the Set of Consumption Opportunities (</a:t>
            </a:r>
            <a:r>
              <a:rPr lang="en-US" altLang="en-US" sz="2000" dirty="0" err="1"/>
              <a:t>a,b</a:t>
            </a:r>
            <a:r>
              <a:rPr lang="en-US" altLang="en-US" sz="2000" dirty="0"/>
              <a:t>)</a:t>
            </a:r>
          </a:p>
        </p:txBody>
      </p:sp>
      <p:sp>
        <p:nvSpPr>
          <p:cNvPr id="8" name="TextBox 7"/>
          <p:cNvSpPr txBox="1">
            <a:spLocks noChangeArrowheads="1"/>
          </p:cNvSpPr>
          <p:nvPr/>
        </p:nvSpPr>
        <p:spPr bwMode="auto">
          <a:xfrm>
            <a:off x="762000" y="701407"/>
            <a:ext cx="248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1800" dirty="0"/>
              <a:t>(a) Frank’s production </a:t>
            </a:r>
          </a:p>
          <a:p>
            <a:pPr eaLnBrk="1" hangingPunct="1">
              <a:buFontTx/>
              <a:buNone/>
            </a:pPr>
            <a:r>
              <a:rPr lang="en-US" altLang="en-US" sz="1800" dirty="0"/>
              <a:t>and consumption</a:t>
            </a:r>
          </a:p>
        </p:txBody>
      </p:sp>
      <p:pic>
        <p:nvPicPr>
          <p:cNvPr id="3" name="Picture 1" descr="Graph of Frank’s production and consumption. The horizontal axis is potatoes in ounces from 0 to 32, and the vertical axis is meat in ounces from 0 to 8. There is a diagonal line stretching from top left to bottom right, and it passes through 0 comma 8, 16 comma 4 where point A is located, and 32 comma 0. There is point A asterisk on the graph at 17 comma 5. Point A is Frank’s production and consumption without trade, point A asterisk is Frank’s consumption with trade, and point 32 comma 0 is Frank’s production with trade.">
            <a:extLst>
              <a:ext uri="{FF2B5EF4-FFF2-40B4-BE49-F238E27FC236}">
                <a16:creationId xmlns:a16="http://schemas.microsoft.com/office/drawing/2014/main" id="{7ED89A3B-F0C2-4C73-B5CB-FE3FBCB33412}"/>
              </a:ext>
            </a:extLst>
          </p:cNvPr>
          <p:cNvPicPr>
            <a:picLocks noChangeAspect="1"/>
          </p:cNvPicPr>
          <p:nvPr/>
        </p:nvPicPr>
        <p:blipFill>
          <a:blip r:embed="rId2"/>
          <a:stretch>
            <a:fillRect/>
          </a:stretch>
        </p:blipFill>
        <p:spPr>
          <a:xfrm>
            <a:off x="533400" y="1524000"/>
            <a:ext cx="3069431" cy="3055155"/>
          </a:xfrm>
          <a:prstGeom prst="rect">
            <a:avLst/>
          </a:prstGeom>
        </p:spPr>
      </p:pic>
      <p:sp>
        <p:nvSpPr>
          <p:cNvPr id="9" name="TextBox 8"/>
          <p:cNvSpPr txBox="1">
            <a:spLocks noChangeArrowheads="1"/>
          </p:cNvSpPr>
          <p:nvPr/>
        </p:nvSpPr>
        <p:spPr bwMode="auto">
          <a:xfrm>
            <a:off x="4862513" y="649069"/>
            <a:ext cx="2437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1800" dirty="0"/>
              <a:t>(b) Ruby’s production </a:t>
            </a:r>
          </a:p>
          <a:p>
            <a:pPr eaLnBrk="1" hangingPunct="1">
              <a:buFontTx/>
              <a:buNone/>
            </a:pPr>
            <a:r>
              <a:rPr lang="en-US" altLang="en-US" sz="1800" dirty="0"/>
              <a:t>and consumption</a:t>
            </a:r>
          </a:p>
        </p:txBody>
      </p:sp>
      <p:pic>
        <p:nvPicPr>
          <p:cNvPr id="4" name="Picture 2" descr="Graph of Ruby’s production and consumption. The horizontal axis is potatoes in ounces from 0 to 48, and the vertical axis is meat in ounces from 0 to 24. There is a diagonal line stretching from top left to bottom right, and it passes through 0 comma 24, 12 comma 18, 24 comma 12 where point B is located, and 48 comma 0. There is point B asterisk on the graph at 27 comma 13. Point A is Ruby’s production and consumption without trade, point 12 comma 18 is Ruby’s production with trade, and point B asterisk is Ruby’s consumption with trade.">
            <a:extLst>
              <a:ext uri="{FF2B5EF4-FFF2-40B4-BE49-F238E27FC236}">
                <a16:creationId xmlns:a16="http://schemas.microsoft.com/office/drawing/2014/main" id="{D3F3C497-CAF1-4478-8970-9D388C916833}"/>
              </a:ext>
            </a:extLst>
          </p:cNvPr>
          <p:cNvPicPr>
            <a:picLocks noChangeAspect="1"/>
          </p:cNvPicPr>
          <p:nvPr/>
        </p:nvPicPr>
        <p:blipFill>
          <a:blip r:embed="rId3"/>
          <a:stretch>
            <a:fillRect/>
          </a:stretch>
        </p:blipFill>
        <p:spPr>
          <a:xfrm>
            <a:off x="4286345" y="1423035"/>
            <a:ext cx="3870603" cy="3200401"/>
          </a:xfrm>
          <a:prstGeom prst="rect">
            <a:avLst/>
          </a:prstGeom>
        </p:spPr>
      </p:pic>
      <p:sp>
        <p:nvSpPr>
          <p:cNvPr id="2" name="Text Placeholder 1"/>
          <p:cNvSpPr>
            <a:spLocks noGrp="1"/>
          </p:cNvSpPr>
          <p:nvPr>
            <p:ph type="body" sz="quarter" idx="12"/>
          </p:nvPr>
        </p:nvSpPr>
        <p:spPr>
          <a:xfrm>
            <a:off x="283369" y="4851669"/>
            <a:ext cx="8577262" cy="1304924"/>
          </a:xfrm>
        </p:spPr>
        <p:txBody>
          <a:bodyPr/>
          <a:lstStyle/>
          <a:p>
            <a:r>
              <a:rPr lang="en-US" dirty="0"/>
              <a:t>The proposed trade between Frank the farmer and Ruby the rancher offers each of them a combination of meat and potatoes that would be impossible in the absence of trade. </a:t>
            </a:r>
          </a:p>
          <a:p>
            <a:r>
              <a:rPr lang="en-US" dirty="0"/>
              <a:t>In panel (a), Frank gets to consume at point A* rather than point A. </a:t>
            </a:r>
          </a:p>
          <a:p>
            <a:r>
              <a:rPr lang="en-US" dirty="0"/>
              <a:t>In panel (b), Ruby gets to consume at point B* rather than point B. Trade allows each to consume more meat and more potatoes.</a:t>
            </a:r>
          </a:p>
        </p:txBody>
      </p:sp>
      <p:sp>
        <p:nvSpPr>
          <p:cNvPr id="15397" name="Slide Number Placeholder 1"/>
          <p:cNvSpPr>
            <a:spLocks noGrp="1"/>
          </p:cNvSpPr>
          <p:nvPr>
            <p:ph type="sldNum" sz="quarter" idx="13"/>
          </p:nvPr>
        </p:nvSpPr>
        <p:spPr>
          <a:xfrm>
            <a:off x="8860630" y="6473825"/>
            <a:ext cx="278607"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BB8E2F92-9818-453C-A9C9-51950CBE13E9}" type="slidenum">
              <a:rPr lang="en-US" altLang="en-US" smtClean="0">
                <a:solidFill>
                  <a:srgbClr val="002060"/>
                </a:solidFill>
              </a:rPr>
              <a:pPr algn="ctr" eaLnBrk="1" hangingPunct="1"/>
              <a:t>8</a:t>
            </a:fld>
            <a:endParaRPr lang="en-US" altLang="en-US">
              <a:solidFill>
                <a:srgbClr val="002060"/>
              </a:solidFill>
            </a:endParaRPr>
          </a:p>
        </p:txBody>
      </p:sp>
    </p:spTree>
    <p:extLst>
      <p:ext uri="{BB962C8B-B14F-4D97-AF65-F5344CB8AC3E}">
        <p14:creationId xmlns:p14="http://schemas.microsoft.com/office/powerpoint/2010/main" val="220400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9550" y="0"/>
            <a:ext cx="8934450" cy="444500"/>
          </a:xfrm>
        </p:spPr>
        <p:txBody>
          <a:bodyPr/>
          <a:lstStyle/>
          <a:p>
            <a:r>
              <a:rPr lang="en-US" altLang="en-US" sz="3000" dirty="0"/>
              <a:t>Figure 2 </a:t>
            </a:r>
            <a:r>
              <a:rPr lang="en-US" altLang="en-US" sz="2000" dirty="0"/>
              <a:t>How Trade Expands the Set of Consumption Opportunities (c)</a:t>
            </a:r>
          </a:p>
        </p:txBody>
      </p:sp>
      <p:graphicFrame>
        <p:nvGraphicFramePr>
          <p:cNvPr id="2" name="Table 1" descr="Table of the gains from trade: a summary. There are five columns and six rows. The column headers are empty cell, Frank’s meat, Frank’s potatoes, Ruby’s meat, and Ruby’s potatoes. The row headers are production and consumption without trade, production with trade, trade, consumption with trade, and increase in consumption with gains from trade.">
            <a:extLst>
              <a:ext uri="{FF2B5EF4-FFF2-40B4-BE49-F238E27FC236}">
                <a16:creationId xmlns:a16="http://schemas.microsoft.com/office/drawing/2014/main" id="{AC21D97A-25B1-451E-91F0-3F3F3E51FF98}"/>
              </a:ext>
            </a:extLst>
          </p:cNvPr>
          <p:cNvGraphicFramePr>
            <a:graphicFrameLocks noGrp="1"/>
          </p:cNvGraphicFramePr>
          <p:nvPr>
            <p:extLst>
              <p:ext uri="{D42A27DB-BD31-4B8C-83A1-F6EECF244321}">
                <p14:modId xmlns:p14="http://schemas.microsoft.com/office/powerpoint/2010/main" val="2374272727"/>
              </p:ext>
            </p:extLst>
          </p:nvPr>
        </p:nvGraphicFramePr>
        <p:xfrm>
          <a:off x="638174" y="1600200"/>
          <a:ext cx="8077201" cy="3041483"/>
        </p:xfrm>
        <a:graphic>
          <a:graphicData uri="http://schemas.openxmlformats.org/drawingml/2006/table">
            <a:tbl>
              <a:tblPr firstRow="1" firstCol="1" bandRow="1">
                <a:tableStyleId>{5940675A-B579-460E-94D1-54222C63F5DA}</a:tableStyleId>
              </a:tblPr>
              <a:tblGrid>
                <a:gridCol w="2057400">
                  <a:extLst>
                    <a:ext uri="{9D8B030D-6E8A-4147-A177-3AD203B41FA5}">
                      <a16:colId xmlns:a16="http://schemas.microsoft.com/office/drawing/2014/main" val="2211477133"/>
                    </a:ext>
                  </a:extLst>
                </a:gridCol>
                <a:gridCol w="1447800">
                  <a:extLst>
                    <a:ext uri="{9D8B030D-6E8A-4147-A177-3AD203B41FA5}">
                      <a16:colId xmlns:a16="http://schemas.microsoft.com/office/drawing/2014/main" val="413478537"/>
                    </a:ext>
                  </a:extLst>
                </a:gridCol>
                <a:gridCol w="1340583">
                  <a:extLst>
                    <a:ext uri="{9D8B030D-6E8A-4147-A177-3AD203B41FA5}">
                      <a16:colId xmlns:a16="http://schemas.microsoft.com/office/drawing/2014/main" val="2270948273"/>
                    </a:ext>
                  </a:extLst>
                </a:gridCol>
                <a:gridCol w="1615261">
                  <a:extLst>
                    <a:ext uri="{9D8B030D-6E8A-4147-A177-3AD203B41FA5}">
                      <a16:colId xmlns:a16="http://schemas.microsoft.com/office/drawing/2014/main" val="2406510158"/>
                    </a:ext>
                  </a:extLst>
                </a:gridCol>
                <a:gridCol w="1616157">
                  <a:extLst>
                    <a:ext uri="{9D8B030D-6E8A-4147-A177-3AD203B41FA5}">
                      <a16:colId xmlns:a16="http://schemas.microsoft.com/office/drawing/2014/main" val="1039589409"/>
                    </a:ext>
                  </a:extLst>
                </a:gridCol>
              </a:tblGrid>
              <a:tr h="268182">
                <a:tc>
                  <a:txBody>
                    <a:bodyPr/>
                    <a:lstStyle/>
                    <a:p>
                      <a:pPr marL="0" marR="0" latinLnBrk="1">
                        <a:lnSpc>
                          <a:spcPct val="107000"/>
                        </a:lnSpc>
                        <a:spcBef>
                          <a:spcPts val="0"/>
                        </a:spcBef>
                        <a:spcAft>
                          <a:spcPts val="0"/>
                        </a:spcAft>
                      </a:pPr>
                      <a:r>
                        <a:rPr lang="en-US" sz="1600" dirty="0">
                          <a:effectLst/>
                        </a:rPr>
                        <a:t> </a:t>
                      </a:r>
                      <a:r>
                        <a:rPr lang="en-US" sz="1600" dirty="0">
                          <a:solidFill>
                            <a:srgbClr val="E2F4FD"/>
                          </a:solidFill>
                          <a:effectLst/>
                        </a:rPr>
                        <a:t>Empty cell</a:t>
                      </a:r>
                      <a:endParaRPr lang="en-US" sz="1600" dirty="0">
                        <a:solidFill>
                          <a:srgbClr val="E2F4FD"/>
                        </a:solidFill>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Frank’s meat</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Frank’s potatoes</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Ruby’s meat</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Ruby’s potatoes</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extLst>
                  <a:ext uri="{0D108BD9-81ED-4DB2-BD59-A6C34878D82A}">
                    <a16:rowId xmlns:a16="http://schemas.microsoft.com/office/drawing/2014/main" val="1138896122"/>
                  </a:ext>
                </a:extLst>
              </a:tr>
              <a:tr h="402272">
                <a:tc>
                  <a:txBody>
                    <a:bodyPr/>
                    <a:lstStyle/>
                    <a:p>
                      <a:pPr marL="0" marR="0" latinLnBrk="1">
                        <a:lnSpc>
                          <a:spcPct val="107000"/>
                        </a:lnSpc>
                        <a:spcBef>
                          <a:spcPts val="0"/>
                        </a:spcBef>
                        <a:spcAft>
                          <a:spcPts val="0"/>
                        </a:spcAft>
                      </a:pPr>
                      <a:r>
                        <a:rPr lang="en-US" sz="1600" dirty="0">
                          <a:effectLst/>
                        </a:rPr>
                        <a:t>Production and consumption without trade</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4 ounces</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16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12 ounces</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24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extLst>
                  <a:ext uri="{0D108BD9-81ED-4DB2-BD59-A6C34878D82A}">
                    <a16:rowId xmlns:a16="http://schemas.microsoft.com/office/drawing/2014/main" val="4173835283"/>
                  </a:ext>
                </a:extLst>
              </a:tr>
              <a:tr h="268182">
                <a:tc>
                  <a:txBody>
                    <a:bodyPr/>
                    <a:lstStyle/>
                    <a:p>
                      <a:pPr marL="0" marR="0" latinLnBrk="1">
                        <a:lnSpc>
                          <a:spcPct val="107000"/>
                        </a:lnSpc>
                        <a:spcBef>
                          <a:spcPts val="0"/>
                        </a:spcBef>
                        <a:spcAft>
                          <a:spcPts val="0"/>
                        </a:spcAft>
                      </a:pPr>
                      <a:r>
                        <a:rPr lang="en-US" sz="1600">
                          <a:effectLst/>
                        </a:rPr>
                        <a:t>Production with trade</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0 ounce</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32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18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12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extLst>
                  <a:ext uri="{0D108BD9-81ED-4DB2-BD59-A6C34878D82A}">
                    <a16:rowId xmlns:a16="http://schemas.microsoft.com/office/drawing/2014/main" val="1416813900"/>
                  </a:ext>
                </a:extLst>
              </a:tr>
              <a:tr h="268182">
                <a:tc>
                  <a:txBody>
                    <a:bodyPr/>
                    <a:lstStyle/>
                    <a:p>
                      <a:pPr marL="0" marR="0" latinLnBrk="1">
                        <a:lnSpc>
                          <a:spcPct val="107000"/>
                        </a:lnSpc>
                        <a:spcBef>
                          <a:spcPts val="0"/>
                        </a:spcBef>
                        <a:spcAft>
                          <a:spcPts val="0"/>
                        </a:spcAft>
                      </a:pPr>
                      <a:r>
                        <a:rPr lang="en-US" sz="1600">
                          <a:effectLst/>
                        </a:rPr>
                        <a:t>Trade</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Gets 5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Gives 15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Gives 5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Gets 15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extLst>
                  <a:ext uri="{0D108BD9-81ED-4DB2-BD59-A6C34878D82A}">
                    <a16:rowId xmlns:a16="http://schemas.microsoft.com/office/drawing/2014/main" val="2404410260"/>
                  </a:ext>
                </a:extLst>
              </a:tr>
              <a:tr h="268182">
                <a:tc>
                  <a:txBody>
                    <a:bodyPr/>
                    <a:lstStyle/>
                    <a:p>
                      <a:pPr marL="0" marR="0" latinLnBrk="1">
                        <a:lnSpc>
                          <a:spcPct val="107000"/>
                        </a:lnSpc>
                        <a:spcBef>
                          <a:spcPts val="0"/>
                        </a:spcBef>
                        <a:spcAft>
                          <a:spcPts val="0"/>
                        </a:spcAft>
                      </a:pPr>
                      <a:r>
                        <a:rPr lang="en-US" sz="1600">
                          <a:effectLst/>
                        </a:rPr>
                        <a:t>Consumption with trade</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5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17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13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27 ounces</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extLst>
                  <a:ext uri="{0D108BD9-81ED-4DB2-BD59-A6C34878D82A}">
                    <a16:rowId xmlns:a16="http://schemas.microsoft.com/office/drawing/2014/main" val="3534505884"/>
                  </a:ext>
                </a:extLst>
              </a:tr>
              <a:tr h="536362">
                <a:tc>
                  <a:txBody>
                    <a:bodyPr/>
                    <a:lstStyle/>
                    <a:p>
                      <a:pPr marL="0" marR="0" latinLnBrk="1">
                        <a:lnSpc>
                          <a:spcPct val="107000"/>
                        </a:lnSpc>
                        <a:spcBef>
                          <a:spcPts val="0"/>
                        </a:spcBef>
                        <a:spcAft>
                          <a:spcPts val="0"/>
                        </a:spcAft>
                      </a:pPr>
                      <a:r>
                        <a:rPr lang="en-US" sz="1600">
                          <a:effectLst/>
                        </a:rPr>
                        <a:t>Increase in consumption with gains from trade</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Increase of 1 ounce</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a:effectLst/>
                        </a:rPr>
                        <a:t>Increase of 1 ounce</a:t>
                      </a:r>
                      <a:endParaRPr lang="en-US" sz="160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Increase of 1 ounce</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tc>
                  <a:txBody>
                    <a:bodyPr/>
                    <a:lstStyle/>
                    <a:p>
                      <a:pPr marL="0" marR="0" latinLnBrk="1">
                        <a:lnSpc>
                          <a:spcPct val="107000"/>
                        </a:lnSpc>
                        <a:spcBef>
                          <a:spcPts val="0"/>
                        </a:spcBef>
                        <a:spcAft>
                          <a:spcPts val="0"/>
                        </a:spcAft>
                      </a:pPr>
                      <a:r>
                        <a:rPr lang="en-US" sz="1600" dirty="0">
                          <a:effectLst/>
                        </a:rPr>
                        <a:t>Increase of 3 ounces</a:t>
                      </a:r>
                      <a:endParaRPr lang="en-US" sz="1600" dirty="0">
                        <a:effectLst/>
                        <a:latin typeface="맑은 고딕" panose="020B0503020000020004" pitchFamily="50" charset="-127"/>
                        <a:ea typeface="맑은 고딕" panose="020B0503020000020004" pitchFamily="50" charset="-127"/>
                        <a:cs typeface="Arial" panose="020B0604020202020204" pitchFamily="34" charset="0"/>
                      </a:endParaRPr>
                    </a:p>
                  </a:txBody>
                  <a:tcPr marL="43813" marR="43813" marT="0" marB="0"/>
                </a:tc>
                <a:extLst>
                  <a:ext uri="{0D108BD9-81ED-4DB2-BD59-A6C34878D82A}">
                    <a16:rowId xmlns:a16="http://schemas.microsoft.com/office/drawing/2014/main" val="945061457"/>
                  </a:ext>
                </a:extLst>
              </a:tr>
            </a:tbl>
          </a:graphicData>
        </a:graphic>
      </p:graphicFrame>
      <p:sp>
        <p:nvSpPr>
          <p:cNvPr id="15397" name="Slide Number Placeholder 1"/>
          <p:cNvSpPr>
            <a:spLocks noGrp="1"/>
          </p:cNvSpPr>
          <p:nvPr>
            <p:ph type="sldNum" sz="quarter" idx="13"/>
          </p:nvPr>
        </p:nvSpPr>
        <p:spPr>
          <a:xfrm>
            <a:off x="8839200" y="6473825"/>
            <a:ext cx="3000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BB8E2F92-9818-453C-A9C9-51950CBE13E9}" type="slidenum">
              <a:rPr lang="en-US" altLang="en-US" smtClean="0">
                <a:solidFill>
                  <a:srgbClr val="002060"/>
                </a:solidFill>
              </a:rPr>
              <a:pPr algn="ctr" eaLnBrk="1" hangingPunct="1"/>
              <a:t>9</a:t>
            </a:fld>
            <a:endParaRPr lang="en-US" altLang="en-US">
              <a:solidFill>
                <a:srgbClr val="002060"/>
              </a:solidFill>
            </a:endParaRPr>
          </a:p>
        </p:txBody>
      </p:sp>
    </p:spTree>
    <p:extLst>
      <p:ext uri="{BB962C8B-B14F-4D97-AF65-F5344CB8AC3E}">
        <p14:creationId xmlns:p14="http://schemas.microsoft.com/office/powerpoint/2010/main" val="3534636980"/>
      </p:ext>
    </p:extLst>
  </p:cSld>
  <p:clrMapOvr>
    <a:masterClrMapping/>
  </p:clrMapOvr>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5987</TotalTime>
  <Words>1307</Words>
  <Application>Microsoft Office PowerPoint</Application>
  <PresentationFormat>On-screen Show (4:3)</PresentationFormat>
  <Paragraphs>225</Paragraphs>
  <Slides>24</Slides>
  <Notes>1</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24</vt:i4>
      </vt:variant>
    </vt:vector>
  </HeadingPairs>
  <TitlesOfParts>
    <vt:vector size="45" baseType="lpstr">
      <vt:lpstr>맑은 고딕</vt:lpstr>
      <vt:lpstr>Arial</vt:lpstr>
      <vt:lpstr>Arial Narrow</vt:lpstr>
      <vt:lpstr>Calibri</vt:lpstr>
      <vt:lpstr>Cambria</vt:lpstr>
      <vt:lpstr>Sabon-Bold</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1_Chapter title</vt:lpstr>
      <vt:lpstr>1_Chapter content</vt:lpstr>
      <vt:lpstr>2_Chapter title</vt:lpstr>
      <vt:lpstr>3_Chapter title</vt:lpstr>
      <vt:lpstr>Principles of Micro Economics, Ninth Edition N. Gregory Mankiw </vt:lpstr>
      <vt:lpstr>Chapter 3</vt:lpstr>
      <vt:lpstr>A Parable for the Modern Economy</vt:lpstr>
      <vt:lpstr>A Parable for the Modern Economy, Part 1</vt:lpstr>
      <vt:lpstr>Figure 1 The Production Possibilities Frontier (a)</vt:lpstr>
      <vt:lpstr>Figure 1 The Production Possibilities Frontier (b, c)</vt:lpstr>
      <vt:lpstr>A Parable for the Modern Economy, Part 2</vt:lpstr>
      <vt:lpstr>Figure 2 How Trade Expands the Set of Consumption Opportunities (a,b)</vt:lpstr>
      <vt:lpstr>Figure 2 How Trade Expands the Set of Consumption Opportunities (c)</vt:lpstr>
      <vt:lpstr>Comparative Advantage, Part 1</vt:lpstr>
      <vt:lpstr>Comparative Advantage, Part 2</vt:lpstr>
      <vt:lpstr>Comparative Advantage, Part 3</vt:lpstr>
      <vt:lpstr>Table 1 The Opportunity Cost of Meat and Potatoes</vt:lpstr>
      <vt:lpstr>Comparative Advantage, Part 4</vt:lpstr>
      <vt:lpstr>Comparative Advantage, Part 5</vt:lpstr>
      <vt:lpstr>Comparative Advantage, Part 6</vt:lpstr>
      <vt:lpstr>Comparative Advantage, Part 7</vt:lpstr>
      <vt:lpstr>Applications of Comparative Advantage</vt:lpstr>
      <vt:lpstr>Applications of Comparative Advantage, Part 1</vt:lpstr>
      <vt:lpstr>Applications of Comparative Advantage, Part 2</vt:lpstr>
      <vt:lpstr>Applications of Comparative Advantage, Part 3</vt:lpstr>
      <vt:lpstr>Applications of Comparative Advantage, Part 4</vt:lpstr>
      <vt:lpstr>ASK THE EXPERTS, Part 1</vt:lpstr>
      <vt:lpstr>ASK THE EXPERTS, Part 2</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Saba UV</cp:lastModifiedBy>
  <cp:revision>165</cp:revision>
  <dcterms:created xsi:type="dcterms:W3CDTF">2016-03-16T19:41:09Z</dcterms:created>
  <dcterms:modified xsi:type="dcterms:W3CDTF">2020-02-21T05:13:53Z</dcterms:modified>
</cp:coreProperties>
</file>