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2" r:id="rId10"/>
    <p:sldMasterId id="2147483684" r:id="rId11"/>
    <p:sldMasterId id="2147483686" r:id="rId12"/>
    <p:sldMasterId id="2147483688" r:id="rId13"/>
  </p:sldMasterIdLst>
  <p:notesMasterIdLst>
    <p:notesMasterId r:id="rId42"/>
  </p:notesMasterIdLst>
  <p:sldIdLst>
    <p:sldId id="377" r:id="rId14"/>
    <p:sldId id="376" r:id="rId15"/>
    <p:sldId id="348" r:id="rId16"/>
    <p:sldId id="349" r:id="rId17"/>
    <p:sldId id="350"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000" userDrawn="1">
          <p15:clr>
            <a:srgbClr val="A4A3A4"/>
          </p15:clr>
        </p15:guide>
        <p15:guide id="4" orient="horz" pos="4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7" autoAdjust="0"/>
    <p:restoredTop sz="91758" autoAdjust="0"/>
  </p:normalViewPr>
  <p:slideViewPr>
    <p:cSldViewPr>
      <p:cViewPr varScale="1">
        <p:scale>
          <a:sx n="98" d="100"/>
          <a:sy n="98" d="100"/>
        </p:scale>
        <p:origin x="2034" y="78"/>
      </p:cViewPr>
      <p:guideLst>
        <p:guide orient="horz" pos="2160"/>
        <p:guide pos="2880"/>
        <p:guide pos="1000"/>
        <p:guide orient="horz" pos="407"/>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smtClean="0"/>
              <a:t>Principles Of Micro Economics</a:t>
            </a:r>
            <a:r>
              <a:rPr lang="en-US" sz="1000" dirty="0"/>
              <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F6792-DBE1-4461-97FA-F85A7B48814E}" type="slidenum">
              <a:rPr lang="en-US" smtClean="0"/>
              <a:t>9</a:t>
            </a:fld>
            <a:endParaRPr lang="en-US"/>
          </a:p>
        </p:txBody>
      </p:sp>
    </p:spTree>
    <p:extLst>
      <p:ext uri="{BB962C8B-B14F-4D97-AF65-F5344CB8AC3E}">
        <p14:creationId xmlns:p14="http://schemas.microsoft.com/office/powerpoint/2010/main" val="3524390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Source: IGM Economic Experts Panel, June 26, 2012.</a:t>
            </a:r>
            <a:endParaRPr lang="en-US" dirty="0"/>
          </a:p>
        </p:txBody>
      </p:sp>
      <p:sp>
        <p:nvSpPr>
          <p:cNvPr id="4" name="Slide Number Placeholder 3"/>
          <p:cNvSpPr>
            <a:spLocks noGrp="1"/>
          </p:cNvSpPr>
          <p:nvPr>
            <p:ph type="sldNum" sz="quarter" idx="10"/>
          </p:nvPr>
        </p:nvSpPr>
        <p:spPr/>
        <p:txBody>
          <a:bodyPr/>
          <a:lstStyle/>
          <a:p>
            <a:fld id="{2CAF6792-DBE1-4461-97FA-F85A7B48814E}" type="slidenum">
              <a:rPr lang="en-US" smtClean="0"/>
              <a:t>27</a:t>
            </a:fld>
            <a:endParaRPr lang="en-US"/>
          </a:p>
        </p:txBody>
      </p:sp>
    </p:spTree>
    <p:extLst>
      <p:ext uri="{BB962C8B-B14F-4D97-AF65-F5344CB8AC3E}">
        <p14:creationId xmlns:p14="http://schemas.microsoft.com/office/powerpoint/2010/main" val="931272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0588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6797205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3529740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4284179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4"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bg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bg1"/>
                </a:solidFill>
                <a:effectLst/>
                <a:uLnTx/>
                <a:uFillTx/>
                <a:latin typeface="Arial" charset="0"/>
                <a:ea typeface="+mn-ea"/>
                <a:cs typeface="Arial" pitchFamily="34" charset="0"/>
              </a:rPr>
              <a:t>Principles of Economics</a:t>
            </a: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bg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6054725" y="5630720"/>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244114714"/>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937505546"/>
      </p:ext>
    </p:extLst>
  </p:cSld>
  <p:clrMap bg1="lt1" tx1="dk1" bg2="lt2" tx2="dk2" accent1="accent1" accent2="accent2" accent3="accent3" accent4="accent4" accent5="accent5" accent6="accent6" hlink="hlink" folHlink="folHlink"/>
  <p:sldLayoutIdLst>
    <p:sldLayoutId id="2147483685"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973759" y="6019800"/>
            <a:ext cx="7213047" cy="4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bg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bg1"/>
                </a:solidFill>
              </a:rPr>
              <a:t>V.  </a:t>
            </a:r>
            <a:r>
              <a:rPr lang="en-US" altLang="en-US" sz="900" dirty="0" err="1">
                <a:solidFill>
                  <a:schemeClr val="bg1"/>
                </a:solidFill>
              </a:rPr>
              <a:t>Andreea</a:t>
            </a:r>
            <a:r>
              <a:rPr lang="en-US" altLang="en-US" sz="900" dirty="0">
                <a:solidFill>
                  <a:schemeClr val="bg1"/>
                </a:solidFill>
              </a:rPr>
              <a:t>  CHIRITESCU</a:t>
            </a:r>
          </a:p>
          <a:p>
            <a:pPr algn="ctr" eaLnBrk="1" fontAlgn="base" hangingPunct="1">
              <a:lnSpc>
                <a:spcPct val="80000"/>
              </a:lnSpc>
              <a:spcBef>
                <a:spcPct val="20000"/>
              </a:spcBef>
              <a:spcAft>
                <a:spcPct val="0"/>
              </a:spcAft>
              <a:defRPr/>
            </a:pPr>
            <a:r>
              <a:rPr lang="en-US" altLang="en-US" sz="900" dirty="0">
                <a:solidFill>
                  <a:schemeClr val="bg1"/>
                </a:solidFill>
              </a:rPr>
              <a:t>Eastern Illinois University</a:t>
            </a:r>
          </a:p>
        </p:txBody>
      </p: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97795596"/>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
        <p:nvSpPr>
          <p:cNvPr id="12" name="Rectangle 11"/>
          <p:cNvSpPr>
            <a:spLocks noChangeArrowheads="1"/>
          </p:cNvSpPr>
          <p:nvPr userDrawn="1"/>
        </p:nvSpPr>
        <p:spPr bwMode="auto">
          <a:xfrm>
            <a:off x="1225039" y="5593773"/>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1779532006"/>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58456"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12"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a:t>Name fgchmvb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1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76201"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a:t>
            </a:r>
            <a:r>
              <a:rPr lang="en-US" sz="4000" dirty="0" smtClean="0">
                <a:solidFill>
                  <a:schemeClr val="tx1"/>
                </a:solidFill>
              </a:rPr>
              <a:t>Micro Economics</a:t>
            </a:r>
            <a:r>
              <a:rPr lang="en-US" sz="4000" dirty="0">
                <a:solidFill>
                  <a:schemeClr val="tx1"/>
                </a:solidFill>
              </a:rPr>
              <a:t>, Ninth Edition</a:t>
            </a:r>
            <a:br>
              <a:rPr lang="en-US" sz="4000" dirty="0">
                <a:solidFill>
                  <a:schemeClr val="tx1"/>
                </a:solidFill>
              </a:rPr>
            </a:br>
            <a:r>
              <a:rPr lang="en-US" sz="2800" dirty="0">
                <a:solidFill>
                  <a:schemeClr val="tx1"/>
                </a:solidFill>
              </a:rPr>
              <a:t>N. Gregory Mankiw</a:t>
            </a:r>
            <a:r>
              <a:rPr lang="en-US" dirty="0"/>
              <a:t/>
            </a:r>
            <a:br>
              <a:rPr lang="en-US" dirty="0"/>
            </a:br>
            <a:endParaRPr lang="en-US" dirty="0"/>
          </a:p>
        </p:txBody>
      </p:sp>
    </p:spTree>
    <p:extLst>
      <p:ext uri="{BB962C8B-B14F-4D97-AF65-F5344CB8AC3E}">
        <p14:creationId xmlns:p14="http://schemas.microsoft.com/office/powerpoint/2010/main" val="325352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70035" y="152400"/>
            <a:ext cx="7803931" cy="873125"/>
          </a:xfrm>
        </p:spPr>
        <p:txBody>
          <a:bodyPr wrap="square" anchor="t"/>
          <a:lstStyle/>
          <a:p>
            <a:r>
              <a:rPr lang="en-US" altLang="en-US" sz="3600" dirty="0"/>
              <a:t>Deadweight Loss of Taxation, Part 5</a:t>
            </a:r>
          </a:p>
        </p:txBody>
      </p:sp>
      <p:sp>
        <p:nvSpPr>
          <p:cNvPr id="17411" name="Content Placeholder 2"/>
          <p:cNvSpPr>
            <a:spLocks noGrp="1"/>
          </p:cNvSpPr>
          <p:nvPr>
            <p:ph idx="1"/>
          </p:nvPr>
        </p:nvSpPr>
        <p:spPr>
          <a:xfrm>
            <a:off x="277813" y="1101725"/>
            <a:ext cx="7494587" cy="4765675"/>
          </a:xfrm>
        </p:spPr>
        <p:txBody>
          <a:bodyPr/>
          <a:lstStyle/>
          <a:p>
            <a:r>
              <a:rPr lang="en-US" altLang="en-US" sz="3200" dirty="0"/>
              <a:t>Welfare without a tax</a:t>
            </a:r>
          </a:p>
          <a:p>
            <a:pPr lvl="1"/>
            <a:r>
              <a:rPr lang="en-US" altLang="en-US" sz="2800" dirty="0"/>
              <a:t>Consumer surplus, areas A, B, and C</a:t>
            </a:r>
          </a:p>
          <a:p>
            <a:pPr lvl="1"/>
            <a:r>
              <a:rPr lang="en-US" altLang="en-US" sz="2800" dirty="0"/>
              <a:t>Producer surplus, areas D, E, and F</a:t>
            </a:r>
          </a:p>
          <a:p>
            <a:pPr lvl="1"/>
            <a:r>
              <a:rPr lang="en-US" altLang="en-US" sz="2800" dirty="0"/>
              <a:t>Total tax revenue = 0</a:t>
            </a:r>
          </a:p>
          <a:p>
            <a:r>
              <a:rPr lang="en-US" altLang="en-US" sz="3200" dirty="0"/>
              <a:t>Welfare with tax</a:t>
            </a:r>
          </a:p>
          <a:p>
            <a:pPr lvl="1"/>
            <a:r>
              <a:rPr lang="en-US" altLang="en-US" sz="2800" dirty="0"/>
              <a:t>Smaller consumer surplus, area A</a:t>
            </a:r>
          </a:p>
          <a:p>
            <a:pPr lvl="1"/>
            <a:r>
              <a:rPr lang="en-US" altLang="en-US" sz="2800" dirty="0"/>
              <a:t>Smaller producer surplus, area F</a:t>
            </a:r>
          </a:p>
          <a:p>
            <a:pPr lvl="1"/>
            <a:r>
              <a:rPr lang="en-US" altLang="en-US" sz="2800" dirty="0"/>
              <a:t>Total tax revenue, areas B and D</a:t>
            </a:r>
          </a:p>
          <a:p>
            <a:pPr lvl="1"/>
            <a:r>
              <a:rPr lang="en-US" altLang="en-US" sz="2800" dirty="0"/>
              <a:t>Smaller overall welfare</a:t>
            </a:r>
          </a:p>
        </p:txBody>
      </p:sp>
      <p:sp>
        <p:nvSpPr>
          <p:cNvPr id="1741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12FE3291-381D-4EE1-961F-6B1C26F35E59}" type="slidenum">
              <a:rPr lang="en-US" altLang="en-US" sz="1200" smtClean="0">
                <a:solidFill>
                  <a:srgbClr val="002060"/>
                </a:solidFill>
              </a:rPr>
              <a:pPr algn="ctr" eaLnBrk="1" hangingPunct="1"/>
              <a:t>10</a:t>
            </a:fld>
            <a:endParaRPr lang="en-US" altLang="en-US" sz="1200">
              <a:solidFill>
                <a:srgbClr val="002060"/>
              </a:solidFill>
            </a:endParaRPr>
          </a:p>
        </p:txBody>
      </p:sp>
    </p:spTree>
    <p:extLst>
      <p:ext uri="{BB962C8B-B14F-4D97-AF65-F5344CB8AC3E}">
        <p14:creationId xmlns:p14="http://schemas.microsoft.com/office/powerpoint/2010/main" val="1743014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70035" y="152400"/>
            <a:ext cx="7803931" cy="873125"/>
          </a:xfrm>
        </p:spPr>
        <p:txBody>
          <a:bodyPr wrap="square" anchor="t"/>
          <a:lstStyle/>
          <a:p>
            <a:r>
              <a:rPr lang="en-US" altLang="en-US" sz="3600" dirty="0"/>
              <a:t>Deadweight Loss of Taxation, Part 6</a:t>
            </a:r>
          </a:p>
        </p:txBody>
      </p:sp>
      <p:sp>
        <p:nvSpPr>
          <p:cNvPr id="18435" name="Content Placeholder 2"/>
          <p:cNvSpPr>
            <a:spLocks noGrp="1"/>
          </p:cNvSpPr>
          <p:nvPr>
            <p:ph idx="1"/>
          </p:nvPr>
        </p:nvSpPr>
        <p:spPr>
          <a:xfrm>
            <a:off x="277813" y="1101725"/>
            <a:ext cx="8561387" cy="4841875"/>
          </a:xfrm>
        </p:spPr>
        <p:txBody>
          <a:bodyPr/>
          <a:lstStyle/>
          <a:p>
            <a:r>
              <a:rPr lang="en-US" altLang="en-US" sz="3200" dirty="0"/>
              <a:t>Losses of surplus to buyers and sellers, from a tax</a:t>
            </a:r>
          </a:p>
          <a:p>
            <a:pPr lvl="1"/>
            <a:r>
              <a:rPr lang="en-US" altLang="en-US" sz="2800" dirty="0"/>
              <a:t>Exceed the revenue raised by the government</a:t>
            </a:r>
          </a:p>
          <a:p>
            <a:r>
              <a:rPr lang="en-US" altLang="en-US" sz="3200" dirty="0"/>
              <a:t>Deadweight loss</a:t>
            </a:r>
          </a:p>
          <a:p>
            <a:pPr lvl="1"/>
            <a:r>
              <a:rPr lang="en-US" altLang="en-US" sz="2800" dirty="0"/>
              <a:t>Fall in total surplus that results from a market distortion, such as a tax</a:t>
            </a:r>
          </a:p>
          <a:p>
            <a:r>
              <a:rPr lang="en-US" altLang="en-US" sz="3200" dirty="0"/>
              <a:t>Taxes distort incentives</a:t>
            </a:r>
          </a:p>
          <a:p>
            <a:pPr lvl="1"/>
            <a:r>
              <a:rPr lang="en-US" altLang="en-US" sz="2800" dirty="0"/>
              <a:t>Markets allocate resources inefficiently</a:t>
            </a:r>
          </a:p>
        </p:txBody>
      </p:sp>
      <p:sp>
        <p:nvSpPr>
          <p:cNvPr id="1843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2F94C85F-64FA-4C46-B1E9-1FD8FCFC7410}" type="slidenum">
              <a:rPr lang="en-US" altLang="en-US" sz="1200" smtClean="0">
                <a:solidFill>
                  <a:srgbClr val="002060"/>
                </a:solidFill>
              </a:rPr>
              <a:pPr algn="ctr" eaLnBrk="1" hangingPunct="1"/>
              <a:t>11</a:t>
            </a:fld>
            <a:endParaRPr lang="en-US" altLang="en-US" sz="1200">
              <a:solidFill>
                <a:srgbClr val="002060"/>
              </a:solidFill>
            </a:endParaRPr>
          </a:p>
        </p:txBody>
      </p:sp>
    </p:spTree>
    <p:extLst>
      <p:ext uri="{BB962C8B-B14F-4D97-AF65-F5344CB8AC3E}">
        <p14:creationId xmlns:p14="http://schemas.microsoft.com/office/powerpoint/2010/main" val="1092263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70035" y="152400"/>
            <a:ext cx="7803931" cy="873125"/>
          </a:xfrm>
        </p:spPr>
        <p:txBody>
          <a:bodyPr wrap="square" anchor="t"/>
          <a:lstStyle/>
          <a:p>
            <a:r>
              <a:rPr lang="en-US" altLang="en-US" sz="3600" dirty="0"/>
              <a:t>Deadweight Loss of Taxation, Part 7</a:t>
            </a:r>
          </a:p>
        </p:txBody>
      </p:sp>
      <p:sp>
        <p:nvSpPr>
          <p:cNvPr id="19459" name="Content Placeholder 2"/>
          <p:cNvSpPr>
            <a:spLocks noGrp="1"/>
          </p:cNvSpPr>
          <p:nvPr>
            <p:ph idx="1"/>
          </p:nvPr>
        </p:nvSpPr>
        <p:spPr>
          <a:xfrm>
            <a:off x="277813" y="1177925"/>
            <a:ext cx="8588375" cy="4689475"/>
          </a:xfrm>
        </p:spPr>
        <p:txBody>
          <a:bodyPr/>
          <a:lstStyle/>
          <a:p>
            <a:r>
              <a:rPr lang="en-US" altLang="en-US" dirty="0"/>
              <a:t>Deadweight losses and gains from trade</a:t>
            </a:r>
          </a:p>
          <a:p>
            <a:pPr lvl="1"/>
            <a:r>
              <a:rPr lang="en-US" altLang="en-US" dirty="0"/>
              <a:t>Taxes cause deadweight losses</a:t>
            </a:r>
          </a:p>
          <a:p>
            <a:pPr lvl="2"/>
            <a:r>
              <a:rPr lang="en-US" altLang="en-US" dirty="0"/>
              <a:t>Prevent buyers and sellers from realizing some of the gains from trade</a:t>
            </a:r>
          </a:p>
          <a:p>
            <a:pPr lvl="1"/>
            <a:r>
              <a:rPr lang="en-US" altLang="en-US" dirty="0"/>
              <a:t>The gains from trade</a:t>
            </a:r>
          </a:p>
          <a:p>
            <a:pPr lvl="2"/>
            <a:r>
              <a:rPr lang="en-US" altLang="en-US" dirty="0"/>
              <a:t>Difference between buyers’ value and sellers’ cost are less than the tax</a:t>
            </a:r>
          </a:p>
          <a:p>
            <a:pPr lvl="2"/>
            <a:r>
              <a:rPr lang="en-US" altLang="en-US" dirty="0"/>
              <a:t>Once the tax is imposed some trades are not made: deadweight loss</a:t>
            </a:r>
          </a:p>
        </p:txBody>
      </p:sp>
      <p:sp>
        <p:nvSpPr>
          <p:cNvPr id="1946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63177059-6A40-4579-9FEB-F7C6CB044BCE}" type="slidenum">
              <a:rPr lang="en-US" altLang="en-US" sz="1200" smtClean="0">
                <a:solidFill>
                  <a:srgbClr val="002060"/>
                </a:solidFill>
              </a:rPr>
              <a:pPr algn="ctr" eaLnBrk="1" hangingPunct="1"/>
              <a:t>12</a:t>
            </a:fld>
            <a:endParaRPr lang="en-US" altLang="en-US" sz="1200">
              <a:solidFill>
                <a:srgbClr val="002060"/>
              </a:solidFill>
            </a:endParaRPr>
          </a:p>
        </p:txBody>
      </p:sp>
    </p:spTree>
    <p:extLst>
      <p:ext uri="{BB962C8B-B14F-4D97-AF65-F5344CB8AC3E}">
        <p14:creationId xmlns:p14="http://schemas.microsoft.com/office/powerpoint/2010/main" val="4069450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Figure 4</a:t>
            </a:r>
            <a:r>
              <a:rPr lang="en-US" altLang="en-US" sz="2800" baseline="0" dirty="0"/>
              <a:t> </a:t>
            </a:r>
            <a:r>
              <a:rPr lang="en-US" altLang="en-US" sz="2800" dirty="0"/>
              <a:t>The Source of a Deadweight Loss</a:t>
            </a:r>
            <a:endParaRPr lang="en-US" altLang="en-US" dirty="0"/>
          </a:p>
        </p:txBody>
      </p:sp>
      <p:sp>
        <p:nvSpPr>
          <p:cNvPr id="20500"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E55B76E5-A605-4A97-B6A2-B0FEA161D1B5}" type="slidenum">
              <a:rPr lang="en-US" altLang="en-US" smtClean="0">
                <a:solidFill>
                  <a:srgbClr val="002060"/>
                </a:solidFill>
              </a:rPr>
              <a:pPr algn="ctr" eaLnBrk="1" hangingPunct="1"/>
              <a:t>13</a:t>
            </a:fld>
            <a:endParaRPr lang="en-US" altLang="en-US">
              <a:solidFill>
                <a:srgbClr val="002060"/>
              </a:solidFill>
            </a:endParaRPr>
          </a:p>
        </p:txBody>
      </p:sp>
      <p:pic>
        <p:nvPicPr>
          <p:cNvPr id="7" name="Picture 6" descr="A line graph for a supply demand graph. Quantity with an unspecified range is on the x axis and price with an unspecified range is on the y axis. There are two lines on the graph: supply and demand. The supply line is an increasing line that goes from low price and low quantity to high quantity and high price. The demand is a decreasing line that goes from high price and low quantity to low price and high quantity. The section where they intersect is at a quantity labeled as Q 1 and a price point of price without tax. There is a quantity, Q 2, that is less than Q 1 that is the quantity of taxation. There are two points at this quantity, one on the demand curve, P B, and one on the supply curve, P S.  The difference in price points between these two points is labeled as the size of the tax. There are also two arrows that point up between Q 2 and Q 1. One points up to the demand line while another points up to the supply line. The difference in height is labeled as the lost gains from trad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295400"/>
            <a:ext cx="8458200" cy="3891864"/>
          </a:xfrm>
          <a:prstGeom prst="rect">
            <a:avLst/>
          </a:prstGeom>
        </p:spPr>
      </p:pic>
    </p:spTree>
    <p:extLst>
      <p:ext uri="{BB962C8B-B14F-4D97-AF65-F5344CB8AC3E}">
        <p14:creationId xmlns:p14="http://schemas.microsoft.com/office/powerpoint/2010/main" val="1936836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70035" y="136799"/>
            <a:ext cx="7803931" cy="860961"/>
          </a:xfrm>
        </p:spPr>
        <p:txBody>
          <a:bodyPr wrap="square" anchor="t"/>
          <a:lstStyle/>
          <a:p>
            <a:r>
              <a:rPr lang="en-US" altLang="en-US" sz="3800" dirty="0"/>
              <a:t>Determinants of Deadweight Loss</a:t>
            </a:r>
          </a:p>
        </p:txBody>
      </p:sp>
      <p:sp>
        <p:nvSpPr>
          <p:cNvPr id="21507" name="Content Placeholder 2"/>
          <p:cNvSpPr>
            <a:spLocks noGrp="1"/>
          </p:cNvSpPr>
          <p:nvPr>
            <p:ph idx="1"/>
          </p:nvPr>
        </p:nvSpPr>
        <p:spPr>
          <a:xfrm>
            <a:off x="277813" y="1025525"/>
            <a:ext cx="8588375" cy="4537075"/>
          </a:xfrm>
        </p:spPr>
        <p:txBody>
          <a:bodyPr/>
          <a:lstStyle/>
          <a:p>
            <a:r>
              <a:rPr lang="en-US" altLang="en-US" dirty="0"/>
              <a:t>Price elasticities of supply and demand</a:t>
            </a:r>
          </a:p>
          <a:p>
            <a:pPr lvl="1"/>
            <a:r>
              <a:rPr lang="en-US" altLang="en-US" dirty="0"/>
              <a:t>More elastic supply curve</a:t>
            </a:r>
          </a:p>
          <a:p>
            <a:pPr lvl="2"/>
            <a:r>
              <a:rPr lang="en-US" altLang="en-US" dirty="0"/>
              <a:t>Larger deadweight loss</a:t>
            </a:r>
          </a:p>
          <a:p>
            <a:pPr lvl="1"/>
            <a:r>
              <a:rPr lang="en-US" altLang="en-US" dirty="0"/>
              <a:t>More elastic demand curve</a:t>
            </a:r>
          </a:p>
          <a:p>
            <a:pPr lvl="2"/>
            <a:r>
              <a:rPr lang="en-US" altLang="en-US" dirty="0"/>
              <a:t>Larger deadweight loss</a:t>
            </a:r>
          </a:p>
          <a:p>
            <a:r>
              <a:rPr lang="en-US" altLang="en-US" dirty="0"/>
              <a:t>The greater the elasticities of supply and demand</a:t>
            </a:r>
          </a:p>
          <a:p>
            <a:pPr lvl="1"/>
            <a:r>
              <a:rPr lang="en-US" altLang="en-US" dirty="0"/>
              <a:t>The greater the deadweight loss of a tax</a:t>
            </a:r>
          </a:p>
        </p:txBody>
      </p:sp>
      <p:sp>
        <p:nvSpPr>
          <p:cNvPr id="2150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2208D3E0-748E-459F-8BD9-A3DA47A0A04A}" type="slidenum">
              <a:rPr lang="en-US" altLang="en-US" sz="1200" smtClean="0">
                <a:solidFill>
                  <a:srgbClr val="002060"/>
                </a:solidFill>
              </a:rPr>
              <a:pPr algn="ctr" eaLnBrk="1" hangingPunct="1"/>
              <a:t>14</a:t>
            </a:fld>
            <a:endParaRPr lang="en-US" altLang="en-US" sz="1200">
              <a:solidFill>
                <a:srgbClr val="002060"/>
              </a:solidFill>
            </a:endParaRPr>
          </a:p>
        </p:txBody>
      </p:sp>
    </p:spTree>
    <p:extLst>
      <p:ext uri="{BB962C8B-B14F-4D97-AF65-F5344CB8AC3E}">
        <p14:creationId xmlns:p14="http://schemas.microsoft.com/office/powerpoint/2010/main" val="1292431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Figure 5</a:t>
            </a:r>
            <a:r>
              <a:rPr lang="en-US" altLang="en-US" sz="2800" baseline="0" dirty="0"/>
              <a:t> </a:t>
            </a:r>
            <a:r>
              <a:rPr lang="en-US" altLang="en-US" sz="2800" dirty="0"/>
              <a:t>Tax Distortions and Elasticities (a, b)</a:t>
            </a:r>
          </a:p>
        </p:txBody>
      </p:sp>
      <p:sp>
        <p:nvSpPr>
          <p:cNvPr id="22550"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74AC04C8-6464-4B90-AE74-DAE33840A84C}" type="slidenum">
              <a:rPr lang="en-US" altLang="en-US" smtClean="0">
                <a:solidFill>
                  <a:srgbClr val="002060"/>
                </a:solidFill>
              </a:rPr>
              <a:pPr algn="ctr" eaLnBrk="1" hangingPunct="1"/>
              <a:t>15</a:t>
            </a:fld>
            <a:endParaRPr lang="en-US" altLang="en-US">
              <a:solidFill>
                <a:srgbClr val="002060"/>
              </a:solidFill>
            </a:endParaRPr>
          </a:p>
        </p:txBody>
      </p:sp>
      <p:pic>
        <p:nvPicPr>
          <p:cNvPr id="2" name="Picture 1" descr="A line graph for inelastic supply and another graph for elastic supply. Each graph plots quantity on the x axis and Price on the y axis, both have no specified range. Each graph has a decreasing demand line that goes from high price and low quantity to high quantity and low price. Each graph also has a supply curve that increases from low price and low quantity to high price and high quantity. However, the inelastic supply curve is steeper in its slope while the elastic supply curve is has a lower slope. A triangle is formed between the intersection of the supply and demand curve and a lower quantity level. The triangle is the size of the tax. For inelastic supply, when supply is relatively inelastic the deadweight loss of a tax is small. When supply is relatively elastic, the deadweight loss of a tax is larg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860" y="1333500"/>
            <a:ext cx="8386280" cy="4191000"/>
          </a:xfrm>
          <a:prstGeom prst="rect">
            <a:avLst/>
          </a:prstGeom>
        </p:spPr>
      </p:pic>
    </p:spTree>
    <p:extLst>
      <p:ext uri="{BB962C8B-B14F-4D97-AF65-F5344CB8AC3E}">
        <p14:creationId xmlns:p14="http://schemas.microsoft.com/office/powerpoint/2010/main" val="3941775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Figure 5</a:t>
            </a:r>
            <a:r>
              <a:rPr lang="en-US" altLang="en-US" sz="2800" baseline="0" dirty="0"/>
              <a:t> </a:t>
            </a:r>
            <a:r>
              <a:rPr lang="en-US" altLang="en-US" sz="2800" dirty="0"/>
              <a:t>Tax Distortions and Elasticities (c, d)</a:t>
            </a:r>
          </a:p>
        </p:txBody>
      </p:sp>
      <p:sp>
        <p:nvSpPr>
          <p:cNvPr id="23574"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1A1A95EE-8C8B-4212-935A-B88913AFC19B}" type="slidenum">
              <a:rPr lang="en-US" altLang="en-US" smtClean="0">
                <a:solidFill>
                  <a:srgbClr val="002060"/>
                </a:solidFill>
              </a:rPr>
              <a:pPr algn="ctr" eaLnBrk="1" hangingPunct="1"/>
              <a:t>16</a:t>
            </a:fld>
            <a:endParaRPr lang="en-US" altLang="en-US">
              <a:solidFill>
                <a:srgbClr val="002060"/>
              </a:solidFill>
            </a:endParaRPr>
          </a:p>
        </p:txBody>
      </p:sp>
      <p:pic>
        <p:nvPicPr>
          <p:cNvPr id="5" name="Picture 4" descr="A set of two line graphs depicting inelastic demand and elastic demand. Both graphs have quantity with an unspecified range on the x axis and price with an unspecified range on the y axis. Both graphs also have an increasing supply curve and a decreasing demand curve. However, the inelastic demand curve decreases at higher rate while the elastic demand curve slowly decreases. A triangle is formed with the point at the intersection of the supply and demand curves. The base is at a lower quantity than the intersection. The difference between the demand and supply curves is the size of the tax. The triangles represent the size of the tax. When demand is relatively inelastic, the deadweight loss of a tax is small. When demand is relatively elastic, the deadweight loss of a tax is larg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61" y="1295400"/>
            <a:ext cx="8335678" cy="4495800"/>
          </a:xfrm>
          <a:prstGeom prst="rect">
            <a:avLst/>
          </a:prstGeom>
        </p:spPr>
      </p:pic>
    </p:spTree>
    <p:extLst>
      <p:ext uri="{BB962C8B-B14F-4D97-AF65-F5344CB8AC3E}">
        <p14:creationId xmlns:p14="http://schemas.microsoft.com/office/powerpoint/2010/main" val="3175837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a:xfrm>
            <a:off x="346869" y="0"/>
            <a:ext cx="8450262" cy="587375"/>
          </a:xfrm>
        </p:spPr>
        <p:txBody>
          <a:bodyPr anchor="t"/>
          <a:lstStyle/>
          <a:p>
            <a:r>
              <a:rPr lang="en-US" altLang="en-US" dirty="0"/>
              <a:t>The Deadweight Loss Debate, Part 1</a:t>
            </a:r>
          </a:p>
        </p:txBody>
      </p:sp>
      <p:sp>
        <p:nvSpPr>
          <p:cNvPr id="24579" name="Content Placeholder 1"/>
          <p:cNvSpPr>
            <a:spLocks noGrp="1"/>
          </p:cNvSpPr>
          <p:nvPr>
            <p:ph idx="1"/>
          </p:nvPr>
        </p:nvSpPr>
        <p:spPr>
          <a:xfrm>
            <a:off x="457200" y="688622"/>
            <a:ext cx="8382000" cy="4188178"/>
          </a:xfrm>
        </p:spPr>
        <p:txBody>
          <a:bodyPr/>
          <a:lstStyle/>
          <a:p>
            <a:r>
              <a:rPr lang="en-US" altLang="en-US" sz="3200" dirty="0"/>
              <a:t>How big </a:t>
            </a:r>
            <a:r>
              <a:rPr lang="en-US" altLang="en-US" sz="3200" u="sng" dirty="0"/>
              <a:t>should</a:t>
            </a:r>
            <a:r>
              <a:rPr lang="en-US" altLang="en-US" sz="3200" dirty="0"/>
              <a:t> the government be?</a:t>
            </a:r>
          </a:p>
          <a:p>
            <a:pPr lvl="1"/>
            <a:r>
              <a:rPr lang="en-US" altLang="en-US" sz="2800" dirty="0"/>
              <a:t>The larger the deadweight loss of taxation</a:t>
            </a:r>
          </a:p>
          <a:p>
            <a:pPr lvl="2"/>
            <a:r>
              <a:rPr lang="en-US" altLang="en-US" sz="2400" dirty="0"/>
              <a:t>The larger the cost of any government program</a:t>
            </a:r>
          </a:p>
          <a:p>
            <a:pPr lvl="1"/>
            <a:r>
              <a:rPr lang="en-US" altLang="en-US" sz="2800" dirty="0"/>
              <a:t>If taxes impose large deadweight losses</a:t>
            </a:r>
          </a:p>
          <a:p>
            <a:pPr lvl="2"/>
            <a:r>
              <a:rPr lang="en-US" altLang="en-US" sz="2400" dirty="0"/>
              <a:t>These losses are a strong argument for a leaner government that does less and taxes less</a:t>
            </a:r>
          </a:p>
          <a:p>
            <a:pPr lvl="1"/>
            <a:r>
              <a:rPr lang="en-US" altLang="en-US" sz="2800" dirty="0"/>
              <a:t>If taxes impose small deadweight losses</a:t>
            </a:r>
          </a:p>
          <a:p>
            <a:pPr lvl="2"/>
            <a:r>
              <a:rPr lang="en-US" altLang="en-US" sz="2400" dirty="0"/>
              <a:t>Government programs are less costly </a:t>
            </a:r>
          </a:p>
        </p:txBody>
      </p:sp>
      <p:sp>
        <p:nvSpPr>
          <p:cNvPr id="24581"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9A99953F-9857-4E85-B5A0-3AD079DFBBA2}" type="slidenum">
              <a:rPr lang="en-US" altLang="en-US" sz="1200" smtClean="0">
                <a:solidFill>
                  <a:srgbClr val="002060"/>
                </a:solidFill>
              </a:rPr>
              <a:pPr algn="ctr" eaLnBrk="1" hangingPunct="1"/>
              <a:t>17</a:t>
            </a:fld>
            <a:endParaRPr lang="en-US" altLang="en-US" sz="1200">
              <a:solidFill>
                <a:srgbClr val="002060"/>
              </a:solidFill>
            </a:endParaRPr>
          </a:p>
        </p:txBody>
      </p:sp>
    </p:spTree>
    <p:extLst>
      <p:ext uri="{BB962C8B-B14F-4D97-AF65-F5344CB8AC3E}">
        <p14:creationId xmlns:p14="http://schemas.microsoft.com/office/powerpoint/2010/main" val="3626657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a:xfrm>
            <a:off x="346869" y="0"/>
            <a:ext cx="8450262" cy="587375"/>
          </a:xfrm>
        </p:spPr>
        <p:txBody>
          <a:bodyPr anchor="t"/>
          <a:lstStyle/>
          <a:p>
            <a:r>
              <a:rPr lang="en-US" altLang="en-US" dirty="0"/>
              <a:t>The Deadweight Loss Debate, Part 2</a:t>
            </a:r>
          </a:p>
        </p:txBody>
      </p:sp>
      <p:sp>
        <p:nvSpPr>
          <p:cNvPr id="25603" name="Content Placeholder 1"/>
          <p:cNvSpPr>
            <a:spLocks noGrp="1"/>
          </p:cNvSpPr>
          <p:nvPr>
            <p:ph idx="1"/>
          </p:nvPr>
        </p:nvSpPr>
        <p:spPr>
          <a:xfrm>
            <a:off x="457200" y="688622"/>
            <a:ext cx="8458200" cy="5102578"/>
          </a:xfrm>
        </p:spPr>
        <p:txBody>
          <a:bodyPr/>
          <a:lstStyle/>
          <a:p>
            <a:r>
              <a:rPr lang="en-US" altLang="en-US" dirty="0"/>
              <a:t>How big </a:t>
            </a:r>
            <a:r>
              <a:rPr lang="en-US" altLang="en-US" u="sng" dirty="0"/>
              <a:t>are</a:t>
            </a:r>
            <a:r>
              <a:rPr lang="en-US" altLang="en-US" dirty="0"/>
              <a:t> the deadweight losses of taxation? </a:t>
            </a:r>
          </a:p>
          <a:p>
            <a:pPr lvl="1"/>
            <a:r>
              <a:rPr lang="en-US" altLang="en-US" dirty="0"/>
              <a:t>Economists disagree</a:t>
            </a:r>
          </a:p>
          <a:p>
            <a:pPr lvl="1"/>
            <a:r>
              <a:rPr lang="en-US" altLang="en-US" dirty="0"/>
              <a:t>Tax on labor (the labor tax)</a:t>
            </a:r>
          </a:p>
          <a:p>
            <a:pPr lvl="2"/>
            <a:r>
              <a:rPr lang="en-US" altLang="en-US" dirty="0"/>
              <a:t>Social Security tax, Medicare tax, much of federal income tax</a:t>
            </a:r>
          </a:p>
          <a:p>
            <a:pPr lvl="2"/>
            <a:r>
              <a:rPr lang="en-US" altLang="en-US" dirty="0"/>
              <a:t>Places a wedge between the wage that firms pay and the wage that workers receive</a:t>
            </a:r>
          </a:p>
          <a:p>
            <a:pPr lvl="2"/>
            <a:r>
              <a:rPr lang="en-US" altLang="en-US" i="1" dirty="0"/>
              <a:t>Marginal tax rate </a:t>
            </a:r>
            <a:r>
              <a:rPr lang="en-US" altLang="en-US" dirty="0"/>
              <a:t>on labor income is 40% (tax rate on the last dollar of earnings) </a:t>
            </a:r>
          </a:p>
        </p:txBody>
      </p:sp>
      <p:sp>
        <p:nvSpPr>
          <p:cNvPr id="2560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24C245BE-AB9D-4924-9788-574E4F44F5DE}" type="slidenum">
              <a:rPr lang="en-US" altLang="en-US" sz="1200" smtClean="0">
                <a:solidFill>
                  <a:srgbClr val="002060"/>
                </a:solidFill>
              </a:rPr>
              <a:pPr algn="ctr" eaLnBrk="1" hangingPunct="1"/>
              <a:t>18</a:t>
            </a:fld>
            <a:endParaRPr lang="en-US" altLang="en-US" sz="1200">
              <a:solidFill>
                <a:srgbClr val="002060"/>
              </a:solidFill>
            </a:endParaRPr>
          </a:p>
        </p:txBody>
      </p:sp>
    </p:spTree>
    <p:extLst>
      <p:ext uri="{BB962C8B-B14F-4D97-AF65-F5344CB8AC3E}">
        <p14:creationId xmlns:p14="http://schemas.microsoft.com/office/powerpoint/2010/main" val="2561586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a:xfrm>
            <a:off x="346869" y="0"/>
            <a:ext cx="8450262" cy="587375"/>
          </a:xfrm>
        </p:spPr>
        <p:txBody>
          <a:bodyPr anchor="t"/>
          <a:lstStyle/>
          <a:p>
            <a:r>
              <a:rPr lang="en-US" altLang="en-US" dirty="0"/>
              <a:t>The Deadweight Loss Debate, Part 3</a:t>
            </a:r>
          </a:p>
        </p:txBody>
      </p:sp>
      <p:sp>
        <p:nvSpPr>
          <p:cNvPr id="26627" name="Content Placeholder 1"/>
          <p:cNvSpPr>
            <a:spLocks noGrp="1"/>
          </p:cNvSpPr>
          <p:nvPr>
            <p:ph idx="1"/>
          </p:nvPr>
        </p:nvSpPr>
        <p:spPr>
          <a:xfrm>
            <a:off x="457200" y="688622"/>
            <a:ext cx="5943600" cy="4950178"/>
          </a:xfrm>
        </p:spPr>
        <p:txBody>
          <a:bodyPr/>
          <a:lstStyle/>
          <a:p>
            <a:r>
              <a:rPr lang="en-US" altLang="en-US" sz="3200" dirty="0"/>
              <a:t>40% labor tax: Small or large deadweight loss?</a:t>
            </a:r>
          </a:p>
          <a:p>
            <a:pPr>
              <a:spcBef>
                <a:spcPts val="5088"/>
              </a:spcBef>
            </a:pPr>
            <a:r>
              <a:rPr lang="en-US" altLang="en-US" sz="3200"/>
              <a:t>Some </a:t>
            </a:r>
            <a:r>
              <a:rPr lang="en-US" altLang="en-US" sz="3200" dirty="0"/>
              <a:t>believe labor supply </a:t>
            </a:r>
          </a:p>
          <a:p>
            <a:pPr marL="0" indent="0">
              <a:buNone/>
            </a:pPr>
            <a:r>
              <a:rPr lang="en-US" altLang="en-US" sz="3200" dirty="0"/>
              <a:t>is fairly inelastic</a:t>
            </a:r>
          </a:p>
          <a:p>
            <a:pPr lvl="1"/>
            <a:r>
              <a:rPr lang="en-US" altLang="en-US" sz="2800" dirty="0"/>
              <a:t>Almost vertical</a:t>
            </a:r>
          </a:p>
          <a:p>
            <a:pPr lvl="2"/>
            <a:r>
              <a:rPr lang="en-US" altLang="en-US" sz="2400" dirty="0"/>
              <a:t>Most people would work full-time regardless of wage</a:t>
            </a:r>
          </a:p>
          <a:p>
            <a:pPr lvl="1"/>
            <a:r>
              <a:rPr lang="en-US" altLang="en-US" sz="2800" dirty="0"/>
              <a:t>Tax on labor: small deadweight loss</a:t>
            </a:r>
          </a:p>
        </p:txBody>
      </p:sp>
      <p:sp>
        <p:nvSpPr>
          <p:cNvPr id="26630" name="TextBox 2"/>
          <p:cNvSpPr txBox="1">
            <a:spLocks noChangeArrowheads="1"/>
          </p:cNvSpPr>
          <p:nvPr/>
        </p:nvSpPr>
        <p:spPr bwMode="auto">
          <a:xfrm>
            <a:off x="6753225" y="3173236"/>
            <a:ext cx="2362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buFontTx/>
              <a:buNone/>
            </a:pPr>
            <a:r>
              <a:rPr lang="en-US" altLang="en-US" sz="2000" i="1" dirty="0">
                <a:solidFill>
                  <a:schemeClr val="accent6">
                    <a:lumMod val="50000"/>
                  </a:schemeClr>
                </a:solidFill>
              </a:rPr>
              <a:t>“What’s your position on the elasticity of labor supply?”</a:t>
            </a:r>
            <a:endParaRPr lang="en-US" altLang="en-US" sz="2000" dirty="0">
              <a:solidFill>
                <a:schemeClr val="accent6">
                  <a:lumMod val="50000"/>
                </a:schemeClr>
              </a:solidFill>
            </a:endParaRPr>
          </a:p>
        </p:txBody>
      </p:sp>
      <p:pic>
        <p:nvPicPr>
          <p:cNvPr id="2050" name="Picture 2" descr="Hillary Clinton and Bernie Sanders discuss with each oth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6974" y="1247775"/>
            <a:ext cx="2537026"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9"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B7238CC8-EBE9-4137-A776-6A491EF26B5E}" type="slidenum">
              <a:rPr lang="en-US" altLang="en-US" sz="1200" smtClean="0">
                <a:solidFill>
                  <a:srgbClr val="002060"/>
                </a:solidFill>
              </a:rPr>
              <a:pPr algn="ctr" eaLnBrk="1" hangingPunct="1"/>
              <a:t>19</a:t>
            </a:fld>
            <a:endParaRPr lang="en-US" altLang="en-US" sz="1200">
              <a:solidFill>
                <a:srgbClr val="002060"/>
              </a:solidFill>
            </a:endParaRPr>
          </a:p>
        </p:txBody>
      </p:sp>
    </p:spTree>
    <p:extLst>
      <p:ext uri="{BB962C8B-B14F-4D97-AF65-F5344CB8AC3E}">
        <p14:creationId xmlns:p14="http://schemas.microsoft.com/office/powerpoint/2010/main" val="3206636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8</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Application: The Costs of Taxation </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8_PrinMacro9eCover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158" y="2297192"/>
            <a:ext cx="4783684" cy="373127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7976881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a:xfrm>
            <a:off x="346869" y="0"/>
            <a:ext cx="8450262" cy="587375"/>
          </a:xfrm>
        </p:spPr>
        <p:txBody>
          <a:bodyPr anchor="t"/>
          <a:lstStyle/>
          <a:p>
            <a:r>
              <a:rPr lang="en-US" altLang="en-US" dirty="0"/>
              <a:t>The Deadweight Loss Debate, Part 4</a:t>
            </a:r>
          </a:p>
        </p:txBody>
      </p:sp>
      <p:sp>
        <p:nvSpPr>
          <p:cNvPr id="27651" name="Content Placeholder 1"/>
          <p:cNvSpPr>
            <a:spLocks noGrp="1"/>
          </p:cNvSpPr>
          <p:nvPr>
            <p:ph idx="1"/>
          </p:nvPr>
        </p:nvSpPr>
        <p:spPr>
          <a:xfrm>
            <a:off x="457200" y="688622"/>
            <a:ext cx="8458200" cy="5407378"/>
          </a:xfrm>
        </p:spPr>
        <p:txBody>
          <a:bodyPr/>
          <a:lstStyle/>
          <a:p>
            <a:r>
              <a:rPr lang="en-US" altLang="en-US" dirty="0"/>
              <a:t>Others: labor supply is more elastic</a:t>
            </a:r>
          </a:p>
          <a:p>
            <a:pPr lvl="1"/>
            <a:r>
              <a:rPr lang="en-US" altLang="en-US" dirty="0"/>
              <a:t>Tax on labor: greater deadweight loss</a:t>
            </a:r>
          </a:p>
          <a:p>
            <a:pPr lvl="2"/>
            <a:r>
              <a:rPr lang="en-US" altLang="en-US" dirty="0"/>
              <a:t>Many workers can adjust the number of hours they work (overtime) </a:t>
            </a:r>
          </a:p>
          <a:p>
            <a:pPr lvl="2"/>
            <a:r>
              <a:rPr lang="en-US" altLang="en-US" dirty="0"/>
              <a:t>Some families have second earners; some discretion over whether to do unpaid work at home or paid work in the marketplace</a:t>
            </a:r>
          </a:p>
          <a:p>
            <a:pPr lvl="2"/>
            <a:r>
              <a:rPr lang="en-US" altLang="en-US" dirty="0"/>
              <a:t>Many of the elderly can choose when to retire</a:t>
            </a:r>
          </a:p>
          <a:p>
            <a:pPr lvl="2"/>
            <a:r>
              <a:rPr lang="en-US" altLang="en-US" dirty="0"/>
              <a:t>Some people consider engaging in illegal economic activity (underground economy)</a:t>
            </a:r>
          </a:p>
        </p:txBody>
      </p:sp>
      <p:sp>
        <p:nvSpPr>
          <p:cNvPr id="2765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A610FA11-D40A-4F4C-9632-936FE37D68B1}" type="slidenum">
              <a:rPr lang="en-US" altLang="en-US" sz="1200" smtClean="0">
                <a:solidFill>
                  <a:srgbClr val="002060"/>
                </a:solidFill>
              </a:rPr>
              <a:pPr algn="ctr" eaLnBrk="1" hangingPunct="1"/>
              <a:t>20</a:t>
            </a:fld>
            <a:endParaRPr lang="en-US" altLang="en-US" sz="1200">
              <a:solidFill>
                <a:srgbClr val="002060"/>
              </a:solidFill>
            </a:endParaRPr>
          </a:p>
        </p:txBody>
      </p:sp>
    </p:spTree>
    <p:extLst>
      <p:ext uri="{BB962C8B-B14F-4D97-AF65-F5344CB8AC3E}">
        <p14:creationId xmlns:p14="http://schemas.microsoft.com/office/powerpoint/2010/main" val="210191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70035" y="35860"/>
            <a:ext cx="7803931" cy="860961"/>
          </a:xfrm>
        </p:spPr>
        <p:txBody>
          <a:bodyPr/>
          <a:lstStyle/>
          <a:p>
            <a:r>
              <a:rPr lang="en-US" altLang="en-US" sz="3800" dirty="0"/>
              <a:t>Deadweight Loss &amp; Tax Revenue</a:t>
            </a:r>
          </a:p>
        </p:txBody>
      </p:sp>
      <p:sp>
        <p:nvSpPr>
          <p:cNvPr id="28675" name="Content Placeholder 2"/>
          <p:cNvSpPr>
            <a:spLocks noGrp="1"/>
          </p:cNvSpPr>
          <p:nvPr>
            <p:ph idx="1"/>
          </p:nvPr>
        </p:nvSpPr>
        <p:spPr>
          <a:xfrm>
            <a:off x="277813" y="1101725"/>
            <a:ext cx="8588375" cy="4308475"/>
          </a:xfrm>
        </p:spPr>
        <p:txBody>
          <a:bodyPr/>
          <a:lstStyle/>
          <a:p>
            <a:r>
              <a:rPr lang="en-US" altLang="en-US" dirty="0"/>
              <a:t>As the tax increases</a:t>
            </a:r>
          </a:p>
          <a:p>
            <a:pPr lvl="1"/>
            <a:r>
              <a:rPr lang="en-US" altLang="en-US" dirty="0"/>
              <a:t>Deadweight loss increases</a:t>
            </a:r>
          </a:p>
          <a:p>
            <a:pPr lvl="2"/>
            <a:r>
              <a:rPr lang="en-US" altLang="en-US" dirty="0"/>
              <a:t>Even more rapidly than the size of the tax</a:t>
            </a:r>
          </a:p>
          <a:p>
            <a:pPr lvl="1"/>
            <a:r>
              <a:rPr lang="en-US" altLang="en-US" dirty="0"/>
              <a:t>Tax revenue</a:t>
            </a:r>
          </a:p>
          <a:p>
            <a:pPr lvl="2"/>
            <a:r>
              <a:rPr lang="en-US" altLang="en-US" dirty="0"/>
              <a:t>Increases initially</a:t>
            </a:r>
          </a:p>
          <a:p>
            <a:pPr lvl="2"/>
            <a:r>
              <a:rPr lang="en-US" altLang="en-US" dirty="0"/>
              <a:t>Then decreases </a:t>
            </a:r>
          </a:p>
          <a:p>
            <a:pPr lvl="2"/>
            <a:r>
              <a:rPr lang="en-US" altLang="en-US" dirty="0"/>
              <a:t>The higher tax: drastically reduces the size of the market</a:t>
            </a:r>
          </a:p>
        </p:txBody>
      </p:sp>
      <p:sp>
        <p:nvSpPr>
          <p:cNvPr id="2867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9C43062B-1088-4DBE-8B3A-C95FF97C2FD0}" type="slidenum">
              <a:rPr lang="en-US" altLang="en-US" sz="1200" smtClean="0">
                <a:solidFill>
                  <a:srgbClr val="002060"/>
                </a:solidFill>
              </a:rPr>
              <a:pPr algn="ctr" eaLnBrk="1" hangingPunct="1"/>
              <a:t>21</a:t>
            </a:fld>
            <a:endParaRPr lang="en-US" altLang="en-US" sz="1200">
              <a:solidFill>
                <a:srgbClr val="002060"/>
              </a:solidFill>
            </a:endParaRPr>
          </a:p>
        </p:txBody>
      </p:sp>
    </p:spTree>
    <p:extLst>
      <p:ext uri="{BB962C8B-B14F-4D97-AF65-F5344CB8AC3E}">
        <p14:creationId xmlns:p14="http://schemas.microsoft.com/office/powerpoint/2010/main" val="39492874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09550" y="0"/>
            <a:ext cx="8770938" cy="914400"/>
          </a:xfrm>
        </p:spPr>
        <p:txBody>
          <a:bodyPr/>
          <a:lstStyle/>
          <a:p>
            <a:r>
              <a:rPr lang="en-US" altLang="en-US" dirty="0"/>
              <a:t>Figure 6</a:t>
            </a:r>
            <a:r>
              <a:rPr lang="en-US" altLang="en-US" sz="2800" baseline="0" dirty="0"/>
              <a:t> </a:t>
            </a:r>
            <a:r>
              <a:rPr lang="en-US" altLang="en-US" sz="2800" dirty="0"/>
              <a:t>How Deadweight Loss and Tax Revenue</a:t>
            </a:r>
            <a:r>
              <a:rPr lang="en-US" altLang="en-US" sz="2800" baseline="0" dirty="0"/>
              <a:t> </a:t>
            </a:r>
            <a:r>
              <a:rPr lang="en-US" altLang="en-US" sz="2800" dirty="0"/>
              <a:t>Vary with the Size of a Tax (a, b, c)</a:t>
            </a:r>
          </a:p>
        </p:txBody>
      </p:sp>
      <p:sp>
        <p:nvSpPr>
          <p:cNvPr id="29741"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43E79390-BF5C-499F-B690-7A61AF27EFC8}" type="slidenum">
              <a:rPr lang="en-US" altLang="en-US" smtClean="0">
                <a:solidFill>
                  <a:srgbClr val="002060"/>
                </a:solidFill>
              </a:rPr>
              <a:pPr algn="ctr" eaLnBrk="1" hangingPunct="1"/>
              <a:t>22</a:t>
            </a:fld>
            <a:endParaRPr lang="en-US" altLang="en-US">
              <a:solidFill>
                <a:srgbClr val="002060"/>
              </a:solidFill>
            </a:endParaRPr>
          </a:p>
        </p:txBody>
      </p:sp>
      <p:pic>
        <p:nvPicPr>
          <p:cNvPr id="2" name="Picture 1" descr="A series of three line graphs, the graphs represent small tax, medium tax, and large tax for different supply demand scenarios. Each graph plots an unspecified range of quantity on the x axis and an unspecified price on the y axis. Each graph has a supply curve and a demand curve plotted on the graph. The supply curve is increasing while demand is decreasing. The intersection of the supply and demand curve occurs at a quantity denoted as Q 1 and at an unknown price point. Each graph also has another quantity level, Q 2, that is at a lower value than Q 1. The Q 2 value is closest to Q 1 for the small tax while farthest away from Q 1 for the large tax. The price point at Q 2 for the demand curve is P B and the price point at Q 2 for the supply curve is P S.  A triangle is created from the Q 1 to Q 2 and the splitting supply and demand curves at both P B and P S. The triangles are labeled as the deadweight loss. The deadweight loss is smallest for small tax, and largest for the large tax. A rectangle is created by the one side being created from the origin to Q 2 and the other side being created between P b and P s. The tax revenues are about the same size for both large and small tax while the medium tax has the largest tax revenu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68" y="1295400"/>
            <a:ext cx="8530063" cy="4267200"/>
          </a:xfrm>
          <a:prstGeom prst="rect">
            <a:avLst/>
          </a:prstGeom>
        </p:spPr>
      </p:pic>
    </p:spTree>
    <p:extLst>
      <p:ext uri="{BB962C8B-B14F-4D97-AF65-F5344CB8AC3E}">
        <p14:creationId xmlns:p14="http://schemas.microsoft.com/office/powerpoint/2010/main" val="3783780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09550" y="0"/>
            <a:ext cx="8770938" cy="914400"/>
          </a:xfrm>
        </p:spPr>
        <p:txBody>
          <a:bodyPr/>
          <a:lstStyle/>
          <a:p>
            <a:r>
              <a:rPr lang="en-US" altLang="en-US" dirty="0"/>
              <a:t>Figure 6</a:t>
            </a:r>
            <a:r>
              <a:rPr lang="en-US" altLang="en-US" sz="2800" baseline="0" dirty="0"/>
              <a:t> </a:t>
            </a:r>
            <a:r>
              <a:rPr lang="en-US" altLang="en-US" sz="2800" dirty="0"/>
              <a:t>How Deadweight Loss and Tax Revenue</a:t>
            </a:r>
            <a:r>
              <a:rPr lang="en-US" altLang="en-US" sz="2800" baseline="0" dirty="0"/>
              <a:t> </a:t>
            </a:r>
            <a:r>
              <a:rPr lang="en-US" altLang="en-US" sz="2800" dirty="0"/>
              <a:t>Vary with the Size of a Tax (d, e)</a:t>
            </a:r>
          </a:p>
        </p:txBody>
      </p:sp>
      <p:sp>
        <p:nvSpPr>
          <p:cNvPr id="30735"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AF13E399-275A-40D5-B1FE-70748C59CEDC}" type="slidenum">
              <a:rPr lang="en-US" altLang="en-US" smtClean="0">
                <a:solidFill>
                  <a:srgbClr val="002060"/>
                </a:solidFill>
              </a:rPr>
              <a:pPr algn="ctr" eaLnBrk="1" hangingPunct="1"/>
              <a:t>23</a:t>
            </a:fld>
            <a:endParaRPr lang="en-US" altLang="en-US">
              <a:solidFill>
                <a:srgbClr val="002060"/>
              </a:solidFill>
            </a:endParaRPr>
          </a:p>
        </p:txBody>
      </p:sp>
      <p:pic>
        <p:nvPicPr>
          <p:cNvPr id="2" name="Picture 1" descr="A line graph for deadweight loss and a line graph for tax revenue. Each graph plots tax size on the x axis. The first graph has deadweight loss on the y axis and the second graph has tax revenue on the y axis. For deadweight loss, the loss increases exponentially with increase tax size. For tax revenue, the line is parabolic and hits a maximum tax revenue at an unknown tax size, but then quickly decreases down as the tax size increases mor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633" y="1600200"/>
            <a:ext cx="8544733" cy="4038600"/>
          </a:xfrm>
          <a:prstGeom prst="rect">
            <a:avLst/>
          </a:prstGeom>
        </p:spPr>
      </p:pic>
    </p:spTree>
    <p:extLst>
      <p:ext uri="{BB962C8B-B14F-4D97-AF65-F5344CB8AC3E}">
        <p14:creationId xmlns:p14="http://schemas.microsoft.com/office/powerpoint/2010/main" val="571112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a:xfrm>
            <a:off x="346869" y="0"/>
            <a:ext cx="8450262" cy="914400"/>
          </a:xfrm>
        </p:spPr>
        <p:txBody>
          <a:bodyPr anchor="t"/>
          <a:lstStyle/>
          <a:p>
            <a:r>
              <a:rPr lang="en-US" altLang="en-US" dirty="0"/>
              <a:t>The </a:t>
            </a:r>
            <a:r>
              <a:rPr lang="en-US" altLang="en-US" dirty="0" err="1"/>
              <a:t>Laffer</a:t>
            </a:r>
            <a:r>
              <a:rPr lang="en-US" altLang="en-US" dirty="0"/>
              <a:t> Curve and Supply-Side Economics, Part 1</a:t>
            </a:r>
          </a:p>
        </p:txBody>
      </p:sp>
      <p:sp>
        <p:nvSpPr>
          <p:cNvPr id="31747" name="Content Placeholder 1"/>
          <p:cNvSpPr>
            <a:spLocks noGrp="1"/>
          </p:cNvSpPr>
          <p:nvPr>
            <p:ph idx="1"/>
          </p:nvPr>
        </p:nvSpPr>
        <p:spPr>
          <a:xfrm>
            <a:off x="457200" y="993422"/>
            <a:ext cx="8458200" cy="5178778"/>
          </a:xfrm>
        </p:spPr>
        <p:txBody>
          <a:bodyPr/>
          <a:lstStyle/>
          <a:p>
            <a:r>
              <a:rPr lang="en-US" altLang="en-US" dirty="0"/>
              <a:t>1974, economist Arthur Laffer</a:t>
            </a:r>
          </a:p>
          <a:p>
            <a:pPr lvl="1"/>
            <a:r>
              <a:rPr lang="en-US" altLang="en-US" dirty="0"/>
              <a:t>Laffer curve</a:t>
            </a:r>
          </a:p>
          <a:p>
            <a:pPr lvl="1"/>
            <a:r>
              <a:rPr lang="en-US" altLang="en-US" dirty="0"/>
              <a:t>Supply-side economics</a:t>
            </a:r>
          </a:p>
          <a:p>
            <a:pPr lvl="1"/>
            <a:r>
              <a:rPr lang="en-US" altLang="en-US" dirty="0"/>
              <a:t>Tax rates were so high that reducing them would actually raise tax revenue</a:t>
            </a:r>
          </a:p>
          <a:p>
            <a:r>
              <a:rPr lang="en-US" altLang="en-US" dirty="0"/>
              <a:t>Ronald Reagan’s experience in film industry</a:t>
            </a:r>
          </a:p>
          <a:p>
            <a:pPr lvl="1"/>
            <a:r>
              <a:rPr lang="en-US" altLang="en-US" dirty="0"/>
              <a:t>High tax rates caused less work</a:t>
            </a:r>
          </a:p>
          <a:p>
            <a:pPr lvl="1"/>
            <a:r>
              <a:rPr lang="en-US" altLang="en-US" dirty="0"/>
              <a:t>Low tax rates caused more work</a:t>
            </a:r>
          </a:p>
        </p:txBody>
      </p:sp>
      <p:sp>
        <p:nvSpPr>
          <p:cNvPr id="31749"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61166794-E19F-471A-A144-4CFC3F7070D5}" type="slidenum">
              <a:rPr lang="en-US" altLang="en-US" sz="1200" smtClean="0">
                <a:solidFill>
                  <a:srgbClr val="002060"/>
                </a:solidFill>
              </a:rPr>
              <a:pPr algn="ctr" eaLnBrk="1" hangingPunct="1"/>
              <a:t>24</a:t>
            </a:fld>
            <a:endParaRPr lang="en-US" altLang="en-US" sz="1200">
              <a:solidFill>
                <a:srgbClr val="002060"/>
              </a:solidFill>
            </a:endParaRPr>
          </a:p>
        </p:txBody>
      </p:sp>
    </p:spTree>
    <p:extLst>
      <p:ext uri="{BB962C8B-B14F-4D97-AF65-F5344CB8AC3E}">
        <p14:creationId xmlns:p14="http://schemas.microsoft.com/office/powerpoint/2010/main" val="3748100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p:cNvSpPr>
            <a:spLocks noGrp="1"/>
          </p:cNvSpPr>
          <p:nvPr>
            <p:ph type="title"/>
          </p:nvPr>
        </p:nvSpPr>
        <p:spPr>
          <a:xfrm>
            <a:off x="346869" y="0"/>
            <a:ext cx="8450262" cy="914400"/>
          </a:xfrm>
        </p:spPr>
        <p:txBody>
          <a:bodyPr anchor="t"/>
          <a:lstStyle/>
          <a:p>
            <a:r>
              <a:rPr lang="en-US" altLang="en-US" dirty="0"/>
              <a:t>The </a:t>
            </a:r>
            <a:r>
              <a:rPr lang="en-US" altLang="en-US" dirty="0" err="1"/>
              <a:t>Laffer</a:t>
            </a:r>
            <a:r>
              <a:rPr lang="en-US" altLang="en-US" dirty="0"/>
              <a:t> Curve and Supply-Side Economics, Part 2</a:t>
            </a:r>
          </a:p>
        </p:txBody>
      </p:sp>
      <p:sp>
        <p:nvSpPr>
          <p:cNvPr id="32771" name="Content Placeholder 1"/>
          <p:cNvSpPr>
            <a:spLocks noGrp="1"/>
          </p:cNvSpPr>
          <p:nvPr>
            <p:ph idx="1"/>
          </p:nvPr>
        </p:nvSpPr>
        <p:spPr>
          <a:xfrm>
            <a:off x="457200" y="1069622"/>
            <a:ext cx="8458200" cy="4873978"/>
          </a:xfrm>
        </p:spPr>
        <p:txBody>
          <a:bodyPr/>
          <a:lstStyle/>
          <a:p>
            <a:r>
              <a:rPr lang="en-US" altLang="en-US" dirty="0"/>
              <a:t>Ronald Reagan ran for president in 1980</a:t>
            </a:r>
          </a:p>
          <a:p>
            <a:pPr lvl="1"/>
            <a:r>
              <a:rPr lang="en-US" altLang="en-US" dirty="0"/>
              <a:t>Platform: cutting taxes</a:t>
            </a:r>
          </a:p>
          <a:p>
            <a:pPr lvl="1"/>
            <a:r>
              <a:rPr lang="en-US" altLang="en-US" dirty="0"/>
              <a:t>Argument</a:t>
            </a:r>
          </a:p>
          <a:p>
            <a:pPr lvl="2"/>
            <a:r>
              <a:rPr lang="en-US" altLang="en-US" dirty="0"/>
              <a:t>Taxes were so high that they were discouraging hard work</a:t>
            </a:r>
          </a:p>
          <a:p>
            <a:pPr lvl="2"/>
            <a:r>
              <a:rPr lang="en-US" altLang="en-US" dirty="0"/>
              <a:t>Lower taxes would give people the proper incentive to work</a:t>
            </a:r>
          </a:p>
          <a:p>
            <a:pPr lvl="1"/>
            <a:r>
              <a:rPr lang="en-US" altLang="en-US" dirty="0"/>
              <a:t>Raise economic well-being</a:t>
            </a:r>
          </a:p>
          <a:p>
            <a:pPr lvl="1"/>
            <a:r>
              <a:rPr lang="en-US" altLang="en-US" dirty="0"/>
              <a:t>Perhaps increase tax revenue</a:t>
            </a:r>
          </a:p>
        </p:txBody>
      </p:sp>
      <p:sp>
        <p:nvSpPr>
          <p:cNvPr id="3277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CC0C8168-185A-46D6-92AB-7649559BAFF9}" type="slidenum">
              <a:rPr lang="en-US" altLang="en-US" sz="1200" smtClean="0">
                <a:solidFill>
                  <a:srgbClr val="002060"/>
                </a:solidFill>
              </a:rPr>
              <a:pPr algn="ctr" eaLnBrk="1" hangingPunct="1"/>
              <a:t>25</a:t>
            </a:fld>
            <a:endParaRPr lang="en-US" altLang="en-US" sz="1200">
              <a:solidFill>
                <a:srgbClr val="002060"/>
              </a:solidFill>
            </a:endParaRPr>
          </a:p>
        </p:txBody>
      </p:sp>
    </p:spTree>
    <p:extLst>
      <p:ext uri="{BB962C8B-B14F-4D97-AF65-F5344CB8AC3E}">
        <p14:creationId xmlns:p14="http://schemas.microsoft.com/office/powerpoint/2010/main" val="2256380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a:xfrm>
            <a:off x="346869" y="0"/>
            <a:ext cx="8450262" cy="914400"/>
          </a:xfrm>
        </p:spPr>
        <p:txBody>
          <a:bodyPr anchor="t"/>
          <a:lstStyle/>
          <a:p>
            <a:r>
              <a:rPr lang="en-US" altLang="en-US" dirty="0"/>
              <a:t>The </a:t>
            </a:r>
            <a:r>
              <a:rPr lang="en-US" altLang="en-US" dirty="0" err="1"/>
              <a:t>Laffer</a:t>
            </a:r>
            <a:r>
              <a:rPr lang="en-US" altLang="en-US" dirty="0"/>
              <a:t> Curve and Supply-Side Economics, Part 3</a:t>
            </a:r>
          </a:p>
        </p:txBody>
      </p:sp>
      <p:sp>
        <p:nvSpPr>
          <p:cNvPr id="33795" name="Content Placeholder 1"/>
          <p:cNvSpPr>
            <a:spLocks noGrp="1"/>
          </p:cNvSpPr>
          <p:nvPr>
            <p:ph idx="1"/>
          </p:nvPr>
        </p:nvSpPr>
        <p:spPr>
          <a:xfrm>
            <a:off x="457200" y="1069622"/>
            <a:ext cx="8458200" cy="4416778"/>
          </a:xfrm>
        </p:spPr>
        <p:txBody>
          <a:bodyPr/>
          <a:lstStyle/>
          <a:p>
            <a:r>
              <a:rPr lang="en-US" altLang="en-US" dirty="0"/>
              <a:t>Economists</a:t>
            </a:r>
          </a:p>
          <a:p>
            <a:pPr lvl="1"/>
            <a:r>
              <a:rPr lang="en-US" altLang="en-US" dirty="0"/>
              <a:t>Continue to debate Laffer’s argument</a:t>
            </a:r>
          </a:p>
          <a:p>
            <a:pPr lvl="1"/>
            <a:r>
              <a:rPr lang="en-US" altLang="en-US" dirty="0"/>
              <a:t>No consensus about the size of the relevant elasticities</a:t>
            </a:r>
          </a:p>
          <a:p>
            <a:r>
              <a:rPr lang="en-US" altLang="en-US" dirty="0"/>
              <a:t>General lesson: </a:t>
            </a:r>
          </a:p>
          <a:p>
            <a:pPr lvl="1"/>
            <a:r>
              <a:rPr lang="en-US" altLang="en-US" dirty="0"/>
              <a:t>Change in tax revenue from a tax change depends on how the tax change affects people’s behavior</a:t>
            </a:r>
          </a:p>
        </p:txBody>
      </p:sp>
      <p:sp>
        <p:nvSpPr>
          <p:cNvPr id="3379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742F286B-F77A-4793-B27C-7D7CD1C182CB}" type="slidenum">
              <a:rPr lang="en-US" altLang="en-US" sz="1200" smtClean="0">
                <a:solidFill>
                  <a:srgbClr val="002060"/>
                </a:solidFill>
              </a:rPr>
              <a:pPr algn="ctr" eaLnBrk="1" hangingPunct="1"/>
              <a:t>26</a:t>
            </a:fld>
            <a:endParaRPr lang="en-US" altLang="en-US" sz="1200">
              <a:solidFill>
                <a:srgbClr val="002060"/>
              </a:solidFill>
            </a:endParaRPr>
          </a:p>
        </p:txBody>
      </p:sp>
    </p:spTree>
    <p:extLst>
      <p:ext uri="{BB962C8B-B14F-4D97-AF65-F5344CB8AC3E}">
        <p14:creationId xmlns:p14="http://schemas.microsoft.com/office/powerpoint/2010/main" val="317707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1"/>
            <a:ext cx="8450262" cy="533400"/>
          </a:xfrm>
        </p:spPr>
        <p:txBody>
          <a:bodyPr/>
          <a:lstStyle/>
          <a:p>
            <a:r>
              <a:rPr lang="en-US" dirty="0"/>
              <a:t>ASK THE EXPERTS, Part 1</a:t>
            </a:r>
          </a:p>
        </p:txBody>
      </p:sp>
      <p:sp>
        <p:nvSpPr>
          <p:cNvPr id="5" name="Text Placeholder 4"/>
          <p:cNvSpPr>
            <a:spLocks noGrp="1"/>
          </p:cNvSpPr>
          <p:nvPr>
            <p:ph type="body" sz="quarter" idx="12"/>
          </p:nvPr>
        </p:nvSpPr>
        <p:spPr>
          <a:xfrm>
            <a:off x="457200" y="609600"/>
            <a:ext cx="8458200" cy="457200"/>
          </a:xfrm>
        </p:spPr>
        <p:txBody>
          <a:bodyPr/>
          <a:lstStyle/>
          <a:p>
            <a:r>
              <a:rPr lang="en-US" dirty="0"/>
              <a:t>The Laffer Curve</a:t>
            </a:r>
          </a:p>
        </p:txBody>
      </p:sp>
      <p:sp>
        <p:nvSpPr>
          <p:cNvPr id="6" name="Text Placeholder 5"/>
          <p:cNvSpPr>
            <a:spLocks noGrp="1"/>
          </p:cNvSpPr>
          <p:nvPr>
            <p:ph type="body" sz="quarter" idx="14"/>
          </p:nvPr>
        </p:nvSpPr>
        <p:spPr>
          <a:xfrm>
            <a:off x="533400" y="1295400"/>
            <a:ext cx="8077200" cy="1981200"/>
          </a:xfrm>
        </p:spPr>
        <p:txBody>
          <a:bodyPr/>
          <a:lstStyle/>
          <a:p>
            <a:r>
              <a:rPr lang="en-US" dirty="0"/>
              <a:t>“A cut in federal income tax rates in the United States right now would lead to higher national income within five years than without the tax cut.”</a:t>
            </a:r>
          </a:p>
        </p:txBody>
      </p:sp>
      <p:pic>
        <p:nvPicPr>
          <p:cNvPr id="3074" name="Picture 2" descr="A pie graph titled what do economists say. The sections are 9% disagree, 48% are uncertain, and 43% agr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486150"/>
            <a:ext cx="5463369"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27</a:t>
            </a:fld>
            <a:endParaRPr lang="en-US" dirty="0"/>
          </a:p>
        </p:txBody>
      </p:sp>
    </p:spTree>
    <p:extLst>
      <p:ext uri="{BB962C8B-B14F-4D97-AF65-F5344CB8AC3E}">
        <p14:creationId xmlns:p14="http://schemas.microsoft.com/office/powerpoint/2010/main" val="4258903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1"/>
            <a:ext cx="8450262" cy="457200"/>
          </a:xfrm>
        </p:spPr>
        <p:txBody>
          <a:bodyPr/>
          <a:lstStyle/>
          <a:p>
            <a:r>
              <a:rPr lang="en-US" dirty="0"/>
              <a:t>ASK THE EXPERTS, Part 2</a:t>
            </a:r>
          </a:p>
        </p:txBody>
      </p:sp>
      <p:sp>
        <p:nvSpPr>
          <p:cNvPr id="5" name="Text Placeholder 4"/>
          <p:cNvSpPr>
            <a:spLocks noGrp="1"/>
          </p:cNvSpPr>
          <p:nvPr>
            <p:ph type="body" sz="quarter" idx="12"/>
          </p:nvPr>
        </p:nvSpPr>
        <p:spPr>
          <a:xfrm>
            <a:off x="457200" y="609602"/>
            <a:ext cx="8458200" cy="457198"/>
          </a:xfrm>
        </p:spPr>
        <p:txBody>
          <a:bodyPr/>
          <a:lstStyle/>
          <a:p>
            <a:r>
              <a:rPr lang="en-US" dirty="0"/>
              <a:t>The Laffer Curve</a:t>
            </a:r>
          </a:p>
        </p:txBody>
      </p:sp>
      <p:sp>
        <p:nvSpPr>
          <p:cNvPr id="6" name="Text Placeholder 5"/>
          <p:cNvSpPr>
            <a:spLocks noGrp="1"/>
          </p:cNvSpPr>
          <p:nvPr>
            <p:ph type="body" sz="quarter" idx="14"/>
          </p:nvPr>
        </p:nvSpPr>
        <p:spPr>
          <a:xfrm>
            <a:off x="533400" y="1219200"/>
            <a:ext cx="8077200" cy="2514600"/>
          </a:xfrm>
        </p:spPr>
        <p:txBody>
          <a:bodyPr/>
          <a:lstStyle/>
          <a:p>
            <a:r>
              <a:rPr lang="en-US" dirty="0"/>
              <a:t>“A cut in federal income tax rates in the United States right now would raise taxable income enough so that the annual total tax revenue would be higher within five years than without the tax cut.”</a:t>
            </a:r>
          </a:p>
        </p:txBody>
      </p:sp>
      <p:pic>
        <p:nvPicPr>
          <p:cNvPr id="4098" name="Picture 2" descr="A pie graph titled what do economists say. The sections are 0% agree, 4% uncertain, and 96% disagre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886200"/>
            <a:ext cx="4438943" cy="2236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28</a:t>
            </a:fld>
            <a:endParaRPr lang="en-US" dirty="0"/>
          </a:p>
        </p:txBody>
      </p:sp>
    </p:spTree>
    <p:extLst>
      <p:ext uri="{BB962C8B-B14F-4D97-AF65-F5344CB8AC3E}">
        <p14:creationId xmlns:p14="http://schemas.microsoft.com/office/powerpoint/2010/main" val="232892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70035" y="152400"/>
            <a:ext cx="7803931" cy="838200"/>
          </a:xfrm>
        </p:spPr>
        <p:txBody>
          <a:bodyPr wrap="square" anchor="t"/>
          <a:lstStyle/>
          <a:p>
            <a:r>
              <a:rPr lang="en-US" altLang="en-US" sz="3600" dirty="0"/>
              <a:t>Deadweight Loss of Taxation, Part 1</a:t>
            </a:r>
          </a:p>
        </p:txBody>
      </p:sp>
      <p:sp>
        <p:nvSpPr>
          <p:cNvPr id="10243" name="Content Placeholder 2"/>
          <p:cNvSpPr>
            <a:spLocks noGrp="1"/>
          </p:cNvSpPr>
          <p:nvPr>
            <p:ph idx="1"/>
          </p:nvPr>
        </p:nvSpPr>
        <p:spPr>
          <a:xfrm>
            <a:off x="304800" y="1143000"/>
            <a:ext cx="8588375" cy="3546475"/>
          </a:xfrm>
        </p:spPr>
        <p:txBody>
          <a:bodyPr/>
          <a:lstStyle/>
          <a:p>
            <a:r>
              <a:rPr lang="en-US" altLang="en-US" dirty="0"/>
              <a:t>Tax on a good levied on buyers</a:t>
            </a:r>
          </a:p>
          <a:p>
            <a:pPr lvl="1"/>
            <a:r>
              <a:rPr lang="en-US" altLang="en-US" dirty="0"/>
              <a:t>Demand curve shifts downward</a:t>
            </a:r>
          </a:p>
          <a:p>
            <a:pPr lvl="2"/>
            <a:r>
              <a:rPr lang="en-US" altLang="en-US" dirty="0"/>
              <a:t>By the size of tax</a:t>
            </a:r>
          </a:p>
          <a:p>
            <a:r>
              <a:rPr lang="en-US" altLang="en-US" dirty="0"/>
              <a:t>Tax on a good levied on sellers</a:t>
            </a:r>
          </a:p>
          <a:p>
            <a:pPr lvl="1"/>
            <a:r>
              <a:rPr lang="en-US" altLang="en-US" dirty="0"/>
              <a:t>Supply curve shifts upward </a:t>
            </a:r>
          </a:p>
          <a:p>
            <a:pPr lvl="2"/>
            <a:r>
              <a:rPr lang="en-US" altLang="en-US" dirty="0"/>
              <a:t>By the size of tax</a:t>
            </a:r>
          </a:p>
        </p:txBody>
      </p:sp>
      <p:sp>
        <p:nvSpPr>
          <p:cNvPr id="1024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259799E4-073D-4DEE-ABB2-1331C6D87829}" type="slidenum">
              <a:rPr lang="en-US" altLang="en-US" sz="1200" smtClean="0">
                <a:solidFill>
                  <a:srgbClr val="002060"/>
                </a:solidFill>
              </a:rPr>
              <a:pPr algn="ctr" eaLnBrk="1" hangingPunct="1"/>
              <a:t>3</a:t>
            </a:fld>
            <a:endParaRPr lang="en-US" altLang="en-US" sz="1200" dirty="0">
              <a:solidFill>
                <a:srgbClr val="002060"/>
              </a:solidFill>
            </a:endParaRPr>
          </a:p>
        </p:txBody>
      </p:sp>
    </p:spTree>
    <p:extLst>
      <p:ext uri="{BB962C8B-B14F-4D97-AF65-F5344CB8AC3E}">
        <p14:creationId xmlns:p14="http://schemas.microsoft.com/office/powerpoint/2010/main" val="1379119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0035" y="152400"/>
            <a:ext cx="7803931" cy="914400"/>
          </a:xfrm>
        </p:spPr>
        <p:txBody>
          <a:bodyPr wrap="square" anchor="t"/>
          <a:lstStyle/>
          <a:p>
            <a:r>
              <a:rPr lang="en-US" altLang="en-US" sz="3600" dirty="0"/>
              <a:t>Deadweight Loss of Taxation, Part 2</a:t>
            </a:r>
          </a:p>
        </p:txBody>
      </p:sp>
      <p:sp>
        <p:nvSpPr>
          <p:cNvPr id="11267" name="Content Placeholder 2"/>
          <p:cNvSpPr>
            <a:spLocks noGrp="1"/>
          </p:cNvSpPr>
          <p:nvPr>
            <p:ph idx="1"/>
          </p:nvPr>
        </p:nvSpPr>
        <p:spPr>
          <a:xfrm>
            <a:off x="304800" y="1219200"/>
            <a:ext cx="8588375" cy="3622675"/>
          </a:xfrm>
        </p:spPr>
        <p:txBody>
          <a:bodyPr/>
          <a:lstStyle/>
          <a:p>
            <a:r>
              <a:rPr lang="en-US" altLang="en-US" dirty="0"/>
              <a:t>Tax on a good levied on buyers or on sellers</a:t>
            </a:r>
          </a:p>
          <a:p>
            <a:pPr lvl="1"/>
            <a:r>
              <a:rPr lang="en-US" altLang="en-US" dirty="0"/>
              <a:t>Same outcome: a price wedge</a:t>
            </a:r>
          </a:p>
          <a:p>
            <a:pPr lvl="1"/>
            <a:r>
              <a:rPr lang="en-US" altLang="en-US" dirty="0"/>
              <a:t>Price paid by buyers rises</a:t>
            </a:r>
          </a:p>
          <a:p>
            <a:pPr lvl="1"/>
            <a:r>
              <a:rPr lang="en-US" altLang="en-US" dirty="0"/>
              <a:t>Price received by sellers falls</a:t>
            </a:r>
          </a:p>
          <a:p>
            <a:pPr lvl="1"/>
            <a:r>
              <a:rPr lang="en-US" altLang="en-US" dirty="0"/>
              <a:t>Lower quantity sold</a:t>
            </a:r>
          </a:p>
        </p:txBody>
      </p:sp>
      <p:sp>
        <p:nvSpPr>
          <p:cNvPr id="1126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F204F267-C49B-4F7D-97BB-C102563F67A5}" type="slidenum">
              <a:rPr lang="en-US" altLang="en-US" sz="1200" smtClean="0">
                <a:solidFill>
                  <a:srgbClr val="002060"/>
                </a:solidFill>
              </a:rPr>
              <a:pPr algn="ctr" eaLnBrk="1" hangingPunct="1"/>
              <a:t>4</a:t>
            </a:fld>
            <a:endParaRPr lang="en-US" altLang="en-US" sz="1200">
              <a:solidFill>
                <a:srgbClr val="002060"/>
              </a:solidFill>
            </a:endParaRPr>
          </a:p>
        </p:txBody>
      </p:sp>
    </p:spTree>
    <p:extLst>
      <p:ext uri="{BB962C8B-B14F-4D97-AF65-F5344CB8AC3E}">
        <p14:creationId xmlns:p14="http://schemas.microsoft.com/office/powerpoint/2010/main" val="148774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708134" y="152400"/>
            <a:ext cx="7727732" cy="873124"/>
          </a:xfrm>
        </p:spPr>
        <p:txBody>
          <a:bodyPr wrap="square" anchor="t"/>
          <a:lstStyle/>
          <a:p>
            <a:r>
              <a:rPr lang="en-US" altLang="en-US" sz="3600" dirty="0"/>
              <a:t>Deadweight Loss of Taxation, Part 3</a:t>
            </a:r>
          </a:p>
        </p:txBody>
      </p:sp>
      <p:sp>
        <p:nvSpPr>
          <p:cNvPr id="12291" name="Content Placeholder 2"/>
          <p:cNvSpPr>
            <a:spLocks noGrp="1"/>
          </p:cNvSpPr>
          <p:nvPr>
            <p:ph idx="1"/>
          </p:nvPr>
        </p:nvSpPr>
        <p:spPr>
          <a:xfrm>
            <a:off x="277813" y="1177925"/>
            <a:ext cx="8588375" cy="4079875"/>
          </a:xfrm>
        </p:spPr>
        <p:txBody>
          <a:bodyPr/>
          <a:lstStyle/>
          <a:p>
            <a:r>
              <a:rPr lang="en-US" altLang="en-US" dirty="0"/>
              <a:t>Tax burden</a:t>
            </a:r>
          </a:p>
          <a:p>
            <a:pPr lvl="1"/>
            <a:r>
              <a:rPr lang="en-US" altLang="en-US" dirty="0"/>
              <a:t>Distributed between producers and consumers</a:t>
            </a:r>
          </a:p>
          <a:p>
            <a:pPr lvl="1"/>
            <a:r>
              <a:rPr lang="en-US" altLang="en-US" dirty="0"/>
              <a:t>Determined by elasticities of supply and demand </a:t>
            </a:r>
          </a:p>
          <a:p>
            <a:r>
              <a:rPr lang="en-US" altLang="en-US" dirty="0"/>
              <a:t>Market for the good</a:t>
            </a:r>
          </a:p>
          <a:p>
            <a:pPr lvl="1"/>
            <a:r>
              <a:rPr lang="en-US" altLang="en-US" dirty="0"/>
              <a:t>Smaller</a:t>
            </a:r>
          </a:p>
        </p:txBody>
      </p:sp>
      <p:sp>
        <p:nvSpPr>
          <p:cNvPr id="1229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79582561-6A13-4745-807B-1A381432FA52}" type="slidenum">
              <a:rPr lang="en-US" altLang="en-US" sz="1200" smtClean="0">
                <a:solidFill>
                  <a:srgbClr val="002060"/>
                </a:solidFill>
              </a:rPr>
              <a:pPr algn="ctr" eaLnBrk="1" hangingPunct="1"/>
              <a:t>5</a:t>
            </a:fld>
            <a:endParaRPr lang="en-US" altLang="en-US" sz="1200">
              <a:solidFill>
                <a:srgbClr val="002060"/>
              </a:solidFill>
            </a:endParaRPr>
          </a:p>
        </p:txBody>
      </p:sp>
    </p:spTree>
    <p:extLst>
      <p:ext uri="{BB962C8B-B14F-4D97-AF65-F5344CB8AC3E}">
        <p14:creationId xmlns:p14="http://schemas.microsoft.com/office/powerpoint/2010/main" val="3599969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Figure 1</a:t>
            </a:r>
            <a:r>
              <a:rPr lang="en-US" altLang="en-US" sz="2800" baseline="0" dirty="0"/>
              <a:t> </a:t>
            </a:r>
            <a:r>
              <a:rPr lang="en-US" altLang="en-US" sz="2800" dirty="0"/>
              <a:t>The Effects of a Tax</a:t>
            </a:r>
          </a:p>
        </p:txBody>
      </p:sp>
      <p:sp>
        <p:nvSpPr>
          <p:cNvPr id="13331"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B26C84FD-CEF3-488A-A57D-A7BBEE0170B6}" type="slidenum">
              <a:rPr lang="en-US" altLang="en-US" smtClean="0">
                <a:solidFill>
                  <a:srgbClr val="002060"/>
                </a:solidFill>
              </a:rPr>
              <a:pPr algn="ctr" eaLnBrk="1" hangingPunct="1"/>
              <a:t>6</a:t>
            </a:fld>
            <a:endParaRPr lang="en-US" altLang="en-US">
              <a:solidFill>
                <a:srgbClr val="002060"/>
              </a:solidFill>
            </a:endParaRPr>
          </a:p>
        </p:txBody>
      </p:sp>
      <p:pic>
        <p:nvPicPr>
          <p:cNvPr id="7" name="Picture 6" descr="A line graph of supply and demand. Quantity is on the x axis and price is on the y axis. Demand is a decreasing line that goes from 0 quantity and a high price to low price at higher quantity. Supply is a line that increases from 0 quantity and a low price to a higher quantity and a higher price. The point at which the supply line and demand line intersect is labeled as the quantity without tax and the price without tax. At a lower quantity than where the lines intersect, there is a mark at the quantity with tax. At this quantity, the price buyers pay is a point high on the price line and the price sellers receive is the price point lower on the supply line at this quantity. The different between the two prices is the size of the tax.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853" y="1600201"/>
            <a:ext cx="8546294" cy="3657598"/>
          </a:xfrm>
          <a:prstGeom prst="rect">
            <a:avLst/>
          </a:prstGeom>
        </p:spPr>
      </p:pic>
    </p:spTree>
    <p:extLst>
      <p:ext uri="{BB962C8B-B14F-4D97-AF65-F5344CB8AC3E}">
        <p14:creationId xmlns:p14="http://schemas.microsoft.com/office/powerpoint/2010/main" val="4106091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70035" y="152400"/>
            <a:ext cx="7803931" cy="914400"/>
          </a:xfrm>
        </p:spPr>
        <p:txBody>
          <a:bodyPr wrap="square" anchor="t"/>
          <a:lstStyle/>
          <a:p>
            <a:r>
              <a:rPr lang="en-US" altLang="en-US" sz="3600" dirty="0"/>
              <a:t>Deadweight Loss of Taxation, Part 4</a:t>
            </a:r>
          </a:p>
        </p:txBody>
      </p:sp>
      <p:sp>
        <p:nvSpPr>
          <p:cNvPr id="14339" name="Content Placeholder 2"/>
          <p:cNvSpPr>
            <a:spLocks noGrp="1"/>
          </p:cNvSpPr>
          <p:nvPr>
            <p:ph idx="1"/>
          </p:nvPr>
        </p:nvSpPr>
        <p:spPr>
          <a:xfrm>
            <a:off x="152400" y="1295400"/>
            <a:ext cx="5665786" cy="4003675"/>
          </a:xfrm>
        </p:spPr>
        <p:txBody>
          <a:bodyPr/>
          <a:lstStyle/>
          <a:p>
            <a:r>
              <a:rPr lang="en-US" altLang="en-US" dirty="0"/>
              <a:t>Economic welfare</a:t>
            </a:r>
          </a:p>
          <a:p>
            <a:pPr lvl="1"/>
            <a:r>
              <a:rPr lang="en-US" altLang="en-US" dirty="0"/>
              <a:t>Buyers: consumer surplus</a:t>
            </a:r>
          </a:p>
          <a:p>
            <a:pPr lvl="1"/>
            <a:r>
              <a:rPr lang="en-US" altLang="en-US" dirty="0"/>
              <a:t>Sellers: producer surplus</a:t>
            </a:r>
          </a:p>
          <a:p>
            <a:pPr lvl="1"/>
            <a:r>
              <a:rPr lang="en-US" altLang="en-US" dirty="0"/>
              <a:t>Government: total tax revenue</a:t>
            </a:r>
          </a:p>
          <a:p>
            <a:pPr lvl="2"/>
            <a:r>
              <a:rPr lang="en-US" altLang="en-US" dirty="0"/>
              <a:t>Tax times quantity sold</a:t>
            </a:r>
          </a:p>
          <a:p>
            <a:pPr lvl="2"/>
            <a:r>
              <a:rPr lang="en-US" altLang="en-US" dirty="0"/>
              <a:t>Public benefit from the tax</a:t>
            </a:r>
          </a:p>
        </p:txBody>
      </p:sp>
      <p:sp>
        <p:nvSpPr>
          <p:cNvPr id="2" name="Text Placeholder 1"/>
          <p:cNvSpPr>
            <a:spLocks noGrp="1"/>
          </p:cNvSpPr>
          <p:nvPr>
            <p:ph type="body" sz="quarter" idx="12"/>
          </p:nvPr>
        </p:nvSpPr>
        <p:spPr>
          <a:xfrm>
            <a:off x="6324601" y="4191000"/>
            <a:ext cx="2819400" cy="1676400"/>
          </a:xfrm>
        </p:spPr>
        <p:txBody>
          <a:bodyPr/>
          <a:lstStyle/>
          <a:p>
            <a:r>
              <a:rPr lang="en-US" dirty="0"/>
              <a:t>“You know, the idea of taxation with representation doesn’t appeal to me very much, either.”</a:t>
            </a:r>
          </a:p>
        </p:txBody>
      </p:sp>
      <p:pic>
        <p:nvPicPr>
          <p:cNvPr id="14343" name="Picture 8" descr="A cartoon of two Victorian era men walking outside of a building. One of the men is talking to the other while they walk away from the building which is full of other Victorian-era dressed men. The source is: J.B. Handelsman, The New Yorker collection, from www.cartoonban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169" y="1119125"/>
            <a:ext cx="2354263"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43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802B68E5-A001-4853-BA98-D72D8144321E}" type="slidenum">
              <a:rPr lang="en-US" altLang="en-US" sz="1200" smtClean="0">
                <a:solidFill>
                  <a:srgbClr val="002060"/>
                </a:solidFill>
              </a:rPr>
              <a:pPr algn="ctr" eaLnBrk="1" hangingPunct="1"/>
              <a:t>7</a:t>
            </a:fld>
            <a:endParaRPr lang="en-US" altLang="en-US" sz="1200">
              <a:solidFill>
                <a:srgbClr val="002060"/>
              </a:solidFill>
            </a:endParaRPr>
          </a:p>
        </p:txBody>
      </p:sp>
    </p:spTree>
    <p:extLst>
      <p:ext uri="{BB962C8B-B14F-4D97-AF65-F5344CB8AC3E}">
        <p14:creationId xmlns:p14="http://schemas.microsoft.com/office/powerpoint/2010/main" val="3819001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t>Figure 2</a:t>
            </a:r>
            <a:r>
              <a:rPr lang="en-US" altLang="en-US" baseline="0" dirty="0"/>
              <a:t> </a:t>
            </a:r>
            <a:r>
              <a:rPr lang="en-US" altLang="en-US" sz="2800" dirty="0"/>
              <a:t>Tax Revenue</a:t>
            </a:r>
          </a:p>
        </p:txBody>
      </p:sp>
      <p:sp>
        <p:nvSpPr>
          <p:cNvPr id="15381"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55714866-E7C8-4FF4-BB45-86EFB85FB2BA}" type="slidenum">
              <a:rPr lang="en-US" altLang="en-US" smtClean="0">
                <a:solidFill>
                  <a:srgbClr val="002060"/>
                </a:solidFill>
              </a:rPr>
              <a:pPr algn="ctr" eaLnBrk="1" hangingPunct="1"/>
              <a:t>8</a:t>
            </a:fld>
            <a:endParaRPr lang="en-US" altLang="en-US">
              <a:solidFill>
                <a:srgbClr val="002060"/>
              </a:solidFill>
            </a:endParaRPr>
          </a:p>
        </p:txBody>
      </p:sp>
      <p:pic>
        <p:nvPicPr>
          <p:cNvPr id="7" name="Picture 6" descr="A line graph for tax revenue. Quantity with no specified range is on the x axis while Price with no specified range is on the y axis. There are two lines on the graph, Supply and Demand. The Supply line is increasing from low quantity and low price to high quantity and high price. The demand line is decreasing from high price and low quantity to low price and high quantity. The quantity level at the intersection of supply and demand is the quantity without tax. At a lower quantity level than the quantity without tax, there is the quantity with tax. The price on the demand line at the quantity with tax is the price buyers pay while the price on the supply line at this quantity is the price sellers receive. The difference in price between the price buyers pay and price sellers receive is the size of tax, upper T. Tax revenue is calculated by upper T times Upper. The quantity from 0 to the quantity with tax is the quantity sold, upper Q.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085" y="1600201"/>
            <a:ext cx="8541829" cy="3657598"/>
          </a:xfrm>
          <a:prstGeom prst="rect">
            <a:avLst/>
          </a:prstGeom>
        </p:spPr>
      </p:pic>
    </p:spTree>
    <p:extLst>
      <p:ext uri="{BB962C8B-B14F-4D97-AF65-F5344CB8AC3E}">
        <p14:creationId xmlns:p14="http://schemas.microsoft.com/office/powerpoint/2010/main" val="345219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a:t>Figure 3</a:t>
            </a:r>
            <a:r>
              <a:rPr lang="en-US" altLang="en-US" baseline="0" dirty="0"/>
              <a:t> </a:t>
            </a:r>
            <a:r>
              <a:rPr lang="en-US" altLang="en-US" sz="2800" dirty="0"/>
              <a:t>How a Tax Affects Welfare</a:t>
            </a:r>
          </a:p>
        </p:txBody>
      </p:sp>
      <p:sp>
        <p:nvSpPr>
          <p:cNvPr id="16405"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3342383A-A8AD-49F3-AADB-9836B4D42218}" type="slidenum">
              <a:rPr lang="en-US" altLang="en-US" smtClean="0">
                <a:solidFill>
                  <a:srgbClr val="002060"/>
                </a:solidFill>
              </a:rPr>
              <a:pPr algn="ctr" eaLnBrk="1" hangingPunct="1"/>
              <a:t>9</a:t>
            </a:fld>
            <a:endParaRPr lang="en-US" altLang="en-US">
              <a:solidFill>
                <a:srgbClr val="002060"/>
              </a:solidFill>
            </a:endParaRPr>
          </a:p>
        </p:txBody>
      </p:sp>
      <p:pic>
        <p:nvPicPr>
          <p:cNvPr id="9" name="Picture 8" descr="A line graph for supply and demand. Quantity is on the x axis while Price is on the y axis. There are two quantity marks on the x axis: Q 2 and Q 1. Q 1 is at a higher quantity value than Q 2. There are 3 price markers on the y axis: P B, P s, and P 1. P B is the price buyers pay, P S is the price sellers receive, and P 1 is the price without tax. The demand line is decreasing from high price and low quantity to low price and high quantity. The supply line is low quantity and low price and increases to high quantity and high price. The supply and demand lines cross at quantity of Q 1 and a price level of P 1. To the left of Q 1, a triangle is formed with the base being the y axis at a 0 quantity amount, the upper line being the demand curve, and the bottom line being the supply curve. The triangle is divided into 6 sections: A, B, C, D, E, and F. Section A is left of Q 2 and above P b. Section B is left of Q 2 and between P B and P1. Section D is left of Q 2 and between P 1 and P s. Section F is left of Q 2 and below P s. Section C is between Q 2 and Q 1 and above P 1. Section E is between Q 2 and Q 1 and below P 1. &#10;&#10;Table with 4 columns and 5 rows; the column headers are without tax, with tax, and change. A caption at the bottom reads the area C plus E shows the fall in total surplus and is the deadweight loss of the tax.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999" y="705320"/>
            <a:ext cx="6858002" cy="5447360"/>
          </a:xfrm>
          <a:prstGeom prst="rect">
            <a:avLst/>
          </a:prstGeom>
        </p:spPr>
      </p:pic>
    </p:spTree>
    <p:extLst>
      <p:ext uri="{BB962C8B-B14F-4D97-AF65-F5344CB8AC3E}">
        <p14:creationId xmlns:p14="http://schemas.microsoft.com/office/powerpoint/2010/main" val="1908873099"/>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8293</TotalTime>
  <Words>1042</Words>
  <Application>Microsoft Office PowerPoint</Application>
  <PresentationFormat>On-screen Show (4:3)</PresentationFormat>
  <Paragraphs>169</Paragraphs>
  <Slides>28</Slides>
  <Notes>3</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28</vt:i4>
      </vt:variant>
    </vt:vector>
  </HeadingPairs>
  <TitlesOfParts>
    <vt:vector size="48" baseType="lpstr">
      <vt:lpstr>Arial</vt:lpstr>
      <vt:lpstr>Arial Narrow</vt:lpstr>
      <vt:lpstr>Calibri</vt:lpstr>
      <vt:lpstr>Cambria</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1_Chapter title</vt:lpstr>
      <vt:lpstr>1_Chapter content</vt:lpstr>
      <vt:lpstr>2_Chapter title</vt:lpstr>
      <vt:lpstr>3_Chapter title</vt:lpstr>
      <vt:lpstr>Principles of Micro Economics, Ninth Edition N. Gregory Mankiw </vt:lpstr>
      <vt:lpstr>Chapter 8</vt:lpstr>
      <vt:lpstr>Deadweight Loss of Taxation, Part 1</vt:lpstr>
      <vt:lpstr>Deadweight Loss of Taxation, Part 2</vt:lpstr>
      <vt:lpstr>Deadweight Loss of Taxation, Part 3</vt:lpstr>
      <vt:lpstr>Figure 1 The Effects of a Tax</vt:lpstr>
      <vt:lpstr>Deadweight Loss of Taxation, Part 4</vt:lpstr>
      <vt:lpstr>Figure 2 Tax Revenue</vt:lpstr>
      <vt:lpstr>Figure 3 How a Tax Affects Welfare</vt:lpstr>
      <vt:lpstr>Deadweight Loss of Taxation, Part 5</vt:lpstr>
      <vt:lpstr>Deadweight Loss of Taxation, Part 6</vt:lpstr>
      <vt:lpstr>Deadweight Loss of Taxation, Part 7</vt:lpstr>
      <vt:lpstr>Figure 4 The Source of a Deadweight Loss</vt:lpstr>
      <vt:lpstr>Determinants of Deadweight Loss</vt:lpstr>
      <vt:lpstr>Figure 5 Tax Distortions and Elasticities (a, b)</vt:lpstr>
      <vt:lpstr>Figure 5 Tax Distortions and Elasticities (c, d)</vt:lpstr>
      <vt:lpstr>The Deadweight Loss Debate, Part 1</vt:lpstr>
      <vt:lpstr>The Deadweight Loss Debate, Part 2</vt:lpstr>
      <vt:lpstr>The Deadweight Loss Debate, Part 3</vt:lpstr>
      <vt:lpstr>The Deadweight Loss Debate, Part 4</vt:lpstr>
      <vt:lpstr>Deadweight Loss &amp; Tax Revenue</vt:lpstr>
      <vt:lpstr>Figure 6 How Deadweight Loss and Tax Revenue Vary with the Size of a Tax (a, b, c)</vt:lpstr>
      <vt:lpstr>Figure 6 How Deadweight Loss and Tax Revenue Vary with the Size of a Tax (d, e)</vt:lpstr>
      <vt:lpstr>The Laffer Curve and Supply-Side Economics, Part 1</vt:lpstr>
      <vt:lpstr>The Laffer Curve and Supply-Side Economics, Part 2</vt:lpstr>
      <vt:lpstr>The Laffer Curve and Supply-Side Economics, Part 3</vt:lpstr>
      <vt:lpstr>ASK THE EXPERTS, Part 1</vt:lpstr>
      <vt:lpstr>ASK THE EXPERTS, Part 2</vt:lpstr>
    </vt:vector>
  </TitlesOfParts>
  <Company>Eastern Illinois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Saba UV</cp:lastModifiedBy>
  <cp:revision>306</cp:revision>
  <dcterms:created xsi:type="dcterms:W3CDTF">2016-03-16T19:41:09Z</dcterms:created>
  <dcterms:modified xsi:type="dcterms:W3CDTF">2020-02-21T05:27:38Z</dcterms:modified>
</cp:coreProperties>
</file>