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63" r:id="rId3"/>
    <p:sldMasterId id="2147483665" r:id="rId4"/>
    <p:sldMasterId id="2147483668" r:id="rId5"/>
    <p:sldMasterId id="2147483678" r:id="rId6"/>
    <p:sldMasterId id="2147483670" r:id="rId7"/>
    <p:sldMasterId id="2147483675" r:id="rId8"/>
    <p:sldMasterId id="2147483672" r:id="rId9"/>
    <p:sldMasterId id="2147483682" r:id="rId10"/>
    <p:sldMasterId id="2147483684" r:id="rId11"/>
    <p:sldMasterId id="2147483686" r:id="rId12"/>
    <p:sldMasterId id="2147483688" r:id="rId13"/>
  </p:sldMasterIdLst>
  <p:notesMasterIdLst>
    <p:notesMasterId r:id="rId39"/>
  </p:notesMasterIdLst>
  <p:sldIdLst>
    <p:sldId id="384" r:id="rId14"/>
    <p:sldId id="383" r:id="rId15"/>
    <p:sldId id="358" r:id="rId16"/>
    <p:sldId id="359" r:id="rId17"/>
    <p:sldId id="360" r:id="rId18"/>
    <p:sldId id="361" r:id="rId19"/>
    <p:sldId id="362" r:id="rId20"/>
    <p:sldId id="363" r:id="rId21"/>
    <p:sldId id="364" r:id="rId22"/>
    <p:sldId id="365" r:id="rId23"/>
    <p:sldId id="366" r:id="rId24"/>
    <p:sldId id="367" r:id="rId25"/>
    <p:sldId id="368" r:id="rId26"/>
    <p:sldId id="369" r:id="rId27"/>
    <p:sldId id="370" r:id="rId28"/>
    <p:sldId id="371" r:id="rId29"/>
    <p:sldId id="372" r:id="rId30"/>
    <p:sldId id="373" r:id="rId31"/>
    <p:sldId id="374" r:id="rId32"/>
    <p:sldId id="375" r:id="rId33"/>
    <p:sldId id="376" r:id="rId34"/>
    <p:sldId id="377" r:id="rId35"/>
    <p:sldId id="378" r:id="rId36"/>
    <p:sldId id="379" r:id="rId37"/>
    <p:sldId id="38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221"/>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7" autoAdjust="0"/>
  </p:normalViewPr>
  <p:slideViewPr>
    <p:cSldViewPr>
      <p:cViewPr varScale="1">
        <p:scale>
          <a:sx n="101" d="100"/>
          <a:sy n="101" d="100"/>
        </p:scale>
        <p:origin x="1836" y="108"/>
      </p:cViewPr>
      <p:guideLst>
        <p:guide orient="horz" pos="2160"/>
        <p:guide pos="2880"/>
        <p:guide orient="horz" pos="34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7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5DD168-A957-4784-9C8A-5438585B9AF9}" type="datetimeFigureOut">
              <a:rPr lang="en-US" smtClean="0"/>
              <a:t>2/21/2020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F6792-DBE1-4461-97FA-F85A7B48814E}" type="slidenum">
              <a:rPr lang="en-US" smtClean="0"/>
              <a:t>‹#›</a:t>
            </a:fld>
            <a:endParaRPr lang="en-US"/>
          </a:p>
        </p:txBody>
      </p:sp>
    </p:spTree>
    <p:extLst>
      <p:ext uri="{BB962C8B-B14F-4D97-AF65-F5344CB8AC3E}">
        <p14:creationId xmlns:p14="http://schemas.microsoft.com/office/powerpoint/2010/main" val="281579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 Gregory Mankiw </a:t>
            </a:r>
            <a:br>
              <a:rPr lang="en-US" sz="1000" dirty="0"/>
            </a:br>
            <a:r>
              <a:rPr lang="en-US" sz="1000" dirty="0" smtClean="0"/>
              <a:t>Principles Of Micro Economics</a:t>
            </a:r>
            <a:r>
              <a:rPr lang="en-US" sz="1000" dirty="0"/>
              <a:t/>
            </a:r>
            <a:br>
              <a:rPr lang="en-US" sz="1000" dirty="0"/>
            </a:br>
            <a:r>
              <a:rPr lang="en-US" sz="1200" kern="1200" dirty="0">
                <a:solidFill>
                  <a:schemeClr val="tx1"/>
                </a:solidFill>
                <a:effectLst/>
                <a:latin typeface="+mn-lt"/>
                <a:ea typeface="+mn-ea"/>
                <a:cs typeface="+mn-cs"/>
              </a:rPr>
              <a:t>Ninth Edition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F6792-DBE1-4461-97FA-F85A7B4881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47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6054725" y="5707063"/>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10" name="Text Placeholder 9"/>
          <p:cNvSpPr>
            <a:spLocks noGrp="1"/>
          </p:cNvSpPr>
          <p:nvPr>
            <p:ph type="body" sz="quarter" idx="12" hasCustomPrompt="1"/>
          </p:nvPr>
        </p:nvSpPr>
        <p:spPr>
          <a:xfrm>
            <a:off x="2207172" y="3276600"/>
            <a:ext cx="6936827" cy="1812925"/>
          </a:xfrm>
          <a:prstGeom prst="rect">
            <a:avLst/>
          </a:prstGeom>
        </p:spPr>
        <p:txBody>
          <a:bodyPr/>
          <a:lstStyle>
            <a:lvl1pPr marL="0" indent="0" algn="ctr">
              <a:buNone/>
              <a:defRPr sz="6000">
                <a:solidFill>
                  <a:srgbClr val="AE12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lvl="0"/>
            <a:r>
              <a:rPr lang="en-US" dirty="0"/>
              <a:t>Chapter title</a:t>
            </a:r>
          </a:p>
        </p:txBody>
      </p:sp>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Text Placeholder 2"/>
          <p:cNvSpPr>
            <a:spLocks noGrp="1"/>
          </p:cNvSpPr>
          <p:nvPr>
            <p:ph type="body" sz="quarter" idx="16" hasCustomPrompt="1"/>
          </p:nvPr>
        </p:nvSpPr>
        <p:spPr>
          <a:xfrm>
            <a:off x="0" y="3505200"/>
            <a:ext cx="1981200" cy="1828800"/>
          </a:xfrm>
          <a:prstGeom prst="rect">
            <a:avLst/>
          </a:prstGeom>
        </p:spPr>
        <p:txBody>
          <a:bodyPr/>
          <a:lstStyle>
            <a:lvl1pPr marL="0" indent="0" algn="ctr">
              <a:buNone/>
              <a:defRPr>
                <a:solidFill>
                  <a:srgbClr val="005EA4"/>
                </a:solidFill>
                <a:effectLst>
                  <a:outerShdw blurRad="38100" dist="38100" dir="2700000" algn="tl">
                    <a:srgbClr val="000000">
                      <a:alpha val="43137"/>
                    </a:srgbClr>
                  </a:outerShdw>
                </a:effectLst>
                <a:latin typeface="Arial Narrow" panose="020B0606020202030204" pitchFamily="34" charset="0"/>
              </a:defRPr>
            </a:lvl1pPr>
          </a:lstStyle>
          <a:p>
            <a:pPr lvl="0"/>
            <a:r>
              <a:rPr lang="en-US" dirty="0"/>
              <a:t>CHAPTER</a:t>
            </a:r>
          </a:p>
          <a:p>
            <a:pPr lvl="0"/>
            <a:r>
              <a:rPr lang="en-US" dirty="0"/>
              <a:t>#</a:t>
            </a:r>
          </a:p>
        </p:txBody>
      </p:sp>
      <p:sp>
        <p:nvSpPr>
          <p:cNvPr id="2" name="TextBox 1"/>
          <p:cNvSpPr txBox="1"/>
          <p:nvPr userDrawn="1"/>
        </p:nvSpPr>
        <p:spPr>
          <a:xfrm>
            <a:off x="0" y="0"/>
            <a:ext cx="4572000" cy="2585323"/>
          </a:xfrm>
          <a:prstGeom prst="rect">
            <a:avLst/>
          </a:prstGeom>
          <a:noFill/>
        </p:spPr>
        <p:txBody>
          <a:bodyPr wrap="square" rtlCol="0">
            <a:spAutoFit/>
          </a:bodyPr>
          <a:lstStyle/>
          <a:p>
            <a:pPr algn="ctr"/>
            <a:r>
              <a:rPr lang="en-US" sz="3200" dirty="0">
                <a:solidFill>
                  <a:schemeClr val="bg1"/>
                </a:solidFill>
                <a:latin typeface="+mj-lt"/>
                <a:cs typeface="Times New Roman" panose="02020603050405020304" pitchFamily="18" charset="0"/>
              </a:rPr>
              <a:t>N. GREGORY MANKIW</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PRINCIPLES OF</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5400" dirty="0">
                <a:latin typeface="+mj-lt"/>
              </a:rPr>
              <a:t>ECONOMICS</a:t>
            </a:r>
            <a:r>
              <a:rPr lang="en-US" dirty="0"/>
              <a:t/>
            </a:r>
            <a:br>
              <a:rPr lang="en-US" dirty="0"/>
            </a:b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Eight Edition </a:t>
            </a:r>
            <a:endParaRPr lang="en-US" dirty="0"/>
          </a:p>
        </p:txBody>
      </p:sp>
    </p:spTree>
    <p:extLst>
      <p:ext uri="{BB962C8B-B14F-4D97-AF65-F5344CB8AC3E}">
        <p14:creationId xmlns:p14="http://schemas.microsoft.com/office/powerpoint/2010/main" val="86823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605119"/>
            <a:ext cx="8492836" cy="58366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7FD95AB8-5D89-46A9-8508-FFECD7F10317}" type="slidenum">
              <a:rPr lang="en-US"/>
              <a:pPr>
                <a:defRPr/>
              </a:pPr>
              <a:t>‹#›</a:t>
            </a:fld>
            <a:endParaRPr lang="en-US" dirty="0"/>
          </a:p>
        </p:txBody>
      </p:sp>
    </p:spTree>
    <p:extLst>
      <p:ext uri="{BB962C8B-B14F-4D97-AF65-F5344CB8AC3E}">
        <p14:creationId xmlns:p14="http://schemas.microsoft.com/office/powerpoint/2010/main" val="50371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22095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61900"/>
          </a:xfrm>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a:solidFill>
                  <a:srgbClr val="005EA4"/>
                </a:solidFill>
              </a:defRPr>
            </a:lvl1pPr>
            <a:lvl2pPr marL="457200" indent="0">
              <a:buNone/>
              <a:defRPr/>
            </a:lvl2pPr>
          </a:lstStyle>
          <a:p>
            <a:pPr lvl="0"/>
            <a:r>
              <a:rPr lang="en-US" dirty="0"/>
              <a:t>Click to edit Master text styles</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06677542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1201761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59944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100939"/>
            <a:ext cx="8686800" cy="860961"/>
          </a:xfrm>
        </p:spPr>
        <p:txBody>
          <a:bodyPr/>
          <a:lstStyle>
            <a:lvl1pPr>
              <a:defRPr sz="3600">
                <a:solidFill>
                  <a:srgbClr val="005EA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1318641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30467275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a:xfrm>
            <a:off x="277813" y="1025525"/>
            <a:ext cx="6656387" cy="5422900"/>
          </a:xfrm>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
        <p:nvSpPr>
          <p:cNvPr id="7" name="Text Placeholder 6"/>
          <p:cNvSpPr>
            <a:spLocks noGrp="1"/>
          </p:cNvSpPr>
          <p:nvPr>
            <p:ph type="body" sz="quarter" idx="12"/>
          </p:nvPr>
        </p:nvSpPr>
        <p:spPr>
          <a:xfrm>
            <a:off x="7010400" y="4191000"/>
            <a:ext cx="2133600" cy="1295400"/>
          </a:xfrm>
        </p:spPr>
        <p:txBody>
          <a:bodyPr/>
          <a:lstStyle>
            <a:lvl1pPr marL="0" indent="0">
              <a:buNone/>
              <a:defRPr sz="2000" i="1">
                <a:solidFill>
                  <a:schemeClr val="accent6">
                    <a:lumMod val="50000"/>
                  </a:schemeClr>
                </a:solidFill>
                <a:latin typeface="Cambria" panose="02040503050406030204" pitchFamily="18" charset="0"/>
                <a:sym typeface="Wingdings" panose="05000000000000000000" pitchFamily="2" charset="2"/>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0"/>
            <a:r>
              <a:rPr lang="en-US" dirty="0"/>
              <a:t>Picture comment </a:t>
            </a:r>
          </a:p>
        </p:txBody>
      </p:sp>
    </p:spTree>
    <p:extLst>
      <p:ext uri="{BB962C8B-B14F-4D97-AF65-F5344CB8AC3E}">
        <p14:creationId xmlns:p14="http://schemas.microsoft.com/office/powerpoint/2010/main" val="26004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9975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1888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661061"/>
          </a:xfrm>
        </p:spPr>
        <p:txBody>
          <a:bodyPr/>
          <a:lstStyle>
            <a:lvl1pPr>
              <a:defRPr sz="3200">
                <a:solidFill>
                  <a:srgbClr val="005EA4"/>
                </a:solidFill>
              </a:defRPr>
            </a:lvl1pPr>
          </a:lstStyle>
          <a:p>
            <a:r>
              <a:rPr lang="en-US" dirty="0"/>
              <a:t>Click to edit Master title style</a:t>
            </a:r>
          </a:p>
        </p:txBody>
      </p:sp>
      <p:sp>
        <p:nvSpPr>
          <p:cNvPr id="3" name="Content Placeholder 2"/>
          <p:cNvSpPr>
            <a:spLocks noGrp="1"/>
          </p:cNvSpPr>
          <p:nvPr>
            <p:ph idx="1"/>
          </p:nvPr>
        </p:nvSpPr>
        <p:spPr>
          <a:xfrm>
            <a:off x="347241" y="914400"/>
            <a:ext cx="8518947" cy="55340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6756962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688622"/>
            <a:ext cx="8458200" cy="5788378"/>
          </a:xfrm>
        </p:spPr>
        <p:txBody>
          <a:bodyPr/>
          <a:lstStyle>
            <a:lvl1pPr>
              <a:defRPr>
                <a:solidFill>
                  <a:srgbClr val="AE122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9168CB8-64E8-4A17-9AA1-DC0C06686103}" type="slidenum">
              <a:rPr lang="en-US"/>
              <a:pPr>
                <a:defRPr/>
              </a:pPr>
              <a:t>‹#›</a:t>
            </a:fld>
            <a:endParaRPr lang="en-US" dirty="0"/>
          </a:p>
        </p:txBody>
      </p:sp>
    </p:spTree>
    <p:extLst>
      <p:ext uri="{BB962C8B-B14F-4D97-AF65-F5344CB8AC3E}">
        <p14:creationId xmlns:p14="http://schemas.microsoft.com/office/powerpoint/2010/main" val="264246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a:t>
            </a:fld>
            <a:endParaRPr lang="en-US" dirty="0"/>
          </a:p>
        </p:txBody>
      </p:sp>
      <p:sp>
        <p:nvSpPr>
          <p:cNvPr id="6" name="Text Placeholder 5"/>
          <p:cNvSpPr>
            <a:spLocks noGrp="1"/>
          </p:cNvSpPr>
          <p:nvPr>
            <p:ph type="body" sz="quarter" idx="12"/>
          </p:nvPr>
        </p:nvSpPr>
        <p:spPr>
          <a:xfrm>
            <a:off x="457200" y="533400"/>
            <a:ext cx="8458200" cy="533400"/>
          </a:xfrm>
        </p:spPr>
        <p:txBody>
          <a:bodyPr/>
          <a:lstStyle>
            <a:lvl1pPr marL="0" indent="0">
              <a:buNone/>
              <a:defRPr sz="320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1"/>
            <a:r>
              <a:rPr lang="en-US" dirty="0"/>
              <a:t>Click to edit Master text styles</a:t>
            </a:r>
          </a:p>
        </p:txBody>
      </p:sp>
      <p:sp>
        <p:nvSpPr>
          <p:cNvPr id="9" name="Text Placeholder 5"/>
          <p:cNvSpPr>
            <a:spLocks noGrp="1"/>
          </p:cNvSpPr>
          <p:nvPr>
            <p:ph type="body" sz="quarter" idx="14"/>
          </p:nvPr>
        </p:nvSpPr>
        <p:spPr>
          <a:xfrm>
            <a:off x="533400" y="1295400"/>
            <a:ext cx="8077200" cy="2209800"/>
          </a:xfrm>
        </p:spPr>
        <p:txBody>
          <a:bodyPr/>
          <a:lstStyle>
            <a:lvl1pPr marL="0" indent="0">
              <a:buNone/>
              <a:defRPr sz="3200" i="1">
                <a:solidFill>
                  <a:schemeClr val="accent6">
                    <a:lumMod val="50000"/>
                  </a:schemeClr>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695449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6326187"/>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27"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pic>
        <p:nvPicPr>
          <p:cNvPr id="1030"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2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32" name="Picture 1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0" y="150813"/>
            <a:ext cx="45720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130776066"/>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6054725" y="5630720"/>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556249509"/>
      </p:ext>
    </p:extLst>
  </p:cSld>
  <p:clrMap bg1="lt1" tx1="dk1" bg2="lt2" tx2="dk2" accent1="accent1" accent2="accent2" accent3="accent3" accent4="accent4" accent5="accent5" accent6="accent6" hlink="hlink" folHlink="folHlink"/>
  <p:sldLayoutIdLst>
    <p:sldLayoutId id="2147483683"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279743328"/>
      </p:ext>
    </p:extLst>
  </p:cSld>
  <p:clrMap bg1="lt1" tx1="dk1" bg2="lt2" tx2="dk2" accent1="accent1" accent2="accent2" accent3="accent3" accent4="accent4" accent5="accent5" accent6="accent6" hlink="hlink" folHlink="folHlink"/>
  <p:sldLayoutIdLst>
    <p:sldLayoutId id="2147483685"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8">
                                            <p:txEl>
                                              <p:pRg st="0" end="0"/>
                                            </p:txEl>
                                          </p:spTgt>
                                        </p:tgtEl>
                                        <p:attrNameLst>
                                          <p:attrName>style.visibility</p:attrName>
                                        </p:attrNameLst>
                                      </p:cBhvr>
                                      <p:to>
                                        <p:strVal val="visible"/>
                                      </p:to>
                                    </p:set>
                                    <p:animEffect transition="in" filter="wipe(left)">
                                      <p:cBhvr>
                                        <p:cTn id="7" dur="500"/>
                                        <p:tgtEl>
                                          <p:spTgt spid="3078">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8">
                                            <p:txEl>
                                              <p:pRg st="1" end="1"/>
                                            </p:txEl>
                                          </p:spTgt>
                                        </p:tgtEl>
                                        <p:attrNameLst>
                                          <p:attrName>style.visibility</p:attrName>
                                        </p:attrNameLst>
                                      </p:cBhvr>
                                      <p:to>
                                        <p:strVal val="visible"/>
                                      </p:to>
                                    </p:set>
                                    <p:animEffect transition="in" filter="wipe(left)">
                                      <p:cBhvr>
                                        <p:cTn id="11" dur="500"/>
                                        <p:tgtEl>
                                          <p:spTgt spid="3078">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78">
                                            <p:txEl>
                                              <p:pRg st="2" end="2"/>
                                            </p:txEl>
                                          </p:spTgt>
                                        </p:tgtEl>
                                        <p:attrNameLst>
                                          <p:attrName>style.visibility</p:attrName>
                                        </p:attrNameLst>
                                      </p:cBhvr>
                                      <p:to>
                                        <p:strVal val="visible"/>
                                      </p:to>
                                    </p:set>
                                    <p:animEffect transition="in" filter="wipe(left)">
                                      <p:cBhvr>
                                        <p:cTn id="15" dur="500"/>
                                        <p:tgtEl>
                                          <p:spTgt spid="3078">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78">
                                            <p:txEl>
                                              <p:pRg st="3" end="3"/>
                                            </p:txEl>
                                          </p:spTgt>
                                        </p:tgtEl>
                                        <p:attrNameLst>
                                          <p:attrName>style.visibility</p:attrName>
                                        </p:attrNameLst>
                                      </p:cBhvr>
                                      <p:to>
                                        <p:strVal val="visible"/>
                                      </p:to>
                                    </p:set>
                                    <p:animEffect transition="in" filter="wipe(left)">
                                      <p:cBhvr>
                                        <p:cTn id="19" dur="500"/>
                                        <p:tgtEl>
                                          <p:spTgt spid="3078">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78">
                                            <p:txEl>
                                              <p:pRg st="4" end="4"/>
                                            </p:txEl>
                                          </p:spTgt>
                                        </p:tgtEl>
                                        <p:attrNameLst>
                                          <p:attrName>style.visibility</p:attrName>
                                        </p:attrNameLst>
                                      </p:cBhvr>
                                      <p:to>
                                        <p:strVal val="visible"/>
                                      </p:to>
                                    </p:set>
                                    <p:animEffect transition="in" filter="wipe(left)">
                                      <p:cBhvr>
                                        <p:cTn id="23" dur="500"/>
                                        <p:tgtEl>
                                          <p:spTgt spid="30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p:tmplLst>
          <p:tmpl lvl="1">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Lst>
      </p:bldP>
    </p:bldLst>
  </p:timing>
  <p:hf hdr="0" dt="0"/>
  <p:txStyles>
    <p:titleStyle>
      <a:lvl1pPr algn="ctr" rtl="0" eaLnBrk="0" fontAlgn="base" hangingPunct="0">
        <a:spcBef>
          <a:spcPct val="0"/>
        </a:spcBef>
        <a:spcAft>
          <a:spcPct val="0"/>
        </a:spcAft>
        <a:defRPr sz="4000" b="1">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973759" y="6019800"/>
            <a:ext cx="7213047" cy="4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bg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bg1"/>
                </a:solidFill>
              </a:rPr>
              <a:t>V.  </a:t>
            </a:r>
            <a:r>
              <a:rPr lang="en-US" altLang="en-US" sz="900" dirty="0" err="1">
                <a:solidFill>
                  <a:schemeClr val="bg1"/>
                </a:solidFill>
              </a:rPr>
              <a:t>Andreea</a:t>
            </a:r>
            <a:r>
              <a:rPr lang="en-US" altLang="en-US" sz="900" dirty="0">
                <a:solidFill>
                  <a:schemeClr val="bg1"/>
                </a:solidFill>
              </a:rPr>
              <a:t>  CHIRITESCU</a:t>
            </a:r>
          </a:p>
          <a:p>
            <a:pPr algn="ctr" eaLnBrk="1" fontAlgn="base" hangingPunct="1">
              <a:lnSpc>
                <a:spcPct val="80000"/>
              </a:lnSpc>
              <a:spcBef>
                <a:spcPct val="20000"/>
              </a:spcBef>
              <a:spcAft>
                <a:spcPct val="0"/>
              </a:spcAft>
              <a:defRPr/>
            </a:pPr>
            <a:r>
              <a:rPr lang="en-US" altLang="en-US" sz="900" dirty="0">
                <a:solidFill>
                  <a:schemeClr val="bg1"/>
                </a:solidFill>
              </a:rPr>
              <a:t>Eastern Illinois University</a:t>
            </a:r>
          </a:p>
        </p:txBody>
      </p: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606736163"/>
      </p:ext>
    </p:extLst>
  </p:cSld>
  <p:clrMap bg1="lt1" tx1="dk1" bg2="lt2" tx2="dk2" accent1="accent1" accent2="accent2" accent3="accent3" accent4="accent4" accent5="accent5" accent6="accent6" hlink="hlink" folHlink="folHlink"/>
  <p:sldLayoutIdLst>
    <p:sldLayoutId id="2147483687"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
        <p:nvSpPr>
          <p:cNvPr id="12" name="Rectangle 11"/>
          <p:cNvSpPr>
            <a:spLocks noChangeArrowheads="1"/>
          </p:cNvSpPr>
          <p:nvPr userDrawn="1"/>
        </p:nvSpPr>
        <p:spPr bwMode="auto">
          <a:xfrm>
            <a:off x="1226519" y="5593577"/>
            <a:ext cx="1828800" cy="3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tx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tx1"/>
                </a:solidFill>
              </a:rPr>
              <a:t>V.  </a:t>
            </a:r>
            <a:r>
              <a:rPr lang="en-US" altLang="en-US" sz="900" dirty="0" err="1">
                <a:solidFill>
                  <a:schemeClr val="tx1"/>
                </a:solidFill>
              </a:rPr>
              <a:t>Andreea</a:t>
            </a:r>
            <a:r>
              <a:rPr lang="en-US" altLang="en-US" sz="900" dirty="0">
                <a:solidFill>
                  <a:schemeClr val="tx1"/>
                </a:solidFill>
              </a:rPr>
              <a:t>  CHIRITESCU</a:t>
            </a:r>
          </a:p>
          <a:p>
            <a:pPr algn="ctr" eaLnBrk="1" fontAlgn="base" hangingPunct="1">
              <a:lnSpc>
                <a:spcPct val="80000"/>
              </a:lnSpc>
              <a:spcBef>
                <a:spcPct val="20000"/>
              </a:spcBef>
              <a:spcAft>
                <a:spcPct val="0"/>
              </a:spcAft>
              <a:defRPr/>
            </a:pPr>
            <a:r>
              <a:rPr lang="en-US" altLang="en-US" sz="900" dirty="0">
                <a:solidFill>
                  <a:schemeClr val="tx1"/>
                </a:solidFill>
              </a:rPr>
              <a:t>Eastern Illinois University</a:t>
            </a:r>
          </a:p>
        </p:txBody>
      </p:sp>
    </p:spTree>
    <p:extLst>
      <p:ext uri="{BB962C8B-B14F-4D97-AF65-F5344CB8AC3E}">
        <p14:creationId xmlns:p14="http://schemas.microsoft.com/office/powerpoint/2010/main" val="306522991"/>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400799"/>
            <a:chOff x="0" y="1"/>
            <a:chExt cx="9144000" cy="6477001"/>
          </a:xfrm>
        </p:grpSpPr>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6801"/>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8858250" y="1"/>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53" name="Rectangle 3"/>
          <p:cNvSpPr>
            <a:spLocks noGrp="1" noChangeAspect="1" noChangeArrowheads="1"/>
          </p:cNvSpPr>
          <p:nvPr>
            <p:ph type="title"/>
          </p:nvPr>
        </p:nvSpPr>
        <p:spPr bwMode="auto">
          <a:xfrm>
            <a:off x="258456" y="101600"/>
            <a:ext cx="8599794"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078" name="Rectangle 8"/>
          <p:cNvSpPr>
            <a:spLocks noGrp="1" noChangeArrowheads="1"/>
          </p:cNvSpPr>
          <p:nvPr>
            <p:ph type="body" idx="1"/>
          </p:nvPr>
        </p:nvSpPr>
        <p:spPr bwMode="auto">
          <a:xfrm>
            <a:off x="292912" y="1054100"/>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12"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977070386"/>
      </p:ext>
    </p:extLst>
  </p:cSld>
  <p:clrMap bg1="lt1" tx1="dk1" bg2="lt2" tx2="dk2" accent1="accent1" accent2="accent2" accent3="accent3" accent4="accent4" accent5="accent5" accent6="accent6" hlink="hlink" folHlink="folHlink"/>
  <p:sldLayoutIdLst>
    <p:sldLayoutId id="2147483681" r:id="rId1"/>
  </p:sldLayoutIdLst>
  <p:transition/>
  <p:hf hdr="0" dt="0"/>
  <p:txStyles>
    <p:titleStyle>
      <a:lvl1pPr algn="ctr" rtl="0" eaLnBrk="0" fontAlgn="base" hangingPunct="0">
        <a:spcBef>
          <a:spcPct val="0"/>
        </a:spcBef>
        <a:spcAft>
          <a:spcPct val="0"/>
        </a:spcAft>
        <a:defRPr sz="3600">
          <a:solidFill>
            <a:srgbClr val="005EA4"/>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2"/>
          </a:solidFill>
          <a:latin typeface="+mn-lt"/>
        </a:defRPr>
      </a:lvl2pPr>
      <a:lvl3pPr marL="1143000" indent="-228600" algn="l" rtl="0" eaLnBrk="0" fontAlgn="base" hangingPunct="0">
        <a:spcBef>
          <a:spcPct val="20000"/>
        </a:spcBef>
        <a:spcAft>
          <a:spcPct val="0"/>
        </a:spcAft>
        <a:buSzPct val="90000"/>
        <a:buChar char="•"/>
        <a:defRPr sz="2800">
          <a:solidFill>
            <a:schemeClr val="tx2"/>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662152" y="77788"/>
            <a:ext cx="781969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a:t>Name fgchmvb </a:t>
            </a:r>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024080141"/>
      </p:ext>
    </p:extLst>
  </p:cSld>
  <p:clrMap bg1="lt1" tx1="dk1" bg2="lt2" tx2="dk2" accent1="accent1" accent2="accent2" accent3="accent3" accent4="accent4" accent5="accent5" accent6="accent6" hlink="hlink" folHlink="folHlink"/>
  <p:sldLayoutIdLst>
    <p:sldLayoutId id="2147483664" r:id="rId1"/>
    <p:sldLayoutId id="2147483674" r:id="rId2"/>
  </p:sldLayoutIdLst>
  <p:transition/>
  <p:hf hdr="0" dt="0"/>
  <p:txStyles>
    <p:titleStyle>
      <a:lvl1pPr algn="ctr" rtl="0" eaLnBrk="0" fontAlgn="base" hangingPunct="0">
        <a:spcBef>
          <a:spcPct val="0"/>
        </a:spcBef>
        <a:spcAft>
          <a:spcPct val="0"/>
        </a:spcAft>
        <a:defRPr sz="4000">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542704"/>
            <a:chOff x="0" y="1"/>
            <a:chExt cx="9144000" cy="6542704"/>
          </a:xfrm>
        </p:grpSpPr>
        <p:pic>
          <p:nvPicPr>
            <p:cNvPr id="3074"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487363"/>
              <a:ext cx="8591550" cy="56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0"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01100" y="436563"/>
              <a:ext cx="342900" cy="605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1"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41067"/>
              <a:ext cx="9144000" cy="4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75"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28" y="1"/>
              <a:ext cx="247650" cy="654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3076" name="Rectangle 2"/>
          <p:cNvSpPr>
            <a:spLocks noGrp="1" noChangeAspect="1" noChangeArrowheads="1"/>
          </p:cNvSpPr>
          <p:nvPr>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Figure 1</a:t>
            </a:r>
          </a:p>
        </p:txBody>
      </p:sp>
      <p:sp>
        <p:nvSpPr>
          <p:cNvPr id="3077" name="Rectangle 3"/>
          <p:cNvSpPr>
            <a:spLocks noGrp="1" noChangeArrowheads="1"/>
          </p:cNvSpPr>
          <p:nvPr>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11" name="Group 10"/>
          <p:cNvGrpSpPr/>
          <p:nvPr userDrawn="1"/>
        </p:nvGrpSpPr>
        <p:grpSpPr>
          <a:xfrm>
            <a:off x="90539" y="77773"/>
            <a:ext cx="8929618" cy="6297167"/>
            <a:chOff x="90539" y="77773"/>
            <a:chExt cx="8929618" cy="6297167"/>
          </a:xfrm>
        </p:grpSpPr>
        <p:grpSp>
          <p:nvGrpSpPr>
            <p:cNvPr id="12" name="Group 11"/>
            <p:cNvGrpSpPr/>
            <p:nvPr userDrawn="1"/>
          </p:nvGrpSpPr>
          <p:grpSpPr>
            <a:xfrm>
              <a:off x="90539" y="77773"/>
              <a:ext cx="2075718" cy="583326"/>
              <a:chOff x="90539" y="77773"/>
              <a:chExt cx="2075718" cy="583326"/>
            </a:xfrm>
          </p:grpSpPr>
          <p:cxnSp>
            <p:nvCxnSpPr>
              <p:cNvPr id="16" name="Straight Connector 15"/>
              <p:cNvCxnSpPr/>
              <p:nvPr userDrawn="1"/>
            </p:nvCxnSpPr>
            <p:spPr bwMode="auto">
              <a:xfrm>
                <a:off x="90539" y="536628"/>
                <a:ext cx="2075718" cy="0"/>
              </a:xfrm>
              <a:prstGeom prst="line">
                <a:avLst/>
              </a:prstGeom>
              <a:noFill/>
              <a:ln w="28575" cap="flat" cmpd="sng" algn="ctr">
                <a:solidFill>
                  <a:srgbClr val="074866"/>
                </a:solidFill>
                <a:prstDash val="solid"/>
                <a:round/>
                <a:headEnd type="none" w="med" len="med"/>
                <a:tailEnd type="none" w="med" len="med"/>
              </a:ln>
              <a:effectLst/>
            </p:spPr>
          </p:cxnSp>
          <p:cxnSp>
            <p:nvCxnSpPr>
              <p:cNvPr id="17" name="Straight Connector 16"/>
              <p:cNvCxnSpPr/>
              <p:nvPr userDrawn="1"/>
            </p:nvCxnSpPr>
            <p:spPr bwMode="auto">
              <a:xfrm flipV="1">
                <a:off x="202361" y="77773"/>
                <a:ext cx="0" cy="583326"/>
              </a:xfrm>
              <a:prstGeom prst="line">
                <a:avLst/>
              </a:prstGeom>
              <a:noFill/>
              <a:ln w="28575" cap="flat" cmpd="sng" algn="ctr">
                <a:solidFill>
                  <a:srgbClr val="074866"/>
                </a:solidFill>
                <a:prstDash val="solid"/>
                <a:round/>
                <a:headEnd type="none" w="med" len="med"/>
                <a:tailEnd type="none" w="med" len="med"/>
              </a:ln>
              <a:effectLst/>
            </p:spPr>
          </p:cxnSp>
        </p:grpSp>
        <p:grpSp>
          <p:nvGrpSpPr>
            <p:cNvPr id="13" name="Group 12"/>
            <p:cNvGrpSpPr/>
            <p:nvPr userDrawn="1"/>
          </p:nvGrpSpPr>
          <p:grpSpPr>
            <a:xfrm>
              <a:off x="8187163" y="6011640"/>
              <a:ext cx="832994" cy="363300"/>
              <a:chOff x="8187163" y="6011640"/>
              <a:chExt cx="832994" cy="363300"/>
            </a:xfrm>
          </p:grpSpPr>
          <p:cxnSp>
            <p:nvCxnSpPr>
              <p:cNvPr id="14" name="Straight Connector 13"/>
              <p:cNvCxnSpPr/>
              <p:nvPr userDrawn="1"/>
            </p:nvCxnSpPr>
            <p:spPr bwMode="auto">
              <a:xfrm>
                <a:off x="8187163" y="6292878"/>
                <a:ext cx="832994" cy="1"/>
              </a:xfrm>
              <a:prstGeom prst="line">
                <a:avLst/>
              </a:prstGeom>
              <a:noFill/>
              <a:ln w="28575" cap="flat" cmpd="sng" algn="ctr">
                <a:solidFill>
                  <a:srgbClr val="074866"/>
                </a:solidFill>
                <a:prstDash val="solid"/>
                <a:round/>
                <a:headEnd type="none" w="med" len="med"/>
                <a:tailEnd type="none" w="med" len="med"/>
              </a:ln>
              <a:effectLst/>
            </p:spPr>
          </p:cxnSp>
          <p:cxnSp>
            <p:nvCxnSpPr>
              <p:cNvPr id="15" name="Straight Connector 14"/>
              <p:cNvCxnSpPr/>
              <p:nvPr userDrawn="1"/>
            </p:nvCxnSpPr>
            <p:spPr bwMode="auto">
              <a:xfrm>
                <a:off x="8942003" y="6011640"/>
                <a:ext cx="0" cy="363300"/>
              </a:xfrm>
              <a:prstGeom prst="line">
                <a:avLst/>
              </a:prstGeom>
              <a:noFill/>
              <a:ln w="28575" cap="flat" cmpd="sng" algn="ctr">
                <a:solidFill>
                  <a:srgbClr val="074866"/>
                </a:solidFill>
                <a:prstDash val="solid"/>
                <a:round/>
                <a:headEnd type="none" w="med" len="med"/>
                <a:tailEnd type="none" w="med" len="med"/>
              </a:ln>
              <a:effectLst/>
            </p:spPr>
          </p:cxnSp>
        </p:grpSp>
      </p:grpSp>
      <p:sp>
        <p:nvSpPr>
          <p:cNvPr id="2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318089468"/>
      </p:ext>
    </p:extLst>
  </p:cSld>
  <p:clrMap bg1="lt1" tx1="dk1" bg2="lt2" tx2="dk2" accent1="accent1" accent2="accent2" accent3="accent3" accent4="accent4" accent5="accent5" accent6="accent6" hlink="hlink" folHlink="folHlink"/>
  <p:sldLayoutIdLst>
    <p:sldLayoutId id="2147483666"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6" name="Rectangle 2"/>
          <p:cNvSpPr>
            <a:spLocks noGrp="1" noChangeAspect="1" noChangeArrowheads="1"/>
          </p:cNvSpPr>
          <p:nvPr userDrawn="1">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Table 1</a:t>
            </a:r>
          </a:p>
        </p:txBody>
      </p:sp>
      <p:sp>
        <p:nvSpPr>
          <p:cNvPr id="3077" name="Rectangle 3"/>
          <p:cNvSpPr>
            <a:spLocks noGrp="1" noChangeArrowheads="1"/>
          </p:cNvSpPr>
          <p:nvPr userDrawn="1">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userDrawn="1">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4" name="Group 3"/>
          <p:cNvGrpSpPr/>
          <p:nvPr userDrawn="1"/>
        </p:nvGrpSpPr>
        <p:grpSpPr>
          <a:xfrm>
            <a:off x="-1" y="0"/>
            <a:ext cx="9144001" cy="6568831"/>
            <a:chOff x="-1" y="0"/>
            <a:chExt cx="9144001" cy="6568831"/>
          </a:xfrm>
        </p:grpSpPr>
        <p:pic>
          <p:nvPicPr>
            <p:cNvPr id="2355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15400" y="418246"/>
              <a:ext cx="228600" cy="606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nvGrpSpPr>
            <p:cNvPr id="3" name="Group 2"/>
            <p:cNvGrpSpPr/>
            <p:nvPr userDrawn="1"/>
          </p:nvGrpSpPr>
          <p:grpSpPr>
            <a:xfrm>
              <a:off x="-1" y="0"/>
              <a:ext cx="9108746" cy="6568831"/>
              <a:chOff x="-1" y="0"/>
              <a:chExt cx="9108746" cy="6568831"/>
            </a:xfrm>
          </p:grpSpPr>
          <p:pic>
            <p:nvPicPr>
              <p:cNvPr id="23556"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310551" cy="656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23557"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785" y="6213232"/>
                <a:ext cx="9014960" cy="27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pic>
          <p:nvPicPr>
            <p:cNvPr id="2355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9551" y="457975"/>
              <a:ext cx="8705849" cy="586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17" name="Group 16"/>
          <p:cNvGrpSpPr/>
          <p:nvPr userDrawn="1"/>
        </p:nvGrpSpPr>
        <p:grpSpPr>
          <a:xfrm>
            <a:off x="124529" y="47182"/>
            <a:ext cx="8918525" cy="6330053"/>
            <a:chOff x="124529" y="47182"/>
            <a:chExt cx="8918525" cy="6330053"/>
          </a:xfrm>
        </p:grpSpPr>
        <p:grpSp>
          <p:nvGrpSpPr>
            <p:cNvPr id="16" name="Group 15"/>
            <p:cNvGrpSpPr/>
            <p:nvPr userDrawn="1"/>
          </p:nvGrpSpPr>
          <p:grpSpPr>
            <a:xfrm>
              <a:off x="124529" y="47182"/>
              <a:ext cx="1704271" cy="583326"/>
              <a:chOff x="124529" y="47182"/>
              <a:chExt cx="1704271" cy="583326"/>
            </a:xfrm>
          </p:grpSpPr>
          <p:cxnSp>
            <p:nvCxnSpPr>
              <p:cNvPr id="7" name="Straight Connector 6"/>
              <p:cNvCxnSpPr/>
              <p:nvPr userDrawn="1"/>
            </p:nvCxnSpPr>
            <p:spPr bwMode="auto">
              <a:xfrm>
                <a:off x="124529" y="506037"/>
                <a:ext cx="1704271" cy="0"/>
              </a:xfrm>
              <a:prstGeom prst="line">
                <a:avLst/>
              </a:prstGeom>
              <a:noFill/>
              <a:ln w="28575" cap="flat" cmpd="sng" algn="ctr">
                <a:solidFill>
                  <a:srgbClr val="E71303"/>
                </a:solidFill>
                <a:prstDash val="solid"/>
                <a:round/>
                <a:headEnd type="none" w="med" len="med"/>
                <a:tailEnd type="none" w="med" len="med"/>
              </a:ln>
              <a:effectLst/>
            </p:spPr>
          </p:cxnSp>
          <p:cxnSp>
            <p:nvCxnSpPr>
              <p:cNvPr id="24" name="Straight Connector 23"/>
              <p:cNvCxnSpPr/>
              <p:nvPr userDrawn="1"/>
            </p:nvCxnSpPr>
            <p:spPr bwMode="auto">
              <a:xfrm flipV="1">
                <a:off x="236351" y="47182"/>
                <a:ext cx="0" cy="583326"/>
              </a:xfrm>
              <a:prstGeom prst="line">
                <a:avLst/>
              </a:prstGeom>
              <a:noFill/>
              <a:ln w="28575" cap="flat" cmpd="sng" algn="ctr">
                <a:solidFill>
                  <a:srgbClr val="E71303"/>
                </a:solidFill>
                <a:prstDash val="solid"/>
                <a:round/>
                <a:headEnd type="none" w="med" len="med"/>
                <a:tailEnd type="none" w="med" len="med"/>
              </a:ln>
              <a:effectLst/>
            </p:spPr>
          </p:cxnSp>
        </p:grpSp>
        <p:grpSp>
          <p:nvGrpSpPr>
            <p:cNvPr id="15" name="Group 14"/>
            <p:cNvGrpSpPr/>
            <p:nvPr userDrawn="1"/>
          </p:nvGrpSpPr>
          <p:grpSpPr>
            <a:xfrm>
              <a:off x="8210060" y="6013935"/>
              <a:ext cx="832994" cy="363300"/>
              <a:chOff x="8210060" y="6013935"/>
              <a:chExt cx="832994" cy="363300"/>
            </a:xfrm>
          </p:grpSpPr>
          <p:cxnSp>
            <p:nvCxnSpPr>
              <p:cNvPr id="22" name="Straight Connector 21"/>
              <p:cNvCxnSpPr/>
              <p:nvPr userDrawn="1"/>
            </p:nvCxnSpPr>
            <p:spPr bwMode="auto">
              <a:xfrm>
                <a:off x="8210060" y="6295173"/>
                <a:ext cx="832994" cy="1"/>
              </a:xfrm>
              <a:prstGeom prst="line">
                <a:avLst/>
              </a:prstGeom>
              <a:noFill/>
              <a:ln w="28575" cap="flat" cmpd="sng" algn="ctr">
                <a:solidFill>
                  <a:srgbClr val="E71303"/>
                </a:solidFill>
                <a:prstDash val="solid"/>
                <a:round/>
                <a:headEnd type="none" w="med" len="med"/>
                <a:tailEnd type="none" w="med" len="med"/>
              </a:ln>
              <a:effectLst/>
            </p:spPr>
          </p:cxnSp>
          <p:cxnSp>
            <p:nvCxnSpPr>
              <p:cNvPr id="27" name="Straight Connector 26"/>
              <p:cNvCxnSpPr/>
              <p:nvPr userDrawn="1"/>
            </p:nvCxnSpPr>
            <p:spPr bwMode="auto">
              <a:xfrm>
                <a:off x="8964900" y="6013935"/>
                <a:ext cx="0" cy="363300"/>
              </a:xfrm>
              <a:prstGeom prst="line">
                <a:avLst/>
              </a:prstGeom>
              <a:noFill/>
              <a:ln w="28575" cap="flat" cmpd="sng" algn="ctr">
                <a:solidFill>
                  <a:srgbClr val="E71303"/>
                </a:solidFill>
                <a:prstDash val="solid"/>
                <a:round/>
                <a:headEnd type="none" w="med" len="med"/>
                <a:tailEnd type="none" w="med" len="med"/>
              </a:ln>
              <a:effectLst/>
            </p:spPr>
          </p:cxnSp>
        </p:grpSp>
      </p:grpSp>
      <p:sp>
        <p:nvSpPr>
          <p:cNvPr id="2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738036896"/>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2647949"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38100" y="77788"/>
            <a:ext cx="9067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pic>
        <p:nvPicPr>
          <p:cNvPr id="9"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6191250"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ext Placeholder 1"/>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4257325678"/>
      </p:ext>
    </p:extLst>
  </p:cSld>
  <p:clrMap bg1="lt1" tx1="dk1" bg2="lt2" tx2="dk2" accent1="accent1" accent2="accent2" accent3="accent3" accent4="accent4" accent5="accent5" accent6="accent6" hlink="hlink" folHlink="folHlink"/>
  <p:sldLayoutIdLst>
    <p:sldLayoutId id="2147483679" r:id="rId1"/>
  </p:sldLayoutIdLst>
  <p:transition/>
  <p:hf hdr="0" dt="0"/>
  <p:txStyles>
    <p:titleStyle>
      <a:lvl1pPr algn="ctr" rtl="0" eaLnBrk="0" fontAlgn="base" hangingPunct="0">
        <a:spcBef>
          <a:spcPct val="0"/>
        </a:spcBef>
        <a:spcAft>
          <a:spcPct val="0"/>
        </a:spcAft>
        <a:defRPr sz="4000">
          <a:solidFill>
            <a:schemeClr val="accent6">
              <a:lumMod val="50000"/>
            </a:schemeClr>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case-study #2</a:t>
            </a:r>
          </a:p>
        </p:txBody>
      </p:sp>
      <p:sp>
        <p:nvSpPr>
          <p:cNvPr id="6150" name="Rectangle 3"/>
          <p:cNvSpPr>
            <a:spLocks noGrp="1" noChangeAspect="1" noChangeArrowheads="1"/>
          </p:cNvSpPr>
          <p:nvPr>
            <p:ph type="body" idx="1"/>
          </p:nvPr>
        </p:nvSpPr>
        <p:spPr bwMode="auto">
          <a:xfrm>
            <a:off x="457200" y="700088"/>
            <a:ext cx="84582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51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9525"/>
            <a:ext cx="7953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5127" name="Group 2"/>
          <p:cNvGrpSpPr>
            <a:grpSpLocks/>
          </p:cNvGrpSpPr>
          <p:nvPr userDrawn="1"/>
        </p:nvGrpSpPr>
        <p:grpSpPr bwMode="auto">
          <a:xfrm>
            <a:off x="8561388" y="0"/>
            <a:ext cx="582612" cy="609600"/>
            <a:chOff x="8513384" y="0"/>
            <a:chExt cx="582991" cy="609600"/>
          </a:xfrm>
        </p:grpSpPr>
        <p:pic>
          <p:nvPicPr>
            <p:cNvPr id="5128"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13384" y="138345"/>
              <a:ext cx="3619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5129" name="Picture 1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915400" y="0"/>
              <a:ext cx="1809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11"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007448745"/>
      </p:ext>
    </p:extLst>
  </p:cSld>
  <p:clrMap bg1="lt1" tx1="dk1" bg2="lt2" tx2="dk2" accent1="accent1" accent2="accent2" accent3="accent3" accent4="accent4" accent5="accent5" accent6="accent6" hlink="hlink" folHlink="folHlink"/>
  <p:sldLayoutIdLst>
    <p:sldLayoutId id="2147483671" r:id="rId1"/>
  </p:sldLayoutIdLst>
  <p:hf hdr="0" dt="0"/>
  <p:txStyles>
    <p:titleStyle>
      <a:lvl1pPr algn="ctr" rtl="0" eaLnBrk="0" fontAlgn="base" hangingPunct="0">
        <a:spcBef>
          <a:spcPct val="0"/>
        </a:spcBef>
        <a:spcAft>
          <a:spcPct val="0"/>
        </a:spcAft>
        <a:defRPr sz="3000">
          <a:solidFill>
            <a:srgbClr val="0D0D0D"/>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AE122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90599"/>
            <a:ext cx="9144000" cy="535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3"/>
          <p:cNvSpPr>
            <a:spLocks noGrp="1" noChangeAspect="1" noChangeArrowheads="1"/>
          </p:cNvSpPr>
          <p:nvPr>
            <p:ph type="body" idx="1"/>
          </p:nvPr>
        </p:nvSpPr>
        <p:spPr bwMode="auto">
          <a:xfrm>
            <a:off x="457200" y="1524000"/>
            <a:ext cx="845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ASK THE EXPERTS</a:t>
            </a:r>
          </a:p>
        </p:txBody>
      </p:sp>
      <p:pic>
        <p:nvPicPr>
          <p:cNvPr id="1027"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3340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540183629"/>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spect="1" noChangeArrowheads="1"/>
          </p:cNvSpPr>
          <p:nvPr>
            <p:ph type="title"/>
          </p:nvPr>
        </p:nvSpPr>
        <p:spPr bwMode="auto">
          <a:xfrm>
            <a:off x="2008332" y="0"/>
            <a:ext cx="713566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Appendix master title</a:t>
            </a:r>
          </a:p>
        </p:txBody>
      </p:sp>
      <p:sp>
        <p:nvSpPr>
          <p:cNvPr id="206855" name="Rectangle 7"/>
          <p:cNvSpPr>
            <a:spLocks noGrp="1" noChangeArrowheads="1"/>
          </p:cNvSpPr>
          <p:nvPr>
            <p:ph type="sldNum" sz="quarter" idx="4"/>
          </p:nvPr>
        </p:nvSpPr>
        <p:spPr bwMode="auto">
          <a:xfrm>
            <a:off x="8658225" y="6488113"/>
            <a:ext cx="485775" cy="369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FCD5D5FD-C24C-4EC1-877A-4A06FFD43F54}" type="slidenum">
              <a:rPr lang="en-US"/>
              <a:pPr fontAlgn="base">
                <a:spcAft>
                  <a:spcPct val="0"/>
                </a:spcAft>
                <a:defRPr/>
              </a:pPr>
              <a:t>‹#›</a:t>
            </a:fld>
            <a:endParaRPr lang="en-US" dirty="0"/>
          </a:p>
        </p:txBody>
      </p:sp>
      <p:sp>
        <p:nvSpPr>
          <p:cNvPr id="10" name="Text Placeholder 9"/>
          <p:cNvSpPr>
            <a:spLocks noGrp="1"/>
          </p:cNvSpPr>
          <p:nvPr>
            <p:ph type="body" idx="1"/>
          </p:nvPr>
        </p:nvSpPr>
        <p:spPr bwMode="auto">
          <a:xfrm>
            <a:off x="457200" y="592138"/>
            <a:ext cx="8482013"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3" name="Group 2"/>
          <p:cNvGrpSpPr/>
          <p:nvPr userDrawn="1"/>
        </p:nvGrpSpPr>
        <p:grpSpPr>
          <a:xfrm>
            <a:off x="32017" y="72581"/>
            <a:ext cx="1976315" cy="6252019"/>
            <a:chOff x="26319" y="75430"/>
            <a:chExt cx="1976315" cy="6409508"/>
          </a:xfrm>
        </p:grpSpPr>
        <p:pic>
          <p:nvPicPr>
            <p:cNvPr id="615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19" y="75430"/>
              <a:ext cx="1976315" cy="52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6"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319" y="563034"/>
              <a:ext cx="391023" cy="592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2" name="Group 1"/>
          <p:cNvGrpSpPr/>
          <p:nvPr userDrawn="1"/>
        </p:nvGrpSpPr>
        <p:grpSpPr>
          <a:xfrm>
            <a:off x="8218204" y="750888"/>
            <a:ext cx="893380" cy="5573712"/>
            <a:chOff x="8229600" y="750888"/>
            <a:chExt cx="893380" cy="5734050"/>
          </a:xfrm>
        </p:grpSpPr>
        <p:pic>
          <p:nvPicPr>
            <p:cNvPr id="13"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32905" y="750888"/>
              <a:ext cx="9007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7" name="Picture 1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29600" y="6434982"/>
              <a:ext cx="893380" cy="4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sp>
        <p:nvSpPr>
          <p:cNvPr id="14"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578277993"/>
      </p:ext>
    </p:extLst>
  </p:cSld>
  <p:clrMap bg1="lt1" tx1="dk1" bg2="lt2" tx2="dk2" accent1="accent1" accent2="accent2" accent3="accent3" accent4="accent4" accent5="accent5" accent6="accent6" hlink="hlink" folHlink="folHlink"/>
  <p:sldLayoutIdLst>
    <p:sldLayoutId id="2147483673" r:id="rId1"/>
  </p:sldLayoutIdLst>
  <p:hf hdr="0" dt="0"/>
  <p:txStyles>
    <p:titleStyle>
      <a:lvl1pPr algn="l" rtl="0" eaLnBrk="0" fontAlgn="base" hangingPunct="0">
        <a:spcBef>
          <a:spcPct val="0"/>
        </a:spcBef>
        <a:spcAft>
          <a:spcPct val="0"/>
        </a:spcAft>
        <a:defRPr sz="3400">
          <a:solidFill>
            <a:schemeClr val="tx1"/>
          </a:solidFill>
          <a:latin typeface="+mj-lt"/>
          <a:ea typeface="+mj-ea"/>
          <a:cs typeface="+mj-cs"/>
        </a:defRPr>
      </a:lvl1pPr>
      <a:lvl2pPr algn="l" rtl="0" eaLnBrk="0" fontAlgn="base" hangingPunct="0">
        <a:spcBef>
          <a:spcPct val="0"/>
        </a:spcBef>
        <a:spcAft>
          <a:spcPct val="0"/>
        </a:spcAft>
        <a:defRPr sz="3400">
          <a:solidFill>
            <a:schemeClr val="tx1"/>
          </a:solidFill>
          <a:latin typeface="Arial" pitchFamily="34" charset="0"/>
        </a:defRPr>
      </a:lvl2pPr>
      <a:lvl3pPr algn="l" rtl="0" eaLnBrk="0" fontAlgn="base" hangingPunct="0">
        <a:spcBef>
          <a:spcPct val="0"/>
        </a:spcBef>
        <a:spcAft>
          <a:spcPct val="0"/>
        </a:spcAft>
        <a:defRPr sz="3400">
          <a:solidFill>
            <a:schemeClr val="tx1"/>
          </a:solidFill>
          <a:latin typeface="Arial" pitchFamily="34" charset="0"/>
        </a:defRPr>
      </a:lvl3pPr>
      <a:lvl4pPr algn="l" rtl="0" eaLnBrk="0" fontAlgn="base" hangingPunct="0">
        <a:spcBef>
          <a:spcPct val="0"/>
        </a:spcBef>
        <a:spcAft>
          <a:spcPct val="0"/>
        </a:spcAft>
        <a:defRPr sz="3400">
          <a:solidFill>
            <a:schemeClr val="tx1"/>
          </a:solidFill>
          <a:latin typeface="Arial" pitchFamily="34" charset="0"/>
        </a:defRPr>
      </a:lvl4pPr>
      <a:lvl5pPr algn="l" rtl="0" eaLnBrk="0" fontAlgn="base" hangingPunct="0">
        <a:spcBef>
          <a:spcPct val="0"/>
        </a:spcBef>
        <a:spcAft>
          <a:spcPct val="0"/>
        </a:spcAft>
        <a:defRPr sz="3400">
          <a:solidFill>
            <a:schemeClr val="tx1"/>
          </a:solidFill>
          <a:latin typeface="Arial" pitchFamily="34" charset="0"/>
        </a:defRPr>
      </a:lvl5pPr>
      <a:lvl6pPr marL="457200" algn="l" rtl="0" fontAlgn="base">
        <a:spcBef>
          <a:spcPct val="0"/>
        </a:spcBef>
        <a:spcAft>
          <a:spcPct val="0"/>
        </a:spcAft>
        <a:defRPr sz="3400">
          <a:solidFill>
            <a:srgbClr val="990000"/>
          </a:solidFill>
          <a:latin typeface="Arial" pitchFamily="34" charset="0"/>
        </a:defRPr>
      </a:lvl6pPr>
      <a:lvl7pPr marL="914400" algn="l" rtl="0" fontAlgn="base">
        <a:spcBef>
          <a:spcPct val="0"/>
        </a:spcBef>
        <a:spcAft>
          <a:spcPct val="0"/>
        </a:spcAft>
        <a:defRPr sz="3400">
          <a:solidFill>
            <a:srgbClr val="990000"/>
          </a:solidFill>
          <a:latin typeface="Arial" pitchFamily="34" charset="0"/>
        </a:defRPr>
      </a:lvl7pPr>
      <a:lvl8pPr marL="1371600" algn="l" rtl="0" fontAlgn="base">
        <a:spcBef>
          <a:spcPct val="0"/>
        </a:spcBef>
        <a:spcAft>
          <a:spcPct val="0"/>
        </a:spcAft>
        <a:defRPr sz="3400">
          <a:solidFill>
            <a:srgbClr val="990000"/>
          </a:solidFill>
          <a:latin typeface="Arial" pitchFamily="34" charset="0"/>
        </a:defRPr>
      </a:lvl8pPr>
      <a:lvl9pPr marL="1828800" algn="l" rtl="0" fontAlgn="base">
        <a:spcBef>
          <a:spcPct val="0"/>
        </a:spcBef>
        <a:spcAft>
          <a:spcPct val="0"/>
        </a:spcAft>
        <a:defRPr sz="34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CAE2A-3771-4BE5-9C85-74C66AABFB75}"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2BB0950F-B3A7-4765-BFE3-905F9A9F1A42}"/>
              </a:ext>
            </a:extLst>
          </p:cNvPr>
          <p:cNvSpPr>
            <a:spLocks noGrp="1"/>
          </p:cNvSpPr>
          <p:nvPr>
            <p:ph type="title"/>
          </p:nvPr>
        </p:nvSpPr>
        <p:spPr>
          <a:xfrm>
            <a:off x="0" y="304800"/>
            <a:ext cx="9144000" cy="966788"/>
          </a:xfrm>
        </p:spPr>
        <p:txBody>
          <a:bodyPr/>
          <a:lstStyle/>
          <a:p>
            <a:pPr algn="ctr"/>
            <a:r>
              <a:rPr lang="en-US" sz="4000" dirty="0">
                <a:solidFill>
                  <a:schemeClr val="tx1"/>
                </a:solidFill>
              </a:rPr>
              <a:t>Principles of </a:t>
            </a:r>
            <a:r>
              <a:rPr lang="en-US" sz="4000" dirty="0" smtClean="0">
                <a:solidFill>
                  <a:schemeClr val="tx1"/>
                </a:solidFill>
              </a:rPr>
              <a:t>Micro Economics</a:t>
            </a:r>
            <a:r>
              <a:rPr lang="en-US" sz="4000" dirty="0">
                <a:solidFill>
                  <a:schemeClr val="tx1"/>
                </a:solidFill>
              </a:rPr>
              <a:t>, Ninth Edition</a:t>
            </a:r>
            <a:br>
              <a:rPr lang="en-US" sz="4000" dirty="0">
                <a:solidFill>
                  <a:schemeClr val="tx1"/>
                </a:solidFill>
              </a:rPr>
            </a:br>
            <a:r>
              <a:rPr lang="en-US" sz="2800" dirty="0">
                <a:solidFill>
                  <a:schemeClr val="tx1"/>
                </a:solidFill>
              </a:rPr>
              <a:t>N. Gregory Mankiw</a:t>
            </a:r>
            <a:r>
              <a:rPr lang="en-US" dirty="0"/>
              <a:t/>
            </a:r>
            <a:br>
              <a:rPr lang="en-US" dirty="0"/>
            </a:br>
            <a:endParaRPr lang="en-US" dirty="0"/>
          </a:p>
        </p:txBody>
      </p:sp>
    </p:spTree>
    <p:extLst>
      <p:ext uri="{BB962C8B-B14F-4D97-AF65-F5344CB8AC3E}">
        <p14:creationId xmlns:p14="http://schemas.microsoft.com/office/powerpoint/2010/main" val="742549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Figure 3</a:t>
            </a:r>
            <a:r>
              <a:rPr lang="en-US" altLang="en-US" sz="2800" dirty="0"/>
              <a:t> A Monopolistic Competitor in Long Run</a:t>
            </a:r>
          </a:p>
        </p:txBody>
      </p:sp>
      <p:sp>
        <p:nvSpPr>
          <p:cNvPr id="17411" name="Slide Number Placeholder 1"/>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DCF1249-BD41-4CC8-A4A3-C5CA72809F68}" type="slidenum">
              <a:rPr lang="en-US" altLang="en-US" sz="1200" smtClean="0">
                <a:solidFill>
                  <a:srgbClr val="002060"/>
                </a:solidFill>
              </a:rPr>
              <a:pPr eaLnBrk="1" hangingPunct="1"/>
              <a:t>10</a:t>
            </a:fld>
            <a:endParaRPr lang="en-US" altLang="en-US" sz="1200" dirty="0">
              <a:solidFill>
                <a:srgbClr val="002060"/>
              </a:solidFill>
            </a:endParaRPr>
          </a:p>
        </p:txBody>
      </p:sp>
      <p:pic>
        <p:nvPicPr>
          <p:cNvPr id="6" name="Picture 5" descr="A line graph for a monopolistic competitor in the long run. The x-axis is quantity. The y-axis is price. There are two negative slopes labeled M R and Demand. Intersecting them is a positive slope labeled M C. A positive quadratic curve passing through the M C slope and intersecting with the demand slope is labeled A T C. The point where M R and M C intersect is the profit-maximizing quantity. Above it at the location where demand and A T C intersects, while having the same x-intercept as the profit-maximizing quantity, is where the price equals A T 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6" y="1295400"/>
            <a:ext cx="8589628" cy="3657600"/>
          </a:xfrm>
          <a:prstGeom prst="rect">
            <a:avLst/>
          </a:prstGeom>
        </p:spPr>
      </p:pic>
    </p:spTree>
    <p:extLst>
      <p:ext uri="{BB962C8B-B14F-4D97-AF65-F5344CB8AC3E}">
        <p14:creationId xmlns:p14="http://schemas.microsoft.com/office/powerpoint/2010/main" val="2773901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70035" y="0"/>
            <a:ext cx="7803931" cy="860961"/>
          </a:xfrm>
        </p:spPr>
        <p:txBody>
          <a:bodyPr wrap="square" anchor="t"/>
          <a:lstStyle/>
          <a:p>
            <a:r>
              <a:rPr lang="en-US" altLang="en-US" dirty="0"/>
              <a:t>Long Run Equilibrium, Part 2</a:t>
            </a:r>
          </a:p>
        </p:txBody>
      </p:sp>
      <p:sp>
        <p:nvSpPr>
          <p:cNvPr id="18435" name="Content Placeholder 2"/>
          <p:cNvSpPr>
            <a:spLocks noGrp="1"/>
          </p:cNvSpPr>
          <p:nvPr>
            <p:ph idx="1"/>
          </p:nvPr>
        </p:nvSpPr>
        <p:spPr>
          <a:xfrm>
            <a:off x="277813" y="1025525"/>
            <a:ext cx="8588375" cy="4003675"/>
          </a:xfrm>
        </p:spPr>
        <p:txBody>
          <a:bodyPr/>
          <a:lstStyle/>
          <a:p>
            <a:r>
              <a:rPr lang="en-US" altLang="en-US" dirty="0"/>
              <a:t>Zero economic profit</a:t>
            </a:r>
          </a:p>
          <a:p>
            <a:pPr lvl="1"/>
            <a:r>
              <a:rPr lang="en-US" altLang="en-US" dirty="0"/>
              <a:t>Demand curve</a:t>
            </a:r>
          </a:p>
          <a:p>
            <a:pPr lvl="2"/>
            <a:r>
              <a:rPr lang="en-US" altLang="en-US" dirty="0"/>
              <a:t>Tangent to average total cost curve</a:t>
            </a:r>
          </a:p>
          <a:p>
            <a:pPr lvl="2"/>
            <a:r>
              <a:rPr lang="en-US" altLang="en-US" dirty="0"/>
              <a:t>At quantity where marginal revenue = marginal cost</a:t>
            </a:r>
          </a:p>
          <a:p>
            <a:pPr lvl="1"/>
            <a:r>
              <a:rPr lang="en-US" altLang="en-US" dirty="0"/>
              <a:t>Price = average total cost</a:t>
            </a:r>
          </a:p>
          <a:p>
            <a:pPr lvl="1"/>
            <a:r>
              <a:rPr lang="en-US" altLang="en-US" dirty="0"/>
              <a:t>Price exceeds marginal cost</a:t>
            </a:r>
          </a:p>
        </p:txBody>
      </p:sp>
      <p:sp>
        <p:nvSpPr>
          <p:cNvPr id="18437"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A8AAE7B-D8B8-4940-9A61-5CC6DBB4E133}" type="slidenum">
              <a:rPr lang="en-US" altLang="en-US" sz="1200" smtClean="0">
                <a:solidFill>
                  <a:srgbClr val="002060"/>
                </a:solidFill>
              </a:rPr>
              <a:pPr eaLnBrk="1" hangingPunct="1"/>
              <a:t>11</a:t>
            </a:fld>
            <a:endParaRPr lang="en-US" altLang="en-US" sz="1200" dirty="0">
              <a:solidFill>
                <a:srgbClr val="002060"/>
              </a:solidFill>
            </a:endParaRPr>
          </a:p>
        </p:txBody>
      </p:sp>
    </p:spTree>
    <p:extLst>
      <p:ext uri="{BB962C8B-B14F-4D97-AF65-F5344CB8AC3E}">
        <p14:creationId xmlns:p14="http://schemas.microsoft.com/office/powerpoint/2010/main" val="2634968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70035" y="0"/>
            <a:ext cx="7803931" cy="860961"/>
          </a:xfrm>
        </p:spPr>
        <p:txBody>
          <a:bodyPr wrap="square" anchor="t"/>
          <a:lstStyle/>
          <a:p>
            <a:r>
              <a:rPr lang="en-US" altLang="en-US" dirty="0"/>
              <a:t>Long Run Equilibrium, Part 3</a:t>
            </a:r>
          </a:p>
        </p:txBody>
      </p:sp>
      <p:sp>
        <p:nvSpPr>
          <p:cNvPr id="19459" name="Content Placeholder 2"/>
          <p:cNvSpPr>
            <a:spLocks noGrp="1"/>
          </p:cNvSpPr>
          <p:nvPr>
            <p:ph idx="1"/>
          </p:nvPr>
        </p:nvSpPr>
        <p:spPr>
          <a:xfrm>
            <a:off x="277813" y="1025525"/>
            <a:ext cx="8588375" cy="4460875"/>
          </a:xfrm>
        </p:spPr>
        <p:txBody>
          <a:bodyPr/>
          <a:lstStyle/>
          <a:p>
            <a:r>
              <a:rPr lang="en-US" altLang="en-US" dirty="0"/>
              <a:t>Monopolistic versus perfect competition </a:t>
            </a:r>
          </a:p>
          <a:p>
            <a:pPr lvl="1"/>
            <a:r>
              <a:rPr lang="en-US" altLang="en-US" dirty="0"/>
              <a:t>Monopolistic competition</a:t>
            </a:r>
          </a:p>
          <a:p>
            <a:pPr lvl="2"/>
            <a:r>
              <a:rPr lang="en-US" altLang="en-US" dirty="0"/>
              <a:t>Quantity: not at minimum ATC (excess capacity)</a:t>
            </a:r>
          </a:p>
          <a:p>
            <a:pPr lvl="2"/>
            <a:r>
              <a:rPr lang="en-US" altLang="en-US" dirty="0"/>
              <a:t>P &gt; MC, markup over marginal cost</a:t>
            </a:r>
          </a:p>
          <a:p>
            <a:pPr lvl="1"/>
            <a:r>
              <a:rPr lang="en-US" altLang="en-US" dirty="0"/>
              <a:t>Perfect competition</a:t>
            </a:r>
          </a:p>
          <a:p>
            <a:pPr lvl="2"/>
            <a:r>
              <a:rPr lang="en-US" altLang="en-US" dirty="0"/>
              <a:t>Quantity: at minimum ATC (efficient scale)</a:t>
            </a:r>
          </a:p>
          <a:p>
            <a:pPr lvl="2"/>
            <a:r>
              <a:rPr lang="en-US" altLang="en-US" dirty="0"/>
              <a:t>P = MC </a:t>
            </a:r>
          </a:p>
        </p:txBody>
      </p:sp>
      <p:sp>
        <p:nvSpPr>
          <p:cNvPr id="19461"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C57FFDF-35E9-476A-AC26-C50AD996A1EA}" type="slidenum">
              <a:rPr lang="en-US" altLang="en-US" sz="1200" smtClean="0">
                <a:solidFill>
                  <a:srgbClr val="002060"/>
                </a:solidFill>
              </a:rPr>
              <a:pPr eaLnBrk="1" hangingPunct="1"/>
              <a:t>12</a:t>
            </a:fld>
            <a:endParaRPr lang="en-US" altLang="en-US" sz="1200" dirty="0">
              <a:solidFill>
                <a:srgbClr val="002060"/>
              </a:solidFill>
            </a:endParaRPr>
          </a:p>
        </p:txBody>
      </p:sp>
    </p:spTree>
    <p:extLst>
      <p:ext uri="{BB962C8B-B14F-4D97-AF65-F5344CB8AC3E}">
        <p14:creationId xmlns:p14="http://schemas.microsoft.com/office/powerpoint/2010/main" val="4149859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Figure 4 </a:t>
            </a:r>
            <a:r>
              <a:rPr lang="en-US" altLang="en-US" sz="2800" dirty="0"/>
              <a:t>Monopolistic versus Perfect Competition</a:t>
            </a:r>
          </a:p>
        </p:txBody>
      </p:sp>
      <p:sp>
        <p:nvSpPr>
          <p:cNvPr id="20483" name="Slide Number Placeholder 1"/>
          <p:cNvSpPr>
            <a:spLocks noGrp="1"/>
          </p:cNvSpPr>
          <p:nvPr>
            <p:ph type="sldNum" sz="quarter" idx="13"/>
          </p:nvPr>
        </p:nvSpPr>
        <p:spPr>
          <a:xfrm>
            <a:off x="8763000" y="6473825"/>
            <a:ext cx="3762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4F27995-9A29-4033-83FE-C18B85025DA5}" type="slidenum">
              <a:rPr lang="en-US" altLang="en-US" sz="1200" smtClean="0">
                <a:solidFill>
                  <a:srgbClr val="002060"/>
                </a:solidFill>
              </a:rPr>
              <a:pPr eaLnBrk="1" hangingPunct="1"/>
              <a:t>13</a:t>
            </a:fld>
            <a:endParaRPr lang="en-US" altLang="en-US" sz="1200" dirty="0">
              <a:solidFill>
                <a:srgbClr val="002060"/>
              </a:solidFill>
            </a:endParaRPr>
          </a:p>
        </p:txBody>
      </p:sp>
      <p:pic>
        <p:nvPicPr>
          <p:cNvPr id="6" name="Picture 5" descr="Two line graphs. The first graph is titled monopolistically competitive firm. The x-axis is quantity. The y-axis is price. There are two negative slopes labeled M R and demand. Intersecting them is a positive slope labeled M C. A curve intersecting the Demand and M C slopes is labeled A T C. The point where M R and M C intersect is the quantity produced on the x-axis and the M C on the y-axis. The point where A T C and M C intersect is the quantity produced on the x-axis and the price on the y-axis. The point where M C and A T C intersect is the efficient scale on the x-axis. Between the quantity produced and efficient scale is the excess capacity. Between the price and M C is the markup. The second graph is for a perfectly competitive firm. The x-axis is quantity. The y-axis is price. There is a positive slope labeled M C. A curve passing through the M C slope is labeled A T C. A line with a slope of 0 passes through M C and A T C. The point where A T C, M C, and the slope of 0 intersect is where quantity produced equals efficient scale on the x-axis. On the right of that intersection is where P equals M R, demand curve. On the left of that intersection is where P equals M 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942119"/>
            <a:ext cx="8229602" cy="5034086"/>
          </a:xfrm>
          <a:prstGeom prst="rect">
            <a:avLst/>
          </a:prstGeom>
        </p:spPr>
      </p:pic>
    </p:spTree>
    <p:extLst>
      <p:ext uri="{BB962C8B-B14F-4D97-AF65-F5344CB8AC3E}">
        <p14:creationId xmlns:p14="http://schemas.microsoft.com/office/powerpoint/2010/main" val="3071223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wrap="square" anchor="t"/>
          <a:lstStyle/>
          <a:p>
            <a:r>
              <a:rPr lang="en-US" altLang="en-US" dirty="0"/>
              <a:t>Welfare of Society</a:t>
            </a:r>
          </a:p>
        </p:txBody>
      </p:sp>
      <p:sp>
        <p:nvSpPr>
          <p:cNvPr id="21507" name="Content Placeholder 2"/>
          <p:cNvSpPr>
            <a:spLocks noGrp="1"/>
          </p:cNvSpPr>
          <p:nvPr>
            <p:ph idx="1"/>
          </p:nvPr>
        </p:nvSpPr>
        <p:spPr>
          <a:xfrm>
            <a:off x="277813" y="1025525"/>
            <a:ext cx="8588375" cy="4308475"/>
          </a:xfrm>
        </p:spPr>
        <p:txBody>
          <a:bodyPr/>
          <a:lstStyle/>
          <a:p>
            <a:r>
              <a:rPr lang="en-US" altLang="en-US" dirty="0"/>
              <a:t>Sources of inefficiency</a:t>
            </a:r>
          </a:p>
          <a:p>
            <a:pPr lvl="1"/>
            <a:r>
              <a:rPr lang="en-US" altLang="en-US" dirty="0"/>
              <a:t>Markup of price over marginal cost</a:t>
            </a:r>
          </a:p>
          <a:p>
            <a:pPr lvl="2"/>
            <a:r>
              <a:rPr lang="en-US" altLang="en-US" dirty="0"/>
              <a:t>Deadweight loss of monopoly pricing</a:t>
            </a:r>
          </a:p>
          <a:p>
            <a:pPr lvl="1"/>
            <a:r>
              <a:rPr lang="en-US" altLang="en-US" dirty="0"/>
              <a:t>Too much or too little entry</a:t>
            </a:r>
          </a:p>
          <a:p>
            <a:pPr lvl="2"/>
            <a:r>
              <a:rPr lang="en-US" altLang="en-US" dirty="0"/>
              <a:t>Product-variety externality (positive externality on consumers)</a:t>
            </a:r>
          </a:p>
          <a:p>
            <a:pPr lvl="2"/>
            <a:r>
              <a:rPr lang="en-US" altLang="en-US" dirty="0"/>
              <a:t>Business-stealing externality (negative externality on existing firms)</a:t>
            </a:r>
          </a:p>
        </p:txBody>
      </p:sp>
      <p:sp>
        <p:nvSpPr>
          <p:cNvPr id="21509"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8FB41587-71DF-4787-B1F9-2C65508293C2}" type="slidenum">
              <a:rPr lang="en-US" altLang="en-US" sz="1200" smtClean="0">
                <a:solidFill>
                  <a:srgbClr val="002060"/>
                </a:solidFill>
              </a:rPr>
              <a:pPr eaLnBrk="1" hangingPunct="1"/>
              <a:t>14</a:t>
            </a:fld>
            <a:endParaRPr lang="en-US" altLang="en-US" sz="1200" dirty="0">
              <a:solidFill>
                <a:srgbClr val="002060"/>
              </a:solidFill>
            </a:endParaRPr>
          </a:p>
        </p:txBody>
      </p:sp>
    </p:spTree>
    <p:extLst>
      <p:ext uri="{BB962C8B-B14F-4D97-AF65-F5344CB8AC3E}">
        <p14:creationId xmlns:p14="http://schemas.microsoft.com/office/powerpoint/2010/main" val="281062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wrap="square" anchor="t"/>
          <a:lstStyle/>
          <a:p>
            <a:r>
              <a:rPr lang="en-US" altLang="en-US" dirty="0"/>
              <a:t>Advertising, Part 1</a:t>
            </a:r>
          </a:p>
        </p:txBody>
      </p:sp>
      <p:sp>
        <p:nvSpPr>
          <p:cNvPr id="22531" name="Content Placeholder 2"/>
          <p:cNvSpPr>
            <a:spLocks noGrp="1"/>
          </p:cNvSpPr>
          <p:nvPr>
            <p:ph idx="1"/>
          </p:nvPr>
        </p:nvSpPr>
        <p:spPr>
          <a:xfrm>
            <a:off x="277813" y="1025525"/>
            <a:ext cx="8588375" cy="5222875"/>
          </a:xfrm>
        </p:spPr>
        <p:txBody>
          <a:bodyPr/>
          <a:lstStyle/>
          <a:p>
            <a:r>
              <a:rPr lang="en-US" altLang="en-US" dirty="0"/>
              <a:t>Incentive to advertise</a:t>
            </a:r>
          </a:p>
          <a:p>
            <a:pPr lvl="1"/>
            <a:r>
              <a:rPr lang="en-US" altLang="en-US" dirty="0"/>
              <a:t>When firms sell differentiated products and charge prices above marginal cost</a:t>
            </a:r>
          </a:p>
          <a:p>
            <a:pPr lvl="1"/>
            <a:r>
              <a:rPr lang="en-US" altLang="en-US" dirty="0"/>
              <a:t>Advertise to attract more buyers</a:t>
            </a:r>
          </a:p>
          <a:p>
            <a:r>
              <a:rPr lang="en-US" altLang="en-US" dirty="0"/>
              <a:t>Advertising spending</a:t>
            </a:r>
          </a:p>
          <a:p>
            <a:pPr lvl="1"/>
            <a:r>
              <a:rPr lang="en-US" altLang="en-US" dirty="0"/>
              <a:t>Highly differentiated goods: 10-20% of revenue</a:t>
            </a:r>
          </a:p>
          <a:p>
            <a:pPr lvl="1"/>
            <a:r>
              <a:rPr lang="en-US" altLang="en-US" dirty="0"/>
              <a:t>Industrial products: Little advertising</a:t>
            </a:r>
          </a:p>
          <a:p>
            <a:pPr lvl="1"/>
            <a:r>
              <a:rPr lang="en-US" altLang="en-US" dirty="0"/>
              <a:t>Homogenous products: No advertising</a:t>
            </a:r>
          </a:p>
        </p:txBody>
      </p:sp>
      <p:sp>
        <p:nvSpPr>
          <p:cNvPr id="22533"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3824A69-AED5-41D1-915D-3EEEB8DEB490}" type="slidenum">
              <a:rPr lang="en-US" altLang="en-US" sz="1200" smtClean="0">
                <a:solidFill>
                  <a:srgbClr val="002060"/>
                </a:solidFill>
              </a:rPr>
              <a:pPr eaLnBrk="1" hangingPunct="1"/>
              <a:t>15</a:t>
            </a:fld>
            <a:endParaRPr lang="en-US" altLang="en-US" sz="1200" dirty="0">
              <a:solidFill>
                <a:srgbClr val="002060"/>
              </a:solidFill>
            </a:endParaRPr>
          </a:p>
        </p:txBody>
      </p:sp>
    </p:spTree>
    <p:extLst>
      <p:ext uri="{BB962C8B-B14F-4D97-AF65-F5344CB8AC3E}">
        <p14:creationId xmlns:p14="http://schemas.microsoft.com/office/powerpoint/2010/main" val="3290663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wrap="square" anchor="t"/>
          <a:lstStyle/>
          <a:p>
            <a:r>
              <a:rPr lang="en-US" altLang="en-US" dirty="0"/>
              <a:t>Advertising, Part 2</a:t>
            </a:r>
          </a:p>
        </p:txBody>
      </p:sp>
      <p:sp>
        <p:nvSpPr>
          <p:cNvPr id="23555" name="Content Placeholder 2"/>
          <p:cNvSpPr>
            <a:spLocks noGrp="1"/>
          </p:cNvSpPr>
          <p:nvPr>
            <p:ph idx="1"/>
          </p:nvPr>
        </p:nvSpPr>
        <p:spPr>
          <a:xfrm>
            <a:off x="277813" y="1025525"/>
            <a:ext cx="8588375" cy="4994275"/>
          </a:xfrm>
        </p:spPr>
        <p:txBody>
          <a:bodyPr/>
          <a:lstStyle/>
          <a:p>
            <a:r>
              <a:rPr lang="en-US" altLang="en-US" dirty="0"/>
              <a:t>Debate over advertising</a:t>
            </a:r>
          </a:p>
          <a:p>
            <a:pPr lvl="1"/>
            <a:r>
              <a:rPr lang="en-US" altLang="en-US" dirty="0"/>
              <a:t>Wasting resources?</a:t>
            </a:r>
          </a:p>
          <a:p>
            <a:pPr lvl="1"/>
            <a:r>
              <a:rPr lang="en-US" altLang="en-US" dirty="0"/>
              <a:t>Valuable purpose? </a:t>
            </a:r>
          </a:p>
          <a:p>
            <a:r>
              <a:rPr lang="en-US" altLang="en-US" dirty="0"/>
              <a:t>The critique of advertising</a:t>
            </a:r>
          </a:p>
          <a:p>
            <a:pPr lvl="1"/>
            <a:r>
              <a:rPr lang="en-US" altLang="en-US" dirty="0"/>
              <a:t>Firms advertise to manipulate people’s tastes</a:t>
            </a:r>
          </a:p>
          <a:p>
            <a:pPr lvl="2"/>
            <a:r>
              <a:rPr lang="en-US" altLang="en-US" dirty="0"/>
              <a:t>Psychological rather than informational</a:t>
            </a:r>
          </a:p>
          <a:p>
            <a:pPr lvl="2"/>
            <a:r>
              <a:rPr lang="en-US" altLang="en-US" dirty="0"/>
              <a:t>Creates a desire that otherwise might not exist</a:t>
            </a:r>
          </a:p>
        </p:txBody>
      </p:sp>
      <p:sp>
        <p:nvSpPr>
          <p:cNvPr id="23557"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01EC9592-6E5D-49FD-8ADE-7F28DF63EA7D}" type="slidenum">
              <a:rPr lang="en-US" altLang="en-US" sz="1200" smtClean="0">
                <a:solidFill>
                  <a:srgbClr val="002060"/>
                </a:solidFill>
              </a:rPr>
              <a:pPr eaLnBrk="1" hangingPunct="1"/>
              <a:t>16</a:t>
            </a:fld>
            <a:endParaRPr lang="en-US" altLang="en-US" sz="1200" dirty="0">
              <a:solidFill>
                <a:srgbClr val="002060"/>
              </a:solidFill>
            </a:endParaRPr>
          </a:p>
        </p:txBody>
      </p:sp>
    </p:spTree>
    <p:extLst>
      <p:ext uri="{BB962C8B-B14F-4D97-AF65-F5344CB8AC3E}">
        <p14:creationId xmlns:p14="http://schemas.microsoft.com/office/powerpoint/2010/main" val="3877377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wrap="square" anchor="t"/>
          <a:lstStyle/>
          <a:p>
            <a:r>
              <a:rPr lang="en-US" altLang="en-US" dirty="0"/>
              <a:t>Advertising, Part 3</a:t>
            </a:r>
          </a:p>
        </p:txBody>
      </p:sp>
      <p:sp>
        <p:nvSpPr>
          <p:cNvPr id="24579" name="Content Placeholder 2"/>
          <p:cNvSpPr>
            <a:spLocks noGrp="1"/>
          </p:cNvSpPr>
          <p:nvPr>
            <p:ph idx="1"/>
          </p:nvPr>
        </p:nvSpPr>
        <p:spPr>
          <a:xfrm>
            <a:off x="277813" y="1025525"/>
            <a:ext cx="8588375" cy="3927475"/>
          </a:xfrm>
        </p:spPr>
        <p:txBody>
          <a:bodyPr/>
          <a:lstStyle/>
          <a:p>
            <a:r>
              <a:rPr lang="en-US" altLang="en-US" dirty="0"/>
              <a:t>The critique of advertising</a:t>
            </a:r>
          </a:p>
          <a:p>
            <a:pPr lvl="1"/>
            <a:r>
              <a:rPr lang="en-US" altLang="en-US" dirty="0"/>
              <a:t>Impedes competition</a:t>
            </a:r>
          </a:p>
          <a:p>
            <a:pPr lvl="1"/>
            <a:r>
              <a:rPr lang="en-US" altLang="en-US" dirty="0"/>
              <a:t>Increase perception of product differentiation</a:t>
            </a:r>
          </a:p>
          <a:p>
            <a:pPr lvl="2"/>
            <a:r>
              <a:rPr lang="en-US" altLang="en-US" dirty="0"/>
              <a:t>Foster brand loyalty</a:t>
            </a:r>
          </a:p>
          <a:p>
            <a:pPr lvl="1"/>
            <a:r>
              <a:rPr lang="en-US" altLang="en-US" dirty="0"/>
              <a:t>Makes buyers less concerned with price differences among similar goods</a:t>
            </a:r>
          </a:p>
        </p:txBody>
      </p:sp>
      <p:sp>
        <p:nvSpPr>
          <p:cNvPr id="24581"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3E090C3-E11E-49BE-A02E-823548B24F5B}" type="slidenum">
              <a:rPr lang="en-US" altLang="en-US" sz="1200" smtClean="0">
                <a:solidFill>
                  <a:srgbClr val="002060"/>
                </a:solidFill>
              </a:rPr>
              <a:pPr eaLnBrk="1" hangingPunct="1"/>
              <a:t>17</a:t>
            </a:fld>
            <a:endParaRPr lang="en-US" altLang="en-US" sz="1200" dirty="0">
              <a:solidFill>
                <a:srgbClr val="002060"/>
              </a:solidFill>
            </a:endParaRPr>
          </a:p>
        </p:txBody>
      </p:sp>
    </p:spTree>
    <p:extLst>
      <p:ext uri="{BB962C8B-B14F-4D97-AF65-F5344CB8AC3E}">
        <p14:creationId xmlns:p14="http://schemas.microsoft.com/office/powerpoint/2010/main" val="2368292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wrap="square" anchor="t"/>
          <a:lstStyle/>
          <a:p>
            <a:r>
              <a:rPr lang="en-US" altLang="en-US" dirty="0"/>
              <a:t>Advertising, Part 4</a:t>
            </a:r>
          </a:p>
        </p:txBody>
      </p:sp>
      <p:sp>
        <p:nvSpPr>
          <p:cNvPr id="25603" name="Content Placeholder 2"/>
          <p:cNvSpPr>
            <a:spLocks noGrp="1"/>
          </p:cNvSpPr>
          <p:nvPr>
            <p:ph idx="1"/>
          </p:nvPr>
        </p:nvSpPr>
        <p:spPr>
          <a:xfrm>
            <a:off x="277813" y="1025525"/>
            <a:ext cx="8588375" cy="4841875"/>
          </a:xfrm>
        </p:spPr>
        <p:txBody>
          <a:bodyPr/>
          <a:lstStyle/>
          <a:p>
            <a:r>
              <a:rPr lang="en-US" altLang="en-US" dirty="0"/>
              <a:t>The defense of advertising</a:t>
            </a:r>
          </a:p>
          <a:p>
            <a:pPr lvl="1"/>
            <a:r>
              <a:rPr lang="en-US" altLang="en-US" dirty="0"/>
              <a:t>Provide information to customers</a:t>
            </a:r>
          </a:p>
          <a:p>
            <a:pPr lvl="2"/>
            <a:r>
              <a:rPr lang="en-US" altLang="en-US" dirty="0"/>
              <a:t>Customers - make better choices</a:t>
            </a:r>
          </a:p>
          <a:p>
            <a:pPr lvl="2"/>
            <a:r>
              <a:rPr lang="en-US" altLang="en-US" dirty="0"/>
              <a:t>Enhances the ability of markets to allocate resources efficiently</a:t>
            </a:r>
          </a:p>
          <a:p>
            <a:pPr lvl="1"/>
            <a:r>
              <a:rPr lang="en-US" altLang="en-US" dirty="0"/>
              <a:t>Fosters competition</a:t>
            </a:r>
          </a:p>
          <a:p>
            <a:pPr lvl="2"/>
            <a:r>
              <a:rPr lang="en-US" altLang="en-US" dirty="0"/>
              <a:t>Customers - take advantage of price differences</a:t>
            </a:r>
          </a:p>
          <a:p>
            <a:pPr lvl="1"/>
            <a:r>
              <a:rPr lang="en-US" altLang="en-US" dirty="0"/>
              <a:t>Allows new firms to enter more easily</a:t>
            </a:r>
          </a:p>
        </p:txBody>
      </p:sp>
      <p:sp>
        <p:nvSpPr>
          <p:cNvPr id="25605"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637D494-9F45-4777-9DA3-D7E8D864FD3B}" type="slidenum">
              <a:rPr lang="en-US" altLang="en-US" sz="1200" smtClean="0">
                <a:solidFill>
                  <a:srgbClr val="002060"/>
                </a:solidFill>
              </a:rPr>
              <a:pPr eaLnBrk="1" hangingPunct="1"/>
              <a:t>18</a:t>
            </a:fld>
            <a:endParaRPr lang="en-US" altLang="en-US" sz="1200" dirty="0">
              <a:solidFill>
                <a:srgbClr val="002060"/>
              </a:solidFill>
            </a:endParaRPr>
          </a:p>
        </p:txBody>
      </p:sp>
    </p:spTree>
    <p:extLst>
      <p:ext uri="{BB962C8B-B14F-4D97-AF65-F5344CB8AC3E}">
        <p14:creationId xmlns:p14="http://schemas.microsoft.com/office/powerpoint/2010/main" val="2474370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title"/>
          </p:nvPr>
        </p:nvSpPr>
        <p:spPr>
          <a:xfrm>
            <a:off x="710407" y="0"/>
            <a:ext cx="7723187" cy="587375"/>
          </a:xfrm>
        </p:spPr>
        <p:txBody>
          <a:bodyPr anchor="t"/>
          <a:lstStyle/>
          <a:p>
            <a:r>
              <a:rPr lang="en-US" altLang="en-US" dirty="0"/>
              <a:t>Advertising and the Price of Eyeglasses, Part 1</a:t>
            </a:r>
          </a:p>
        </p:txBody>
      </p:sp>
      <p:sp>
        <p:nvSpPr>
          <p:cNvPr id="26627" name="Content Placeholder 1"/>
          <p:cNvSpPr>
            <a:spLocks noGrp="1"/>
          </p:cNvSpPr>
          <p:nvPr>
            <p:ph idx="1"/>
          </p:nvPr>
        </p:nvSpPr>
        <p:spPr>
          <a:xfrm>
            <a:off x="457200" y="841022"/>
            <a:ext cx="8458200" cy="3883378"/>
          </a:xfrm>
        </p:spPr>
        <p:txBody>
          <a:bodyPr/>
          <a:lstStyle/>
          <a:p>
            <a:r>
              <a:rPr lang="en-US" altLang="en-US" dirty="0"/>
              <a:t>What effect does advertising have on the price of a good?</a:t>
            </a:r>
          </a:p>
          <a:p>
            <a:pPr lvl="1"/>
            <a:r>
              <a:rPr lang="en-US" altLang="en-US" dirty="0"/>
              <a:t>Consumers – view products as being more different than they otherwise would</a:t>
            </a:r>
          </a:p>
          <a:p>
            <a:pPr lvl="2"/>
            <a:r>
              <a:rPr lang="en-US" altLang="en-US" dirty="0"/>
              <a:t>Markets less competitive</a:t>
            </a:r>
          </a:p>
          <a:p>
            <a:pPr lvl="2"/>
            <a:r>
              <a:rPr lang="en-US" altLang="en-US" dirty="0"/>
              <a:t>Firms’ demand curves less elastic</a:t>
            </a:r>
          </a:p>
          <a:p>
            <a:pPr lvl="2"/>
            <a:r>
              <a:rPr lang="en-US" altLang="en-US" dirty="0"/>
              <a:t>Higher prices</a:t>
            </a:r>
          </a:p>
        </p:txBody>
      </p:sp>
      <p:sp>
        <p:nvSpPr>
          <p:cNvPr id="26628" name="Slide Number Placeholder 1"/>
          <p:cNvSpPr>
            <a:spLocks noGrp="1"/>
          </p:cNvSpPr>
          <p:nvPr>
            <p:ph type="sldNum" sz="quarter" idx="10"/>
          </p:nvPr>
        </p:nvSpPr>
        <p:spPr>
          <a:xfrm>
            <a:off x="8763000" y="6467475"/>
            <a:ext cx="3810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3C5666F-78D5-4E8A-8710-665038D83520}" type="slidenum">
              <a:rPr lang="en-US" altLang="en-US" sz="1200" smtClean="0">
                <a:solidFill>
                  <a:srgbClr val="002060"/>
                </a:solidFill>
              </a:rPr>
              <a:pPr eaLnBrk="1" hangingPunct="1"/>
              <a:t>19</a:t>
            </a:fld>
            <a:endParaRPr lang="en-US" altLang="en-US" sz="1200" dirty="0">
              <a:solidFill>
                <a:srgbClr val="002060"/>
              </a:solidFill>
            </a:endParaRPr>
          </a:p>
        </p:txBody>
      </p:sp>
    </p:spTree>
    <p:extLst>
      <p:ext uri="{BB962C8B-B14F-4D97-AF65-F5344CB8AC3E}">
        <p14:creationId xmlns:p14="http://schemas.microsoft.com/office/powerpoint/2010/main" val="1895904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16</a:t>
            </a:r>
          </a:p>
        </p:txBody>
      </p:sp>
      <p:sp>
        <p:nvSpPr>
          <p:cNvPr id="8" name="Content Placeholder 7"/>
          <p:cNvSpPr>
            <a:spLocks noGrp="1"/>
          </p:cNvSpPr>
          <p:nvPr>
            <p:ph idx="1"/>
          </p:nvPr>
        </p:nvSpPr>
        <p:spPr>
          <a:xfrm>
            <a:off x="277813" y="1025525"/>
            <a:ext cx="8588375" cy="1108075"/>
          </a:xfrm>
        </p:spPr>
        <p:txBody>
          <a:bodyPr anchor="ctr" anchorCtr="0"/>
          <a:lstStyle/>
          <a:p>
            <a:r>
              <a:rPr lang="en-US" dirty="0"/>
              <a:t>Monopolistic Competition</a:t>
            </a:r>
          </a:p>
        </p:txBody>
      </p:sp>
      <p:sp>
        <p:nvSpPr>
          <p:cNvPr id="18469" name="Slide Number Placeholder 3"/>
          <p:cNvSpPr>
            <a:spLocks noGrp="1"/>
          </p:cNvSpPr>
          <p:nvPr>
            <p:ph type="sldNum" sz="quarter" idx="10"/>
          </p:nvPr>
        </p:nvSpPr>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fld id="{95BEDC3B-C35B-4EA4-97A1-418A418CDD8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descr="CO16_Principles_marketplaceStudents_Female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0158" y="2478221"/>
            <a:ext cx="4783684" cy="336921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4933390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p:cNvSpPr>
          <p:nvPr>
            <p:ph type="title"/>
          </p:nvPr>
        </p:nvSpPr>
        <p:spPr>
          <a:xfrm>
            <a:off x="710407" y="0"/>
            <a:ext cx="7723187" cy="587375"/>
          </a:xfrm>
        </p:spPr>
        <p:txBody>
          <a:bodyPr anchor="t"/>
          <a:lstStyle/>
          <a:p>
            <a:r>
              <a:rPr lang="en-US" altLang="en-US" dirty="0"/>
              <a:t>Advertising and the Price of Eyeglasses, Part 2</a:t>
            </a:r>
          </a:p>
        </p:txBody>
      </p:sp>
      <p:sp>
        <p:nvSpPr>
          <p:cNvPr id="27651" name="Content Placeholder 1"/>
          <p:cNvSpPr>
            <a:spLocks noGrp="1"/>
          </p:cNvSpPr>
          <p:nvPr>
            <p:ph idx="1"/>
          </p:nvPr>
        </p:nvSpPr>
        <p:spPr>
          <a:xfrm>
            <a:off x="457200" y="841022"/>
            <a:ext cx="8458200" cy="3883378"/>
          </a:xfrm>
        </p:spPr>
        <p:txBody>
          <a:bodyPr/>
          <a:lstStyle/>
          <a:p>
            <a:r>
              <a:rPr lang="en-US" altLang="en-US" dirty="0"/>
              <a:t>What effect does advertising have on the price of a good?</a:t>
            </a:r>
          </a:p>
          <a:p>
            <a:pPr lvl="1"/>
            <a:r>
              <a:rPr lang="en-US" altLang="en-US" dirty="0"/>
              <a:t>Consumers – easier to find firms with the best prices</a:t>
            </a:r>
          </a:p>
          <a:p>
            <a:pPr lvl="2"/>
            <a:r>
              <a:rPr lang="en-US" altLang="en-US" dirty="0"/>
              <a:t>Markets – more competitive</a:t>
            </a:r>
          </a:p>
          <a:p>
            <a:pPr lvl="2"/>
            <a:r>
              <a:rPr lang="en-US" altLang="en-US" dirty="0"/>
              <a:t>Firms’ demand curves more elastic</a:t>
            </a:r>
          </a:p>
          <a:p>
            <a:pPr lvl="2"/>
            <a:r>
              <a:rPr lang="en-US" altLang="en-US" dirty="0"/>
              <a:t>Lower prices</a:t>
            </a:r>
          </a:p>
        </p:txBody>
      </p:sp>
      <p:sp>
        <p:nvSpPr>
          <p:cNvPr id="27652" name="Slide Number Placeholder 1"/>
          <p:cNvSpPr>
            <a:spLocks noGrp="1"/>
          </p:cNvSpPr>
          <p:nvPr>
            <p:ph type="sldNum" sz="quarter" idx="10"/>
          </p:nvPr>
        </p:nvSpPr>
        <p:spPr>
          <a:xfrm>
            <a:off x="8763000" y="6467475"/>
            <a:ext cx="3810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B267511-2DCA-46E5-A967-0C34F19F54BC}" type="slidenum">
              <a:rPr lang="en-US" altLang="en-US" sz="1200" smtClean="0">
                <a:solidFill>
                  <a:srgbClr val="002060"/>
                </a:solidFill>
              </a:rPr>
              <a:pPr eaLnBrk="1" hangingPunct="1"/>
              <a:t>20</a:t>
            </a:fld>
            <a:endParaRPr lang="en-US" altLang="en-US" sz="1200" dirty="0">
              <a:solidFill>
                <a:srgbClr val="002060"/>
              </a:solidFill>
            </a:endParaRPr>
          </a:p>
        </p:txBody>
      </p:sp>
    </p:spTree>
    <p:extLst>
      <p:ext uri="{BB962C8B-B14F-4D97-AF65-F5344CB8AC3E}">
        <p14:creationId xmlns:p14="http://schemas.microsoft.com/office/powerpoint/2010/main" val="3717067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p:nvPr>
        </p:nvSpPr>
        <p:spPr>
          <a:xfrm>
            <a:off x="748507" y="1"/>
            <a:ext cx="7646987" cy="533400"/>
          </a:xfrm>
        </p:spPr>
        <p:txBody>
          <a:bodyPr anchor="t"/>
          <a:lstStyle/>
          <a:p>
            <a:r>
              <a:rPr lang="en-US" altLang="en-US" dirty="0"/>
              <a:t>Advertising and the Price of Eyeglasses, Part 3</a:t>
            </a:r>
          </a:p>
        </p:txBody>
      </p:sp>
      <p:sp>
        <p:nvSpPr>
          <p:cNvPr id="28675" name="Content Placeholder 1"/>
          <p:cNvSpPr>
            <a:spLocks noGrp="1"/>
          </p:cNvSpPr>
          <p:nvPr>
            <p:ph idx="1"/>
          </p:nvPr>
        </p:nvSpPr>
        <p:spPr>
          <a:xfrm>
            <a:off x="457200" y="762000"/>
            <a:ext cx="8458200" cy="5715000"/>
          </a:xfrm>
        </p:spPr>
        <p:txBody>
          <a:bodyPr/>
          <a:lstStyle/>
          <a:p>
            <a:r>
              <a:rPr lang="en-US" altLang="en-US" dirty="0"/>
              <a:t>1972, economist Lee Benham</a:t>
            </a:r>
          </a:p>
          <a:p>
            <a:r>
              <a:rPr lang="en-US" altLang="en-US" dirty="0"/>
              <a:t>States that prohibited advertising</a:t>
            </a:r>
          </a:p>
          <a:p>
            <a:pPr lvl="1"/>
            <a:r>
              <a:rPr lang="en-US" altLang="en-US" dirty="0"/>
              <a:t>Average price = $33 ($2</a:t>
            </a:r>
            <a:r>
              <a:rPr lang="en-IN" dirty="0"/>
              <a:t>72</a:t>
            </a:r>
            <a:r>
              <a:rPr lang="en-US" altLang="en-US" dirty="0"/>
              <a:t> in 201</a:t>
            </a:r>
            <a:r>
              <a:rPr lang="en-IN" dirty="0"/>
              <a:t>8</a:t>
            </a:r>
            <a:r>
              <a:rPr lang="en-US" altLang="en-US" dirty="0"/>
              <a:t> dollars)</a:t>
            </a:r>
          </a:p>
          <a:p>
            <a:r>
              <a:rPr lang="en-US" altLang="en-US" dirty="0"/>
              <a:t>States that did not restrict advertising</a:t>
            </a:r>
          </a:p>
          <a:p>
            <a:pPr lvl="1"/>
            <a:r>
              <a:rPr lang="en-US" altLang="en-US" dirty="0"/>
              <a:t>Average price = $26 ($</a:t>
            </a:r>
            <a:r>
              <a:rPr lang="en-IN" dirty="0"/>
              <a:t>214</a:t>
            </a:r>
            <a:r>
              <a:rPr lang="en-US" altLang="en-US" dirty="0"/>
              <a:t> in 201</a:t>
            </a:r>
            <a:r>
              <a:rPr lang="en-IN" dirty="0"/>
              <a:t>8</a:t>
            </a:r>
            <a:r>
              <a:rPr lang="en-US" altLang="en-US" dirty="0"/>
              <a:t> dollars)</a:t>
            </a:r>
          </a:p>
          <a:p>
            <a:r>
              <a:rPr lang="en-US" altLang="en-US" dirty="0"/>
              <a:t>Advertising</a:t>
            </a:r>
          </a:p>
          <a:p>
            <a:pPr lvl="1"/>
            <a:r>
              <a:rPr lang="en-US" altLang="en-US" dirty="0"/>
              <a:t>Reduced average prices </a:t>
            </a:r>
          </a:p>
          <a:p>
            <a:pPr lvl="1"/>
            <a:r>
              <a:rPr lang="en-US" altLang="en-US" dirty="0"/>
              <a:t>Fosters competition </a:t>
            </a:r>
          </a:p>
        </p:txBody>
      </p:sp>
      <p:sp>
        <p:nvSpPr>
          <p:cNvPr id="28676" name="Slide Number Placeholder 1"/>
          <p:cNvSpPr>
            <a:spLocks noGrp="1"/>
          </p:cNvSpPr>
          <p:nvPr>
            <p:ph type="sldNum" sz="quarter" idx="10"/>
          </p:nvPr>
        </p:nvSpPr>
        <p:spPr>
          <a:xfrm>
            <a:off x="8763000" y="6467475"/>
            <a:ext cx="3810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7181EEC-E9D6-4EE1-99A9-9714F9F22144}" type="slidenum">
              <a:rPr lang="en-US" altLang="en-US" sz="1200" smtClean="0">
                <a:solidFill>
                  <a:srgbClr val="002060"/>
                </a:solidFill>
              </a:rPr>
              <a:pPr eaLnBrk="1" hangingPunct="1"/>
              <a:t>21</a:t>
            </a:fld>
            <a:endParaRPr lang="en-US" altLang="en-US" sz="1200" dirty="0">
              <a:solidFill>
                <a:srgbClr val="002060"/>
              </a:solidFill>
            </a:endParaRPr>
          </a:p>
        </p:txBody>
      </p:sp>
    </p:spTree>
    <p:extLst>
      <p:ext uri="{BB962C8B-B14F-4D97-AF65-F5344CB8AC3E}">
        <p14:creationId xmlns:p14="http://schemas.microsoft.com/office/powerpoint/2010/main" val="1382680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70035" y="1"/>
            <a:ext cx="7803931" cy="838200"/>
          </a:xfrm>
        </p:spPr>
        <p:txBody>
          <a:bodyPr wrap="square" anchor="t"/>
          <a:lstStyle/>
          <a:p>
            <a:r>
              <a:rPr lang="en-US" altLang="en-US" dirty="0"/>
              <a:t>Advertising, Part 5</a:t>
            </a:r>
          </a:p>
        </p:txBody>
      </p:sp>
      <p:sp>
        <p:nvSpPr>
          <p:cNvPr id="2" name="Content Placeholder 2"/>
          <p:cNvSpPr>
            <a:spLocks noGrp="1"/>
          </p:cNvSpPr>
          <p:nvPr>
            <p:ph idx="1"/>
          </p:nvPr>
        </p:nvSpPr>
        <p:spPr>
          <a:xfrm>
            <a:off x="228600" y="914400"/>
            <a:ext cx="6019800" cy="5181600"/>
          </a:xfrm>
        </p:spPr>
        <p:txBody>
          <a:bodyPr/>
          <a:lstStyle/>
          <a:p>
            <a:pPr>
              <a:defRPr/>
            </a:pPr>
            <a:r>
              <a:rPr lang="en-US" sz="3200" dirty="0"/>
              <a:t>Advertising as a signal of quality </a:t>
            </a:r>
          </a:p>
          <a:p>
            <a:pPr lvl="1">
              <a:defRPr/>
            </a:pPr>
            <a:r>
              <a:rPr lang="en-US" sz="2800" dirty="0"/>
              <a:t>Little apparent information</a:t>
            </a:r>
          </a:p>
          <a:p>
            <a:pPr lvl="1">
              <a:defRPr/>
            </a:pPr>
            <a:r>
              <a:rPr lang="en-US" sz="2800" dirty="0"/>
              <a:t>Real information offered – a signal</a:t>
            </a:r>
          </a:p>
          <a:p>
            <a:pPr lvl="2">
              <a:defRPr/>
            </a:pPr>
            <a:r>
              <a:rPr lang="en-US" sz="2400" dirty="0"/>
              <a:t>Willingness to spend large </a:t>
            </a:r>
          </a:p>
          <a:p>
            <a:pPr marL="914400" lvl="2" indent="0">
              <a:buFontTx/>
              <a:buNone/>
              <a:defRPr/>
            </a:pPr>
            <a:r>
              <a:rPr lang="en-US" sz="2400" dirty="0"/>
              <a:t>amount of money </a:t>
            </a:r>
          </a:p>
          <a:p>
            <a:pPr lvl="2">
              <a:defRPr/>
            </a:pPr>
            <a:r>
              <a:rPr lang="en-US" sz="2400" dirty="0"/>
              <a:t>= signal about quality of the product</a:t>
            </a:r>
          </a:p>
          <a:p>
            <a:pPr lvl="1">
              <a:defRPr/>
            </a:pPr>
            <a:r>
              <a:rPr lang="en-US" sz="2800" dirty="0"/>
              <a:t>Content of advertising = irrelevant</a:t>
            </a:r>
          </a:p>
        </p:txBody>
      </p:sp>
      <p:sp>
        <p:nvSpPr>
          <p:cNvPr id="3" name="Text Placeholder 2"/>
          <p:cNvSpPr>
            <a:spLocks noGrp="1"/>
          </p:cNvSpPr>
          <p:nvPr>
            <p:ph type="body" sz="quarter" idx="12"/>
          </p:nvPr>
        </p:nvSpPr>
        <p:spPr>
          <a:xfrm>
            <a:off x="6400800" y="4267200"/>
            <a:ext cx="2590800" cy="1949904"/>
          </a:xfrm>
        </p:spPr>
        <p:txBody>
          <a:bodyPr/>
          <a:lstStyle/>
          <a:p>
            <a:pPr>
              <a:spcBef>
                <a:spcPts val="0"/>
              </a:spcBef>
            </a:pPr>
            <a:r>
              <a:rPr lang="en-US" dirty="0"/>
              <a:t>Is it rational for consumers to be impressed that</a:t>
            </a:r>
          </a:p>
          <a:p>
            <a:pPr>
              <a:spcBef>
                <a:spcPts val="0"/>
              </a:spcBef>
            </a:pPr>
            <a:r>
              <a:rPr lang="en-US" dirty="0"/>
              <a:t>George Clooney  is endorsing this product?</a:t>
            </a:r>
          </a:p>
        </p:txBody>
      </p:sp>
      <p:pic>
        <p:nvPicPr>
          <p:cNvPr id="2050" name="Picture 2" descr="George Clooney sitting in a chair as part of a Nespresso advertisement.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400800" y="1204149"/>
            <a:ext cx="2400300" cy="2973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1"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A9ED127-FE30-4024-BA2A-4021C188D391}" type="slidenum">
              <a:rPr lang="en-US" altLang="en-US" sz="1200" smtClean="0">
                <a:solidFill>
                  <a:srgbClr val="002060"/>
                </a:solidFill>
              </a:rPr>
              <a:pPr eaLnBrk="1" hangingPunct="1"/>
              <a:t>22</a:t>
            </a:fld>
            <a:endParaRPr lang="en-US" altLang="en-US" sz="1200" dirty="0">
              <a:solidFill>
                <a:srgbClr val="002060"/>
              </a:solidFill>
            </a:endParaRPr>
          </a:p>
        </p:txBody>
      </p:sp>
    </p:spTree>
    <p:extLst>
      <p:ext uri="{BB962C8B-B14F-4D97-AF65-F5344CB8AC3E}">
        <p14:creationId xmlns:p14="http://schemas.microsoft.com/office/powerpoint/2010/main" val="2489875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70035" y="0"/>
            <a:ext cx="7803931" cy="860961"/>
          </a:xfrm>
        </p:spPr>
        <p:txBody>
          <a:bodyPr wrap="square" anchor="t"/>
          <a:lstStyle/>
          <a:p>
            <a:r>
              <a:rPr lang="en-US" altLang="en-US" dirty="0"/>
              <a:t>Advertising, Part 6</a:t>
            </a:r>
          </a:p>
        </p:txBody>
      </p:sp>
      <p:sp>
        <p:nvSpPr>
          <p:cNvPr id="30723" name="Content Placeholder 2"/>
          <p:cNvSpPr>
            <a:spLocks noGrp="1"/>
          </p:cNvSpPr>
          <p:nvPr>
            <p:ph idx="1"/>
          </p:nvPr>
        </p:nvSpPr>
        <p:spPr>
          <a:xfrm>
            <a:off x="277813" y="1025525"/>
            <a:ext cx="8588375" cy="1793875"/>
          </a:xfrm>
        </p:spPr>
        <p:txBody>
          <a:bodyPr/>
          <a:lstStyle/>
          <a:p>
            <a:r>
              <a:rPr lang="en-US" altLang="en-US" dirty="0"/>
              <a:t>Brand names</a:t>
            </a:r>
          </a:p>
          <a:p>
            <a:pPr lvl="1"/>
            <a:r>
              <a:rPr lang="en-US" altLang="en-US" dirty="0"/>
              <a:t>Spend more on advertising and charge higher prices than generic substitutes</a:t>
            </a:r>
          </a:p>
        </p:txBody>
      </p:sp>
      <p:sp>
        <p:nvSpPr>
          <p:cNvPr id="30725"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7C25EC6C-4343-4AD8-9ACC-9AE4FD87DFCD}" type="slidenum">
              <a:rPr lang="en-US" altLang="en-US" sz="1200" smtClean="0">
                <a:solidFill>
                  <a:srgbClr val="002060"/>
                </a:solidFill>
              </a:rPr>
              <a:pPr eaLnBrk="1" hangingPunct="1"/>
              <a:t>23</a:t>
            </a:fld>
            <a:endParaRPr lang="en-US" altLang="en-US" sz="1200" dirty="0">
              <a:solidFill>
                <a:srgbClr val="002060"/>
              </a:solidFill>
            </a:endParaRPr>
          </a:p>
        </p:txBody>
      </p:sp>
      <p:pic>
        <p:nvPicPr>
          <p:cNvPr id="2" name="Picture 1" descr="A comic strip consisting of two men wandering the desert. A box is captioned: The last word in brand name loyalty. The man on the left, crawling across the sand, mutters: Diet Pepsi... Diet Pepsi... The man on the right, using a cane to walk, mutters: Lipton Iced Tea... Lipton. Copyright information reads: ScienceCartoonsPlus.co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588" y="2867025"/>
            <a:ext cx="5076825" cy="3381375"/>
          </a:xfrm>
          <a:prstGeom prst="rect">
            <a:avLst/>
          </a:prstGeom>
        </p:spPr>
      </p:pic>
    </p:spTree>
    <p:extLst>
      <p:ext uri="{BB962C8B-B14F-4D97-AF65-F5344CB8AC3E}">
        <p14:creationId xmlns:p14="http://schemas.microsoft.com/office/powerpoint/2010/main" val="3411764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70035" y="0"/>
            <a:ext cx="7803931" cy="860961"/>
          </a:xfrm>
        </p:spPr>
        <p:txBody>
          <a:bodyPr wrap="square" anchor="t"/>
          <a:lstStyle/>
          <a:p>
            <a:r>
              <a:rPr lang="en-US" altLang="en-US" dirty="0"/>
              <a:t>Advertising, Part 7</a:t>
            </a:r>
          </a:p>
        </p:txBody>
      </p:sp>
      <p:sp>
        <p:nvSpPr>
          <p:cNvPr id="31747" name="Content Placeholder 2"/>
          <p:cNvSpPr>
            <a:spLocks noGrp="1"/>
          </p:cNvSpPr>
          <p:nvPr>
            <p:ph idx="1"/>
          </p:nvPr>
        </p:nvSpPr>
        <p:spPr>
          <a:xfrm>
            <a:off x="277813" y="1025525"/>
            <a:ext cx="8588375" cy="4156075"/>
          </a:xfrm>
        </p:spPr>
        <p:txBody>
          <a:bodyPr/>
          <a:lstStyle/>
          <a:p>
            <a:r>
              <a:rPr lang="en-US" altLang="en-US" dirty="0"/>
              <a:t>Critics of brand names</a:t>
            </a:r>
          </a:p>
          <a:p>
            <a:pPr lvl="1"/>
            <a:r>
              <a:rPr lang="en-US" altLang="en-US" dirty="0"/>
              <a:t>Products – not differentiated</a:t>
            </a:r>
          </a:p>
          <a:p>
            <a:pPr lvl="1"/>
            <a:r>
              <a:rPr lang="en-US" altLang="en-US" dirty="0"/>
              <a:t>Irrationality: consumers are willing to pay more for brand names</a:t>
            </a:r>
          </a:p>
          <a:p>
            <a:r>
              <a:rPr lang="en-US" altLang="en-US" dirty="0"/>
              <a:t>Defenders of brand names</a:t>
            </a:r>
          </a:p>
          <a:p>
            <a:pPr lvl="1"/>
            <a:r>
              <a:rPr lang="en-US" altLang="en-US" dirty="0"/>
              <a:t>Consumers – information about quality</a:t>
            </a:r>
          </a:p>
          <a:p>
            <a:pPr lvl="1"/>
            <a:r>
              <a:rPr lang="en-US" altLang="en-US" dirty="0"/>
              <a:t>Firms – incentive to maintain high quality</a:t>
            </a:r>
          </a:p>
        </p:txBody>
      </p:sp>
      <p:sp>
        <p:nvSpPr>
          <p:cNvPr id="31749"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B1B59FA-4CEC-413C-8850-C0D160823867}" type="slidenum">
              <a:rPr lang="en-US" altLang="en-US" sz="1200" smtClean="0">
                <a:solidFill>
                  <a:srgbClr val="002060"/>
                </a:solidFill>
              </a:rPr>
              <a:pPr eaLnBrk="1" hangingPunct="1"/>
              <a:t>24</a:t>
            </a:fld>
            <a:endParaRPr lang="en-US" altLang="en-US" sz="1200" dirty="0">
              <a:solidFill>
                <a:srgbClr val="002060"/>
              </a:solidFill>
            </a:endParaRPr>
          </a:p>
        </p:txBody>
      </p:sp>
    </p:spTree>
    <p:extLst>
      <p:ext uri="{BB962C8B-B14F-4D97-AF65-F5344CB8AC3E}">
        <p14:creationId xmlns:p14="http://schemas.microsoft.com/office/powerpoint/2010/main" val="1148423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09550" y="0"/>
            <a:ext cx="8770938" cy="1066800"/>
          </a:xfrm>
        </p:spPr>
        <p:txBody>
          <a:bodyPr/>
          <a:lstStyle/>
          <a:p>
            <a:r>
              <a:rPr lang="en-US" altLang="en-US" dirty="0"/>
              <a:t>Table 1</a:t>
            </a:r>
            <a:r>
              <a:rPr lang="en-US" altLang="en-US" sz="2800" dirty="0"/>
              <a:t>	Monopolistic Competition: Between </a:t>
            </a:r>
            <a:br>
              <a:rPr lang="en-US" altLang="en-US" sz="2800" dirty="0"/>
            </a:br>
            <a:r>
              <a:rPr lang="en-US" altLang="en-US" sz="2800" dirty="0"/>
              <a:t>		Perfect Competition and Monopoly</a:t>
            </a:r>
          </a:p>
        </p:txBody>
      </p:sp>
      <p:sp>
        <p:nvSpPr>
          <p:cNvPr id="32771" name="Slide Number Placeholder 1"/>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8BEBCCB6-1097-4C84-905A-CDA28B83D19A}" type="slidenum">
              <a:rPr lang="en-US" altLang="en-US" sz="1200" smtClean="0">
                <a:solidFill>
                  <a:srgbClr val="002060"/>
                </a:solidFill>
              </a:rPr>
              <a:pPr eaLnBrk="1" hangingPunct="1"/>
              <a:t>25</a:t>
            </a:fld>
            <a:endParaRPr lang="en-US" altLang="en-US" sz="1200" dirty="0">
              <a:solidFill>
                <a:srgbClr val="002060"/>
              </a:solidFill>
            </a:endParaRPr>
          </a:p>
        </p:txBody>
      </p:sp>
      <p:pic>
        <p:nvPicPr>
          <p:cNvPr id="5" name="Picture 4" descr="A table with 4 columns and 14 rows. The column headers are empty cell, market structure perfect competition, market structure monopolistic competition, and market structure monopol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462" y="1066800"/>
            <a:ext cx="8093076" cy="5235766"/>
          </a:xfrm>
          <a:prstGeom prst="rect">
            <a:avLst/>
          </a:prstGeom>
        </p:spPr>
      </p:pic>
    </p:spTree>
    <p:extLst>
      <p:ext uri="{BB962C8B-B14F-4D97-AF65-F5344CB8AC3E}">
        <p14:creationId xmlns:p14="http://schemas.microsoft.com/office/powerpoint/2010/main" val="2264392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a:t>Monopolistic Competition, Part 1</a:t>
            </a:r>
          </a:p>
        </p:txBody>
      </p:sp>
      <p:sp>
        <p:nvSpPr>
          <p:cNvPr id="10243" name="Content Placeholder 2"/>
          <p:cNvSpPr>
            <a:spLocks noGrp="1"/>
          </p:cNvSpPr>
          <p:nvPr>
            <p:ph idx="1"/>
          </p:nvPr>
        </p:nvSpPr>
        <p:spPr>
          <a:xfrm>
            <a:off x="277813" y="1025525"/>
            <a:ext cx="8588375" cy="4841875"/>
          </a:xfrm>
        </p:spPr>
        <p:txBody>
          <a:bodyPr/>
          <a:lstStyle/>
          <a:p>
            <a:r>
              <a:rPr lang="en-US" altLang="en-US" dirty="0"/>
              <a:t>Imperfect competition</a:t>
            </a:r>
          </a:p>
          <a:p>
            <a:pPr lvl="1"/>
            <a:r>
              <a:rPr lang="en-US" altLang="en-US" dirty="0"/>
              <a:t>Between perfect competition and monopoly</a:t>
            </a:r>
          </a:p>
          <a:p>
            <a:pPr lvl="1"/>
            <a:r>
              <a:rPr lang="en-US" altLang="en-US" dirty="0"/>
              <a:t>Oligopoly</a:t>
            </a:r>
          </a:p>
          <a:p>
            <a:pPr lvl="1"/>
            <a:r>
              <a:rPr lang="en-US" altLang="en-US" dirty="0"/>
              <a:t>Monopolistic competition</a:t>
            </a:r>
          </a:p>
          <a:p>
            <a:r>
              <a:rPr lang="en-US" altLang="en-US" dirty="0"/>
              <a:t>Oligopoly</a:t>
            </a:r>
          </a:p>
          <a:p>
            <a:pPr lvl="1"/>
            <a:r>
              <a:rPr lang="en-US" altLang="en-US" dirty="0"/>
              <a:t>Few sellers</a:t>
            </a:r>
          </a:p>
          <a:p>
            <a:pPr lvl="1"/>
            <a:r>
              <a:rPr lang="en-US" altLang="en-US" dirty="0"/>
              <a:t>Offer similar or identical products</a:t>
            </a:r>
          </a:p>
        </p:txBody>
      </p:sp>
      <p:sp>
        <p:nvSpPr>
          <p:cNvPr id="10245" name="Slide Number Placeholder 1"/>
          <p:cNvSpPr>
            <a:spLocks noGrp="1"/>
          </p:cNvSpPr>
          <p:nvPr>
            <p:ph type="sldNum" sz="quarter" idx="10"/>
          </p:nvPr>
        </p:nvSpPr>
        <p:spPr>
          <a:xfrm>
            <a:off x="8763000" y="6423025"/>
            <a:ext cx="3762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FFDD9AF2-3DAE-4E00-8B87-B736240FC89C}" type="slidenum">
              <a:rPr lang="en-US" altLang="en-US" sz="1200" smtClean="0">
                <a:solidFill>
                  <a:srgbClr val="002060"/>
                </a:solidFill>
              </a:rPr>
              <a:pPr eaLnBrk="1" hangingPunct="1"/>
              <a:t>3</a:t>
            </a:fld>
            <a:endParaRPr lang="en-US" altLang="en-US" sz="1200" dirty="0">
              <a:solidFill>
                <a:srgbClr val="002060"/>
              </a:solidFill>
            </a:endParaRPr>
          </a:p>
        </p:txBody>
      </p:sp>
    </p:spTree>
    <p:extLst>
      <p:ext uri="{BB962C8B-B14F-4D97-AF65-F5344CB8AC3E}">
        <p14:creationId xmlns:p14="http://schemas.microsoft.com/office/powerpoint/2010/main" val="247700156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dirty="0"/>
              <a:t>Monopolistic Competition, Part 2</a:t>
            </a:r>
          </a:p>
        </p:txBody>
      </p:sp>
      <p:sp>
        <p:nvSpPr>
          <p:cNvPr id="11267" name="Content Placeholder 2"/>
          <p:cNvSpPr>
            <a:spLocks noGrp="1"/>
          </p:cNvSpPr>
          <p:nvPr>
            <p:ph idx="1"/>
          </p:nvPr>
        </p:nvSpPr>
        <p:spPr>
          <a:xfrm>
            <a:off x="277813" y="1025525"/>
            <a:ext cx="8588375" cy="5146675"/>
          </a:xfrm>
        </p:spPr>
        <p:txBody>
          <a:bodyPr/>
          <a:lstStyle/>
          <a:p>
            <a:r>
              <a:rPr lang="en-US" altLang="en-US" dirty="0"/>
              <a:t>Concentration ratio</a:t>
            </a:r>
          </a:p>
          <a:p>
            <a:pPr lvl="1"/>
            <a:r>
              <a:rPr lang="en-US" altLang="en-US" dirty="0"/>
              <a:t>Percentage of total output in the market supplied by the four largest firms</a:t>
            </a:r>
          </a:p>
          <a:p>
            <a:r>
              <a:rPr lang="en-US" altLang="en-US" dirty="0"/>
              <a:t>Oligopolies, highly-concentrated industries (concentration ratio %)</a:t>
            </a:r>
          </a:p>
          <a:p>
            <a:pPr lvl="1"/>
            <a:r>
              <a:rPr lang="en-US" altLang="en-US" dirty="0"/>
              <a:t>Major household appliances (90%)</a:t>
            </a:r>
          </a:p>
          <a:p>
            <a:pPr lvl="1"/>
            <a:r>
              <a:rPr lang="en-US" altLang="en-US" dirty="0"/>
              <a:t>Tires (91%), Light bulbs (92%)</a:t>
            </a:r>
          </a:p>
          <a:p>
            <a:pPr lvl="1"/>
            <a:r>
              <a:rPr lang="en-US" altLang="en-US" dirty="0"/>
              <a:t>Soda (94%)</a:t>
            </a:r>
          </a:p>
          <a:p>
            <a:pPr lvl="1"/>
            <a:r>
              <a:rPr lang="en-US" altLang="en-US" dirty="0"/>
              <a:t>Wireless telecommunications (95%)</a:t>
            </a:r>
          </a:p>
        </p:txBody>
      </p:sp>
      <p:sp>
        <p:nvSpPr>
          <p:cNvPr id="11269"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0AF121A-50EE-46E0-A530-A3451646DB19}" type="slidenum">
              <a:rPr lang="en-US" altLang="en-US" sz="1200" smtClean="0">
                <a:solidFill>
                  <a:srgbClr val="002060"/>
                </a:solidFill>
              </a:rPr>
              <a:pPr eaLnBrk="1" hangingPunct="1"/>
              <a:t>4</a:t>
            </a:fld>
            <a:endParaRPr lang="en-US" altLang="en-US" sz="1200" dirty="0">
              <a:solidFill>
                <a:srgbClr val="002060"/>
              </a:solidFill>
            </a:endParaRPr>
          </a:p>
        </p:txBody>
      </p:sp>
    </p:spTree>
    <p:extLst>
      <p:ext uri="{BB962C8B-B14F-4D97-AF65-F5344CB8AC3E}">
        <p14:creationId xmlns:p14="http://schemas.microsoft.com/office/powerpoint/2010/main" val="88589679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a:t>Monopolistic Competition, Part 3</a:t>
            </a:r>
          </a:p>
        </p:txBody>
      </p:sp>
      <p:sp>
        <p:nvSpPr>
          <p:cNvPr id="12291" name="Content Placeholder 2"/>
          <p:cNvSpPr>
            <a:spLocks noGrp="1"/>
          </p:cNvSpPr>
          <p:nvPr>
            <p:ph idx="1"/>
          </p:nvPr>
        </p:nvSpPr>
        <p:spPr>
          <a:xfrm>
            <a:off x="277813" y="1025525"/>
            <a:ext cx="8588375" cy="4079875"/>
          </a:xfrm>
        </p:spPr>
        <p:txBody>
          <a:bodyPr/>
          <a:lstStyle/>
          <a:p>
            <a:r>
              <a:rPr lang="en-US" altLang="en-US" dirty="0"/>
              <a:t>Monopolistic competition</a:t>
            </a:r>
          </a:p>
          <a:p>
            <a:pPr lvl="1"/>
            <a:r>
              <a:rPr lang="en-US" altLang="en-US" dirty="0"/>
              <a:t>Many sellers</a:t>
            </a:r>
          </a:p>
          <a:p>
            <a:pPr lvl="1"/>
            <a:r>
              <a:rPr lang="en-US" altLang="en-US" dirty="0"/>
              <a:t>Product differentiation</a:t>
            </a:r>
          </a:p>
          <a:p>
            <a:pPr lvl="2"/>
            <a:r>
              <a:rPr lang="en-US" altLang="en-US" dirty="0"/>
              <a:t>Not price takers</a:t>
            </a:r>
          </a:p>
          <a:p>
            <a:pPr lvl="2"/>
            <a:r>
              <a:rPr lang="en-US" altLang="en-US" dirty="0"/>
              <a:t>Downward sloping demand curve</a:t>
            </a:r>
          </a:p>
          <a:p>
            <a:pPr lvl="1"/>
            <a:r>
              <a:rPr lang="en-US" altLang="en-US" dirty="0"/>
              <a:t>Free entry and exit</a:t>
            </a:r>
          </a:p>
          <a:p>
            <a:pPr lvl="2"/>
            <a:r>
              <a:rPr lang="en-US" altLang="en-US" dirty="0"/>
              <a:t>Zero economic profit in the long run</a:t>
            </a:r>
          </a:p>
        </p:txBody>
      </p:sp>
      <p:sp>
        <p:nvSpPr>
          <p:cNvPr id="12293" name="Slide Number Placeholder 1"/>
          <p:cNvSpPr>
            <a:spLocks noGrp="1"/>
          </p:cNvSpPr>
          <p:nvPr>
            <p:ph type="sldNum" sz="quarter" idx="10"/>
          </p:nvPr>
        </p:nvSpPr>
        <p:spPr>
          <a:xfrm>
            <a:off x="8763000" y="6423025"/>
            <a:ext cx="3762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07DCB4F7-9525-4AEF-A246-48CD67094012}" type="slidenum">
              <a:rPr lang="en-US" altLang="en-US" sz="1200" smtClean="0">
                <a:solidFill>
                  <a:srgbClr val="002060"/>
                </a:solidFill>
              </a:rPr>
              <a:pPr eaLnBrk="1" hangingPunct="1"/>
              <a:t>5</a:t>
            </a:fld>
            <a:endParaRPr lang="en-US" altLang="en-US" sz="1200" dirty="0">
              <a:solidFill>
                <a:srgbClr val="002060"/>
              </a:solidFill>
            </a:endParaRPr>
          </a:p>
        </p:txBody>
      </p:sp>
    </p:spTree>
    <p:extLst>
      <p:ext uri="{BB962C8B-B14F-4D97-AF65-F5344CB8AC3E}">
        <p14:creationId xmlns:p14="http://schemas.microsoft.com/office/powerpoint/2010/main" val="71599403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Figure 1 </a:t>
            </a:r>
            <a:r>
              <a:rPr lang="en-US" altLang="en-US" sz="2800" dirty="0"/>
              <a:t>The Four Types of Market Structure</a:t>
            </a:r>
            <a:endParaRPr lang="en-US" altLang="en-US" dirty="0"/>
          </a:p>
        </p:txBody>
      </p:sp>
      <p:sp>
        <p:nvSpPr>
          <p:cNvPr id="3" name="Text Placeholder 2"/>
          <p:cNvSpPr>
            <a:spLocks noGrp="1"/>
          </p:cNvSpPr>
          <p:nvPr>
            <p:ph type="body" sz="quarter" idx="12"/>
          </p:nvPr>
        </p:nvSpPr>
        <p:spPr>
          <a:xfrm>
            <a:off x="152400" y="5613400"/>
            <a:ext cx="8851900" cy="635000"/>
          </a:xfrm>
        </p:spPr>
        <p:txBody>
          <a:bodyPr/>
          <a:lstStyle/>
          <a:p>
            <a:r>
              <a:rPr lang="en-US" dirty="0"/>
              <a:t>Economists who study industrial organization divide markets into four types—monopoly, oligopoly, monopolistic competition, and perfect competition.</a:t>
            </a:r>
          </a:p>
        </p:txBody>
      </p:sp>
      <p:pic>
        <p:nvPicPr>
          <p:cNvPr id="1027" name="Picture 3" descr="A flow chart for the four types of market structure. A box titled Number of Firms? branches out into three lines: One firm, Few firms, and Many firms. One firm is connected to the box captioned Monopoly (Chapter 15), Tap water, Cable TV. Few firms is connected to the box captioned Oligopoly (Chapter 17), Tennis balls, Cigarettes. Many firms is connected to another box titled: Type of Products?, which branches off into two lines: Differentiated products and Identical products. Differentiated products is connected to the box captioned: Monopolistic Competition (Chapter 16), Novels, Movies. Identical products is connected to the box captioned: Perfect Competition (Chapter 14), Wheat, Mil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609600"/>
            <a:ext cx="7353300" cy="4912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5" name="Slide Number Placeholder 1"/>
          <p:cNvSpPr>
            <a:spLocks noGrp="1"/>
          </p:cNvSpPr>
          <p:nvPr>
            <p:ph type="sldNum" sz="quarter" idx="13"/>
          </p:nvPr>
        </p:nvSpPr>
        <p:spPr>
          <a:xfrm>
            <a:off x="8691562" y="6473825"/>
            <a:ext cx="3762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E3E3DA5-C67A-419D-B9B8-99F469C5C197}" type="slidenum">
              <a:rPr lang="en-US" altLang="en-US" sz="1200" smtClean="0">
                <a:solidFill>
                  <a:srgbClr val="002060"/>
                </a:solidFill>
              </a:rPr>
              <a:pPr eaLnBrk="1" hangingPunct="1"/>
              <a:t>6</a:t>
            </a:fld>
            <a:endParaRPr lang="en-US" altLang="en-US" sz="1200" dirty="0">
              <a:solidFill>
                <a:srgbClr val="002060"/>
              </a:solidFill>
            </a:endParaRPr>
          </a:p>
        </p:txBody>
      </p:sp>
    </p:spTree>
    <p:extLst>
      <p:ext uri="{BB962C8B-B14F-4D97-AF65-F5344CB8AC3E}">
        <p14:creationId xmlns:p14="http://schemas.microsoft.com/office/powerpoint/2010/main" val="4263394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wrap="square" anchor="t"/>
          <a:lstStyle/>
          <a:p>
            <a:r>
              <a:rPr lang="en-US" altLang="en-US" dirty="0"/>
              <a:t>Short Run Equilibrium</a:t>
            </a:r>
          </a:p>
        </p:txBody>
      </p:sp>
      <p:sp>
        <p:nvSpPr>
          <p:cNvPr id="14339" name="Content Placeholder 2"/>
          <p:cNvSpPr>
            <a:spLocks noGrp="1"/>
          </p:cNvSpPr>
          <p:nvPr>
            <p:ph idx="1"/>
          </p:nvPr>
        </p:nvSpPr>
        <p:spPr>
          <a:xfrm>
            <a:off x="277813" y="1025525"/>
            <a:ext cx="8588375" cy="4156075"/>
          </a:xfrm>
        </p:spPr>
        <p:txBody>
          <a:bodyPr/>
          <a:lstStyle/>
          <a:p>
            <a:r>
              <a:rPr lang="en-US" altLang="en-US" dirty="0"/>
              <a:t>Profit maximization</a:t>
            </a:r>
          </a:p>
          <a:p>
            <a:pPr lvl="1"/>
            <a:r>
              <a:rPr lang="en-US" altLang="en-US" dirty="0"/>
              <a:t>Produce the quantity where marginal revenue = marginal cost</a:t>
            </a:r>
          </a:p>
          <a:p>
            <a:pPr lvl="1"/>
            <a:r>
              <a:rPr lang="en-US" altLang="en-US" dirty="0"/>
              <a:t>Price: on the demand curve</a:t>
            </a:r>
          </a:p>
          <a:p>
            <a:pPr lvl="1"/>
            <a:r>
              <a:rPr lang="en-US" altLang="en-US" dirty="0"/>
              <a:t>If P &gt; ATC: profit</a:t>
            </a:r>
          </a:p>
          <a:p>
            <a:pPr lvl="1"/>
            <a:r>
              <a:rPr lang="en-US" altLang="en-US" dirty="0"/>
              <a:t>If P &lt; ATC: loss</a:t>
            </a:r>
          </a:p>
          <a:p>
            <a:pPr lvl="1"/>
            <a:r>
              <a:rPr lang="en-US" altLang="en-US" dirty="0"/>
              <a:t>Similar to monopoly </a:t>
            </a:r>
          </a:p>
        </p:txBody>
      </p:sp>
      <p:sp>
        <p:nvSpPr>
          <p:cNvPr id="14341" name="Slide Number Placeholder 1"/>
          <p:cNvSpPr>
            <a:spLocks noGrp="1"/>
          </p:cNvSpPr>
          <p:nvPr>
            <p:ph type="sldNum" sz="quarter" idx="10"/>
          </p:nvPr>
        </p:nvSpPr>
        <p:spPr>
          <a:xfrm>
            <a:off x="8763000" y="6423025"/>
            <a:ext cx="3762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D5ECC6E-E5F8-4F05-9F37-8094FD055D43}" type="slidenum">
              <a:rPr lang="en-US" altLang="en-US" sz="1200" smtClean="0">
                <a:solidFill>
                  <a:srgbClr val="002060"/>
                </a:solidFill>
              </a:rPr>
              <a:pPr eaLnBrk="1" hangingPunct="1"/>
              <a:t>7</a:t>
            </a:fld>
            <a:endParaRPr lang="en-US" altLang="en-US" sz="1200" dirty="0">
              <a:solidFill>
                <a:srgbClr val="002060"/>
              </a:solidFill>
            </a:endParaRPr>
          </a:p>
        </p:txBody>
      </p:sp>
    </p:spTree>
    <p:extLst>
      <p:ext uri="{BB962C8B-B14F-4D97-AF65-F5344CB8AC3E}">
        <p14:creationId xmlns:p14="http://schemas.microsoft.com/office/powerpoint/2010/main" val="1128122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a:t>Figure 2</a:t>
            </a:r>
            <a:r>
              <a:rPr lang="en-US" altLang="en-US" sz="2800" dirty="0"/>
              <a:t> Monopolistic Competitors in the Short Run</a:t>
            </a:r>
          </a:p>
        </p:txBody>
      </p:sp>
      <p:sp>
        <p:nvSpPr>
          <p:cNvPr id="15363" name="Slide Number Placeholder 1"/>
          <p:cNvSpPr>
            <a:spLocks noGrp="1"/>
          </p:cNvSpPr>
          <p:nvPr>
            <p:ph type="sldNum" sz="quarter" idx="13"/>
          </p:nvPr>
        </p:nvSpPr>
        <p:spPr>
          <a:xfrm>
            <a:off x="8763000" y="6473825"/>
            <a:ext cx="3762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F3B8B45-FFD6-44E7-A75A-E741D88E16AD}" type="slidenum">
              <a:rPr lang="en-US" altLang="en-US" sz="1200" smtClean="0">
                <a:solidFill>
                  <a:srgbClr val="002060"/>
                </a:solidFill>
              </a:rPr>
              <a:pPr eaLnBrk="1" hangingPunct="1"/>
              <a:t>8</a:t>
            </a:fld>
            <a:endParaRPr lang="en-US" altLang="en-US" sz="1200" dirty="0">
              <a:solidFill>
                <a:srgbClr val="002060"/>
              </a:solidFill>
            </a:endParaRPr>
          </a:p>
        </p:txBody>
      </p:sp>
      <p:pic>
        <p:nvPicPr>
          <p:cNvPr id="7" name="Picture 6" descr="A line graph for a firm making a profit. The x-axis is quantity. The y-axis is price. There are two negative slopes labeled: M R and Demand. Intersecting them is a positive slope labeled: M C. A positive curve passing through the Demand and M C lines is labeled A T C. The point where M R and M C intersect is the profit-maximizing quantity. The location between Demand and A T C on the same x-intercept as the Profit-maximizing quantity produces a rectangle. The top side of the rectangle is Price. The bottom side of the rectangle is A T C. The rectangle is labeled: Profit.&#10;&#10;&#10;A line graph for a firm making losses. The x-axis is quantity. The y-axis is price. There are two negative slopes labeled: M R and Demand. Intersecting them is a positive slope labeled: M C. A positive curve passing through the M C line is labeled A T C. The point where M R and M C intersect is the Loss-minimizing quantity. The location between Demand and A T C on the same x-intercept as the loss-minimizing quantity produces a rectangle. The bottom side of the rectangle is price. The top side of the rectangle is A T C. The rectangle is labeled loss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18" y="1131196"/>
            <a:ext cx="8458202" cy="4595608"/>
          </a:xfrm>
          <a:prstGeom prst="rect">
            <a:avLst/>
          </a:prstGeom>
        </p:spPr>
      </p:pic>
    </p:spTree>
    <p:extLst>
      <p:ext uri="{BB962C8B-B14F-4D97-AF65-F5344CB8AC3E}">
        <p14:creationId xmlns:p14="http://schemas.microsoft.com/office/powerpoint/2010/main" val="3181248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70035" y="100939"/>
            <a:ext cx="7803931" cy="737261"/>
          </a:xfrm>
        </p:spPr>
        <p:txBody>
          <a:bodyPr wrap="square" anchor="t"/>
          <a:lstStyle/>
          <a:p>
            <a:r>
              <a:rPr lang="en-US" altLang="en-US" dirty="0"/>
              <a:t>Long Run Equilibrium, Part 1</a:t>
            </a:r>
          </a:p>
        </p:txBody>
      </p:sp>
      <p:sp>
        <p:nvSpPr>
          <p:cNvPr id="16387" name="Content Placeholder 2"/>
          <p:cNvSpPr>
            <a:spLocks noGrp="1"/>
          </p:cNvSpPr>
          <p:nvPr>
            <p:ph idx="1"/>
          </p:nvPr>
        </p:nvSpPr>
        <p:spPr>
          <a:xfrm>
            <a:off x="277813" y="1025525"/>
            <a:ext cx="8588375" cy="4156075"/>
          </a:xfrm>
        </p:spPr>
        <p:txBody>
          <a:bodyPr/>
          <a:lstStyle/>
          <a:p>
            <a:r>
              <a:rPr lang="en-US" altLang="en-US" dirty="0"/>
              <a:t>If firms are making profit in short run</a:t>
            </a:r>
          </a:p>
          <a:p>
            <a:pPr lvl="1"/>
            <a:r>
              <a:rPr lang="en-US" altLang="en-US" dirty="0"/>
              <a:t>New firms - incentive to enter the market</a:t>
            </a:r>
          </a:p>
          <a:p>
            <a:pPr lvl="1"/>
            <a:r>
              <a:rPr lang="en-US" altLang="en-US" dirty="0"/>
              <a:t>Increase number of products</a:t>
            </a:r>
          </a:p>
          <a:p>
            <a:pPr lvl="1"/>
            <a:r>
              <a:rPr lang="en-US" altLang="en-US" dirty="0"/>
              <a:t>Reduces demand faced by each firm</a:t>
            </a:r>
          </a:p>
          <a:p>
            <a:pPr lvl="2"/>
            <a:r>
              <a:rPr lang="en-US" altLang="en-US" dirty="0"/>
              <a:t>Demand curve shifts left</a:t>
            </a:r>
          </a:p>
          <a:p>
            <a:pPr lvl="1"/>
            <a:r>
              <a:rPr lang="en-US" altLang="en-US" dirty="0"/>
              <a:t>Each firm’s profit declines until: zero economic profit</a:t>
            </a:r>
          </a:p>
        </p:txBody>
      </p:sp>
      <p:sp>
        <p:nvSpPr>
          <p:cNvPr id="16389"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067AFEF9-C98B-4592-A679-D5091C43D0CB}" type="slidenum">
              <a:rPr lang="en-US" altLang="en-US" sz="1200" smtClean="0">
                <a:solidFill>
                  <a:srgbClr val="002060"/>
                </a:solidFill>
              </a:rPr>
              <a:pPr eaLnBrk="1" hangingPunct="1"/>
              <a:t>9</a:t>
            </a:fld>
            <a:endParaRPr lang="en-US" altLang="en-US" sz="1200" dirty="0">
              <a:solidFill>
                <a:srgbClr val="002060"/>
              </a:solidFill>
            </a:endParaRPr>
          </a:p>
        </p:txBody>
      </p:sp>
    </p:spTree>
    <p:extLst>
      <p:ext uri="{BB962C8B-B14F-4D97-AF65-F5344CB8AC3E}">
        <p14:creationId xmlns:p14="http://schemas.microsoft.com/office/powerpoint/2010/main" val="1332656148"/>
      </p:ext>
    </p:extLst>
  </p:cSld>
  <p:clrMapOvr>
    <a:masterClrMapping/>
  </p:clrMapOvr>
</p:sld>
</file>

<file path=ppt/theme/theme1.xml><?xml version="1.0" encoding="utf-8"?>
<a:theme xmlns:a="http://schemas.openxmlformats.org/drawingml/2006/main" name="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ro / Summary">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gur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abl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ctiveLearning">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e study">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sk Experts">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ppendix">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8293</TotalTime>
  <Words>795</Words>
  <Application>Microsoft Office PowerPoint</Application>
  <PresentationFormat>On-screen Show (4:3)</PresentationFormat>
  <Paragraphs>167</Paragraphs>
  <Slides>25</Slides>
  <Notes>1</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25</vt:i4>
      </vt:variant>
    </vt:vector>
  </HeadingPairs>
  <TitlesOfParts>
    <vt:vector size="45" baseType="lpstr">
      <vt:lpstr>Arial</vt:lpstr>
      <vt:lpstr>Arial Narrow</vt:lpstr>
      <vt:lpstr>Calibri</vt:lpstr>
      <vt:lpstr>Cambria</vt:lpstr>
      <vt:lpstr>Sabon-Bold</vt:lpstr>
      <vt:lpstr>Times New Roman</vt:lpstr>
      <vt:lpstr>Wingdings</vt:lpstr>
      <vt:lpstr>Chapter title</vt:lpstr>
      <vt:lpstr>Intro / Summary</vt:lpstr>
      <vt:lpstr>Chapter content</vt:lpstr>
      <vt:lpstr>Figure</vt:lpstr>
      <vt:lpstr>Table</vt:lpstr>
      <vt:lpstr>ActiveLearning</vt:lpstr>
      <vt:lpstr>Case study</vt:lpstr>
      <vt:lpstr>Ask Experts</vt:lpstr>
      <vt:lpstr>Appendix</vt:lpstr>
      <vt:lpstr>1_Chapter title</vt:lpstr>
      <vt:lpstr>1_Chapter content</vt:lpstr>
      <vt:lpstr>2_Chapter title</vt:lpstr>
      <vt:lpstr>3_Chapter title</vt:lpstr>
      <vt:lpstr>Principles of Micro Economics, Ninth Edition N. Gregory Mankiw </vt:lpstr>
      <vt:lpstr>Chapter 16</vt:lpstr>
      <vt:lpstr>Monopolistic Competition, Part 1</vt:lpstr>
      <vt:lpstr>Monopolistic Competition, Part 2</vt:lpstr>
      <vt:lpstr>Monopolistic Competition, Part 3</vt:lpstr>
      <vt:lpstr>Figure 1 The Four Types of Market Structure</vt:lpstr>
      <vt:lpstr>Short Run Equilibrium</vt:lpstr>
      <vt:lpstr>Figure 2 Monopolistic Competitors in the Short Run</vt:lpstr>
      <vt:lpstr>Long Run Equilibrium, Part 1</vt:lpstr>
      <vt:lpstr>Figure 3 A Monopolistic Competitor in Long Run</vt:lpstr>
      <vt:lpstr>Long Run Equilibrium, Part 2</vt:lpstr>
      <vt:lpstr>Long Run Equilibrium, Part 3</vt:lpstr>
      <vt:lpstr>Figure 4 Monopolistic versus Perfect Competition</vt:lpstr>
      <vt:lpstr>Welfare of Society</vt:lpstr>
      <vt:lpstr>Advertising, Part 1</vt:lpstr>
      <vt:lpstr>Advertising, Part 2</vt:lpstr>
      <vt:lpstr>Advertising, Part 3</vt:lpstr>
      <vt:lpstr>Advertising, Part 4</vt:lpstr>
      <vt:lpstr>Advertising and the Price of Eyeglasses, Part 1</vt:lpstr>
      <vt:lpstr>Advertising and the Price of Eyeglasses, Part 2</vt:lpstr>
      <vt:lpstr>Advertising and the Price of Eyeglasses, Part 3</vt:lpstr>
      <vt:lpstr>Advertising, Part 5</vt:lpstr>
      <vt:lpstr>Advertising, Part 6</vt:lpstr>
      <vt:lpstr>Advertising, Part 7</vt:lpstr>
      <vt:lpstr>Table 1 Monopolistic Competition: Between    Perfect Competition and Monopoly</vt:lpstr>
    </vt:vector>
  </TitlesOfParts>
  <Company>Eastern Illinois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Andreea Chiritescu</dc:creator>
  <cp:lastModifiedBy>Saba UV</cp:lastModifiedBy>
  <cp:revision>420</cp:revision>
  <dcterms:created xsi:type="dcterms:W3CDTF">2016-03-16T19:41:09Z</dcterms:created>
  <dcterms:modified xsi:type="dcterms:W3CDTF">2020-02-21T05:30:57Z</dcterms:modified>
</cp:coreProperties>
</file>