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84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1B126-BC74-48E5-BC53-5C7B87FC206D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0A4CC-FC06-43E7-ABA6-D1415333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68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97BFB-50AA-4B0D-90D3-C07291A8AC82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262F5-46D4-4E8F-B267-D4A7101C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AE94B6-AEA7-494C-A102-E487AEFE0B13}" type="slidenum">
              <a:rPr lang="en-US" smtClean="0"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ea typeface="DejaVu Sans"/>
              <a:cs typeface="DejaVu Sans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7682" algn="l"/>
                <a:tab pos="1836865" algn="l"/>
                <a:tab pos="2756049" algn="l"/>
                <a:tab pos="3673730" algn="l"/>
                <a:tab pos="4592913" algn="l"/>
                <a:tab pos="5512097" algn="l"/>
                <a:tab pos="6429779" algn="l"/>
                <a:tab pos="7348962" algn="l"/>
                <a:tab pos="8268146" algn="l"/>
                <a:tab pos="9187329" algn="l"/>
                <a:tab pos="10105010" algn="l"/>
              </a:tabLst>
            </a:pPr>
            <a:fld id="{1B3A49DF-B831-4340-A036-2F04D04D58B8}" type="slidenum">
              <a:rPr lang="en-GB" smtClean="0">
                <a:cs typeface="Lucida Sans Unicode" pitchFamily="34" charset="0"/>
              </a:rPr>
              <a:pPr>
                <a:tabLst>
                  <a:tab pos="0" algn="l"/>
                  <a:tab pos="917682" algn="l"/>
                  <a:tab pos="1836865" algn="l"/>
                  <a:tab pos="2756049" algn="l"/>
                  <a:tab pos="3673730" algn="l"/>
                  <a:tab pos="4592913" algn="l"/>
                  <a:tab pos="5512097" algn="l"/>
                  <a:tab pos="6429779" algn="l"/>
                  <a:tab pos="7348962" algn="l"/>
                  <a:tab pos="8268146" algn="l"/>
                  <a:tab pos="9187329" algn="l"/>
                  <a:tab pos="10105010" algn="l"/>
                </a:tabLst>
              </a:pPr>
              <a:t>3</a:t>
            </a:fld>
            <a:endParaRPr lang="en-GB" dirty="0" smtClean="0">
              <a:cs typeface="Lucida Sans Unicode" pitchFamily="34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2131681" y="686519"/>
            <a:ext cx="2594638" cy="3428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875" tIns="45937" rIns="91875" bIns="45937" anchor="ctr"/>
          <a:lstStyle/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686247" y="4342909"/>
            <a:ext cx="5485506" cy="411759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7682" algn="l"/>
                <a:tab pos="1836865" algn="l"/>
                <a:tab pos="2756049" algn="l"/>
                <a:tab pos="3673730" algn="l"/>
                <a:tab pos="4592913" algn="l"/>
                <a:tab pos="5512097" algn="l"/>
                <a:tab pos="6429779" algn="l"/>
                <a:tab pos="7348962" algn="l"/>
                <a:tab pos="8268146" algn="l"/>
                <a:tab pos="9187329" algn="l"/>
                <a:tab pos="10105010" algn="l"/>
              </a:tabLst>
            </a:pPr>
            <a:r>
              <a:rPr lang="en-US" dirty="0" smtClean="0">
                <a:cs typeface="Lucida Sans Unicode" pitchFamily="34" charset="0"/>
              </a:rPr>
              <a:t>CIT-135 Intro. to Computer Theory (Week 01 Slides)</a:t>
            </a:r>
            <a:endParaRPr lang="en-GB" dirty="0" smtClean="0"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2FC072-6195-4D5B-BC38-FBF7AA522F06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79D11C-B59B-42C3-8618-EED1CD17DBBC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D57946-A45E-4163-8FAB-DF102F6DC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325A-B46F-4007-9A81-B9DD903AD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AE37-0077-4425-8134-E0BB5D1B9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F667-F5AF-4BFE-869E-D6FDD8142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D4F5-4E70-4999-A555-C7E127722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BC22-DF1E-4DC8-9568-CDFBAD517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CBB6B5-8493-47D6-87F1-A11528B61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32A1CF-CCB2-40CB-8A61-DED4EA83C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E7CD-7C5F-4486-BAE3-B6D8D4B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D4A4-164B-4B3A-9F47-3BFBEC78A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9197-0BB1-450E-B775-1D35AEAC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0DB6B1-F77C-48DE-A186-937E8A5A7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chemeClr val="bg2"/>
                </a:solidFill>
              </a:rPr>
              <a:t>Electronic Commerce and Databases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3200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191000"/>
            <a:ext cx="7543800" cy="1752600"/>
          </a:xfrm>
          <a:noFill/>
        </p:spPr>
        <p:txBody>
          <a:bodyPr lIns="90000" tIns="46800" rIns="90000" bIns="46800"/>
          <a:lstStyle/>
          <a:p>
            <a:pPr eaLnBrk="1" hangingPunct="1"/>
            <a:r>
              <a:rPr lang="en-US" sz="3400" i="1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040A8-16C4-4621-BA4C-21AEC69ADE1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362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52600" y="56388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Figure 14.1</a:t>
            </a:r>
            <a:r>
              <a:rPr lang="en-US" sz="1800" b="0">
                <a:solidFill>
                  <a:schemeClr val="tx1"/>
                </a:solidFill>
                <a:latin typeface="Arial" pitchFamily="34" charset="0"/>
              </a:rPr>
              <a:t> A Typical Online Transaction in Nine Steps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Step 1: Getting There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your potential customer learn your URL?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Conventional advertising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Obvious domain name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Search engine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Portal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15680-D960-4E1E-9F36-76DC5B043E2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2: Do I Know You?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Cookie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Small text file that Web server sends to user’s browser that gets stored on the user’s hard drive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Stateless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No information about the exchange is permanently retained by the server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658FC-4B8E-44E5-AABD-0F076D9CD38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Step 3: Committing to an Online Purchase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Encryption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Encodes data to be transmitted into a scrambled form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Authentication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Process of verifying the identity of the receiver of the data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Spoofing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Practice of impersonating a legitimate site for the purposes of stealing money or stealing identity</a:t>
            </a:r>
            <a:r>
              <a:rPr lang="en-US" sz="1800" dirty="0" smtClean="0">
                <a:solidFill>
                  <a:schemeClr val="bg2"/>
                </a:solidFill>
              </a:rPr>
              <a:t>  </a:t>
            </a:r>
            <a:endParaRPr lang="en-US" sz="1600" dirty="0" smtClean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5EAED-3689-4BDB-ACC9-8442D5583209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Invitation to Computer Science, 5th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0775A-B6C3-436B-B748-7996C06B806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01725"/>
            <a:ext cx="73152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95600" y="5881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Figure 14.2</a:t>
            </a:r>
            <a:r>
              <a:rPr lang="en-US" sz="1800" b="0">
                <a:solidFill>
                  <a:schemeClr val="tx1"/>
                </a:solidFill>
                <a:latin typeface="Arial" pitchFamily="34" charset="0"/>
              </a:rPr>
              <a:t> Secure Site Assurance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3810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0" kern="0" dirty="0">
                <a:solidFill>
                  <a:srgbClr val="222222"/>
                </a:solidFill>
                <a:latin typeface="+mj-lt"/>
                <a:ea typeface="+mj-ea"/>
                <a:cs typeface="+mj-cs"/>
              </a:rPr>
              <a:t>Steps 4 and 5: Payment Processing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6–9: Order Fulfillment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Step 6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Once customer’s credit is approved, order entry system must alert inventory system</a:t>
            </a:r>
          </a:p>
          <a:p>
            <a:r>
              <a:rPr lang="en-US" sz="2800" dirty="0" smtClean="0"/>
              <a:t>Step 7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Contact shipping system  </a:t>
            </a:r>
          </a:p>
          <a:p>
            <a:r>
              <a:rPr lang="en-US" sz="2800" dirty="0" smtClean="0"/>
              <a:t>Step 8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Shipping system works with the shipping company</a:t>
            </a:r>
          </a:p>
          <a:p>
            <a:r>
              <a:rPr lang="en-US" sz="2800" dirty="0" smtClean="0"/>
              <a:t>Step 9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Pick up and deliver the purchase to the customer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0F3DC-047B-441A-9CFC-42E0DB48E70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Designing Your Web Site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Taxonomy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How information is classified and organized so customers can easily find what they want</a:t>
            </a:r>
          </a:p>
          <a:p>
            <a:r>
              <a:rPr lang="en-US" sz="2800" dirty="0" smtClean="0"/>
              <a:t>Site map or a navigation bar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Can provide a high-level overview of your site architecture </a:t>
            </a:r>
          </a:p>
          <a:p>
            <a:r>
              <a:rPr lang="en-US" sz="2800" dirty="0" smtClean="0"/>
              <a:t>CRM (customer relationship management) strategy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Improve customer satisfaction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Build customer relationships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Bring people back to your Web site time and time again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AC90A-E3B7-4D6A-83E7-B6385BB216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Behind the Scenes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Middleware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Software that allows separate, existing programs to communicate and work together seamlessly</a:t>
            </a:r>
          </a:p>
          <a:p>
            <a:r>
              <a:rPr lang="en-US" sz="2800" dirty="0" smtClean="0"/>
              <a:t>Disaster recovery strategy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are your plans for backing up critical data?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is your plan to keep your online business open even when your server fails?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will you do if a hacker breaks into your Web site and steals customer information?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AB139-8A81-47AC-B74A-793E710264C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Databases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basic unit of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Combined into groups of eight called bytes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Group of bytes  </a:t>
            </a:r>
          </a:p>
          <a:p>
            <a:r>
              <a:rPr lang="en-US" dirty="0" smtClean="0"/>
              <a:t>Record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Collection of related fields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20124-24A2-4E39-AE9F-15D5CDC490D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Databases (continued)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file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Stores related records</a:t>
            </a:r>
          </a:p>
          <a:p>
            <a:r>
              <a:rPr lang="en-US" dirty="0" smtClean="0"/>
              <a:t>Database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Made up of related files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DE538-B9C4-49F9-8A8F-2793BFEC5D97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381000"/>
            <a:ext cx="5715000" cy="5715000"/>
          </a:xfrm>
        </p:spPr>
      </p:pic>
      <p:sp>
        <p:nvSpPr>
          <p:cNvPr id="5" name="TextBox 4"/>
          <p:cNvSpPr txBox="1"/>
          <p:nvPr/>
        </p:nvSpPr>
        <p:spPr>
          <a:xfrm>
            <a:off x="16764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http://www.flickr.com/photos/zonal1/3621505148/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552E1-26FE-4331-881C-7ADB61D5C289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623175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90800" y="5029200"/>
            <a:ext cx="433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latin typeface="Arial" pitchFamily="34" charset="0"/>
              </a:rPr>
              <a:t>Figure 14.3</a:t>
            </a:r>
            <a:r>
              <a:rPr lang="en-US" sz="1800" b="0" dirty="0">
                <a:solidFill>
                  <a:schemeClr val="bg2"/>
                </a:solidFill>
                <a:latin typeface="Arial" pitchFamily="34" charset="0"/>
              </a:rPr>
              <a:t> Data Organization Hierarchy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A22D6-87E6-47BF-8101-4D03B2B8F4D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57872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4572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latin typeface="Arial" pitchFamily="34" charset="0"/>
              </a:rPr>
              <a:t>Figure 14.4</a:t>
            </a:r>
            <a:r>
              <a:rPr lang="en-US" sz="1800" b="0" dirty="0">
                <a:solidFill>
                  <a:schemeClr val="bg2"/>
                </a:solidFill>
                <a:latin typeface="Arial" pitchFamily="34" charset="0"/>
              </a:rPr>
              <a:t> Records and Fields in a Single File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EB3CC-AA85-451C-B981-F101C024E66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99782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143000" y="33528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latin typeface="Arial" pitchFamily="34" charset="0"/>
              </a:rPr>
              <a:t>Figure 14.5</a:t>
            </a:r>
            <a:r>
              <a:rPr lang="en-US" sz="1800" b="0" dirty="0">
                <a:solidFill>
                  <a:schemeClr val="bg2"/>
                </a:solidFill>
                <a:latin typeface="Arial" pitchFamily="34" charset="0"/>
              </a:rPr>
              <a:t> One Record in the Rugs-For-You Employees File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Management Systems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 the files in a database</a:t>
            </a:r>
          </a:p>
          <a:p>
            <a:r>
              <a:rPr lang="en-US" smtClean="0"/>
              <a:t>Entity</a:t>
            </a:r>
          </a:p>
          <a:p>
            <a:pPr lvl="1"/>
            <a:r>
              <a:rPr lang="en-US" smtClean="0"/>
              <a:t>Fundamental distinguishable component</a:t>
            </a:r>
            <a:endParaRPr lang="en-US" b="1" smtClean="0"/>
          </a:p>
          <a:p>
            <a:r>
              <a:rPr lang="en-US" smtClean="0"/>
              <a:t>Attribute</a:t>
            </a:r>
          </a:p>
          <a:p>
            <a:pPr lvl="1"/>
            <a:r>
              <a:rPr lang="en-US" smtClean="0"/>
              <a:t>Category of information  </a:t>
            </a:r>
          </a:p>
          <a:p>
            <a:r>
              <a:rPr lang="en-US" smtClean="0"/>
              <a:t>Primary key</a:t>
            </a:r>
          </a:p>
          <a:p>
            <a:pPr lvl="1"/>
            <a:r>
              <a:rPr lang="en-US" smtClean="0"/>
              <a:t>Attribute or combination of attributes that uniquely identifies a </a:t>
            </a:r>
            <a:r>
              <a:rPr lang="en-US" b="1" smtClean="0"/>
              <a:t>tuple</a:t>
            </a:r>
          </a:p>
          <a:p>
            <a:endParaRPr lang="en-US" smtClean="0"/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Invitation to Computer Science, 5th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1E52E-0E9A-4AAC-B022-496FBDA5815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Invitation to Computer Science, 5th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57610-A78A-43A1-BA14-0EE5E646C1C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6106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09800" y="4572000"/>
            <a:ext cx="504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Figure 14.6</a:t>
            </a:r>
            <a:r>
              <a:rPr lang="en-US" sz="1800" b="0">
                <a:solidFill>
                  <a:schemeClr val="tx1"/>
                </a:solidFill>
                <a:latin typeface="Arial" pitchFamily="34" charset="0"/>
              </a:rPr>
              <a:t> Employees Table for Rugs-For-You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Database Management Systems (continued)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199"/>
          </a:xfrm>
        </p:spPr>
        <p:txBody>
          <a:bodyPr/>
          <a:lstStyle/>
          <a:p>
            <a:r>
              <a:rPr lang="en-US" dirty="0" smtClean="0"/>
              <a:t>Query languages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Enable user or another application program to </a:t>
            </a:r>
            <a:r>
              <a:rPr lang="en-US" b="1" dirty="0" smtClean="0">
                <a:solidFill>
                  <a:schemeClr val="tx1"/>
                </a:solidFill>
              </a:rPr>
              <a:t>query </a:t>
            </a:r>
            <a:r>
              <a:rPr lang="en-US" dirty="0" smtClean="0">
                <a:solidFill>
                  <a:schemeClr val="tx1"/>
                </a:solidFill>
              </a:rPr>
              <a:t>the database, in order to retrieve information</a:t>
            </a:r>
          </a:p>
          <a:p>
            <a:r>
              <a:rPr lang="en-US" dirty="0" smtClean="0"/>
              <a:t>Composite primary key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Needed to identify a </a:t>
            </a:r>
            <a:r>
              <a:rPr lang="en-US" dirty="0" err="1" smtClean="0">
                <a:solidFill>
                  <a:schemeClr val="tx1"/>
                </a:solidFill>
              </a:rPr>
              <a:t>tuple</a:t>
            </a:r>
            <a:r>
              <a:rPr lang="en-US" dirty="0" smtClean="0">
                <a:solidFill>
                  <a:schemeClr val="tx1"/>
                </a:solidFill>
              </a:rPr>
              <a:t> uniquely</a:t>
            </a:r>
          </a:p>
          <a:p>
            <a:r>
              <a:rPr lang="en-US" dirty="0" smtClean="0"/>
              <a:t>Foreign key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Key from another table that refers to a specific key, usually the primary key </a:t>
            </a:r>
          </a:p>
          <a:p>
            <a:endParaRPr lang="en-US" sz="36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DC206-4786-4BF1-A3AC-1A51CEF0BFDE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B9264-C481-4726-9067-11CB6B53AE6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459663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676400" y="47244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Figure 14.7</a:t>
            </a:r>
            <a:r>
              <a:rPr lang="en-US" sz="1800" b="0">
                <a:solidFill>
                  <a:schemeClr val="tx1"/>
                </a:solidFill>
                <a:latin typeface="Arial" pitchFamily="34" charset="0"/>
              </a:rPr>
              <a:t> Insurance Policies Table for Rugs-For-You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2F2DC-9002-46C9-B396-D4577F898AB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5427663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5638800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pitchFamily="34" charset="0"/>
              </a:rPr>
              <a:t>Figure 14.8</a:t>
            </a:r>
            <a:r>
              <a:rPr lang="en-US" sz="2000" b="0" dirty="0">
                <a:solidFill>
                  <a:schemeClr val="bg2"/>
                </a:solidFill>
                <a:latin typeface="Arial" pitchFamily="34" charset="0"/>
              </a:rPr>
              <a:t> Three Entities in the Rugs-For-You Database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Other Considerations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 issues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Affect the user’s satisfaction with a database management system</a:t>
            </a:r>
          </a:p>
          <a:p>
            <a:r>
              <a:rPr lang="en-US" dirty="0" smtClean="0"/>
              <a:t>To significantly reduce access time: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Create additional records to be stored along with the file</a:t>
            </a:r>
          </a:p>
          <a:p>
            <a:r>
              <a:rPr lang="en-US" dirty="0" smtClean="0"/>
              <a:t>Distributed databases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 the physical data to reside at separate and independent locations that are electronically networked together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F22F7-BAF4-40F2-AED7-B1E9B0E4F7C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1"/>
          <p:cNvSpPr txBox="1">
            <a:spLocks noChangeArrowheads="1"/>
          </p:cNvSpPr>
          <p:nvPr/>
        </p:nvSpPr>
        <p:spPr bwMode="auto">
          <a:xfrm>
            <a:off x="914400" y="228600"/>
            <a:ext cx="73152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cs typeface="Lucida Sans Unicode" charset="0"/>
              </a:rPr>
              <a:t>Learning Outcomes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cs typeface="Lucida Sans Unicode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Critical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Learning Fundamental Principles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E-commerce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Gaining Factual Knowledge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atabases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Important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Acquiring an interest in learning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Asking the right questions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Seeking answers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Life long learner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E-commerce world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Financial transactions are conducted by electronic means</a:t>
            </a:r>
          </a:p>
          <a:p>
            <a:r>
              <a:rPr lang="en-US" b="1" dirty="0" smtClean="0"/>
              <a:t>E-business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Orders are processed, credit is verified, transactions are completed, debits are issued, shipping is alerted, and inventory is reduced, all electronically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A961B-621B-4DC4-A1E3-F30A9966D6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324600"/>
            <a:ext cx="2057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EDC8749-14D0-42F9-8E41-BEEA27250AFB}" type="slidenum">
              <a:rPr lang="en-US" sz="1400" b="0">
                <a:solidFill>
                  <a:srgbClr val="222222"/>
                </a:solidFill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400" b="0" dirty="0">
              <a:solidFill>
                <a:srgbClr val="22222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E-Commerce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want to: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Broaden your customer base?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Recapture customers you are losing to competitors with online stores?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Better serve your existing customer base?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Better integrate departments/functions within your existing business?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A6A19-9E4D-4BFD-9995-841B6E5EC5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324600"/>
            <a:ext cx="2057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00B71B2-8058-4D3D-BBB7-7E7E5C176CFF}" type="slidenum">
              <a:rPr lang="en-US" sz="1400" b="0">
                <a:solidFill>
                  <a:srgbClr val="222222"/>
                </a:solidFill>
                <a:latin typeface="+mn-lt"/>
                <a:cs typeface="+mn-cs"/>
              </a:rPr>
              <a:pPr algn="r">
                <a:defRPr/>
              </a:pPr>
              <a:t>5</a:t>
            </a:fld>
            <a:endParaRPr lang="en-US" sz="1400" b="0" dirty="0">
              <a:solidFill>
                <a:srgbClr val="22222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Vision Thing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Risks involved with moving into e-commerce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Will you just move your in-store customers online and achieve no overall gain?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When you expose yourself to online competition, will you have something unique to offer?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Does your existing customer base need or want anything that you don’t or can’t provide in your traditional business environment?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Are the employees in your Shipping and Accounting departments in agreement with this idea?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DFDF-EB53-4122-AF0D-9C880D9AB0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Vision Thing</a:t>
            </a:r>
            <a:r>
              <a:rPr lang="en-US" i="1" dirty="0" smtClean="0"/>
              <a:t> (</a:t>
            </a:r>
            <a:r>
              <a:rPr lang="en-US" dirty="0" smtClean="0"/>
              <a:t>continued)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1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Costs involved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you have all the necessary hardware (computers), software, and infrastructure (network connectivity) to host a business Web site?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you have the personnel and skills you need to build and maintain a Web site?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you know the potential costs of diverting resources away from your existing traditional business?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3A0E-50CE-47F8-9CB8-4A247604375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Decisions, Decisions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First major decision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Choose between </a:t>
            </a:r>
            <a:r>
              <a:rPr lang="en-US" b="1" dirty="0" smtClean="0">
                <a:solidFill>
                  <a:schemeClr val="tx1"/>
                </a:solidFill>
              </a:rPr>
              <a:t>in-house development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outsourcing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you going to use your existing staff to develop this e-business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Will you lease space on someone else’s commercial Web server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F0AAA-4835-429A-A1BB-0DA528AB02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</a:t>
            </a:r>
            <a:r>
              <a:rPr lang="en-US" sz="4000" smtClean="0"/>
              <a:t> </a:t>
            </a:r>
            <a:r>
              <a:rPr lang="en-US" smtClean="0"/>
              <a:t>Anatomy of a Transaction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Draw potential customers to your site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Keep them there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Set up optimum conditions for them to complete a purchase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943E-00FE-4C57-82A8-851A4C8C036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</TotalTime>
  <Words>879</Words>
  <Application>Microsoft Office PowerPoint</Application>
  <PresentationFormat>On-screen Show (4:3)</PresentationFormat>
  <Paragraphs>169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Electronic Commerce and Databases  </vt:lpstr>
      <vt:lpstr>PowerPoint Presentation</vt:lpstr>
      <vt:lpstr>PowerPoint Presentation</vt:lpstr>
      <vt:lpstr>Introduction</vt:lpstr>
      <vt:lpstr> E-Commerce </vt:lpstr>
      <vt:lpstr>The Vision Thing</vt:lpstr>
      <vt:lpstr>The Vision Thing (continued)</vt:lpstr>
      <vt:lpstr> Decisions, Decisions</vt:lpstr>
      <vt:lpstr>  Anatomy of a Transaction</vt:lpstr>
      <vt:lpstr>PowerPoint Presentation</vt:lpstr>
      <vt:lpstr> Step 1: Getting There</vt:lpstr>
      <vt:lpstr>Step 2: Do I Know You?</vt:lpstr>
      <vt:lpstr>Step 3: Committing to an Online Purchase</vt:lpstr>
      <vt:lpstr>PowerPoint Presentation</vt:lpstr>
      <vt:lpstr>Steps 6–9: Order Fulfillment</vt:lpstr>
      <vt:lpstr>   Designing Your Web Site</vt:lpstr>
      <vt:lpstr>Behind the Scenes</vt:lpstr>
      <vt:lpstr>Databases</vt:lpstr>
      <vt:lpstr>Databases (continued)</vt:lpstr>
      <vt:lpstr>PowerPoint Presentation</vt:lpstr>
      <vt:lpstr>PowerPoint Presentation</vt:lpstr>
      <vt:lpstr>PowerPoint Presentation</vt:lpstr>
      <vt:lpstr>Database Management Systems</vt:lpstr>
      <vt:lpstr>PowerPoint Presentation</vt:lpstr>
      <vt:lpstr>Database Management Systems (continued)</vt:lpstr>
      <vt:lpstr>PowerPoint Presentation</vt:lpstr>
      <vt:lpstr>PowerPoint Presentation</vt:lpstr>
      <vt:lpstr>Other Considerations</vt:lpstr>
    </vt:vector>
  </TitlesOfParts>
  <Manager/>
  <Company>Champlain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Commerce and Databases  </dc:title>
  <dc:subject/>
  <dc:creator>Champlain College User</dc:creator>
  <cp:keywords/>
  <dc:description/>
  <cp:lastModifiedBy>user</cp:lastModifiedBy>
  <cp:revision>39</cp:revision>
  <dcterms:created xsi:type="dcterms:W3CDTF">2011-03-31T14:03:25Z</dcterms:created>
  <dcterms:modified xsi:type="dcterms:W3CDTF">2013-10-31T13:58:59Z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TC102445551033</vt:lpwstr>
  </property>
</Properties>
</file>