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</p:sldMasterIdLst>
  <p:notesMasterIdLst>
    <p:notesMasterId r:id="rId22"/>
  </p:notesMasterIdLst>
  <p:sldIdLst>
    <p:sldId id="269" r:id="rId6"/>
    <p:sldId id="270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302" r:id="rId15"/>
    <p:sldId id="303" r:id="rId16"/>
    <p:sldId id="312" r:id="rId17"/>
    <p:sldId id="304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6D5ED-2FF5-493A-99BA-292F2F985B41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49D86-B153-4439-AFA4-3C13CF73A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D90A30-4588-45D4-84F3-440FF5E7DA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kinson.yorku.ca/~sychen/research/LMC/LMCHome.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ACAA17-7A07-4CF2-BF34-465ED76D165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324600"/>
            <a:ext cx="2057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E009ED6-E8BB-41F6-AFF3-C722FE541AB8}" type="slidenum">
              <a:rPr lang="en-US" sz="1400" b="0">
                <a:solidFill>
                  <a:srgbClr val="222222"/>
                </a:solidFill>
                <a:latin typeface="+mn-lt"/>
                <a:cs typeface="+mn-cs"/>
              </a:rPr>
              <a:pPr algn="r">
                <a:defRPr/>
              </a:pPr>
              <a:t>1</a:t>
            </a:fld>
            <a:endParaRPr lang="en-US" sz="1400" b="0" dirty="0">
              <a:solidFill>
                <a:srgbClr val="222222"/>
              </a:solidFill>
              <a:latin typeface="+mn-lt"/>
              <a:cs typeface="+mn-cs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 eaLnBrk="1" hangingPunct="1"/>
            <a:r>
              <a:rPr lang="en-US" sz="4000" dirty="0"/>
              <a:t>   </a:t>
            </a:r>
            <a:r>
              <a:rPr lang="en-US" dirty="0"/>
              <a:t>The Components of a Computer System- Recap</a:t>
            </a:r>
            <a:endParaRPr lang="en-US" sz="6000" dirty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dirty="0"/>
              <a:t>Von Neumann architecture is based on the following three characteristics</a:t>
            </a:r>
          </a:p>
          <a:p>
            <a:pPr lvl="1"/>
            <a:r>
              <a:rPr lang="en-US" dirty="0"/>
              <a:t>Four major subsystems called </a:t>
            </a:r>
          </a:p>
          <a:p>
            <a:pPr lvl="2"/>
            <a:r>
              <a:rPr lang="en-US" b="1" dirty="0"/>
              <a:t>memory</a:t>
            </a:r>
            <a:endParaRPr lang="en-US" dirty="0"/>
          </a:p>
          <a:p>
            <a:pPr lvl="2"/>
            <a:r>
              <a:rPr lang="en-US" b="1" dirty="0"/>
              <a:t>input/output</a:t>
            </a:r>
            <a:endParaRPr lang="en-US" dirty="0"/>
          </a:p>
          <a:p>
            <a:pPr lvl="2"/>
            <a:r>
              <a:rPr lang="en-US" b="1" dirty="0"/>
              <a:t>arithmetic/logic unit (ALU)</a:t>
            </a:r>
            <a:endParaRPr lang="en-US" dirty="0"/>
          </a:p>
          <a:p>
            <a:pPr lvl="2"/>
            <a:r>
              <a:rPr lang="en-US" b="1" dirty="0"/>
              <a:t>control unit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/>
              <a:t>stored program concept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/>
              <a:t>sequential execution of instructions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07531C-D570-47DD-B3CC-EAC804F12E5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294563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334000" y="52578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The Organization of a Von Neumann Computer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6307138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1371600" y="59436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Instruction Set for a Von Neumann Machine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 </a:t>
            </a:r>
            <a:r>
              <a:rPr lang="en-US" dirty="0"/>
              <a:t>LAB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875"/>
            <a:ext cx="8382000" cy="4167295"/>
          </a:xfrm>
        </p:spPr>
        <p:txBody>
          <a:bodyPr/>
          <a:lstStyle/>
          <a:p>
            <a:r>
              <a:rPr lang="en-US" dirty="0"/>
              <a:t>Motherboard Theatre of LMC</a:t>
            </a:r>
          </a:p>
          <a:p>
            <a:endParaRPr lang="en-US" dirty="0"/>
          </a:p>
          <a:p>
            <a:pPr lvl="1"/>
            <a:r>
              <a:rPr lang="en-US" dirty="0" err="1">
                <a:hlinkClick r:id="rId2"/>
              </a:rPr>
              <a:t>Littleman</a:t>
            </a:r>
            <a:r>
              <a:rPr lang="en-US" dirty="0">
                <a:hlinkClick r:id="rId2"/>
              </a:rPr>
              <a:t> Simulator</a:t>
            </a:r>
            <a:endParaRPr lang="en-US" dirty="0"/>
          </a:p>
          <a:p>
            <a:r>
              <a:rPr lang="en-US" dirty="0"/>
              <a:t> handout of Instruction set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Non-Von Neumann Architectures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 that computers are being asked to solve </a:t>
            </a:r>
          </a:p>
          <a:p>
            <a:pPr lvl="1"/>
            <a:r>
              <a:rPr lang="en-US" dirty="0"/>
              <a:t>Have grown significantly in size and complexity</a:t>
            </a:r>
          </a:p>
          <a:p>
            <a:r>
              <a:rPr lang="en-US" dirty="0"/>
              <a:t>Important limit on increased processor speed </a:t>
            </a:r>
          </a:p>
          <a:p>
            <a:pPr lvl="1"/>
            <a:r>
              <a:rPr lang="en-US" dirty="0"/>
              <a:t>Inability to place gates close together on a chip</a:t>
            </a:r>
          </a:p>
          <a:p>
            <a:r>
              <a:rPr lang="en-US" dirty="0"/>
              <a:t>Slowing down</a:t>
            </a:r>
          </a:p>
          <a:p>
            <a:pPr lvl="1"/>
            <a:r>
              <a:rPr lang="en-US" dirty="0"/>
              <a:t>Rate of increase in performance of newer machines  </a:t>
            </a:r>
          </a:p>
          <a:p>
            <a:r>
              <a:rPr lang="en-US" dirty="0"/>
              <a:t>Von Neumann bottleneck</a:t>
            </a:r>
          </a:p>
          <a:p>
            <a:pPr lvl="1"/>
            <a:r>
              <a:rPr lang="en-US" dirty="0"/>
              <a:t>Inability of the sequential one-instruction-at-a-time Von Neumann model to handle today’s large-scale problems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Non-Von Neumann Architectures (continued)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572000"/>
          </a:xfrm>
        </p:spPr>
        <p:txBody>
          <a:bodyPr/>
          <a:lstStyle/>
          <a:p>
            <a:r>
              <a:rPr lang="en-US"/>
              <a:t>Parallel processing</a:t>
            </a:r>
          </a:p>
          <a:p>
            <a:pPr lvl="1"/>
            <a:r>
              <a:rPr lang="en-US"/>
              <a:t>Building computers not with one processor, but with tens, hundreds, or even thousands</a:t>
            </a:r>
          </a:p>
          <a:p>
            <a:r>
              <a:rPr lang="en-US"/>
              <a:t>SIMD parallel processing</a:t>
            </a:r>
          </a:p>
          <a:p>
            <a:pPr lvl="1"/>
            <a:r>
              <a:rPr lang="en-US"/>
              <a:t>ALU is replicated many times</a:t>
            </a:r>
          </a:p>
          <a:p>
            <a:pPr lvl="1"/>
            <a:r>
              <a:rPr lang="en-US"/>
              <a:t>Each ALU has its own local memory where it may keep private data</a:t>
            </a:r>
          </a:p>
          <a:p>
            <a:r>
              <a:rPr lang="en-US"/>
              <a:t>MIMD parallel processing</a:t>
            </a:r>
          </a:p>
          <a:p>
            <a:pPr lvl="1"/>
            <a:r>
              <a:rPr lang="en-US"/>
              <a:t>All processors are replicated</a:t>
            </a:r>
          </a:p>
          <a:p>
            <a:pPr lvl="1"/>
            <a:r>
              <a:rPr lang="en-US"/>
              <a:t>Every processor is capable of executing its own separate program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47100" cy="487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9"/>
          <p:cNvSpPr>
            <a:spLocks noChangeArrowheads="1"/>
          </p:cNvSpPr>
          <p:nvPr/>
        </p:nvSpPr>
        <p:spPr bwMode="auto">
          <a:xfrm>
            <a:off x="2286000" y="57150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A Parallel Processing System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</a:t>
            </a:r>
            <a:r>
              <a:rPr lang="en-US"/>
              <a:t>Non-Von Neumann Architectures (continued)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Scalability </a:t>
            </a:r>
          </a:p>
          <a:p>
            <a:pPr lvl="1">
              <a:lnSpc>
                <a:spcPct val="90000"/>
              </a:lnSpc>
            </a:pPr>
            <a:r>
              <a:rPr lang="en-US"/>
              <a:t>It is possible to match the number of processors to the size of the problem</a:t>
            </a:r>
          </a:p>
          <a:p>
            <a:pPr>
              <a:lnSpc>
                <a:spcPct val="90000"/>
              </a:lnSpc>
            </a:pPr>
            <a:r>
              <a:rPr lang="en-US"/>
              <a:t>Massively parallel MIMD machines </a:t>
            </a:r>
          </a:p>
          <a:p>
            <a:pPr lvl="1">
              <a:lnSpc>
                <a:spcPct val="90000"/>
              </a:lnSpc>
            </a:pPr>
            <a:r>
              <a:rPr lang="en-US"/>
              <a:t>Have achieved solutions to large problems thousands of times faster than is possible using a single processor</a:t>
            </a:r>
          </a:p>
          <a:p>
            <a:pPr>
              <a:lnSpc>
                <a:spcPct val="90000"/>
              </a:lnSpc>
            </a:pPr>
            <a:r>
              <a:rPr lang="en-US"/>
              <a:t>Grid computing </a:t>
            </a:r>
          </a:p>
          <a:p>
            <a:pPr lvl="1">
              <a:lnSpc>
                <a:spcPct val="90000"/>
              </a:lnSpc>
            </a:pPr>
            <a:r>
              <a:rPr lang="en-US"/>
              <a:t>Enables researchers to easily and transparently access computer facilities without regard for their location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089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447800" y="48768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Components of the Von Neumann Architecture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Machine Language Instructions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724400"/>
          </a:xfrm>
        </p:spPr>
        <p:txBody>
          <a:bodyPr/>
          <a:lstStyle/>
          <a:p>
            <a:r>
              <a:rPr lang="en-US"/>
              <a:t>Instructions that can be decoded and executed by the control unit of a computer</a:t>
            </a:r>
          </a:p>
          <a:p>
            <a:r>
              <a:rPr lang="en-US"/>
              <a:t>Operation code</a:t>
            </a:r>
            <a:r>
              <a:rPr lang="en-US" b="1"/>
              <a:t> </a:t>
            </a:r>
            <a:r>
              <a:rPr lang="en-US"/>
              <a:t>field  </a:t>
            </a:r>
          </a:p>
          <a:p>
            <a:pPr lvl="1"/>
            <a:r>
              <a:rPr lang="en-US"/>
              <a:t>Unique unsigned integer code assigned to each machine language operation recognized by the hardware</a:t>
            </a:r>
          </a:p>
          <a:p>
            <a:r>
              <a:rPr lang="en-US"/>
              <a:t>Address field(s)</a:t>
            </a:r>
            <a:r>
              <a:rPr lang="en-US" b="1"/>
              <a:t> </a:t>
            </a:r>
          </a:p>
          <a:p>
            <a:pPr lvl="1"/>
            <a:r>
              <a:rPr lang="en-US"/>
              <a:t>Memory addresses of values on which the operation will work</a:t>
            </a:r>
          </a:p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5201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057400" y="42672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Typical Machine Language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</a:rPr>
              <a:t>Instruction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Format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</a:t>
            </a:r>
            <a:r>
              <a:rPr lang="en-US"/>
              <a:t>Machine Language Instructions (continued)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 set</a:t>
            </a:r>
          </a:p>
          <a:p>
            <a:pPr lvl="1"/>
            <a:r>
              <a:rPr lang="en-US"/>
              <a:t>Set of all operations that can be executed by a processor</a:t>
            </a:r>
          </a:p>
          <a:p>
            <a:r>
              <a:rPr lang="en-US"/>
              <a:t>Reduced instruction set computers or RISC machines</a:t>
            </a:r>
          </a:p>
          <a:p>
            <a:pPr lvl="1"/>
            <a:r>
              <a:rPr lang="en-US"/>
              <a:t>Include as little as 30–50 instructions</a:t>
            </a:r>
          </a:p>
          <a:p>
            <a:r>
              <a:rPr lang="en-US"/>
              <a:t>Complex instruction set computers (CISC machines)</a:t>
            </a:r>
          </a:p>
          <a:p>
            <a:pPr lvl="1"/>
            <a:r>
              <a:rPr lang="en-US"/>
              <a:t>Include 300–500 very powerful instructions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</a:t>
            </a:r>
            <a:r>
              <a:rPr lang="en-US"/>
              <a:t>Machine Language Instructions 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Classes of machine language instructions</a:t>
            </a:r>
          </a:p>
          <a:p>
            <a:pPr lvl="1"/>
            <a:r>
              <a:rPr lang="en-US"/>
              <a:t>Data transfer</a:t>
            </a:r>
          </a:p>
          <a:p>
            <a:pPr lvl="1"/>
            <a:r>
              <a:rPr lang="en-US"/>
              <a:t>Arithmetic</a:t>
            </a:r>
          </a:p>
          <a:p>
            <a:pPr lvl="1"/>
            <a:r>
              <a:rPr lang="en-US"/>
              <a:t>Compare</a:t>
            </a:r>
          </a:p>
          <a:p>
            <a:pPr lvl="1"/>
            <a:r>
              <a:rPr lang="en-US"/>
              <a:t>Branch</a:t>
            </a:r>
          </a:p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Control Unit Registers and Circuits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 counter (PC)</a:t>
            </a:r>
          </a:p>
          <a:p>
            <a:pPr lvl="1"/>
            <a:r>
              <a:rPr lang="en-US"/>
              <a:t>Holds the address of the </a:t>
            </a:r>
            <a:r>
              <a:rPr lang="en-US" i="1"/>
              <a:t>next </a:t>
            </a:r>
            <a:r>
              <a:rPr lang="en-US"/>
              <a:t>instruction to be executed</a:t>
            </a:r>
          </a:p>
          <a:p>
            <a:r>
              <a:rPr lang="en-US"/>
              <a:t>Instruction register (IR)</a:t>
            </a:r>
          </a:p>
          <a:p>
            <a:pPr lvl="1"/>
            <a:r>
              <a:rPr lang="en-US"/>
              <a:t>Holds a copy of the instruction fetched from memory</a:t>
            </a:r>
          </a:p>
          <a:p>
            <a:r>
              <a:rPr lang="en-US"/>
              <a:t>Instruction decoder</a:t>
            </a:r>
          </a:p>
          <a:p>
            <a:pPr lvl="1"/>
            <a:r>
              <a:rPr lang="en-US"/>
              <a:t>Determines what instruction is in the IR</a:t>
            </a:r>
          </a:p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4854575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5486400" y="52578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Examples of Simple Machine Language Instruction Sequences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54C8B7-AD52-4F4A-97AA-43AF797B407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353175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362200" y="5791200"/>
            <a:ext cx="503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The Instruction Decoder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S010286788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Props1.xml><?xml version="1.0" encoding="utf-8"?>
<ds:datastoreItem xmlns:ds="http://schemas.openxmlformats.org/officeDocument/2006/customXml" ds:itemID="{25ECF88D-EF03-478F-883E-32077C1724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CAB1D8-8B60-41DC-AE7A-89AB460F81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0A5748-5740-4760-8D60-3C7D58E914D4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TS010286788</Template>
  <TotalTime>339</TotalTime>
  <Words>443</Words>
  <Application>Microsoft Office PowerPoint</Application>
  <PresentationFormat>On-screen Show (4:3)</PresentationFormat>
  <Paragraphs>79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TS010286788</vt:lpstr>
      <vt:lpstr>White with Courier font for code slides</vt:lpstr>
      <vt:lpstr>   The Components of a Computer System- Recap</vt:lpstr>
      <vt:lpstr>PowerPoint Presentation</vt:lpstr>
      <vt:lpstr>   Machine Language Instructions</vt:lpstr>
      <vt:lpstr>PowerPoint Presentation</vt:lpstr>
      <vt:lpstr> Machine Language Instructions (continued)</vt:lpstr>
      <vt:lpstr> Machine Language Instructions (continued)</vt:lpstr>
      <vt:lpstr>  Control Unit Registers and Circuits</vt:lpstr>
      <vt:lpstr>PowerPoint Presentation</vt:lpstr>
      <vt:lpstr>PowerPoint Presentation</vt:lpstr>
      <vt:lpstr>PowerPoint Presentation</vt:lpstr>
      <vt:lpstr>PowerPoint Presentation</vt:lpstr>
      <vt:lpstr>  LAB</vt:lpstr>
      <vt:lpstr> Non-Von Neumann Architectures</vt:lpstr>
      <vt:lpstr> Non-Von Neumann Architectures (continued)</vt:lpstr>
      <vt:lpstr>PowerPoint Presentation</vt:lpstr>
      <vt:lpstr> Non-Von Neumann Architectures (continued)</vt:lpstr>
    </vt:vector>
  </TitlesOfParts>
  <Company>Champlain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135</dc:title>
  <dc:subject/>
  <dc:creator>Champlain College User</dc:creator>
  <cp:keywords/>
  <dc:description/>
  <cp:lastModifiedBy>Frank Canovatchel</cp:lastModifiedBy>
  <cp:revision>40</cp:revision>
  <dcterms:created xsi:type="dcterms:W3CDTF">2010-09-28T17:23:23Z</dcterms:created>
  <dcterms:modified xsi:type="dcterms:W3CDTF">2019-10-10T01:35:52Z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TC102867889990</vt:lpwstr>
  </property>
</Properties>
</file>