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  <p:sldMasterId id="2147484032" r:id="rId2"/>
  </p:sldMasterIdLst>
  <p:notesMasterIdLst>
    <p:notesMasterId r:id="rId50"/>
  </p:notesMasterIdLst>
  <p:handoutMasterIdLst>
    <p:handoutMasterId r:id="rId51"/>
  </p:handoutMasterIdLst>
  <p:sldIdLst>
    <p:sldId id="347" r:id="rId3"/>
    <p:sldId id="422" r:id="rId4"/>
    <p:sldId id="500" r:id="rId5"/>
    <p:sldId id="482" r:id="rId6"/>
    <p:sldId id="483" r:id="rId7"/>
    <p:sldId id="501" r:id="rId8"/>
    <p:sldId id="502" r:id="rId9"/>
    <p:sldId id="484" r:id="rId10"/>
    <p:sldId id="485" r:id="rId11"/>
    <p:sldId id="486" r:id="rId12"/>
    <p:sldId id="503" r:id="rId13"/>
    <p:sldId id="504" r:id="rId14"/>
    <p:sldId id="505" r:id="rId15"/>
    <p:sldId id="487" r:id="rId16"/>
    <p:sldId id="506" r:id="rId17"/>
    <p:sldId id="488" r:id="rId18"/>
    <p:sldId id="507" r:id="rId19"/>
    <p:sldId id="489" r:id="rId20"/>
    <p:sldId id="490" r:id="rId21"/>
    <p:sldId id="508" r:id="rId22"/>
    <p:sldId id="491" r:id="rId23"/>
    <p:sldId id="492" r:id="rId24"/>
    <p:sldId id="509" r:id="rId25"/>
    <p:sldId id="493" r:id="rId26"/>
    <p:sldId id="510" r:id="rId27"/>
    <p:sldId id="511" r:id="rId28"/>
    <p:sldId id="512" r:id="rId29"/>
    <p:sldId id="494" r:id="rId30"/>
    <p:sldId id="513" r:id="rId31"/>
    <p:sldId id="495" r:id="rId32"/>
    <p:sldId id="496" r:id="rId33"/>
    <p:sldId id="463" r:id="rId34"/>
    <p:sldId id="432" r:id="rId35"/>
    <p:sldId id="514" r:id="rId36"/>
    <p:sldId id="515" r:id="rId37"/>
    <p:sldId id="516" r:id="rId38"/>
    <p:sldId id="517" r:id="rId39"/>
    <p:sldId id="518" r:id="rId40"/>
    <p:sldId id="519" r:id="rId41"/>
    <p:sldId id="466" r:id="rId42"/>
    <p:sldId id="440" r:id="rId43"/>
    <p:sldId id="520" r:id="rId44"/>
    <p:sldId id="521" r:id="rId45"/>
    <p:sldId id="498" r:id="rId46"/>
    <p:sldId id="523" r:id="rId47"/>
    <p:sldId id="346" r:id="rId48"/>
    <p:sldId id="481" r:id="rId49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948"/>
    <a:srgbClr val="FEFF60"/>
    <a:srgbClr val="114F96"/>
    <a:srgbClr val="0A508B"/>
    <a:srgbClr val="FFF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108" d="100"/>
          <a:sy n="108" d="100"/>
        </p:scale>
        <p:origin x="1722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BB998-E7E3-4801-9B81-A41026594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FFFFFF"/>
              </a:buClr>
              <a:buSzPct val="100000"/>
              <a:buFont typeface="Times New Roman" charset="0"/>
              <a:buNone/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CBE4B-B891-4D9A-AE1B-02FABB26BE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463E3AFE-C14E-4FD5-A419-B5B66C2D56E5}" type="datetime1">
              <a:rPr lang="en-US"/>
              <a:pPr>
                <a:defRPr/>
              </a:pPr>
              <a:t>10/9/2019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04905-2A0D-4F13-99F9-2F3D7CE98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FFFFFF"/>
              </a:buClr>
              <a:buSzPct val="100000"/>
              <a:buFont typeface="Times New Roman" charset="0"/>
              <a:buNone/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7F56A-2040-4BC0-A0F1-221CE6572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 sz="1200" smtClean="0"/>
            </a:lvl1pPr>
          </a:lstStyle>
          <a:p>
            <a:pPr>
              <a:defRPr/>
            </a:pPr>
            <a:fld id="{AFE637C9-1210-417D-910A-C5E9939DE0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1">
            <a:extLst>
              <a:ext uri="{FF2B5EF4-FFF2-40B4-BE49-F238E27FC236}">
                <a16:creationId xmlns:a16="http://schemas.microsoft.com/office/drawing/2014/main" id="{69833696-3A57-4118-AD0A-1BD3A7BFF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dirty="0"/>
          </a:p>
        </p:txBody>
      </p:sp>
      <p:sp>
        <p:nvSpPr>
          <p:cNvPr id="63491" name="AutoShape 2">
            <a:extLst>
              <a:ext uri="{FF2B5EF4-FFF2-40B4-BE49-F238E27FC236}">
                <a16:creationId xmlns:a16="http://schemas.microsoft.com/office/drawing/2014/main" id="{90E35051-7CE1-4F4F-BC82-1C56CE769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dirty="0"/>
          </a:p>
        </p:txBody>
      </p:sp>
      <p:sp>
        <p:nvSpPr>
          <p:cNvPr id="63492" name="AutoShape 3">
            <a:extLst>
              <a:ext uri="{FF2B5EF4-FFF2-40B4-BE49-F238E27FC236}">
                <a16:creationId xmlns:a16="http://schemas.microsoft.com/office/drawing/2014/main" id="{A29EFE1C-CAEA-4A7C-B01F-5BD62EB2A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dirty="0"/>
          </a:p>
        </p:txBody>
      </p:sp>
      <p:sp>
        <p:nvSpPr>
          <p:cNvPr id="63493" name="AutoShape 4">
            <a:extLst>
              <a:ext uri="{FF2B5EF4-FFF2-40B4-BE49-F238E27FC236}">
                <a16:creationId xmlns:a16="http://schemas.microsoft.com/office/drawing/2014/main" id="{22B4693B-102B-43A4-8619-A9256147E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dirty="0"/>
          </a:p>
        </p:txBody>
      </p:sp>
      <p:sp>
        <p:nvSpPr>
          <p:cNvPr id="63494" name="AutoShape 5">
            <a:extLst>
              <a:ext uri="{FF2B5EF4-FFF2-40B4-BE49-F238E27FC236}">
                <a16:creationId xmlns:a16="http://schemas.microsoft.com/office/drawing/2014/main" id="{B77C29F7-D262-4564-9A07-402CA8615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dirty="0"/>
          </a:p>
        </p:txBody>
      </p:sp>
      <p:sp>
        <p:nvSpPr>
          <p:cNvPr id="63495" name="AutoShape 6">
            <a:extLst>
              <a:ext uri="{FF2B5EF4-FFF2-40B4-BE49-F238E27FC236}">
                <a16:creationId xmlns:a16="http://schemas.microsoft.com/office/drawing/2014/main" id="{FF73F8AC-0ACA-4C61-89D2-6036272FC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dirty="0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CCA7F32-F735-4A95-AA2A-B53C1CC22D8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47F5014-A935-45DD-A892-0111026C34B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4" name="Rectangle 9">
            <a:extLst>
              <a:ext uri="{FF2B5EF4-FFF2-40B4-BE49-F238E27FC236}">
                <a16:creationId xmlns:a16="http://schemas.microsoft.com/office/drawing/2014/main" id="{C16D7D63-99D3-44E6-A5AD-A9AC8B38FF66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5F4B2D8F-4DB2-4090-8D24-62724311981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D0A12E35-BDD7-4CE9-9326-2A599C6E9DB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3577B650-61AD-4BDC-A5A3-C8B7983B09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787DFF4-0B0F-40E5-93D9-F0DFA8233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905000"/>
          </a:xfr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91000"/>
            <a:ext cx="7239000" cy="1295400"/>
          </a:xfr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ln>
                  <a:noFill/>
                </a:ln>
                <a:noFill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F4D86-D02B-415A-8859-73493D6A9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FFFFFF"/>
              </a:buClr>
              <a:buSzPct val="100000"/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F31C5-14C9-4650-B871-BA8D892172B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01866CF-F8B8-4F2C-8CA1-3A1F919DD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64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9781BC-1A16-4ADE-9E6A-5D0E85AB76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36CD10-0FEE-4C49-9E3D-83E03986F0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C8003-B08E-4BD4-81B6-D3CA4FFAD7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4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24561A-954E-47BA-AD5D-79EB148F6E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D27D62-1B73-4116-8CCA-F0345A614F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8A7C1-A976-4CBA-B06E-91314E785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624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67675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81200"/>
            <a:ext cx="3957638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981200"/>
            <a:ext cx="3957637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4186238"/>
            <a:ext cx="3957637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DA0DA-80B2-4FAE-A1FB-19EBD6CF9132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3400" y="6324600"/>
            <a:ext cx="58578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F4625-A172-4384-B7DA-498368946B2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324600"/>
            <a:ext cx="1895475" cy="3968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E834C1-322C-40DB-B185-2ECF5322B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405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67675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81200"/>
            <a:ext cx="3957638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957637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E2A82-A6FB-4759-B9C8-64210587A2F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3400" y="6324600"/>
            <a:ext cx="58578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6DE7D-781B-42C0-879B-1DF5A45804D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324600"/>
            <a:ext cx="1895475" cy="3968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45457A-A17C-4571-BDB3-7FA893CF8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167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24200"/>
            <a:ext cx="7762875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3A35C-5272-4367-8726-ABD90AB90F0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FFFFFF"/>
              </a:buClr>
              <a:buSzPct val="100000"/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317C0-45A6-425A-9847-C73C8839159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0123-728C-4EF3-B52D-B23AB35DCA3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5475" cy="4476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A45143-806A-4881-9F04-8A8BC35AE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45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D16DAB-74E6-4034-80BE-873457981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3617A3E-0B41-47D0-B0AC-3E3D3F2AA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8F049B9-E08F-4BBF-A3AD-9C2EA035B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ound2DiagRect">
            <a:avLst/>
          </a:prstGeom>
          <a:solidFill>
            <a:srgbClr val="E6E100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 sz="4400" b="1" baseline="0"/>
            </a:lvl1pPr>
          </a:lstStyle>
          <a:p>
            <a:pPr algn="ctr" defTabSz="914400">
              <a:defRPr/>
            </a:pPr>
            <a:endParaRPr lang="en-US" kern="0" dirty="0">
              <a:solidFill>
                <a:srgbClr val="22222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DDEA761-B564-4C8E-BD6C-FDEF4E40D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ound2DiagRect">
            <a:avLst/>
          </a:prstGeom>
          <a:solidFill>
            <a:schemeClr val="tx1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CCFFCC"/>
                </a:solidFill>
                <a:latin typeface="+mj-lt"/>
                <a:ea typeface="Batang" pitchFamily="18" charset="-127"/>
              </a:defRPr>
            </a:lvl1pPr>
          </a:lstStyle>
          <a:p>
            <a:pPr defTabSz="914400">
              <a:spcBef>
                <a:spcPct val="20000"/>
              </a:spcBef>
              <a:defRPr/>
            </a:pPr>
            <a:r>
              <a:rPr lang="en-US" kern="0" dirty="0">
                <a:cs typeface="ＭＳ Ｐゴシック" charset="-128"/>
              </a:rPr>
              <a:t>INVITATION TO 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kern="0" dirty="0">
                <a:cs typeface="ＭＳ Ｐゴシック" charset="-128"/>
              </a:rPr>
              <a:t>Computer Science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661554A-0E6D-44E8-9451-82326B79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0772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defTabSz="914400">
              <a:defRPr/>
            </a:pPr>
            <a:endParaRPr lang="en-US" altLang="en-US" sz="3600" dirty="0">
              <a:solidFill>
                <a:srgbClr val="222222"/>
              </a:solidFill>
              <a:latin typeface="Arial" pitchFamily="34" charset="0"/>
            </a:endParaRPr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9050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91000"/>
            <a:ext cx="7239000" cy="12954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solidFill>
                  <a:srgbClr val="CCFFC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7649519-9288-4E67-936C-766268CBF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FFFFFF"/>
              </a:buClr>
              <a:buSzPct val="100000"/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1F8AFE-C9F6-4263-81FB-0A94BE4F33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D713545-BE9A-4D80-AF6A-71E879973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84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5A810E-C65F-4EC6-BD25-F6DC70F30B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2C34D1-47EC-49EC-A02F-9943723F98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81569-66DE-4495-BB40-9C3AFAAC7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32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30D0C7-E95C-4164-92F9-C12D5C57AA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44923-052E-40E3-A101-092A549C2C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5C461-B149-4752-9B24-06AA5BB0F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462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A663C3-7DB5-4BED-9947-A6F2940F1D8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A6EC8-CD54-4A55-B0B0-80F3252F6C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53DA6-2ABC-496A-A0C8-B70B5E790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59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885CBFD-D9AE-4647-8BF3-A47232A8BC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F5F3F55-A189-4D3B-A5D7-D36463775A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218AB-113C-4CAE-ADD2-579C9E3187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7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0DB55E-EB6D-4B74-AEAB-28406AE2E6C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615D5E-519C-47AD-BEF5-B853D73C29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83C1-453A-417D-9186-5CF4A2BE01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55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4893C2-7B06-491E-AA32-B5D2264431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107DAC-E25E-4101-9B80-D041A47A080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0BC4E-79A5-4CDB-B959-AFAEAEE86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192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5EC782-0C51-453F-B8D3-D469607DC6C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975290-BF00-46A9-8B11-CD5622AC93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6D848-9D12-4AB7-82B6-0F44DA662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903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6B94D5-1C4B-41EB-8DFC-6F292BF287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83C904-225A-47A5-A98F-D4D2930C05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F548D-52DE-49D0-8BB7-1DD89EE6D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824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BAE199-8661-4D43-80D5-3B404806CB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ED8FA3-5547-4314-8EC0-B35A78F452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65E99-2410-45BA-8E2D-CA4F809E8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119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45A34A-2994-4D37-8B5F-C8780F7AB2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5DF005-C829-42FF-83BC-160CB6E960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134DD-4D41-443F-BD10-E42D5F3C3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811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562E78-818F-461C-9A87-02DCDD12CE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D86B77-171D-4443-A31B-776E18157BF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4597B-A4AA-43A1-9FF5-48CED3C4B6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67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67675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81200"/>
            <a:ext cx="3957638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981200"/>
            <a:ext cx="3957637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4186238"/>
            <a:ext cx="3957637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FB363-6FBC-4F14-8291-B8BE29DCB13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3400" y="6324600"/>
            <a:ext cx="58578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A458A-CEDB-45A8-AE28-40B153D53177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324600"/>
            <a:ext cx="1895475" cy="3968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805DB8-D891-45D0-8054-940147BB7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639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67675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81200"/>
            <a:ext cx="3957638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957637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2754-F115-4CDA-9CED-BFA808D4AC7C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33400" y="6324600"/>
            <a:ext cx="5857875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4FD-5E35-4895-8BBC-AEEF34647677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324600"/>
            <a:ext cx="1895475" cy="3968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5E5447-4E65-4DC5-BDEE-1AEF5F6168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6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24200"/>
            <a:ext cx="7762875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E5D83-C0F0-4083-9F71-76C829CDFDE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5475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FFFFFF"/>
              </a:buClr>
              <a:buSzPct val="100000"/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1B644-4C73-45C6-A7DA-C8B9AA31B5A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6075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B8D72-7EB4-4E33-8125-44EA4C829ED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5475" cy="4476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F40918-BB04-4AC2-BC9A-18FE4B90B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12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1C26A4-C9BE-4E83-B6BF-BF94196E9EA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269A61-2DDE-43B6-8DF1-19E75FFBB9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5CDA6-1D9C-4C3D-8361-F815060F4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52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626397-E492-4F04-9DA4-F0A2760102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7B39F4-5B14-4CDF-ADCF-C429EF580D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267B2-60E8-40EF-9A71-ABEB31B4C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06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24A260-EC0A-47EA-9302-037AA013D7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7C306C-A18A-4F34-A7DA-D73F6E999A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DF394-4279-4209-A064-620415DF85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91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88206B-3810-4CEB-BBF3-A2DFD0F25C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909E0D-32B6-456B-8F66-8B0B8D7060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FD738-4E8D-4881-AE44-719D272F18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68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494B5A-33FA-463F-81FE-A023E6372F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57F05E-BF19-48FE-B1AE-B66FD89995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DDF7F-98FD-4B43-88C9-EDABA0B14A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50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11DEB-AD5F-4083-8AA3-DD8F58A4AE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4B0CF-96EE-4C69-A074-C7424ACBA6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CDD54-AE72-480A-9BA2-0C84CEFBF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02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9CB13-1AB8-429E-8F4C-7EA044B2687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DBC110-AD72-4D94-963F-59171A7D7AB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752D3-1350-4AAD-99FA-EB5E66A5D8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46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6EFCBA-6AAA-4FB7-A74C-2311F3458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F11A25-F934-438A-B42E-5FA46A852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807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3588" name="Rectangle 4">
            <a:extLst>
              <a:ext uri="{FF2B5EF4-FFF2-40B4-BE49-F238E27FC236}">
                <a16:creationId xmlns:a16="http://schemas.microsoft.com/office/drawing/2014/main" id="{0E57553F-6B4E-475A-B76C-0761B7C2B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324600"/>
            <a:ext cx="586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FFFFFF"/>
              </a:buClr>
              <a:buSzPct val="100000"/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3589" name="Rectangle 5">
            <a:extLst>
              <a:ext uri="{FF2B5EF4-FFF2-40B4-BE49-F238E27FC236}">
                <a16:creationId xmlns:a16="http://schemas.microsoft.com/office/drawing/2014/main" id="{8A32C739-7AFE-44F4-8D3C-D5D53261C5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EB919B-D94A-41B2-AC83-C210D7BFA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72" r:id="rId12"/>
    <p:sldLayoutId id="2147484473" r:id="rId13"/>
    <p:sldLayoutId id="214748447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verstrip2.png">
            <a:extLst>
              <a:ext uri="{FF2B5EF4-FFF2-40B4-BE49-F238E27FC236}">
                <a16:creationId xmlns:a16="http://schemas.microsoft.com/office/drawing/2014/main" id="{15F8042A-CB87-401D-85F5-F3C5167302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3810000" y="-3810000"/>
            <a:ext cx="1524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7" descr="coverstrip2.png">
            <a:extLst>
              <a:ext uri="{FF2B5EF4-FFF2-40B4-BE49-F238E27FC236}">
                <a16:creationId xmlns:a16="http://schemas.microsoft.com/office/drawing/2014/main" id="{910FF5A3-A930-4280-8E23-07456B7CF1E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4114799" y="1828801"/>
            <a:ext cx="91440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52" name="Rectangle 2">
            <a:extLst>
              <a:ext uri="{FF2B5EF4-FFF2-40B4-BE49-F238E27FC236}">
                <a16:creationId xmlns:a16="http://schemas.microsoft.com/office/drawing/2014/main" id="{0EE8768F-FD58-41C2-99A0-5FD6CFEF5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3" name="Rectangle 3">
            <a:extLst>
              <a:ext uri="{FF2B5EF4-FFF2-40B4-BE49-F238E27FC236}">
                <a16:creationId xmlns:a16="http://schemas.microsoft.com/office/drawing/2014/main" id="{FC025B01-D327-4F80-9128-956B07D16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807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3588" name="Rectangle 4">
            <a:extLst>
              <a:ext uri="{FF2B5EF4-FFF2-40B4-BE49-F238E27FC236}">
                <a16:creationId xmlns:a16="http://schemas.microsoft.com/office/drawing/2014/main" id="{A81F2D6B-30C9-4679-9798-728D11274A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324600"/>
            <a:ext cx="586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FFFFFF"/>
              </a:buClr>
              <a:buSzPct val="100000"/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3589" name="Rectangle 5">
            <a:extLst>
              <a:ext uri="{FF2B5EF4-FFF2-40B4-BE49-F238E27FC236}">
                <a16:creationId xmlns:a16="http://schemas.microsoft.com/office/drawing/2014/main" id="{BA17D82F-6CC5-4D3D-B738-3D5FDAB597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D93173-7F10-4AC0-8EDB-3CD9B91F39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  <p:sldLayoutId id="2147484476" r:id="rId12"/>
    <p:sldLayoutId id="2147484477" r:id="rId13"/>
    <p:sldLayoutId id="2147484478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5240995-0DE0-4803-90E1-AA267EFE5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FADFE08-BD09-49AF-8231-C57F6E14F7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Von Neumann architecture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Foundation for nearly all modern computers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Characteristics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Central Processing Unit (CPU)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Memory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Input/output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Arithmetic/logic unit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Control unit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Stored program concept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Sequential execution of instructions</a:t>
            </a:r>
          </a:p>
          <a:p>
            <a:pPr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CC1DF-5DA7-4112-8E2C-30F6C7A9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"/>
            <a:ext cx="5672218" cy="61265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E686AD5-0DA8-476F-AE4C-D9D2F0411F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Memory and Cache (cont'd)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87BC889-E97F-435E-91A1-B59DD231FD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RAM speeds increased more slowly than CPU speeds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Cache memory</a:t>
            </a:r>
            <a:r>
              <a:rPr lang="en-US" altLang="en-US">
                <a:ea typeface="ＭＳ Ｐゴシック" panose="020B0600070205080204" pitchFamily="34" charset="-128"/>
              </a:rPr>
              <a:t> is fast but expensive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Principle of locality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Values close to recently-accessed memory are more likely to be accessed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Load neighbors into cache and keep recent values there</a:t>
            </a:r>
            <a:endParaRPr lang="en-US" altLang="en-US" b="1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Cache hit rate:</a:t>
            </a:r>
            <a:r>
              <a:rPr lang="en-US" altLang="en-US">
                <a:ea typeface="ＭＳ Ｐゴシック" panose="020B0600070205080204" pitchFamily="34" charset="-128"/>
              </a:rPr>
              <a:t> percentage of times values are found in cache</a:t>
            </a:r>
            <a:endParaRPr lang="en-US" altLang="en-US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4E8EF4D-8B2E-41C6-A682-98E6A54F1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Input/Output and Mass Storage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48B6984-B958-4A28-956D-902AC8F119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Input/output (I/O)</a:t>
            </a:r>
            <a:r>
              <a:rPr lang="en-US" altLang="en-US">
                <a:ea typeface="ＭＳ Ｐゴシック" panose="020B0600070205080204" pitchFamily="34" charset="-128"/>
              </a:rPr>
              <a:t> connects the processor to the outside world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Humans: keyboard, monitor, etc.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Data storage: hard drive, DVD, flash drive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 computers: network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RAM = </a:t>
            </a:r>
            <a:r>
              <a:rPr lang="en-US" altLang="en-US" b="1">
                <a:ea typeface="ＭＳ Ｐゴシック" panose="020B0600070205080204" pitchFamily="34" charset="-128"/>
              </a:rPr>
              <a:t>volatile memory</a:t>
            </a:r>
            <a:r>
              <a:rPr lang="en-US" altLang="en-US">
                <a:ea typeface="ＭＳ Ｐゴシック" panose="020B0600070205080204" pitchFamily="34" charset="-128"/>
              </a:rPr>
              <a:t> (gone without power)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Mass storage systems</a:t>
            </a:r>
            <a:r>
              <a:rPr lang="en-US" altLang="en-US">
                <a:ea typeface="ＭＳ Ｐゴシック" panose="020B0600070205080204" pitchFamily="34" charset="-128"/>
              </a:rPr>
              <a:t> = </a:t>
            </a:r>
            <a:r>
              <a:rPr lang="en-US" altLang="en-US" b="1">
                <a:ea typeface="ＭＳ Ｐゴシック" panose="020B0600070205080204" pitchFamily="34" charset="-128"/>
              </a:rPr>
              <a:t>nonvolatile memory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Direct access storage devices (DASDs)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Sequential access storage devices (SASDs)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A122F4-CBDB-441C-A79E-0E4D9DF8A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392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I/O and Mass Storage (cont'd)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3BB33D2-1937-4FCF-A8EA-B84A053D6C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DASDs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Hard drives, CDs, DVDs contain disks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Tracks: </a:t>
            </a:r>
            <a:r>
              <a:rPr lang="en-US" altLang="en-US">
                <a:ea typeface="ＭＳ Ｐゴシック" panose="020B0600070205080204" pitchFamily="34" charset="-128"/>
              </a:rPr>
              <a:t>concentric rings around disk surface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Sectors:</a:t>
            </a:r>
            <a:r>
              <a:rPr lang="en-US" altLang="en-US">
                <a:ea typeface="ＭＳ Ｐゴシック" panose="020B0600070205080204" pitchFamily="34" charset="-128"/>
              </a:rPr>
              <a:t> fixed size segments of tracks, unit of retrieval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Time to retrieve data based on:</a:t>
            </a:r>
          </a:p>
          <a:p>
            <a:pPr lvl="2"/>
            <a:r>
              <a:rPr lang="en-US" altLang="en-US" b="1">
                <a:ea typeface="ＭＳ Ｐゴシック" panose="020B0600070205080204" pitchFamily="34" charset="-128"/>
              </a:rPr>
              <a:t>Seek time</a:t>
            </a:r>
          </a:p>
          <a:p>
            <a:pPr lvl="2"/>
            <a:r>
              <a:rPr lang="en-US" altLang="en-US" b="1">
                <a:ea typeface="ＭＳ Ｐゴシック" panose="020B0600070205080204" pitchFamily="34" charset="-128"/>
              </a:rPr>
              <a:t>Latency</a:t>
            </a:r>
          </a:p>
          <a:p>
            <a:pPr lvl="2"/>
            <a:r>
              <a:rPr lang="en-US" altLang="en-US" b="1">
                <a:ea typeface="ＭＳ Ｐゴシック" panose="020B0600070205080204" pitchFamily="34" charset="-128"/>
              </a:rPr>
              <a:t>Transfer time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Other non-disk DASDs: flash memory, optical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9FDD2-178C-4920-ABE5-FF45B2DB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8888"/>
            <a:ext cx="7592330" cy="49802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A6B443E-A85F-4F58-8D35-058D0C6D4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I/O and Mass Storage (cont'd)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1028AA1-9976-4836-B10E-B2D5AE83F7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DASDs and SASDs are orders of magnitude slower than RAM: (microseconds or milliseconds)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I/O Controller</a:t>
            </a:r>
            <a:r>
              <a:rPr lang="en-US" altLang="en-US">
                <a:ea typeface="ＭＳ Ｐゴシック" panose="020B0600070205080204" pitchFamily="34" charset="-128"/>
              </a:rPr>
              <a:t> manages data transfer with slow I/O devices, freeing processor to do other work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Controller sends an </a:t>
            </a:r>
            <a:r>
              <a:rPr lang="en-US" altLang="en-US" b="1">
                <a:ea typeface="ＭＳ Ｐゴシック" panose="020B0600070205080204" pitchFamily="34" charset="-128"/>
              </a:rPr>
              <a:t>interrupt signal</a:t>
            </a:r>
            <a:r>
              <a:rPr lang="en-US" altLang="en-US">
                <a:ea typeface="ＭＳ Ｐゴシック" panose="020B0600070205080204" pitchFamily="34" charset="-128"/>
              </a:rPr>
              <a:t> to processor when I/O task is done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F4B05C-2E9E-4F59-9CB4-335435517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4" y="1447800"/>
            <a:ext cx="7956231" cy="45846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59B0F99-DF26-49B9-B33C-3DBF81697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The Arithmetic/Logic Unit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A62BD7E-16D8-4084-9921-CE682F2D37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ALU is part of the </a:t>
            </a:r>
            <a:r>
              <a:rPr lang="en-US" altLang="en-US" b="1">
                <a:ea typeface="ＭＳ Ｐゴシック" panose="020B0600070205080204" pitchFamily="34" charset="-128"/>
              </a:rPr>
              <a:t>processor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Contains circuits for arithmetic: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Addition, subtraction, multiplication, and division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Contains circuits for comparison and logic: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Equality, and, or, not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Contains </a:t>
            </a:r>
            <a:r>
              <a:rPr lang="en-US" altLang="en-US" b="1">
                <a:ea typeface="ＭＳ Ｐゴシック" panose="020B0600070205080204" pitchFamily="34" charset="-128"/>
              </a:rPr>
              <a:t>registers</a:t>
            </a:r>
            <a:r>
              <a:rPr lang="en-US" altLang="en-US">
                <a:ea typeface="ＭＳ Ｐゴシック" panose="020B0600070205080204" pitchFamily="34" charset="-128"/>
              </a:rPr>
              <a:t>: super-fast, dedicated memory connected to circuits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Data path:</a:t>
            </a:r>
            <a:r>
              <a:rPr lang="en-US" altLang="en-US">
                <a:ea typeface="ＭＳ Ｐゴシック" panose="020B0600070205080204" pitchFamily="34" charset="-128"/>
              </a:rPr>
              <a:t> how information flows in ALU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From registers to circuits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From circuits back to registers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21F391-F745-4D20-AF1C-5C0CB204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6088644" cy="53825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14D49-C28A-4F97-B110-D2BE4E2E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69" y="228600"/>
            <a:ext cx="3628261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14136-1CED-42B8-9686-05E429841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81" y="1676400"/>
            <a:ext cx="775158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568C44D-6FB1-4D0A-9FD5-6C1A68884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The ALU (cont'd)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B42927C-964D-4255-A0F4-AF5D0E5C64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is the operation to perform chosen?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Option 1:  decoder signals one circuit to run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Option 2: run all circuits, multiplexor selects one output from all circuits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practice, option 2 is usually chosen</a:t>
            </a:r>
          </a:p>
          <a:p>
            <a:pPr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Information flow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Data comes in from outside ALU to registers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Signal comes to multiplexor, which operation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Result goes back to register, and then to outside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E9475-29A2-4F4C-BADE-D9E84512A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20" y="1149505"/>
            <a:ext cx="8593959" cy="45589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C5492-DC1B-426F-BBCD-CD47A6F8A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57200"/>
            <a:ext cx="4259021" cy="620392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0AE4CE1-A398-4939-822B-84B5265EE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The Control Unit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E81DA73-3251-4901-A76D-F6C4827806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Stored program</a:t>
            </a:r>
            <a:r>
              <a:rPr lang="en-US" altLang="en-US">
                <a:ea typeface="ＭＳ Ｐゴシック" panose="020B0600070205080204" pitchFamily="34" charset="-128"/>
              </a:rPr>
              <a:t> characteristic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Programs are encoded in binary and stored in computer’s memory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Control unit</a:t>
            </a:r>
            <a:r>
              <a:rPr lang="en-US" altLang="en-US">
                <a:ea typeface="ＭＳ Ｐゴシック" panose="020B0600070205080204" pitchFamily="34" charset="-128"/>
              </a:rPr>
              <a:t> fetches instructions from memory, decodes them, and executes them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Instructions encoded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Operation code (op code) tells which operation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Addresses tell which memory addresses/registers to operate 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F24F3-0E87-4C3C-8629-165A1E26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209800"/>
            <a:ext cx="8763000" cy="20885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1A07A30-5B3E-4AE7-9BF0-8AB80579C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The Control Unit (cont'd)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9ABA86F-3D14-4225-AD50-536DD7A3D5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Machine language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Binary strings that encode instructions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Instructions can be carried out by hardware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Sequences of instructions encode algorithms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Instruction set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instructions implemented by a particular chip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kind of processor speaks a different language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E9973CE-77ED-4925-811D-630283BF0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The Control Unit (cont'd)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DA9EE01-F80A-4EDC-878A-BEB3860BF8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RISC machines</a:t>
            </a:r>
            <a:r>
              <a:rPr lang="en-US" altLang="en-US">
                <a:ea typeface="ＭＳ Ｐゴシック" panose="020B0600070205080204" pitchFamily="34" charset="-128"/>
              </a:rPr>
              <a:t> and </a:t>
            </a:r>
            <a:r>
              <a:rPr lang="en-US" altLang="en-US" b="1">
                <a:ea typeface="ＭＳ Ｐゴシック" panose="020B0600070205080204" pitchFamily="34" charset="-128"/>
              </a:rPr>
              <a:t>CISC machines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Reduced instruction set computers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Small instruction sets 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Each instruction highly optimized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Easy to design hardware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Complex instruction set computers 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Large instruction set 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Single instruction can do a lot of work 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Complex to design hardware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Modern hardware: some RISC and some CISC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DC831D7-E593-4FC9-B212-BD404E6E4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The Control Unit (cont'd)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25B5FBF-F5C0-4DF8-A8B3-8F238C2F9B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Kinds of instructions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Data transfer, e.g., move data from memory to register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Arithmetic, e.g., add, but also “and”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Comparison: compare two values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Branch: change to a non-sequential instruction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Branching allows for conditional and loop forms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JUMPLT </a:t>
            </a:r>
            <a:r>
              <a:rPr lang="en-US" altLang="en-US" i="1">
                <a:ea typeface="ＭＳ Ｐゴシック" panose="020B0600070205080204" pitchFamily="34" charset="-128"/>
              </a:rPr>
              <a:t>a</a:t>
            </a:r>
            <a:r>
              <a:rPr lang="en-US" altLang="en-US">
                <a:ea typeface="ＭＳ Ｐゴシック" panose="020B0600070205080204" pitchFamily="34" charset="-128"/>
              </a:rPr>
              <a:t> = If previous comparison of A and B found A &lt; B, then jump to instruction at address </a:t>
            </a:r>
            <a:r>
              <a:rPr lang="en-US" altLang="en-US" i="1">
                <a:ea typeface="ＭＳ Ｐゴシック" panose="020B0600070205080204" pitchFamily="34" charset="-128"/>
              </a:rPr>
              <a:t>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FCF0E-AE7B-4EB1-8731-8C6A352F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78" y="197516"/>
            <a:ext cx="4869643" cy="64629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6E5E830-8223-4437-A267-6383CB588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The Control Unit (cont'd)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8B39EB7-54D5-43AB-9240-4ADD970BF4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Control unit contains: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Program counter (PC)</a:t>
            </a:r>
            <a:r>
              <a:rPr lang="en-US" altLang="en-US">
                <a:ea typeface="ＭＳ Ｐゴシック" panose="020B0600070205080204" pitchFamily="34" charset="-128"/>
              </a:rPr>
              <a:t> register: holds address of next instruction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Instruction register (IR)</a:t>
            </a:r>
            <a:r>
              <a:rPr lang="en-US" altLang="en-US">
                <a:ea typeface="ＭＳ Ｐゴシック" panose="020B0600070205080204" pitchFamily="34" charset="-128"/>
              </a:rPr>
              <a:t>: holds encoding of current instruction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Instruction decoder circuit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Decodes op code of instruction and signals helper circuits, one per instruction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Helpers send addresses to proper circuits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Helpers signal ALU, I/O controller, and memory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48A69B1-3E24-4144-A5A0-445929DC79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Memory and Cache (cont'd)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8331E5A-C96A-4631-B23D-8B0029203C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Memory</a:t>
            </a:r>
            <a:r>
              <a:rPr lang="en-US" altLang="en-US">
                <a:ea typeface="ＭＳ Ｐゴシック" panose="020B0600070205080204" pitchFamily="34" charset="-128"/>
              </a:rPr>
              <a:t>: functional unit where data is stored/retrieved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Random access memory (RAM)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Organized into </a:t>
            </a:r>
            <a:r>
              <a:rPr lang="en-US" altLang="en-US" b="1">
                <a:ea typeface="ＭＳ Ｐゴシック" panose="020B0600070205080204" pitchFamily="34" charset="-128"/>
              </a:rPr>
              <a:t>cells</a:t>
            </a:r>
            <a:r>
              <a:rPr lang="en-US" altLang="en-US">
                <a:ea typeface="ＭＳ Ｐゴシック" panose="020B0600070205080204" pitchFamily="34" charset="-128"/>
              </a:rPr>
              <a:t>, each given a unique </a:t>
            </a:r>
            <a:r>
              <a:rPr lang="en-US" altLang="en-US" b="1">
                <a:ea typeface="ＭＳ Ｐゴシック" panose="020B0600070205080204" pitchFamily="34" charset="-128"/>
              </a:rPr>
              <a:t>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Equal time to access any cell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Cell values may be read and changed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Cell size/memory width</a:t>
            </a:r>
            <a:r>
              <a:rPr lang="en-US" altLang="en-US">
                <a:ea typeface="ＭＳ Ｐゴシック" panose="020B0600070205080204" pitchFamily="34" charset="-128"/>
              </a:rPr>
              <a:t> is typically 8 bits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Maximum memory size/address space</a:t>
            </a:r>
            <a:r>
              <a:rPr lang="en-US" altLang="en-US">
                <a:ea typeface="ＭＳ Ｐゴシック" panose="020B0600070205080204" pitchFamily="34" charset="-128"/>
              </a:rPr>
              <a:t> is 2</a:t>
            </a:r>
            <a:r>
              <a:rPr lang="en-US" altLang="en-US" baseline="30000">
                <a:ea typeface="ＭＳ Ｐゴシック" panose="020B0600070205080204" pitchFamily="34" charset="-128"/>
              </a:rPr>
              <a:t>N</a:t>
            </a:r>
            <a:r>
              <a:rPr lang="en-US" altLang="en-US">
                <a:ea typeface="ＭＳ Ｐゴシック" panose="020B0600070205080204" pitchFamily="34" charset="-128"/>
              </a:rPr>
              <a:t>, where N is length of address</a:t>
            </a:r>
            <a:endParaRPr lang="en-US" altLang="en-US" b="1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238A78-DCA7-4D3E-B5DF-44A8C8C3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5" y="1524929"/>
            <a:ext cx="8796269" cy="380814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C8CCE-B01A-45A1-9829-F8C38EAD8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4800"/>
            <a:ext cx="6007768" cy="60289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4A542C4-FC6E-470F-8584-F83B50196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Putting the Pieces Together—the Von Neumann Architecture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E391881-887D-431C-81BF-328DD7C469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Combine previous pieces: Von Neumann machine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Fetch-Decode-Execute cycle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Machine repeats until HALT instruction or error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Also called Von Neumann cycle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Fetch phase: get next instruction into memory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Decode phase: instruction decoder gets op code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Execute phase: different for each instruction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C5476-9B85-43EC-9FDA-87E096B2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31" y="233163"/>
            <a:ext cx="7068938" cy="639167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74C3285F-ABD6-413E-9DC8-0A64DDDE0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Putting the Pieces Together—the Von Neumann Architecture (cont'd)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7326582-01E1-4B18-AF97-78F738DDFF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077200" cy="762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Notation for computer’s behavior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D92A81-D03A-4592-B726-72484073EBF7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2438400"/>
          <a:ext cx="6096000" cy="3308364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CON(A)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Contents of memory cell A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 -&gt; B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Send value in register A to register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(special registers: PC, MAR, MDR, IR, ALU, R, GT, EQ, LT, +1)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FETCH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Initiate a memory fetch operation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STORE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Initiate a memory store operation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ADD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Instruct the ALU to select the output of the adder circuit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SUBTRACT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Instruct the ALU to select the output of the subtract circuit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00EAFE9-7EAD-40C1-99E9-787019426C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Putting the Pieces Together—the Von Neumann Architecture (cont'd)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DB2D5A4-FA5A-4083-BCB0-2986AEE8F9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Fetch phase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PC -&gt; MAR		Send address in PC to MAR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FETCH		Initiate Fetch, data to MDR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MDR -&gt; IR		Move instruction in MDR to IR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PC + 1 -&gt; PC		Add one to PC</a:t>
            </a:r>
          </a:p>
          <a:p>
            <a:pPr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Decode phase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IR</a:t>
            </a:r>
            <a:r>
              <a:rPr lang="en-US" altLang="en-US" baseline="-25000">
                <a:ea typeface="ＭＳ Ｐゴシック" panose="020B0600070205080204" pitchFamily="34" charset="-128"/>
              </a:rPr>
              <a:t>op</a:t>
            </a:r>
            <a:r>
              <a:rPr lang="en-US" altLang="en-US">
                <a:ea typeface="ＭＳ Ｐゴシック" panose="020B0600070205080204" pitchFamily="34" charset="-128"/>
              </a:rPr>
              <a:t> -&gt; instruction decoder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65336BCB-F82E-4C99-B8E2-6D7B19DC3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Putting the Pieces Together—the Von Neumann Architecture (cont'd)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BC23799-53FB-4E29-9B3B-FFF2B72107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LOAD X	meaning CON(X) -&gt; 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IR</a:t>
            </a:r>
            <a:r>
              <a:rPr lang="en-US" altLang="en-US" baseline="-25000">
                <a:ea typeface="ＭＳ Ｐゴシック" panose="020B0600070205080204" pitchFamily="34" charset="-128"/>
              </a:rPr>
              <a:t>addr</a:t>
            </a:r>
            <a:r>
              <a:rPr lang="en-US" altLang="en-US">
                <a:ea typeface="ＭＳ Ｐゴシック" panose="020B0600070205080204" pitchFamily="34" charset="-128"/>
              </a:rPr>
              <a:t> -&gt; MAR	Send address X to MAR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FETCH		Initiate Fetch, data to MDR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MDR -&gt; R		Move data in MDR to R</a:t>
            </a:r>
          </a:p>
          <a:p>
            <a:pPr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STORE X	meaning R -&gt; CON(X)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IR</a:t>
            </a:r>
            <a:r>
              <a:rPr lang="en-US" altLang="en-US" baseline="-25000">
                <a:ea typeface="ＭＳ Ｐゴシック" panose="020B0600070205080204" pitchFamily="34" charset="-128"/>
              </a:rPr>
              <a:t>addr</a:t>
            </a:r>
            <a:r>
              <a:rPr lang="en-US" altLang="en-US">
                <a:ea typeface="ＭＳ Ｐゴシック" panose="020B0600070205080204" pitchFamily="34" charset="-128"/>
              </a:rPr>
              <a:t> -&gt; MAR	Send address X to MAR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R -&gt; MDR		Send data in R to MDR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STORE		Initiate store of MDR to 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BC95756-582A-4410-988B-BE653B218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Putting the Pieces Together—the Von Neumann Architecture (cont'd)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1F43812-C470-4BC7-A64E-E0C21D0811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ADD X	meaning R + CON(X) -&gt; 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IR</a:t>
            </a:r>
            <a:r>
              <a:rPr lang="en-US" altLang="en-US" baseline="-25000">
                <a:ea typeface="ＭＳ Ｐゴシック" panose="020B0600070205080204" pitchFamily="34" charset="-128"/>
              </a:rPr>
              <a:t>addr</a:t>
            </a:r>
            <a:r>
              <a:rPr lang="en-US" altLang="en-US">
                <a:ea typeface="ＭＳ Ｐゴシック" panose="020B0600070205080204" pitchFamily="34" charset="-128"/>
              </a:rPr>
              <a:t> -&gt; MAR	Send address X to MAR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FETCH		Initiate Fetch, data to MDR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MDR -&gt; ALU		Send data in MDR to ALU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R -&gt; ALU		Send data in R to ALU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ADD			Select ADD circuit as result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ALU -&gt; R		Copy selected result to R</a:t>
            </a:r>
          </a:p>
          <a:p>
            <a:pPr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JUMP X	meaning get next instruction from X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IR</a:t>
            </a:r>
            <a:r>
              <a:rPr lang="en-US" altLang="en-US" baseline="-25000">
                <a:ea typeface="ＭＳ Ｐゴシック" panose="020B0600070205080204" pitchFamily="34" charset="-128"/>
              </a:rPr>
              <a:t>addr</a:t>
            </a:r>
            <a:r>
              <a:rPr lang="en-US" altLang="en-US">
                <a:ea typeface="ＭＳ Ｐゴシック" panose="020B0600070205080204" pitchFamily="34" charset="-128"/>
              </a:rPr>
              <a:t> -&gt; PC	Send address X to PC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5B01345-9A1E-49BD-A3AD-94AD7FCF5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Putting the Pieces Together—the Von Neumann Architecture (cont'd)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F3654C9-6BC2-406A-8943-10F369ECB2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COMPARE X   meaning: </a:t>
            </a: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		if CON(X) &gt; R then GT = 1 else 0</a:t>
            </a: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		if CON(X) = R then EQ = 1 else 0</a:t>
            </a: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		if CON(X) &lt; R then LT = 1 else 0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IR</a:t>
            </a:r>
            <a:r>
              <a:rPr lang="en-US" altLang="en-US" baseline="-25000">
                <a:ea typeface="ＭＳ Ｐゴシック" panose="020B0600070205080204" pitchFamily="34" charset="-128"/>
              </a:rPr>
              <a:t>addr</a:t>
            </a:r>
            <a:r>
              <a:rPr lang="en-US" altLang="en-US">
                <a:ea typeface="ＭＳ Ｐゴシック" panose="020B0600070205080204" pitchFamily="34" charset="-128"/>
              </a:rPr>
              <a:t> -&gt; MAR	Send address X to MAR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FETCH		Initiate Fetch, data to MDR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MDR -&gt; ALU		Send data in MDR to ALU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R -&gt; ALU		Send data in R to ALU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SUBTRACT		Evaluate CON(X) – R</a:t>
            </a:r>
          </a:p>
          <a:p>
            <a:pPr marL="914400" lvl="1" indent="-45720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		Sets EQ, GT, and LT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8D60D8F-CF05-46F7-BEC0-781F56125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Putting the Pieces Together—the Von Neumann Architecture (cont'd)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19C99A-3425-43A7-9C58-C82EF75E24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JUMPGT X	meaning: </a:t>
            </a: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		if GT = 1 then jump to X</a:t>
            </a:r>
          </a:p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		else continue to next instruction</a:t>
            </a:r>
          </a:p>
          <a:p>
            <a:pPr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914400" lvl="1" indent="-457200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IF GT = 1 THEN IR</a:t>
            </a:r>
            <a:r>
              <a:rPr lang="en-US" altLang="en-US" baseline="-25000">
                <a:ea typeface="ＭＳ Ｐゴシック" panose="020B0600070205080204" pitchFamily="34" charset="-128"/>
              </a:rPr>
              <a:t>addr</a:t>
            </a:r>
            <a:r>
              <a:rPr lang="en-US" altLang="en-US">
                <a:ea typeface="ＭＳ Ｐゴシック" panose="020B0600070205080204" pitchFamily="34" charset="-128"/>
              </a:rPr>
              <a:t> -&gt; PC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97D0D-1FD7-4C13-936B-A784418F0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543800" cy="553440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586157C2-AE7B-4D8F-AE53-764768612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Non-Von Neumann Architectures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0867BFFB-ABD3-46E7-91B7-14F2860D0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0772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Problems to solve are always larger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Computer chip speeds no longer increase exponentially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Reducing size puts gates closer together, faster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Speed of light pertains to signals through wire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Cannot put gates much closer together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Heat production increases too fast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Von Neumann bottleneck</a:t>
            </a:r>
            <a:r>
              <a:rPr lang="en-US" altLang="en-US">
                <a:ea typeface="ＭＳ Ｐゴシック" panose="020B0600070205080204" pitchFamily="34" charset="-128"/>
              </a:rPr>
              <a:t>: inability of sequential machines to handle larger problems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7A223-3D07-418E-8686-67953035B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411" y="263172"/>
            <a:ext cx="5485177" cy="633165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5765009-2B30-40C9-BBD3-B5AA2D9715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Non-Von Neumann Architectures (cont'd)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722A7A6-E3F0-43EC-9372-CD3C55AB6D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0772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Non-Von Neumann architectures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 ways to organize computers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Most are experimental/theoretical, EXCEPT parallel processing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Parallel processing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Many processing units operating at the same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Supercomputers (in the past)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Desktop multi-core machines (in the present)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“The cloud” (in the future)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41D735F-3FB7-4471-8A5A-84743EA3E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Non-Von Neumann Architectures (cont'd)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168D507-2329-45FC-A124-ECB08F9078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0772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MIMD parallel processing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Multiple Instruction stream/Multiple Data streams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Cluster computing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Multiple, independent processors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Each ALU operates on its own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Each processor can operate independently: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 its own data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 its own program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At its own rate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19825-F8CB-495A-83E8-F581E274E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9" y="747843"/>
            <a:ext cx="7969441" cy="536231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7085794-FD6D-4B24-9D14-149326682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Non-Von Neumann Architectures (cont'd)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F809862-8857-463C-B39F-FE68B0392F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0772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Varieties of MIMD systems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Special-purpose systems: newer supercomputers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Cluster computing</a:t>
            </a:r>
            <a:r>
              <a:rPr lang="en-US" altLang="en-US">
                <a:ea typeface="ＭＳ Ｐゴシック" panose="020B0600070205080204" pitchFamily="34" charset="-128"/>
              </a:rPr>
              <a:t>: standard machines communicating over LAN or WAN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Grid computing</a:t>
            </a:r>
            <a:r>
              <a:rPr lang="en-US" altLang="en-US">
                <a:ea typeface="ＭＳ Ｐゴシック" panose="020B0600070205080204" pitchFamily="34" charset="-128"/>
              </a:rPr>
              <a:t>: machines of varying power, over large distances/Internet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Example: SETI project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Hot research area </a:t>
            </a: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►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parallel algorithms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take advantage of all this processing power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D5860C73-570D-4FA4-A402-31F04EC4F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9034DFF-E32A-457C-9E55-224AA812BC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 must abstract in order to manage system complexity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Von Neumann architecture is standard for modern computing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Von Neumann machines have memory, I/O, ALU, and control unit; programs are stored in memory; execution is sequential unless program says other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Memory is organized into addressable cells; data is fetched and stored based on MAR and MDR; uses decoder and fetch/store controller</a:t>
            </a:r>
          </a:p>
          <a:p>
            <a:pPr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E6452F3-4480-4D81-AD7B-26CB56964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 (cont'd)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885CF611-E43F-4739-A4DF-D229014BDE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Mass data storage is nonvolatile; disks store and fetch sectors of data stored in tracks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I/O is slow, needs dedicated controller to free CPU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ALU performs computations, moving data to/from dedicated registers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Control unit fetches, decodes, and executes instructions; instructions are written in machine language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Parallel processing architectures can perform multiple instructions at one time</a:t>
            </a:r>
          </a:p>
          <a:p>
            <a:pPr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176D1-5F23-4412-B10F-75EF33472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53" y="1143000"/>
            <a:ext cx="6228093" cy="52963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900266D-D8BD-4255-9028-BA914B5A8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 </a:t>
            </a:r>
            <a:r>
              <a:rPr lang="en-US" altLang="en-US" sz="2800">
                <a:ea typeface="ＭＳ Ｐゴシック" panose="020B0600070205080204" pitchFamily="34" charset="-128"/>
              </a:rPr>
              <a:t>Memory and Cache (cont'd)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E0A174A-D026-4D65-9CC0-854C034E3D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Fetch: retrieve from memory (</a:t>
            </a:r>
            <a:r>
              <a:rPr lang="en-US" altLang="en-US" b="1">
                <a:ea typeface="ＭＳ Ｐゴシック" panose="020B0600070205080204" pitchFamily="34" charset="-128"/>
              </a:rPr>
              <a:t>nondestructive fetch)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Store: write to memory (</a:t>
            </a:r>
            <a:r>
              <a:rPr lang="en-US" altLang="en-US" b="1">
                <a:ea typeface="ＭＳ Ｐゴシック" panose="020B0600070205080204" pitchFamily="34" charset="-128"/>
              </a:rPr>
              <a:t>destructive store)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Memory access time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Time required to fetch/store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Modern RAM requires 5-10 </a:t>
            </a:r>
            <a:r>
              <a:rPr lang="en-US" altLang="en-US" b="1">
                <a:ea typeface="ＭＳ Ｐゴシック" panose="020B0600070205080204" pitchFamily="34" charset="-128"/>
              </a:rPr>
              <a:t>nanoseconds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MAR</a:t>
            </a:r>
            <a:r>
              <a:rPr lang="en-US" altLang="en-US">
                <a:ea typeface="ＭＳ Ｐゴシック" panose="020B0600070205080204" pitchFamily="34" charset="-128"/>
              </a:rPr>
              <a:t> holds memory address to access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MDR </a:t>
            </a:r>
            <a:r>
              <a:rPr lang="en-US" altLang="en-US">
                <a:ea typeface="ＭＳ Ｐゴシック" panose="020B0600070205080204" pitchFamily="34" charset="-128"/>
              </a:rPr>
              <a:t>receives data from fetch, holds data to be stored</a:t>
            </a:r>
            <a:endParaRPr lang="en-US" altLang="en-US" b="1">
              <a:ea typeface="ＭＳ Ｐゴシック" panose="020B0600070205080204" pitchFamily="34" charset="-128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57DB271F-31AB-45CB-9932-826EA18978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 typeface="Times New Roman" pitchFamily="18" charset="0"/>
              <a:buNone/>
            </a:pPr>
            <a:endParaRPr lang="en-US" altLang="en-US" sz="1400" dirty="0">
              <a:solidFill>
                <a:srgbClr val="222222"/>
              </a:solidFill>
            </a:endParaRPr>
          </a:p>
        </p:txBody>
      </p:sp>
      <p:sp>
        <p:nvSpPr>
          <p:cNvPr id="23557" name="Slide Number Placeholder 4">
            <a:extLst>
              <a:ext uri="{FF2B5EF4-FFF2-40B4-BE49-F238E27FC236}">
                <a16:creationId xmlns:a16="http://schemas.microsoft.com/office/drawing/2014/main" id="{46A4E32B-2B62-43FC-9D40-5F23BB9A73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 typeface="Times New Roman" panose="02020603050405020304" pitchFamily="18" charset="0"/>
              <a:buNone/>
            </a:pPr>
            <a:fld id="{51ABFC06-8E1E-4694-917E-9821ED114A1B}" type="slidenum">
              <a:rPr lang="en-US" altLang="en-US" sz="1400"/>
              <a:pPr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t>6</a:t>
            </a:fld>
            <a:endParaRPr lang="en-US" altLang="en-US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C835D30-4F9E-4C29-81E7-0047EF37D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Components of a Computer System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Memory and Cache (cont'd)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580C0C5-5D86-42D6-BEC5-E1614AF955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Memory system circuits: decoder and fetch/store controller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Decoder converts MAR into signal to a specific memory cell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One-dimensional versus two-dimensional memory organization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Fetch/Store controller </a:t>
            </a: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►</a:t>
            </a:r>
            <a:r>
              <a:rPr lang="en-US" altLang="en-US">
                <a:ea typeface="ＭＳ Ｐゴシック" panose="020B0600070205080204" pitchFamily="34" charset="-128"/>
              </a:rPr>
              <a:t> traffic cop for MDR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Takes in a signal that indicates fetch or store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Routes data flow to/from memory cells and MDR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E14EC282-29F6-4189-A6FA-4851DD49517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 typeface="Times New Roman" pitchFamily="18" charset="0"/>
              <a:buNone/>
            </a:pPr>
            <a:endParaRPr lang="en-US" altLang="en-US" sz="1400" dirty="0">
              <a:solidFill>
                <a:srgbClr val="222222"/>
              </a:solidFill>
            </a:endParaRPr>
          </a:p>
        </p:txBody>
      </p:sp>
      <p:sp>
        <p:nvSpPr>
          <p:cNvPr id="24581" name="Slide Number Placeholder 4">
            <a:extLst>
              <a:ext uri="{FF2B5EF4-FFF2-40B4-BE49-F238E27FC236}">
                <a16:creationId xmlns:a16="http://schemas.microsoft.com/office/drawing/2014/main" id="{45B357FA-DDFD-4ED7-B97B-1C2F5B32B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Tx/>
              <a:buFont typeface="Times New Roman" panose="02020603050405020304" pitchFamily="18" charset="0"/>
              <a:buNone/>
            </a:pPr>
            <a:fld id="{4883A706-E924-4B2E-9490-D5F39DB8C227}" type="slidenum">
              <a:rPr lang="en-US" altLang="en-US" sz="1400"/>
              <a:pPr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t>7</a:t>
            </a:fld>
            <a:endParaRPr lang="en-US" altLang="en-US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4BCBD-E444-4126-8B10-236640CB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37685"/>
            <a:ext cx="6718268" cy="53826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36B7C-E52A-4C59-96AF-8A6DB8FF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37" y="1066800"/>
            <a:ext cx="5785526" cy="51198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ample PPT_template">
  <a:themeElements>
    <a:clrScheme name="Sample PPT_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FFFFFF"/>
      </a:hlink>
      <a:folHlink>
        <a:srgbClr val="B2B2B2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ample PPT_template">
  <a:themeElements>
    <a:clrScheme name="Sample PPT_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FFFFFF"/>
      </a:hlink>
      <a:folHlink>
        <a:srgbClr val="B2B2B2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6727</TotalTime>
  <Words>1550</Words>
  <Application>Microsoft Office PowerPoint</Application>
  <PresentationFormat>On-screen Show (4:3)</PresentationFormat>
  <Paragraphs>244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Times New Roman</vt:lpstr>
      <vt:lpstr>ＭＳ Ｐゴシック</vt:lpstr>
      <vt:lpstr>Arial</vt:lpstr>
      <vt:lpstr>Batang</vt:lpstr>
      <vt:lpstr>DejaVu Sans</vt:lpstr>
      <vt:lpstr>Sample PPT_template</vt:lpstr>
      <vt:lpstr>1_Sample PPT_template</vt:lpstr>
      <vt:lpstr>The Components of a Computer System</vt:lpstr>
      <vt:lpstr>PowerPoint Presentation</vt:lpstr>
      <vt:lpstr>The Components of a Computer System Memory and Cache (cont'd)</vt:lpstr>
      <vt:lpstr>PowerPoint Presentation</vt:lpstr>
      <vt:lpstr>PowerPoint Presentation</vt:lpstr>
      <vt:lpstr>The Components of a Computer System Memory and Cache (cont'd)</vt:lpstr>
      <vt:lpstr>The Components of a Computer System Memory and Cache (cont'd)</vt:lpstr>
      <vt:lpstr>PowerPoint Presentation</vt:lpstr>
      <vt:lpstr>PowerPoint Presentation</vt:lpstr>
      <vt:lpstr>PowerPoint Presentation</vt:lpstr>
      <vt:lpstr>The Components of a Computer System Memory and Cache (cont'd)</vt:lpstr>
      <vt:lpstr>The Components of a Computer System Input/Output and Mass Storage</vt:lpstr>
      <vt:lpstr>The Components of a Computer System I/O and Mass Storage (cont'd)</vt:lpstr>
      <vt:lpstr>PowerPoint Presentation</vt:lpstr>
      <vt:lpstr>The Components of a Computer System I/O and Mass Storage (cont'd)</vt:lpstr>
      <vt:lpstr>PowerPoint Presentation</vt:lpstr>
      <vt:lpstr>The Components of a Computer System The Arithmetic/Logic Unit</vt:lpstr>
      <vt:lpstr>PowerPoint Presentation</vt:lpstr>
      <vt:lpstr>PowerPoint Presentation</vt:lpstr>
      <vt:lpstr>The Components of a Computer System The ALU (cont'd)</vt:lpstr>
      <vt:lpstr>PowerPoint Presentation</vt:lpstr>
      <vt:lpstr>PowerPoint Presentation</vt:lpstr>
      <vt:lpstr>The Components of a Computer System The Control Unit</vt:lpstr>
      <vt:lpstr>PowerPoint Presentation</vt:lpstr>
      <vt:lpstr>The Components of a Computer System The Control Unit (cont'd)</vt:lpstr>
      <vt:lpstr>The Components of a Computer System The Control Unit (cont'd)</vt:lpstr>
      <vt:lpstr>The Components of a Computer System The Control Unit (cont'd)</vt:lpstr>
      <vt:lpstr>PowerPoint Presentation</vt:lpstr>
      <vt:lpstr>The Components of a Computer System The Control Unit (cont'd)</vt:lpstr>
      <vt:lpstr>PowerPoint Presentation</vt:lpstr>
      <vt:lpstr>PowerPoint Presentation</vt:lpstr>
      <vt:lpstr>Putting the Pieces Together—the Von Neumann Architecture</vt:lpstr>
      <vt:lpstr>PowerPoint Presentation</vt:lpstr>
      <vt:lpstr>Putting the Pieces Together—the Von Neumann Architecture (cont'd)</vt:lpstr>
      <vt:lpstr>Putting the Pieces Together—the Von Neumann Architecture (cont'd)</vt:lpstr>
      <vt:lpstr>Putting the Pieces Together—the Von Neumann Architecture (cont'd)</vt:lpstr>
      <vt:lpstr>Putting the Pieces Together—the Von Neumann Architecture (cont'd)</vt:lpstr>
      <vt:lpstr>Putting the Pieces Together—the Von Neumann Architecture (cont'd)</vt:lpstr>
      <vt:lpstr>Putting the Pieces Together—the Von Neumann Architecture (cont'd)</vt:lpstr>
      <vt:lpstr>Non-Von Neumann Architectures</vt:lpstr>
      <vt:lpstr>PowerPoint Presentation</vt:lpstr>
      <vt:lpstr>Non-Von Neumann Architectures (cont'd)</vt:lpstr>
      <vt:lpstr>Non-Von Neumann Architectures (cont'd)</vt:lpstr>
      <vt:lpstr>PowerPoint Presentation</vt:lpstr>
      <vt:lpstr>Non-Von Neumann Architectures (cont'd)</vt:lpstr>
      <vt:lpstr>Summary</vt:lpstr>
      <vt:lpstr>Summary (cont'd)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Frank Canovatchel</dc:creator>
  <cp:lastModifiedBy>Frank Canovatchel</cp:lastModifiedBy>
  <cp:revision>367</cp:revision>
  <dcterms:created xsi:type="dcterms:W3CDTF">2011-10-02T14:51:07Z</dcterms:created>
  <dcterms:modified xsi:type="dcterms:W3CDTF">2019-10-10T02:08:11Z</dcterms:modified>
</cp:coreProperties>
</file>